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80" r:id="rId2"/>
    <p:sldId id="440" r:id="rId3"/>
    <p:sldId id="473" r:id="rId4"/>
    <p:sldId id="474" r:id="rId5"/>
    <p:sldId id="475" r:id="rId6"/>
    <p:sldId id="472" r:id="rId7"/>
    <p:sldId id="441" r:id="rId8"/>
    <p:sldId id="481" r:id="rId9"/>
    <p:sldId id="482" r:id="rId10"/>
    <p:sldId id="483" r:id="rId11"/>
    <p:sldId id="476" r:id="rId12"/>
    <p:sldId id="479" r:id="rId13"/>
    <p:sldId id="442" r:id="rId14"/>
    <p:sldId id="443" r:id="rId15"/>
    <p:sldId id="444" r:id="rId16"/>
    <p:sldId id="486" r:id="rId17"/>
    <p:sldId id="468" r:id="rId18"/>
    <p:sldId id="469" r:id="rId19"/>
    <p:sldId id="470" r:id="rId20"/>
    <p:sldId id="471" r:id="rId21"/>
    <p:sldId id="445" r:id="rId22"/>
    <p:sldId id="485" r:id="rId23"/>
    <p:sldId id="484" r:id="rId24"/>
    <p:sldId id="44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80"/>
            <p14:sldId id="440"/>
            <p14:sldId id="473"/>
            <p14:sldId id="474"/>
            <p14:sldId id="475"/>
            <p14:sldId id="472"/>
            <p14:sldId id="441"/>
            <p14:sldId id="481"/>
            <p14:sldId id="482"/>
            <p14:sldId id="483"/>
            <p14:sldId id="476"/>
            <p14:sldId id="479"/>
            <p14:sldId id="442"/>
            <p14:sldId id="443"/>
            <p14:sldId id="444"/>
            <p14:sldId id="486"/>
            <p14:sldId id="468"/>
            <p14:sldId id="469"/>
            <p14:sldId id="470"/>
            <p14:sldId id="471"/>
            <p14:sldId id="445"/>
            <p14:sldId id="485"/>
            <p14:sldId id="484"/>
            <p14:sldId id="4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88" autoAdjust="0"/>
    <p:restoredTop sz="94291" autoAdjust="0"/>
  </p:normalViewPr>
  <p:slideViewPr>
    <p:cSldViewPr>
      <p:cViewPr varScale="1">
        <p:scale>
          <a:sx n="67" d="100"/>
          <a:sy n="67" d="100"/>
        </p:scale>
        <p:origin x="-13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514F-C953-4B8D-9FBC-96D6656B41F0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8FA-295F-4D4F-BF63-29CF36045F6F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4BF0-36E9-4354-B1DB-81D643D993F0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D78-70B6-4406-A4E3-E08A4DD1CB96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A61B-17C1-4C2E-9082-F8FB91826231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F01A-1488-42C3-A134-C06DD84AD309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135-E831-4E2E-B292-3450BD1B2819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0491-EB30-48C9-98AC-A79D9F51CEA6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8C3B-FC83-40C6-BBA4-CA5228B78661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FCB-1D85-4CA2-88C1-A929965A256B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67EB-49B4-4DD0-9508-22279CEC4942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7F19-8D72-42E7-9FC9-6B97EA9692D8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位操作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2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~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951" y="1988840"/>
            <a:ext cx="82845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位二进制：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~</a:t>
            </a:r>
            <a:r>
              <a:rPr lang="en-US" altLang="zh-CN" sz="3200" dirty="0">
                <a:solidFill>
                  <a:srgbClr val="0070C0"/>
                </a:solidFill>
                <a:ea typeface="华文仿宋" panose="02010600040101010101" pitchFamily="2" charset="-122"/>
              </a:rPr>
              <a:t>0=1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~1=0</a:t>
            </a:r>
            <a:endParaRPr lang="en-US" altLang="zh-CN" sz="3200" dirty="0" smtClean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>
                <a:ea typeface="华文仿宋" panose="02010600040101010101" pitchFamily="2" charset="-122"/>
              </a:rPr>
              <a:t>一</a:t>
            </a:r>
            <a:r>
              <a:rPr lang="zh-CN" altLang="en-US" sz="3200" dirty="0" smtClean="0">
                <a:ea typeface="华文仿宋" panose="02010600040101010101" pitchFamily="2" charset="-122"/>
              </a:rPr>
              <a:t>个二进制位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取反为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取反为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；</a:t>
            </a:r>
            <a:endParaRPr lang="en-US" altLang="zh-CN" sz="3200" dirty="0" smtClean="0"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26876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注意和“逻辑非！”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运算符区别及相似之处。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573016"/>
            <a:ext cx="2646878" cy="1723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  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~</a:t>
            </a:r>
            <a:r>
              <a:rPr lang="en-US" altLang="zh-CN" sz="3200" dirty="0" smtClean="0">
                <a:solidFill>
                  <a:srgbClr val="FF00FF"/>
                </a:solidFill>
              </a:rPr>
              <a:t>65=190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~)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1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0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0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3429000"/>
            <a:ext cx="46805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</a:rPr>
              <a:t>~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是单目运算符，优先级较高。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！</a:t>
            </a:r>
            <a:r>
              <a:rPr lang="en-US" altLang="zh-CN" sz="28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~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算术运算符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关系运算符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&amp;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</a:t>
            </a:r>
            <a:r>
              <a:rPr lang="en-US" altLang="zh-CN" sz="28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^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</a:t>
            </a:r>
            <a:r>
              <a:rPr lang="en-US" altLang="zh-CN" sz="28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|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&amp;&amp;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||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赋值运算符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732240" y="4005064"/>
            <a:ext cx="0" cy="214746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04248" y="3905755"/>
            <a:ext cx="543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与或异或非运算的应用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5379999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、将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变量清零：</a:t>
            </a:r>
            <a:r>
              <a:rPr lang="en-US" altLang="zh-CN" sz="2800" dirty="0" err="1" smtClean="0">
                <a:solidFill>
                  <a:srgbClr val="C00000"/>
                </a:solidFill>
                <a:ea typeface="楷体" panose="02010609060101010101" pitchFamily="49" charset="-122"/>
              </a:rPr>
              <a:t>a^a</a:t>
            </a:r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; a&amp;0;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、两变量交换，不用临时变量：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a=</a:t>
            </a:r>
            <a:r>
              <a:rPr lang="en-US" altLang="zh-CN" sz="2800" dirty="0" err="1" smtClean="0">
                <a:solidFill>
                  <a:srgbClr val="C00000"/>
                </a:solidFill>
                <a:ea typeface="楷体" panose="02010609060101010101" pitchFamily="49" charset="-122"/>
              </a:rPr>
              <a:t>a^b</a:t>
            </a:r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b=</a:t>
            </a:r>
            <a:r>
              <a:rPr lang="en-US" altLang="zh-CN" sz="2800" dirty="0" err="1" smtClean="0">
                <a:solidFill>
                  <a:srgbClr val="C00000"/>
                </a:solidFill>
                <a:ea typeface="楷体" panose="02010609060101010101" pitchFamily="49" charset="-122"/>
              </a:rPr>
              <a:t>b^a</a:t>
            </a:r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;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//b=b^(</a:t>
            </a:r>
            <a:r>
              <a:rPr lang="en-US" altLang="zh-CN" sz="28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a^b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)=</a:t>
            </a:r>
            <a:r>
              <a:rPr lang="en-US" altLang="zh-CN" sz="28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a^b^b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=a^0=a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a=</a:t>
            </a:r>
            <a:r>
              <a:rPr lang="en-US" altLang="zh-CN" sz="2800" dirty="0" err="1" smtClean="0">
                <a:solidFill>
                  <a:srgbClr val="C00000"/>
                </a:solidFill>
                <a:ea typeface="楷体" panose="02010609060101010101" pitchFamily="49" charset="-122"/>
              </a:rPr>
              <a:t>a^b</a:t>
            </a:r>
            <a:r>
              <a:rPr lang="en-US" altLang="zh-CN" sz="2800" dirty="0" smtClean="0">
                <a:solidFill>
                  <a:srgbClr val="C00000"/>
                </a:solidFill>
                <a:ea typeface="楷体" panose="02010609060101010101" pitchFamily="49" charset="-122"/>
              </a:rPr>
              <a:t>;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//a=(</a:t>
            </a:r>
            <a:r>
              <a:rPr lang="en-US" altLang="zh-CN" sz="28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a^b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)^a=</a:t>
            </a:r>
            <a:r>
              <a:rPr lang="en-US" altLang="zh-CN" sz="2800" dirty="0" err="1" smtClean="0">
                <a:solidFill>
                  <a:srgbClr val="00B050"/>
                </a:solidFill>
                <a:ea typeface="楷体" panose="02010609060101010101" pitchFamily="49" charset="-122"/>
              </a:rPr>
              <a:t>b^a^a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=b^0=b</a:t>
            </a:r>
            <a:endParaRPr lang="zh-CN" altLang="en-US" sz="2800" dirty="0">
              <a:solidFill>
                <a:srgbClr val="00B050"/>
              </a:solidFill>
              <a:ea typeface="楷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770" y="1268760"/>
            <a:ext cx="753443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&amp;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|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^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是双目运算符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，若数据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长度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不同，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右端对齐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，短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者左端补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zh-CN" altLang="en-US" sz="2800" b="1" i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补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、运算的数据要写成十六进制格式比较直观，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、双目运算符合交换律、结合律、分配律。</a:t>
            </a:r>
            <a:endParaRPr lang="zh-CN" altLang="en-US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左移运算符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&lt;&lt;</a:t>
            </a:r>
            <a:b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右移运算符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&gt;&gt;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628214"/>
            <a:ext cx="824777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&lt;&lt;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左移    左边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高位移出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舍弃，右边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低位移入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a=0x5a</a:t>
            </a:r>
            <a:r>
              <a:rPr lang="zh-CN" altLang="en-US" sz="2800" dirty="0" smtClean="0">
                <a:solidFill>
                  <a:srgbClr val="FF00FF"/>
                </a:solidFill>
              </a:rPr>
              <a:t>，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en-US" altLang="zh-CN" sz="2800" dirty="0" smtClean="0">
                <a:solidFill>
                  <a:srgbClr val="FF00FF"/>
                </a:solidFill>
              </a:rPr>
              <a:t>a&lt;&lt;2</a:t>
            </a:r>
            <a:r>
              <a:rPr lang="zh-CN" altLang="en-US" sz="2800" dirty="0" smtClean="0">
                <a:solidFill>
                  <a:srgbClr val="FF00FF"/>
                </a:solidFill>
              </a:rPr>
              <a:t>后</a:t>
            </a:r>
            <a:r>
              <a:rPr lang="en-US" altLang="zh-CN" sz="2800" dirty="0" smtClean="0">
                <a:solidFill>
                  <a:srgbClr val="FF00FF"/>
                </a:solidFill>
              </a:rPr>
              <a:t>a=0x68        </a:t>
            </a:r>
            <a:r>
              <a:rPr lang="en-US" altLang="zh-CN" sz="2800" strike="sngStrike" dirty="0" smtClean="0">
                <a:solidFill>
                  <a:srgbClr val="00B050"/>
                </a:solidFill>
              </a:rPr>
              <a:t>01</a:t>
            </a:r>
            <a:r>
              <a:rPr lang="en-US" altLang="zh-CN" sz="2800" u="heavy" dirty="0" smtClean="0">
                <a:solidFill>
                  <a:srgbClr val="00B050"/>
                </a:solidFill>
              </a:rPr>
              <a:t>01 1010</a:t>
            </a:r>
            <a:r>
              <a:rPr lang="en-US" altLang="zh-CN" sz="2800" u="heavy" dirty="0" smtClean="0"/>
              <a:t>00</a:t>
            </a:r>
            <a:endParaRPr lang="en-US" altLang="zh-CN" sz="2800" u="heavy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&gt;&gt;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右移    右边低位移出舍弃，左边高位移入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不同系统对带符号数右移方式可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能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不同</a:t>
            </a: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a=0x5a</a:t>
            </a:r>
            <a:r>
              <a:rPr lang="zh-CN" altLang="en-US" sz="2800" dirty="0">
                <a:solidFill>
                  <a:srgbClr val="FF00FF"/>
                </a:solidFill>
              </a:rPr>
              <a:t>，</a:t>
            </a:r>
            <a:r>
              <a:rPr lang="zh-CN" altLang="en-US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则</a:t>
            </a:r>
            <a:r>
              <a:rPr lang="en-US" altLang="zh-CN" sz="2800" dirty="0" smtClean="0">
                <a:solidFill>
                  <a:srgbClr val="FF00FF"/>
                </a:solidFill>
              </a:rPr>
              <a:t>a&gt;&gt;2</a:t>
            </a:r>
            <a:r>
              <a:rPr lang="zh-CN" altLang="en-US" sz="2800" dirty="0">
                <a:solidFill>
                  <a:srgbClr val="FF00FF"/>
                </a:solidFill>
              </a:rPr>
              <a:t>后</a:t>
            </a:r>
            <a:r>
              <a:rPr lang="en-US" altLang="zh-CN" sz="2800" dirty="0" smtClean="0">
                <a:solidFill>
                  <a:srgbClr val="FF00FF"/>
                </a:solidFill>
              </a:rPr>
              <a:t>a=0x16       </a:t>
            </a:r>
            <a:r>
              <a:rPr lang="en-US" altLang="zh-CN" sz="2800" u="heavy" dirty="0" smtClean="0"/>
              <a:t>00</a:t>
            </a:r>
            <a:r>
              <a:rPr lang="en-US" altLang="zh-CN" sz="2800" u="heavy" dirty="0" smtClean="0">
                <a:solidFill>
                  <a:srgbClr val="00B050"/>
                </a:solidFill>
              </a:rPr>
              <a:t>0101 10</a:t>
            </a:r>
            <a:r>
              <a:rPr lang="en-US" altLang="zh-CN" sz="2800" strike="sngStrike" dirty="0" smtClean="0">
                <a:solidFill>
                  <a:srgbClr val="00B050"/>
                </a:solidFill>
              </a:rPr>
              <a:t>10</a:t>
            </a: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左移可实现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×2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操作；右移可实现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÷2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操作。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CPU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一般还有循环左移、循环右移指令</a:t>
            </a:r>
            <a:r>
              <a:rPr lang="zh-CN" altLang="en-US" sz="28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00B050"/>
              </a:solidFill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5805264"/>
            <a:ext cx="687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复合赋值运算符：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&amp;=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|=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^=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&lt;&lt;=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&gt;&gt;=</a:t>
            </a:r>
            <a:endParaRPr lang="zh-CN" altLang="en-US" sz="2800" dirty="0">
              <a:solidFill>
                <a:srgbClr val="0070C0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位运算举例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6588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一个整数从右端开始的</a:t>
            </a: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4~7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位取出。</a:t>
            </a:r>
            <a:endParaRPr lang="zh-CN" altLang="en-US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unsigned </a:t>
            </a:r>
            <a:r>
              <a:rPr lang="en-US" altLang="zh-CN" sz="3200" dirty="0" err="1" smtClean="0"/>
              <a:t>a,b,c,d</a:t>
            </a:r>
            <a:r>
              <a:rPr lang="en-US" altLang="zh-CN" sz="3200" dirty="0" smtClean="0"/>
              <a:t>;</a:t>
            </a:r>
          </a:p>
          <a:p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(“please enter a:”);</a:t>
            </a:r>
          </a:p>
          <a:p>
            <a:r>
              <a:rPr lang="en-US" altLang="zh-CN" sz="3200" dirty="0" err="1" smtClean="0"/>
              <a:t>scanf</a:t>
            </a:r>
            <a:r>
              <a:rPr lang="en-US" altLang="zh-CN" sz="3200" dirty="0" smtClean="0"/>
              <a:t>(“</a:t>
            </a:r>
            <a:r>
              <a:rPr lang="en-US" altLang="zh-CN" sz="3200" dirty="0" smtClean="0">
                <a:solidFill>
                  <a:srgbClr val="00B050"/>
                </a:solidFill>
              </a:rPr>
              <a:t>%</a:t>
            </a:r>
            <a:r>
              <a:rPr lang="en-US" altLang="zh-CN" sz="3200" dirty="0" err="1" smtClean="0">
                <a:solidFill>
                  <a:srgbClr val="00B050"/>
                </a:solidFill>
              </a:rPr>
              <a:t>o</a:t>
            </a:r>
            <a:r>
              <a:rPr lang="en-US" altLang="zh-CN" sz="3200" dirty="0" err="1" smtClean="0"/>
              <a:t>”,&amp;a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b=a&gt;&gt;4;       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4~7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位移到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0~3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位上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 smtClean="0"/>
              <a:t>c=~(~0&lt;&lt;4);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en-US" altLang="zh-CN" sz="3200" dirty="0" smtClean="0"/>
              <a:t>~</a:t>
            </a:r>
            <a:r>
              <a:rPr lang="en-US" altLang="zh-CN" sz="3200" dirty="0"/>
              <a:t>0&lt;&lt;</a:t>
            </a:r>
            <a:r>
              <a:rPr lang="en-US" altLang="zh-CN" sz="3200" dirty="0" smtClean="0"/>
              <a:t>4:</a:t>
            </a:r>
            <a:r>
              <a:rPr lang="en-US" altLang="zh-CN" sz="3200" dirty="0" smtClean="0">
                <a:solidFill>
                  <a:srgbClr val="00B050"/>
                </a:solidFill>
              </a:rPr>
              <a:t>1111111111110000</a:t>
            </a:r>
          </a:p>
          <a:p>
            <a:r>
              <a:rPr lang="en-US" altLang="zh-CN" sz="3200" dirty="0">
                <a:solidFill>
                  <a:srgbClr val="00B050"/>
                </a:solidFill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</a:rPr>
              <a:t>                          //</a:t>
            </a:r>
            <a:r>
              <a:rPr lang="en-US" altLang="zh-CN" sz="3200" dirty="0" smtClean="0"/>
              <a:t>~  </a:t>
            </a:r>
            <a:r>
              <a:rPr lang="en-US" altLang="zh-CN" sz="3200" dirty="0" smtClean="0">
                <a:solidFill>
                  <a:srgbClr val="00B050"/>
                </a:solidFill>
              </a:rPr>
              <a:t>        00000000000 01111   </a:t>
            </a:r>
          </a:p>
          <a:p>
            <a:r>
              <a:rPr lang="en-US" altLang="zh-CN" sz="3200" dirty="0" smtClean="0"/>
              <a:t>d=</a:t>
            </a:r>
            <a:r>
              <a:rPr lang="en-US" altLang="zh-CN" sz="3200" dirty="0" err="1" smtClean="0"/>
              <a:t>b&amp;c</a:t>
            </a:r>
            <a:r>
              <a:rPr lang="en-US" altLang="zh-CN" sz="3200" dirty="0" smtClean="0"/>
              <a:t>;                                         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//c=0xf=15</a:t>
            </a:r>
          </a:p>
          <a:p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</a:t>
            </a:r>
            <a:r>
              <a:rPr lang="en-US" altLang="zh-CN" sz="3200" dirty="0" smtClean="0">
                <a:solidFill>
                  <a:srgbClr val="00B050"/>
                </a:solidFill>
              </a:rPr>
              <a:t>%</a:t>
            </a:r>
            <a:r>
              <a:rPr lang="en-US" altLang="zh-CN" sz="3200" dirty="0" err="1" smtClean="0">
                <a:solidFill>
                  <a:srgbClr val="00B050"/>
                </a:solidFill>
              </a:rPr>
              <a:t>o</a:t>
            </a:r>
            <a:r>
              <a:rPr lang="en-US" altLang="zh-CN" sz="3200" dirty="0" err="1" smtClean="0"/>
              <a:t>,%d</a:t>
            </a:r>
            <a:r>
              <a:rPr lang="en-US" altLang="zh-CN" sz="3200" dirty="0" smtClean="0"/>
              <a:t>,\</a:t>
            </a:r>
            <a:r>
              <a:rPr lang="en-US" altLang="zh-CN" sz="3200" dirty="0" err="1" smtClean="0"/>
              <a:t>n</a:t>
            </a:r>
            <a:r>
              <a:rPr lang="en-US" altLang="zh-CN" sz="3200" dirty="0" err="1" smtClean="0">
                <a:solidFill>
                  <a:srgbClr val="00B050"/>
                </a:solidFill>
              </a:rPr>
              <a:t>%o</a:t>
            </a:r>
            <a:r>
              <a:rPr lang="en-US" altLang="zh-CN" sz="3200" dirty="0" smtClean="0"/>
              <a:t>,%d\n”,</a:t>
            </a:r>
            <a:r>
              <a:rPr lang="en-US" altLang="zh-CN" sz="3200" dirty="0" err="1" smtClean="0"/>
              <a:t>a,a,d,d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return 0   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//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应该用十六进制显示才直观！</a:t>
            </a:r>
            <a:endParaRPr lang="en-US" altLang="zh-CN" sz="3200" dirty="0" smtClean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r>
              <a:rPr lang="zh-CN" altLang="en-US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变量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b</a:t>
            </a:r>
            <a:r>
              <a:rPr lang="zh-CN" altLang="en-US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c</a:t>
            </a:r>
            <a:r>
              <a:rPr lang="zh-CN" altLang="en-US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d</a:t>
            </a:r>
            <a:r>
              <a:rPr lang="zh-CN" altLang="en-US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可省</a:t>
            </a:r>
            <a:endParaRPr lang="zh-CN" altLang="en-US" sz="3200" dirty="0">
              <a:solidFill>
                <a:srgbClr val="00B050"/>
              </a:solidFill>
              <a:ea typeface="华文仿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位运算举例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44025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循环右移，最低几位移到最高几位上。</a:t>
            </a:r>
            <a:endParaRPr lang="zh-CN" altLang="en-US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unsigned </a:t>
            </a:r>
            <a:r>
              <a:rPr lang="en-US" altLang="zh-CN" sz="3200" dirty="0" err="1" smtClean="0"/>
              <a:t>a,b,c</a:t>
            </a:r>
            <a:r>
              <a:rPr lang="en-US" altLang="zh-CN" sz="3200" dirty="0" smtClean="0"/>
              <a:t>;                 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书中程序有打字错误</a:t>
            </a:r>
            <a:r>
              <a:rPr lang="en-US" altLang="zh-CN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n;</a:t>
            </a:r>
          </a:p>
          <a:p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(“please enter </a:t>
            </a:r>
            <a:r>
              <a:rPr lang="en-US" altLang="zh-CN" sz="3200" dirty="0" err="1" smtClean="0"/>
              <a:t>a&amp;n</a:t>
            </a:r>
            <a:r>
              <a:rPr lang="en-US" altLang="zh-CN" sz="3200" dirty="0" smtClean="0"/>
              <a:t>\n”);</a:t>
            </a:r>
          </a:p>
          <a:p>
            <a:r>
              <a:rPr lang="en-US" altLang="zh-CN" sz="3200" dirty="0" err="1" smtClean="0"/>
              <a:t>scanf</a:t>
            </a:r>
            <a:r>
              <a:rPr lang="en-US" altLang="zh-CN" sz="3200" dirty="0" smtClean="0"/>
              <a:t>(“a=%</a:t>
            </a:r>
            <a:r>
              <a:rPr lang="en-US" altLang="zh-CN" sz="3200" dirty="0" err="1" smtClean="0"/>
              <a:t>o,n</a:t>
            </a:r>
            <a:r>
              <a:rPr lang="en-US" altLang="zh-CN" sz="3200" dirty="0" smtClean="0"/>
              <a:t>=%</a:t>
            </a:r>
            <a:r>
              <a:rPr lang="en-US" altLang="zh-CN" sz="3200" dirty="0" err="1" smtClean="0"/>
              <a:t>d”,&amp;a,&amp;n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b=a&lt;&lt;(</a:t>
            </a:r>
            <a:r>
              <a:rPr lang="en-US" altLang="zh-CN" sz="3200" dirty="0" smtClean="0">
                <a:solidFill>
                  <a:srgbClr val="00B050"/>
                </a:solidFill>
              </a:rPr>
              <a:t>16</a:t>
            </a:r>
            <a:r>
              <a:rPr lang="en-US" altLang="zh-CN" sz="3200" dirty="0" smtClean="0"/>
              <a:t>-n);     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若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4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字节为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32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，</a:t>
            </a:r>
            <a:r>
              <a:rPr lang="zh-CN" altLang="en-US" sz="3200" dirty="0">
                <a:solidFill>
                  <a:srgbClr val="00B050"/>
                </a:solidFill>
                <a:ea typeface="仿宋" panose="02010609060101010101" pitchFamily="49" charset="-122"/>
              </a:rPr>
              <a:t>用</a:t>
            </a:r>
            <a:r>
              <a:rPr lang="en-US" altLang="zh-CN" sz="3200" dirty="0" err="1" smtClean="0">
                <a:solidFill>
                  <a:srgbClr val="00B050"/>
                </a:solidFill>
                <a:ea typeface="仿宋" panose="02010609060101010101" pitchFamily="49" charset="-122"/>
              </a:rPr>
              <a:t>sizeof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()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通用</a:t>
            </a:r>
            <a:endParaRPr lang="en-US" altLang="zh-CN" sz="32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 smtClean="0"/>
              <a:t>c=a&gt;&gt;n;       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左端补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还是补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</a:p>
          <a:p>
            <a:r>
              <a:rPr lang="en-US" altLang="zh-CN" sz="3200" dirty="0" smtClean="0"/>
              <a:t>c=</a:t>
            </a:r>
            <a:r>
              <a:rPr lang="en-US" altLang="zh-CN" sz="3200" dirty="0" err="1" smtClean="0"/>
              <a:t>c|b</a:t>
            </a:r>
            <a:r>
              <a:rPr lang="en-US" altLang="zh-CN" sz="3200" dirty="0" smtClean="0"/>
              <a:t>;</a:t>
            </a:r>
          </a:p>
          <a:p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(“a=%d\</a:t>
            </a:r>
            <a:r>
              <a:rPr lang="en-US" altLang="zh-CN" sz="3200" dirty="0" err="1" smtClean="0"/>
              <a:t>nc</a:t>
            </a:r>
            <a:r>
              <a:rPr lang="en-US" altLang="zh-CN" sz="3200" dirty="0" smtClean="0"/>
              <a:t>=%o\n”,</a:t>
            </a:r>
            <a:r>
              <a:rPr lang="en-US" altLang="zh-CN" sz="3200" dirty="0" err="1" smtClean="0"/>
              <a:t>a,c</a:t>
            </a:r>
            <a:r>
              <a:rPr lang="en-US" altLang="zh-CN" sz="3200" dirty="0" smtClean="0"/>
              <a:t>);</a:t>
            </a:r>
          </a:p>
          <a:p>
            <a:r>
              <a:rPr lang="en-US" altLang="zh-CN" sz="3200" dirty="0" smtClean="0"/>
              <a:t>return 0   </a:t>
            </a:r>
            <a:r>
              <a:rPr lang="en-US" altLang="zh-CN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应该用二进制显示才直观！</a:t>
            </a:r>
            <a:endParaRPr lang="en-US" altLang="zh-CN" sz="320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//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若移</a:t>
            </a:r>
            <a:r>
              <a:rPr lang="en-US" altLang="zh-CN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3/4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位要用八</a:t>
            </a:r>
            <a:r>
              <a:rPr lang="en-US" altLang="zh-CN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十六进制显示</a:t>
            </a:r>
            <a:endParaRPr lang="zh-CN" altLang="en-US" sz="32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61204"/>
            <a:ext cx="736611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利用位运算通过多步操作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对变量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的某几位进行各种运算，其他位不变，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较麻烦</a:t>
            </a:r>
            <a:endParaRPr lang="en-US" altLang="zh-CN" sz="2800" dirty="0" smtClean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用“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位段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”则</a:t>
            </a:r>
            <a:r>
              <a:rPr lang="zh-CN" altLang="en-US" sz="28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较简便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，例如：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Packed_data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{unsigned a:2;</a:t>
            </a:r>
          </a:p>
          <a:p>
            <a:r>
              <a:rPr lang="en-US" altLang="zh-CN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unsigned b:6;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unsinged c:4;</a:t>
            </a:r>
          </a:p>
          <a:p>
            <a:r>
              <a:rPr lang="en-US" altLang="zh-CN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unsigned d:4;</a:t>
            </a:r>
          </a:p>
          <a:p>
            <a:r>
              <a:rPr lang="en-US" altLang="zh-CN" sz="2800" dirty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short </a:t>
            </a:r>
            <a:r>
              <a:rPr lang="en-US" altLang="zh-CN" sz="2800" dirty="0" err="1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}data;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与结构体类似，一个位段当一个变量使用。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94416"/>
              </p:ext>
            </p:extLst>
          </p:nvPr>
        </p:nvGraphicFramePr>
        <p:xfrm>
          <a:off x="4023360" y="6316394"/>
          <a:ext cx="208280" cy="4783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08280"/>
              </a:tblGrid>
              <a:tr h="478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80760"/>
              </p:ext>
            </p:extLst>
          </p:nvPr>
        </p:nvGraphicFramePr>
        <p:xfrm>
          <a:off x="3275856" y="3455619"/>
          <a:ext cx="5688632" cy="1125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47"/>
                <a:gridCol w="1080120"/>
                <a:gridCol w="648072"/>
                <a:gridCol w="648072"/>
                <a:gridCol w="2900921"/>
              </a:tblGrid>
              <a:tr h="607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位段的使用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1049" y="2564904"/>
            <a:ext cx="5929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使用位段程序变简洁，操作未简化，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编译系统自动翻译成多步的位运算。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31686"/>
              </p:ext>
            </p:extLst>
          </p:nvPr>
        </p:nvGraphicFramePr>
        <p:xfrm>
          <a:off x="4023360" y="6316394"/>
          <a:ext cx="208280" cy="4783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08280"/>
              </a:tblGrid>
              <a:tr h="478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2051" y="3772196"/>
            <a:ext cx="17960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data.a</a:t>
            </a:r>
            <a:r>
              <a:rPr lang="en-US" altLang="zh-CN" sz="2800" dirty="0" smtClean="0"/>
              <a:t>=3;</a:t>
            </a:r>
          </a:p>
          <a:p>
            <a:r>
              <a:rPr lang="en-US" altLang="zh-CN" sz="2800" dirty="0" err="1" smtClean="0"/>
              <a:t>data.b</a:t>
            </a:r>
            <a:r>
              <a:rPr lang="en-US" altLang="zh-CN" sz="2800" dirty="0" smtClean="0"/>
              <a:t>=63;</a:t>
            </a:r>
          </a:p>
          <a:p>
            <a:r>
              <a:rPr lang="en-US" altLang="zh-CN" sz="2800" dirty="0" err="1" smtClean="0"/>
              <a:t>data.c</a:t>
            </a:r>
            <a:r>
              <a:rPr lang="en-US" altLang="zh-CN" sz="2800" dirty="0" smtClean="0"/>
              <a:t>=15;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1484784"/>
            <a:ext cx="7215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一个变量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寄存器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分为几个位段有不同意义，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控制硬件的程序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5301208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注意：赋值的数超过位段的位数则高位截断。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800" dirty="0" err="1" smtClean="0">
                <a:solidFill>
                  <a:srgbClr val="00B050"/>
                </a:solidFill>
                <a:ea typeface="华文楷体" panose="02010600040101010101" pitchFamily="2" charset="-122"/>
              </a:rPr>
              <a:t>scanf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函数不能直接输入位段。 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7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共用体</a:t>
            </a:r>
            <a:endParaRPr lang="zh-CN" altLang="en-US" dirty="0"/>
          </a:p>
        </p:txBody>
      </p:sp>
      <p:pic>
        <p:nvPicPr>
          <p:cNvPr id="5" name="Picture 6" descr="k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8800"/>
            <a:ext cx="3312368" cy="37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908720"/>
            <a:ext cx="72728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使几个不同的变量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共享同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一段内存的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union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共用体名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｛成员表列；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｝变量表列；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union Data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{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char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float f;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}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a,b,c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类型声明和变量定义也可分开。</a:t>
            </a:r>
            <a:endParaRPr lang="en-US" altLang="zh-CN" sz="28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引用：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a.i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b.ch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c.f</a:t>
            </a:r>
            <a:endParaRPr lang="zh-CN" altLang="en-US" sz="28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1726" y="5355213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符号位 指数 尾数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lain"/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8    23</a:t>
            </a: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            低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90872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联合</a:t>
            </a:r>
            <a:endParaRPr lang="zh-CN" altLang="en-US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2132856"/>
            <a:ext cx="543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址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1052736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在同一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表格中处理学生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教师的数据，其中姓名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、号码、性别、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职业是一样的，学生有班级，教师有职务。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Picture 6" descr="k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061195"/>
            <a:ext cx="3960439" cy="208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60040" y="2082328"/>
            <a:ext cx="52200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FF"/>
                </a:solidFill>
              </a:rPr>
              <a:t>struct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char </a:t>
            </a:r>
            <a:r>
              <a:rPr lang="en-US" altLang="zh-CN" sz="2800" dirty="0">
                <a:solidFill>
                  <a:srgbClr val="FF00FF"/>
                </a:solidFill>
              </a:rPr>
              <a:t>name[10];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char </a:t>
            </a:r>
            <a:r>
              <a:rPr lang="en-US" altLang="zh-CN" sz="2800" dirty="0">
                <a:solidFill>
                  <a:srgbClr val="FF00FF"/>
                </a:solidFill>
              </a:rPr>
              <a:t>sex;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char </a:t>
            </a:r>
            <a:r>
              <a:rPr lang="en-US" altLang="zh-CN" sz="2800" dirty="0">
                <a:solidFill>
                  <a:srgbClr val="FF00FF"/>
                </a:solidFill>
              </a:rPr>
              <a:t>job;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union       //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结构体中包含共用体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{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class;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char </a:t>
            </a:r>
            <a:r>
              <a:rPr lang="en-US" altLang="zh-CN" sz="2800" dirty="0">
                <a:solidFill>
                  <a:srgbClr val="FF0000"/>
                </a:solidFill>
              </a:rPr>
              <a:t>position[10];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}</a:t>
            </a:r>
            <a:r>
              <a:rPr lang="en-US" altLang="zh-CN" sz="2800" dirty="0">
                <a:solidFill>
                  <a:srgbClr val="FF0000"/>
                </a:solidFill>
              </a:rPr>
              <a:t>category;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>
                <a:solidFill>
                  <a:srgbClr val="FF00FF"/>
                </a:solidFill>
              </a:rPr>
              <a:t>person[2];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体例程序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604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for(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=0;i&lt;2;i++)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(“please enter the data of person:\n”);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("%d %s %c %c", &amp;person[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,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</a:t>
            </a:r>
            <a:r>
              <a:rPr lang="en-US" altLang="zh-CN" sz="2800" strike="dblStrike" dirty="0" smtClean="0">
                <a:solidFill>
                  <a:srgbClr val="00B050"/>
                </a:solidFill>
              </a:rPr>
              <a:t>&amp;</a:t>
            </a:r>
            <a:r>
              <a:rPr lang="en-US" altLang="zh-CN" sz="2800" dirty="0">
                <a:solidFill>
                  <a:srgbClr val="FF00FF"/>
                </a:solidFill>
              </a:rPr>
              <a:t>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name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,&amp;</a:t>
            </a:r>
            <a:r>
              <a:rPr lang="en-US" altLang="zh-CN" sz="2800" dirty="0" err="1">
                <a:solidFill>
                  <a:srgbClr val="FF00FF"/>
                </a:solidFill>
              </a:rPr>
              <a:t>person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].sex, &amp;person[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if(person[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 == 'S')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("%d",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&amp;person[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category.class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else </a:t>
            </a:r>
            <a:r>
              <a:rPr lang="en-US" altLang="zh-CN" sz="2800" dirty="0">
                <a:solidFill>
                  <a:srgbClr val="FF00FF"/>
                </a:solidFill>
              </a:rPr>
              <a:t>if(person[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 == 'T')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("%s", </a:t>
            </a:r>
            <a:r>
              <a:rPr lang="en-US" altLang="zh-CN" sz="2800" dirty="0">
                <a:solidFill>
                  <a:srgbClr val="FF0000"/>
                </a:solidFill>
              </a:rPr>
              <a:t>person[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err="1">
                <a:solidFill>
                  <a:srgbClr val="FF0000"/>
                </a:solidFill>
              </a:rPr>
              <a:t>category.position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else </a:t>
            </a:r>
            <a:r>
              <a:rPr lang="zh-CN" altLang="en-US" sz="2800" dirty="0" smtClean="0">
                <a:solidFill>
                  <a:srgbClr val="00B050"/>
                </a:solidFill>
              </a:rPr>
              <a:t>｛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(“Input error</a:t>
            </a:r>
            <a:r>
              <a:rPr lang="en-US" altLang="zh-CN" sz="2800" dirty="0" smtClean="0">
                <a:solidFill>
                  <a:srgbClr val="FF00FF"/>
                </a:solidFill>
              </a:rPr>
              <a:t>!”);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这里应该有出错的处理！不能继续往下走｝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             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计算机中的数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99582"/>
              </p:ext>
            </p:extLst>
          </p:nvPr>
        </p:nvGraphicFramePr>
        <p:xfrm>
          <a:off x="2771800" y="285293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3372" y="2833772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4594" y="361175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</a:t>
            </a:r>
            <a:endParaRPr lang="zh-CN" altLang="en-US" sz="2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18490"/>
              </p:ext>
            </p:extLst>
          </p:nvPr>
        </p:nvGraphicFramePr>
        <p:xfrm>
          <a:off x="2771800" y="3630920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7" y="946755"/>
            <a:ext cx="8424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一个字节，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标准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0~127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，扩展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ASCII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128~255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254768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z</a:t>
            </a:r>
            <a:endParaRPr lang="zh-CN" altLang="en-US" sz="28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65772"/>
              </p:ext>
            </p:extLst>
          </p:nvPr>
        </p:nvGraphicFramePr>
        <p:xfrm>
          <a:off x="2771800" y="4273932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69160"/>
              </p:ext>
            </p:extLst>
          </p:nvPr>
        </p:nvGraphicFramePr>
        <p:xfrm>
          <a:off x="2771800" y="217159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13372" y="2166536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3611756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0X61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97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4273932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0X7A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122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0152" y="2185700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0X30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48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0152" y="2905780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0X39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57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4941168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6709"/>
              </p:ext>
            </p:extLst>
          </p:nvPr>
        </p:nvGraphicFramePr>
        <p:xfrm>
          <a:off x="2774790" y="4960332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0574" y="5589240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字符型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Z</a:t>
            </a:r>
            <a:endParaRPr lang="zh-CN" altLang="en-US" sz="28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90195"/>
              </p:ext>
            </p:extLst>
          </p:nvPr>
        </p:nvGraphicFramePr>
        <p:xfrm>
          <a:off x="2774790" y="5608404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43142" y="495527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0X41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65</a:t>
            </a:r>
            <a:endParaRPr lang="zh-CN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142" y="5603344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0X5A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90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699792" y="1685419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7</a:t>
            </a:r>
            <a:r>
              <a:rPr lang="en-US" altLang="zh-CN" sz="2400" dirty="0" smtClean="0"/>
              <a:t>                             D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5404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体例程序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1196752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err="1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("\n");</a:t>
            </a:r>
          </a:p>
          <a:p>
            <a:pPr lvl="0"/>
            <a:r>
              <a:rPr lang="en-US" altLang="zh-CN" sz="2800" dirty="0" err="1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("No. name sex job class/position\n");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for(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=0;i&lt;2;i++)</a:t>
            </a: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{ if </a:t>
            </a:r>
            <a:r>
              <a:rPr lang="en-US" altLang="zh-CN" sz="2800" dirty="0">
                <a:solidFill>
                  <a:srgbClr val="FF00FF"/>
                </a:solidFill>
              </a:rPr>
              <a:t>(person[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 == 'S')</a:t>
            </a: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(“%-6d%-10s%-3c%-3c%-6d\</a:t>
            </a:r>
            <a:r>
              <a:rPr lang="en-US" altLang="zh-CN" sz="2800" dirty="0" err="1">
                <a:solidFill>
                  <a:srgbClr val="FF00FF"/>
                </a:solidFill>
              </a:rPr>
              <a:t>n”,person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,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 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person[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].name, 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].sex, 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].job,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person[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category.class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  else 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(“%-6d%-10s%-3c%-3c%-6s\</a:t>
            </a:r>
            <a:r>
              <a:rPr lang="en-US" altLang="zh-CN" sz="2800" dirty="0" err="1">
                <a:solidFill>
                  <a:srgbClr val="FF00FF"/>
                </a:solidFill>
              </a:rPr>
              <a:t>n”,person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num</a:t>
            </a:r>
            <a:r>
              <a:rPr lang="en-US" altLang="zh-CN" sz="2800" dirty="0">
                <a:solidFill>
                  <a:srgbClr val="FF00FF"/>
                </a:solidFill>
              </a:rPr>
              <a:t>,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  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person[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err="1">
                <a:solidFill>
                  <a:srgbClr val="FF00FF"/>
                </a:solidFill>
              </a:rPr>
              <a:t>name,person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].sex, person[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].job, </a:t>
            </a:r>
          </a:p>
          <a:p>
            <a:pPr lvl="0"/>
            <a:r>
              <a:rPr lang="en-US" altLang="zh-CN" sz="2800" dirty="0">
                <a:solidFill>
                  <a:srgbClr val="FF00FF"/>
                </a:solidFill>
              </a:rPr>
              <a:t>                 </a:t>
            </a:r>
            <a:r>
              <a:rPr lang="en-US" altLang="zh-CN" sz="2800" dirty="0">
                <a:solidFill>
                  <a:srgbClr val="FF0000"/>
                </a:solidFill>
              </a:rPr>
              <a:t>person[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].</a:t>
            </a:r>
            <a:r>
              <a:rPr lang="en-US" altLang="zh-CN" sz="2800" dirty="0" err="1">
                <a:solidFill>
                  <a:srgbClr val="FF0000"/>
                </a:solidFill>
              </a:rPr>
              <a:t>category.position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浮点数格式验证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268760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输入十进制浮点数，显示内存中的标准格式浮点数。</a:t>
            </a:r>
            <a:endParaRPr lang="zh-CN" altLang="en-US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符号位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与指数间，指数与尾数间各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个空格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位指数中间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个空格，尾数从左至右每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个空格。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可连续输入多个数字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进行显示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，若输入</a:t>
            </a: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，程序结束，输入非数字，提示错误后可继续输入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难点：位运算只能对整数，但浮转整是取整。</a:t>
            </a:r>
            <a:endParaRPr lang="en-US" altLang="zh-CN" sz="28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提示：可用共用体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两种</a:t>
            </a:r>
            <a:r>
              <a:rPr lang="zh-CN" altLang="en-US" sz="28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方法。</a:t>
            </a:r>
            <a:endParaRPr lang="en-US" altLang="zh-CN" sz="2800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难点：如何显示？输入错误重输入、多个输入。</a:t>
            </a:r>
            <a:endParaRPr lang="en-US" altLang="zh-CN" sz="28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转换显示程序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764704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printfbin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r>
              <a:rPr lang="en-US" altLang="zh-CN" sz="2400" dirty="0" smtClean="0"/>
              <a:t>{ char </a:t>
            </a:r>
            <a:r>
              <a:rPr lang="en-US" altLang="zh-CN" sz="2400" dirty="0"/>
              <a:t>bin[43];        </a:t>
            </a:r>
            <a:r>
              <a:rPr lang="en-US" altLang="zh-CN" sz="2400" dirty="0" smtClean="0"/>
              <a:t>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en-US" altLang="zh-CN" sz="2400" dirty="0">
                <a:solidFill>
                  <a:srgbClr val="00B050"/>
                </a:solidFill>
              </a:rPr>
              <a:t>32</a:t>
            </a:r>
            <a:r>
              <a:rPr lang="zh-CN" altLang="en-US" sz="2400" dirty="0">
                <a:solidFill>
                  <a:srgbClr val="00B050"/>
                </a:solidFill>
              </a:rPr>
              <a:t>位</a:t>
            </a:r>
            <a:r>
              <a:rPr lang="en-US" altLang="zh-CN" sz="2400" dirty="0">
                <a:solidFill>
                  <a:srgbClr val="00B050"/>
                </a:solidFill>
              </a:rPr>
              <a:t>+10</a:t>
            </a:r>
            <a:r>
              <a:rPr lang="zh-CN" altLang="en-US" sz="2400" dirty="0">
                <a:solidFill>
                  <a:srgbClr val="00B050"/>
                </a:solidFill>
              </a:rPr>
              <a:t>个空格</a:t>
            </a:r>
            <a:r>
              <a:rPr lang="en-US" altLang="zh-CN" sz="2400" dirty="0">
                <a:solidFill>
                  <a:srgbClr val="00B050"/>
                </a:solidFill>
              </a:rPr>
              <a:t>+1</a:t>
            </a:r>
            <a:r>
              <a:rPr lang="zh-CN" altLang="en-US" sz="2400" dirty="0">
                <a:solidFill>
                  <a:srgbClr val="00B050"/>
                </a:solidFill>
              </a:rPr>
              <a:t>个结束符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 = 42; bin[j--] = </a:t>
            </a:r>
            <a:r>
              <a:rPr lang="en-US" altLang="zh-CN" sz="2400" dirty="0" smtClean="0"/>
              <a:t>‘\0’;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字符数组下标</a:t>
            </a:r>
            <a:r>
              <a:rPr lang="en-US" altLang="zh-CN" sz="2400" dirty="0" smtClean="0">
                <a:solidFill>
                  <a:srgbClr val="00B050"/>
                </a:solidFill>
              </a:rPr>
              <a:t>0~42</a:t>
            </a:r>
            <a:r>
              <a:rPr lang="zh-CN" altLang="en-US" sz="2400" dirty="0" smtClean="0">
                <a:solidFill>
                  <a:srgbClr val="00B050"/>
                </a:solidFill>
              </a:rPr>
              <a:t>，最后</a:t>
            </a:r>
            <a:r>
              <a:rPr lang="zh-CN" altLang="en-US" sz="2400" dirty="0">
                <a:solidFill>
                  <a:srgbClr val="00B050"/>
                </a:solidFill>
              </a:rPr>
              <a:t>为结束符</a:t>
            </a:r>
          </a:p>
          <a:p>
            <a:r>
              <a:rPr lang="en-US" altLang="zh-CN" sz="2400" dirty="0" smtClean="0"/>
              <a:t>  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尾数</a:t>
            </a:r>
            <a:r>
              <a:rPr lang="en-US" altLang="zh-CN" sz="2400" dirty="0">
                <a:solidFill>
                  <a:srgbClr val="00B050"/>
                </a:solidFill>
              </a:rPr>
              <a:t>0~2</a:t>
            </a:r>
            <a:r>
              <a:rPr lang="zh-CN" altLang="en-US" sz="2400" dirty="0" smtClean="0">
                <a:solidFill>
                  <a:srgbClr val="00B050"/>
                </a:solidFill>
              </a:rPr>
              <a:t>位，</a:t>
            </a:r>
            <a:r>
              <a:rPr lang="en-US" altLang="zh-CN" sz="2400" dirty="0" smtClean="0">
                <a:solidFill>
                  <a:srgbClr val="00B050"/>
                </a:solidFill>
              </a:rPr>
              <a:t>1</a:t>
            </a:r>
            <a:r>
              <a:rPr lang="zh-CN" altLang="en-US" sz="2400" dirty="0" smtClean="0">
                <a:solidFill>
                  <a:srgbClr val="00B050"/>
                </a:solidFill>
              </a:rPr>
              <a:t>个</a:t>
            </a:r>
            <a:r>
              <a:rPr lang="zh-CN" altLang="en-US" sz="2400" dirty="0">
                <a:solidFill>
                  <a:srgbClr val="00B050"/>
                </a:solidFill>
              </a:rPr>
              <a:t>二进制位转换为字符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或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</a:rPr>
              <a:t>       </a:t>
            </a:r>
            <a:r>
              <a:rPr lang="en-US" altLang="zh-CN" sz="2400" dirty="0" smtClean="0"/>
              <a:t>{  bin[j-</a:t>
            </a:r>
            <a:r>
              <a:rPr lang="en-US" altLang="zh-CN" sz="2400" dirty="0"/>
              <a:t>-] = (</a:t>
            </a:r>
            <a:r>
              <a:rPr lang="en-US" altLang="zh-CN" sz="2400" dirty="0">
                <a:solidFill>
                  <a:srgbClr val="FF00FF"/>
                </a:solidFill>
              </a:rPr>
              <a:t>n &amp; 1</a:t>
            </a:r>
            <a:r>
              <a:rPr lang="en-US" altLang="zh-CN" sz="2400" dirty="0"/>
              <a:t>) + 0x30;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 </a:t>
            </a:r>
            <a:r>
              <a:rPr lang="en-US" altLang="zh-CN" sz="2400" dirty="0">
                <a:solidFill>
                  <a:srgbClr val="FF0000"/>
                </a:solidFill>
              </a:rPr>
              <a:t>&gt;&gt;= 1</a:t>
            </a:r>
            <a:r>
              <a:rPr lang="en-US" altLang="zh-CN" sz="2400" dirty="0" smtClean="0"/>
              <a:t>;   }</a:t>
            </a:r>
            <a:endParaRPr lang="en-US" altLang="zh-CN" sz="2400" dirty="0"/>
          </a:p>
          <a:p>
            <a:r>
              <a:rPr lang="en-US" altLang="zh-CN" sz="2400" dirty="0" smtClean="0"/>
              <a:t>  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23;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尾数</a:t>
            </a:r>
            <a:r>
              <a:rPr lang="en-US" altLang="zh-CN" sz="2400" dirty="0">
                <a:solidFill>
                  <a:srgbClr val="00B050"/>
                </a:solidFill>
              </a:rPr>
              <a:t>3~22</a:t>
            </a:r>
            <a:r>
              <a:rPr lang="zh-CN" altLang="en-US" sz="2400" dirty="0">
                <a:solidFill>
                  <a:srgbClr val="00B050"/>
                </a:solidFill>
              </a:rPr>
              <a:t>位</a:t>
            </a:r>
          </a:p>
          <a:p>
            <a:r>
              <a:rPr lang="en-US" altLang="zh-CN" sz="2400" dirty="0" smtClean="0"/>
              <a:t>      {  if</a:t>
            </a:r>
            <a:r>
              <a:rPr lang="en-US" altLang="zh-CN" sz="2400" dirty="0"/>
              <a:t>((i+1) % 4 == 0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bin[j-</a:t>
            </a:r>
            <a:r>
              <a:rPr lang="en-US" altLang="zh-CN" sz="2400" dirty="0"/>
              <a:t>-] = ' ';   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每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>
                <a:solidFill>
                  <a:srgbClr val="00B050"/>
                </a:solidFill>
              </a:rPr>
              <a:t>位加一个空格</a:t>
            </a:r>
          </a:p>
          <a:p>
            <a:r>
              <a:rPr lang="en-US" altLang="zh-CN" sz="2400" dirty="0" smtClean="0"/>
              <a:t>         bin[j-</a:t>
            </a:r>
            <a:r>
              <a:rPr lang="en-US" altLang="zh-CN" sz="2400" dirty="0"/>
              <a:t>-] = (</a:t>
            </a:r>
            <a:r>
              <a:rPr lang="en-US" altLang="zh-CN" sz="2400" dirty="0">
                <a:solidFill>
                  <a:srgbClr val="FF00FF"/>
                </a:solidFill>
              </a:rPr>
              <a:t>n &amp; 1</a:t>
            </a:r>
            <a:r>
              <a:rPr lang="en-US" altLang="zh-CN" sz="2400" dirty="0"/>
              <a:t>) + 0x30;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 </a:t>
            </a:r>
            <a:r>
              <a:rPr lang="en-US" altLang="zh-CN" sz="2400" dirty="0">
                <a:solidFill>
                  <a:srgbClr val="FF0000"/>
                </a:solidFill>
              </a:rPr>
              <a:t>&gt;&gt;= 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/>
              <a:t>; }</a:t>
            </a:r>
            <a:endParaRPr lang="en-US" altLang="zh-CN" sz="2400" dirty="0"/>
          </a:p>
          <a:p>
            <a:r>
              <a:rPr lang="en-US" altLang="zh-CN" sz="2400" dirty="0" smtClean="0"/>
              <a:t>  bin[j-</a:t>
            </a:r>
            <a:r>
              <a:rPr lang="en-US" altLang="zh-CN" sz="2400" dirty="0"/>
              <a:t>-] = ' ';    </a:t>
            </a:r>
            <a:r>
              <a:rPr lang="en-US" altLang="zh-CN" sz="2400" dirty="0" smtClean="0"/>
              <a:t>             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尾数与指数间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rgbClr val="00B050"/>
                </a:solidFill>
              </a:rPr>
              <a:t>个空格</a:t>
            </a:r>
          </a:p>
          <a:p>
            <a:r>
              <a:rPr lang="en-US" altLang="zh-CN" sz="2400" dirty="0" smtClean="0"/>
              <a:t>  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&lt;31;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</a:t>
            </a:r>
            <a:r>
              <a:rPr lang="en-US" altLang="zh-CN" sz="2400" dirty="0" smtClean="0"/>
              <a:t>                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指数</a:t>
            </a:r>
            <a:r>
              <a:rPr lang="en-US" altLang="zh-CN" sz="2400" dirty="0">
                <a:solidFill>
                  <a:srgbClr val="00B050"/>
                </a:solidFill>
              </a:rPr>
              <a:t>30~23</a:t>
            </a:r>
            <a:r>
              <a:rPr lang="zh-CN" altLang="en-US" sz="2400" dirty="0">
                <a:solidFill>
                  <a:srgbClr val="00B050"/>
                </a:solidFill>
              </a:rPr>
              <a:t>位</a:t>
            </a:r>
          </a:p>
          <a:p>
            <a:r>
              <a:rPr lang="en-US" altLang="zh-CN" sz="2400" dirty="0" smtClean="0"/>
              <a:t>       { if </a:t>
            </a:r>
            <a:r>
              <a:rPr lang="en-US" altLang="zh-CN" sz="2400" dirty="0"/>
              <a:t>((i-23) % 4 == </a:t>
            </a:r>
            <a:r>
              <a:rPr lang="en-US" altLang="zh-CN" sz="2400" dirty="0" smtClean="0"/>
              <a:t>0)  bin[j-</a:t>
            </a:r>
            <a:r>
              <a:rPr lang="en-US" altLang="zh-CN" sz="2400" dirty="0"/>
              <a:t>-] = ' ';     </a:t>
            </a:r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</a:rPr>
              <a:t>每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>
                <a:solidFill>
                  <a:srgbClr val="00B050"/>
                </a:solidFill>
              </a:rPr>
              <a:t>位加一个空格</a:t>
            </a:r>
          </a:p>
          <a:p>
            <a:r>
              <a:rPr lang="en-US" altLang="zh-CN" sz="2400" dirty="0" smtClean="0"/>
              <a:t>         bin[j-</a:t>
            </a:r>
            <a:r>
              <a:rPr lang="en-US" altLang="zh-CN" sz="2400" dirty="0"/>
              <a:t>-] = (n &amp; 1) + 0x30;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 </a:t>
            </a:r>
            <a:r>
              <a:rPr lang="en-US" altLang="zh-CN" sz="2400" dirty="0">
                <a:solidFill>
                  <a:srgbClr val="FF0000"/>
                </a:solidFill>
              </a:rPr>
              <a:t>&gt;&gt;= 1</a:t>
            </a:r>
            <a:r>
              <a:rPr lang="en-US" altLang="zh-CN" sz="2400" dirty="0" smtClean="0"/>
              <a:t>; }</a:t>
            </a:r>
            <a:endParaRPr lang="en-US" altLang="zh-CN" sz="2400" dirty="0"/>
          </a:p>
          <a:p>
            <a:r>
              <a:rPr lang="en-US" altLang="zh-CN" sz="2400" dirty="0" smtClean="0"/>
              <a:t>  bin[j-</a:t>
            </a:r>
            <a:r>
              <a:rPr lang="en-US" altLang="zh-CN" sz="2400" dirty="0"/>
              <a:t>-] = ' '; bin[j--] = ' </a:t>
            </a:r>
            <a:r>
              <a:rPr lang="en-US" altLang="zh-CN" sz="2400" dirty="0" smtClean="0"/>
              <a:t>';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指数与符号位间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rgbClr val="00B050"/>
                </a:solidFill>
              </a:rPr>
              <a:t>个空格</a:t>
            </a:r>
          </a:p>
          <a:p>
            <a:r>
              <a:rPr lang="en-US" altLang="zh-CN" sz="2400" dirty="0" smtClean="0"/>
              <a:t>  bin[j</a:t>
            </a:r>
            <a:r>
              <a:rPr lang="en-US" altLang="zh-CN" sz="2400" dirty="0"/>
              <a:t>] = (</a:t>
            </a:r>
            <a:r>
              <a:rPr lang="en-US" altLang="zh-CN" sz="2400" dirty="0">
                <a:solidFill>
                  <a:srgbClr val="FF00FF"/>
                </a:solidFill>
              </a:rPr>
              <a:t>n &amp; 1</a:t>
            </a:r>
            <a:r>
              <a:rPr lang="en-US" altLang="zh-CN" sz="2400" dirty="0"/>
              <a:t>) + 0x30;  </a:t>
            </a:r>
            <a:r>
              <a:rPr lang="en-US" altLang="zh-CN" sz="2400" dirty="0" smtClean="0"/>
              <a:t>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符号位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("%s\n", bin);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7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560" y="1046341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 smtClean="0"/>
              <a:t>{ </a:t>
            </a:r>
            <a:r>
              <a:rPr lang="en-US" altLang="zh-CN" sz="2400" dirty="0" smtClean="0">
                <a:solidFill>
                  <a:srgbClr val="FF0000"/>
                </a:solidFill>
              </a:rPr>
              <a:t>union </a:t>
            </a:r>
            <a:r>
              <a:rPr lang="en-US" altLang="zh-CN" sz="2400" dirty="0" err="1">
                <a:solidFill>
                  <a:srgbClr val="FF0000"/>
                </a:solidFill>
              </a:rPr>
              <a:t>Intfloat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xy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dirty="0" smtClean="0"/>
              <a:t>  char </a:t>
            </a:r>
            <a:r>
              <a:rPr lang="en-US" altLang="zh-CN" sz="2400" dirty="0" err="1"/>
              <a:t>yn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smtClean="0"/>
              <a:t>  do{ 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("input a float number:");</a:t>
            </a:r>
          </a:p>
          <a:p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if </a:t>
            </a:r>
            <a:r>
              <a:rPr lang="en-US" altLang="zh-CN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</a:rPr>
              <a:t>scanf</a:t>
            </a:r>
            <a:r>
              <a:rPr lang="en-US" altLang="zh-CN" sz="2400" dirty="0">
                <a:solidFill>
                  <a:srgbClr val="FF00FF"/>
                </a:solidFill>
              </a:rPr>
              <a:t>("%f", </a:t>
            </a:r>
            <a:r>
              <a:rPr lang="en-US" altLang="zh-CN" sz="2400" dirty="0">
                <a:solidFill>
                  <a:srgbClr val="FF0000"/>
                </a:solidFill>
              </a:rPr>
              <a:t>&amp;</a:t>
            </a:r>
            <a:r>
              <a:rPr lang="en-US" altLang="zh-CN" sz="2400" dirty="0" err="1">
                <a:solidFill>
                  <a:srgbClr val="FF0000"/>
                </a:solidFill>
              </a:rPr>
              <a:t>xy.y</a:t>
            </a:r>
            <a:r>
              <a:rPr lang="en-US" altLang="zh-CN" sz="2400" dirty="0">
                <a:solidFill>
                  <a:srgbClr val="FF00FF"/>
                </a:solidFill>
              </a:rPr>
              <a:t>) == 0</a:t>
            </a:r>
            <a:r>
              <a:rPr lang="en-US" altLang="zh-CN" sz="2400" dirty="0" smtClean="0">
                <a:solidFill>
                  <a:srgbClr val="FF00FF"/>
                </a:solidFill>
              </a:rPr>
              <a:t>)</a:t>
            </a:r>
            <a:r>
              <a:rPr lang="en-US" altLang="zh-CN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若输入不是数字，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400" dirty="0">
                <a:solidFill>
                  <a:srgbClr val="FF00FF"/>
                </a:solidFill>
              </a:rPr>
              <a:t>("input error!\n"); 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出错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  <a:r>
              <a:rPr lang="zh-CN" altLang="en-US" sz="2400" dirty="0">
                <a:solidFill>
                  <a:srgbClr val="00B050"/>
                </a:solidFill>
              </a:rPr>
              <a:t>无值</a:t>
            </a:r>
          </a:p>
          <a:p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do{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yn</a:t>
            </a:r>
            <a:r>
              <a:rPr lang="en-US" altLang="zh-CN" sz="2400" dirty="0" smtClean="0">
                <a:solidFill>
                  <a:srgbClr val="FF00FF"/>
                </a:solidFill>
              </a:rPr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= </a:t>
            </a:r>
            <a:r>
              <a:rPr lang="en-US" altLang="zh-CN" sz="2400" dirty="0" err="1">
                <a:solidFill>
                  <a:srgbClr val="FF00FF"/>
                </a:solidFill>
              </a:rPr>
              <a:t>getchar</a:t>
            </a:r>
            <a:r>
              <a:rPr lang="en-US" altLang="zh-CN" sz="2400" dirty="0" smtClean="0">
                <a:solidFill>
                  <a:srgbClr val="FF00FF"/>
                </a:solidFill>
              </a:rPr>
              <a:t>();  </a:t>
            </a:r>
          </a:p>
          <a:p>
            <a:r>
              <a:rPr lang="en-US" altLang="zh-CN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              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400" dirty="0" smtClean="0">
                <a:solidFill>
                  <a:srgbClr val="FF00FF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yn</a:t>
            </a:r>
            <a:r>
              <a:rPr lang="en-US" altLang="zh-CN" sz="24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400" dirty="0">
                <a:solidFill>
                  <a:srgbClr val="FF00FF"/>
                </a:solidFill>
              </a:rPr>
              <a:t>	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} </a:t>
            </a:r>
            <a:r>
              <a:rPr lang="en-US" altLang="zh-CN" sz="2400" dirty="0">
                <a:solidFill>
                  <a:srgbClr val="FF00FF"/>
                </a:solidFill>
              </a:rPr>
              <a:t>while (</a:t>
            </a:r>
            <a:r>
              <a:rPr lang="en-US" altLang="zh-CN" sz="2400" dirty="0" err="1">
                <a:solidFill>
                  <a:srgbClr val="FF00FF"/>
                </a:solidFill>
              </a:rPr>
              <a:t>yn</a:t>
            </a:r>
            <a:r>
              <a:rPr lang="en-US" altLang="zh-CN" sz="2400" dirty="0">
                <a:solidFill>
                  <a:srgbClr val="FF00FF"/>
                </a:solidFill>
              </a:rPr>
              <a:t>!='\n');   </a:t>
            </a:r>
            <a:r>
              <a:rPr lang="en-US" altLang="zh-CN" sz="2400" dirty="0" smtClean="0">
                <a:solidFill>
                  <a:srgbClr val="FF00FF"/>
                </a:solidFill>
              </a:rPr>
              <a:t>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将错误的字符读出</a:t>
            </a:r>
          </a:p>
          <a:p>
            <a:r>
              <a:rPr lang="zh-CN" altLang="en-US" sz="2400" dirty="0" smtClean="0">
                <a:solidFill>
                  <a:srgbClr val="FF00FF"/>
                </a:solidFill>
              </a:rPr>
              <a:t>     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}</a:t>
            </a:r>
            <a:endParaRPr lang="en-US" altLang="zh-CN" sz="2400" dirty="0">
              <a:solidFill>
                <a:srgbClr val="FF00FF"/>
              </a:solidFill>
            </a:endParaRPr>
          </a:p>
          <a:p>
            <a:r>
              <a:rPr lang="en-US" altLang="zh-CN" sz="2400" dirty="0" smtClean="0"/>
              <a:t>        else    </a:t>
            </a:r>
            <a:r>
              <a:rPr lang="en-US" altLang="zh-CN" sz="2400" dirty="0" err="1" smtClean="0"/>
              <a:t>printfbin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xy.x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      } </a:t>
            </a:r>
            <a:r>
              <a:rPr lang="en-US" altLang="zh-CN" sz="2400" dirty="0"/>
              <a:t>while (</a:t>
            </a:r>
            <a:r>
              <a:rPr lang="en-US" altLang="zh-CN" sz="2400" dirty="0" err="1"/>
              <a:t>xy.y</a:t>
            </a:r>
            <a:r>
              <a:rPr lang="en-US" altLang="zh-CN" sz="2400" dirty="0"/>
              <a:t>!=0</a:t>
            </a:r>
            <a:r>
              <a:rPr lang="en-US" altLang="zh-CN" sz="2400" dirty="0" smtClean="0"/>
              <a:t>);                         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输入为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时程序结束</a:t>
            </a:r>
          </a:p>
          <a:p>
            <a:r>
              <a:rPr lang="en-US" altLang="zh-CN" sz="2400" dirty="0" smtClean="0"/>
              <a:t>  return </a:t>
            </a:r>
            <a:r>
              <a:rPr lang="en-US" altLang="zh-CN" sz="2400" dirty="0"/>
              <a:t>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156176" y="1077883"/>
            <a:ext cx="2141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union </a:t>
            </a:r>
            <a:r>
              <a:rPr lang="en-US" altLang="zh-CN" sz="2400" dirty="0" err="1">
                <a:solidFill>
                  <a:srgbClr val="FF0000"/>
                </a:solidFill>
              </a:rPr>
              <a:t>Intfloat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{   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x;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 float </a:t>
            </a:r>
            <a:r>
              <a:rPr lang="en-US" altLang="zh-CN" sz="2400" dirty="0">
                <a:solidFill>
                  <a:srgbClr val="FF0000"/>
                </a:solidFill>
              </a:rPr>
              <a:t>y;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};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0872" y="1446117"/>
            <a:ext cx="118641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float x;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07786" y="2220747"/>
            <a:ext cx="238693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("%f", &amp;x)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1395" y="4509120"/>
            <a:ext cx="343529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printfbin</a:t>
            </a:r>
            <a:r>
              <a:rPr lang="en-US" altLang="zh-CN" sz="2800" dirty="0">
                <a:solidFill>
                  <a:srgbClr val="0070C0"/>
                </a:solidFill>
              </a:rPr>
              <a:t>(*(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*)(&amp;x)); 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5736" y="5602139"/>
            <a:ext cx="81945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x!=0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1395" y="5041594"/>
            <a:ext cx="4310539" cy="95410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等效</a:t>
            </a:r>
            <a:r>
              <a:rPr lang="zh-CN" altLang="en-US" sz="2800" dirty="0">
                <a:solidFill>
                  <a:srgbClr val="0070C0"/>
                </a:solidFill>
              </a:rPr>
              <a:t>：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*p; </a:t>
            </a:r>
            <a:r>
              <a:rPr lang="en-US" altLang="zh-CN" sz="2800" dirty="0" smtClean="0">
                <a:solidFill>
                  <a:srgbClr val="0070C0"/>
                </a:solidFill>
              </a:rPr>
              <a:t> p</a:t>
            </a:r>
            <a:r>
              <a:rPr lang="en-US" altLang="zh-CN" sz="2800" dirty="0">
                <a:solidFill>
                  <a:srgbClr val="0070C0"/>
                </a:solidFill>
              </a:rPr>
              <a:t>=(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*)(&amp;x</a:t>
            </a:r>
            <a:r>
              <a:rPr lang="en-US" altLang="zh-CN" sz="28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printfbin</a:t>
            </a:r>
            <a:r>
              <a:rPr lang="en-US" altLang="zh-CN" sz="2800" dirty="0">
                <a:solidFill>
                  <a:srgbClr val="0070C0"/>
                </a:solidFill>
              </a:rPr>
              <a:t>(*p);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3959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用共用体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3959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改用指针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4434" y="3356992"/>
            <a:ext cx="421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 dirty="0" smtClean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这是使用</a:t>
            </a:r>
            <a:r>
              <a:rPr lang="en-US" altLang="zh-CN" sz="2400" dirty="0" err="1" smtClean="0">
                <a:solidFill>
                  <a:srgbClr val="FF00FF"/>
                </a:solidFill>
                <a:ea typeface="华文楷体" panose="02010600040101010101" pitchFamily="2" charset="-122"/>
              </a:rPr>
              <a:t>scanf</a:t>
            </a:r>
            <a:r>
              <a:rPr lang="zh-CN" altLang="en-US" sz="2400" dirty="0" smtClean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的正确姿势！</a:t>
            </a:r>
            <a:endParaRPr lang="zh-CN" altLang="en-US" sz="2400" dirty="0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6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05273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、验证本系统中右移操作是逻辑右移还是算术右移。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、验证两个不同长度带符号整型数逻辑运算时，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左端高位是补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还是补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、输入一个十进制整数，转换为十六进制显示，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不能用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系统提供的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、编写一个按二进制显示整型变量值的函数。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、按二进制数输入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个数，转换为十、十六进制显示。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、定义一个有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个位段的结构变量，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键盘分别输入十进制数值赋给这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个位段，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再分别以十进制、十六进制和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二进制显示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、按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字节浮点数格式用字符串从键盘输入，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转换为十进制数显示。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思考：浮点数四则运算。</a:t>
            </a:r>
            <a:endParaRPr lang="zh-CN" altLang="en-US" sz="28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计算机中的数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短整型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01744"/>
              </p:ext>
            </p:extLst>
          </p:nvPr>
        </p:nvGraphicFramePr>
        <p:xfrm>
          <a:off x="4799842" y="197473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946755"/>
            <a:ext cx="8549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两个字节：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无符号：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0~65535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，带符号：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-32768~32767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07748"/>
              </p:ext>
            </p:extLst>
          </p:nvPr>
        </p:nvGraphicFramePr>
        <p:xfrm>
          <a:off x="2193486" y="197473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1969676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无符号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57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594086" y="1969676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0X0039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063538" y="1547510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15 </a:t>
            </a:r>
            <a:r>
              <a:rPr lang="en-US" altLang="zh-CN" sz="2400" dirty="0" smtClean="0"/>
              <a:t>                            D</a:t>
            </a:r>
            <a:r>
              <a:rPr lang="en-US" altLang="zh-CN" sz="2400" baseline="-25000" dirty="0" smtClean="0"/>
              <a:t>8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7</a:t>
            </a:r>
            <a:r>
              <a:rPr lang="en-US" altLang="zh-CN" sz="2400" dirty="0" smtClean="0"/>
              <a:t>                             D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00527"/>
              </p:ext>
            </p:extLst>
          </p:nvPr>
        </p:nvGraphicFramePr>
        <p:xfrm>
          <a:off x="4813910" y="2641972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41735"/>
              </p:ext>
            </p:extLst>
          </p:nvPr>
        </p:nvGraphicFramePr>
        <p:xfrm>
          <a:off x="2207554" y="2641972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37596" y="2636912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带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符号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57</a:t>
            </a:r>
            <a:endParaRPr lang="zh-CN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7608154" y="263691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0X0039</a:t>
            </a:r>
            <a:endParaRPr lang="zh-CN" altLang="en-US" sz="28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40907"/>
              </p:ext>
            </p:extLst>
          </p:nvPr>
        </p:nvGraphicFramePr>
        <p:xfrm>
          <a:off x="4799842" y="341489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86780"/>
              </p:ext>
            </p:extLst>
          </p:nvPr>
        </p:nvGraphicFramePr>
        <p:xfrm>
          <a:off x="2193486" y="3414896"/>
          <a:ext cx="259228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8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23528" y="3409836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带</a:t>
            </a:r>
            <a:r>
              <a:rPr lang="zh-CN" altLang="en-US" sz="2800" dirty="0" smtClean="0">
                <a:solidFill>
                  <a:srgbClr val="00B0F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符号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-57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4086" y="3409836"/>
            <a:ext cx="125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0XFFC7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78114" y="4175789"/>
            <a:ext cx="816922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数据在内存中按二进制存储，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无符号数：直接转换成二进制存储；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带称号数：正数：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直接转换成二进制存储；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负数：对应正数二进制数取反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+1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。 </a:t>
            </a:r>
            <a:r>
              <a:rPr lang="zh-CN" altLang="en-US" sz="2800" b="1" i="1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补码</a:t>
            </a:r>
            <a:endParaRPr lang="zh-CN" altLang="en-US" sz="2800" b="1" i="1" dirty="0">
              <a:solidFill>
                <a:srgbClr val="00B050"/>
              </a:solidFill>
              <a:ea typeface="华文仿宋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4653136"/>
            <a:ext cx="236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字节低地址</a:t>
            </a:r>
            <a:endParaRPr lang="zh-CN" altLang="en-US" sz="2800" b="1" i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6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计算机中的数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946755"/>
            <a:ext cx="8549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IEEE754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标准，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字节，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指数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偏正值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127,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隐含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整数为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1671191"/>
            <a:ext cx="877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31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30 </a:t>
            </a:r>
            <a:r>
              <a:rPr lang="en-US" altLang="zh-CN" sz="2400" dirty="0" smtClean="0"/>
              <a:t>                  D</a:t>
            </a:r>
            <a:r>
              <a:rPr lang="en-US" altLang="zh-CN" sz="2400" baseline="-25000" dirty="0" smtClean="0"/>
              <a:t>23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22</a:t>
            </a:r>
            <a:r>
              <a:rPr lang="en-US" altLang="zh-CN" sz="2400" dirty="0" smtClean="0"/>
              <a:t>                                                                               D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6083112" y="2952962"/>
            <a:ext cx="2738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4000" b="1" dirty="0">
                <a:solidFill>
                  <a:srgbClr val="FF0000"/>
                </a:solidFill>
                <a:ea typeface="仿宋" panose="02010609060101010101" pitchFamily="49" charset="-122"/>
              </a:rPr>
              <a:t>S </a:t>
            </a:r>
            <a:r>
              <a:rPr lang="en-US" altLang="zh-CN" sz="4000" b="1" i="1" dirty="0">
                <a:solidFill>
                  <a:srgbClr val="FF00FF"/>
                </a:solidFill>
                <a:ea typeface="仿宋" panose="02010609060101010101" pitchFamily="49" charset="-122"/>
              </a:rPr>
              <a:t>1</a:t>
            </a:r>
            <a:r>
              <a:rPr lang="en-US" altLang="zh-CN" sz="4000" b="1" dirty="0">
                <a:solidFill>
                  <a:srgbClr val="FF0000"/>
                </a:solidFill>
                <a:ea typeface="仿宋" panose="02010609060101010101" pitchFamily="49" charset="-122"/>
              </a:rPr>
              <a:t>.</a:t>
            </a:r>
            <a:r>
              <a:rPr lang="en-US" altLang="zh-CN" sz="4000" b="1" dirty="0">
                <a:solidFill>
                  <a:srgbClr val="FF00FF"/>
                </a:solidFill>
                <a:ea typeface="仿宋" panose="02010609060101010101" pitchFamily="49" charset="-122"/>
              </a:rPr>
              <a:t>F</a:t>
            </a:r>
            <a:r>
              <a:rPr lang="en-US" altLang="zh-CN" sz="4000" b="1" dirty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4000" b="1" dirty="0">
                <a:solidFill>
                  <a:srgbClr val="FF000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4000" b="1" baseline="30000" dirty="0">
                <a:solidFill>
                  <a:srgbClr val="0070C0"/>
                </a:solidFill>
                <a:ea typeface="仿宋" panose="02010609060101010101" pitchFamily="49" charset="-122"/>
              </a:rPr>
              <a:t>E-127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83771"/>
              </p:ext>
            </p:extLst>
          </p:nvPr>
        </p:nvGraphicFramePr>
        <p:xfrm>
          <a:off x="495436" y="2204864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3279"/>
              </p:ext>
            </p:extLst>
          </p:nvPr>
        </p:nvGraphicFramePr>
        <p:xfrm>
          <a:off x="2613716" y="2204864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37660"/>
              </p:ext>
            </p:extLst>
          </p:nvPr>
        </p:nvGraphicFramePr>
        <p:xfrm>
          <a:off x="4730084" y="2204864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94725"/>
              </p:ext>
            </p:extLst>
          </p:nvPr>
        </p:nvGraphicFramePr>
        <p:xfrm>
          <a:off x="6846452" y="2206084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F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2852936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符号</a:t>
            </a:r>
            <a:r>
              <a:rPr lang="en-US" altLang="zh-CN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S</a:t>
            </a:r>
            <a:r>
              <a:rPr lang="zh-CN" altLang="en-US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   </a:t>
            </a:r>
            <a:r>
              <a:rPr lang="zh-CN" altLang="en-US" sz="2800" dirty="0">
                <a:solidFill>
                  <a:srgbClr val="0070C0"/>
                </a:solidFill>
                <a:ea typeface="华文仿宋" panose="02010600040101010101" pitchFamily="2" charset="-122"/>
              </a:rPr>
              <a:t>指数</a:t>
            </a:r>
            <a:r>
              <a:rPr lang="en-US" altLang="zh-CN" sz="2800" dirty="0">
                <a:solidFill>
                  <a:srgbClr val="0070C0"/>
                </a:solidFill>
                <a:ea typeface="华文仿宋" panose="0201060004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ea typeface="华文仿宋" panose="02010600040101010101" pitchFamily="2" charset="-122"/>
              </a:rPr>
              <a:t>           </a:t>
            </a:r>
            <a:r>
              <a:rPr lang="zh-CN" altLang="en-US" sz="2800" dirty="0">
                <a:solidFill>
                  <a:srgbClr val="FF00FF"/>
                </a:solidFill>
                <a:ea typeface="华文仿宋" panose="02010600040101010101" pitchFamily="2" charset="-122"/>
              </a:rPr>
              <a:t>尾数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F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位        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位</a:t>
            </a:r>
            <a:r>
              <a:rPr lang="zh-CN" altLang="en-US" sz="28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              </a:t>
            </a:r>
            <a:r>
              <a:rPr lang="en-US" altLang="zh-CN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23</a:t>
            </a:r>
            <a:r>
              <a:rPr lang="zh-CN" altLang="en-US" sz="2800" dirty="0" smtClean="0">
                <a:solidFill>
                  <a:srgbClr val="FF00FF"/>
                </a:solidFill>
                <a:ea typeface="华文仿宋" panose="02010600040101010101" pitchFamily="2" charset="-122"/>
              </a:rPr>
              <a:t>位</a:t>
            </a:r>
            <a:endParaRPr lang="en-US" altLang="zh-CN" sz="2800" dirty="0">
              <a:solidFill>
                <a:srgbClr val="FF00FF"/>
              </a:solidFill>
              <a:ea typeface="华文仿宋" panose="02010600040101010101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1560" y="3919696"/>
            <a:ext cx="77048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浮点数都按此格式存储：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键盘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输入一个浮点数变量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系统自动转换成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格式化浮点数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存入变量地址中；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浮点数的计算结果也按格式化存入变量地址中。</a:t>
            </a:r>
            <a:endParaRPr lang="zh-CN" altLang="en-US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9166" y="3865110"/>
            <a:ext cx="236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字节低地址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浮点型数举例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1124744"/>
            <a:ext cx="877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31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30 </a:t>
            </a:r>
            <a:r>
              <a:rPr lang="en-US" altLang="zh-CN" sz="2400" dirty="0" smtClean="0"/>
              <a:t>                  D</a:t>
            </a:r>
            <a:r>
              <a:rPr lang="en-US" altLang="zh-CN" sz="2400" baseline="-25000" dirty="0" smtClean="0"/>
              <a:t>23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22</a:t>
            </a:r>
            <a:r>
              <a:rPr lang="en-US" altLang="zh-CN" sz="2400" dirty="0" smtClean="0"/>
              <a:t>                                                                               D</a:t>
            </a:r>
            <a:r>
              <a:rPr lang="en-US" altLang="zh-CN" sz="2400" baseline="-25000" dirty="0" smtClean="0"/>
              <a:t>0</a:t>
            </a:r>
            <a:endParaRPr lang="zh-CN" altLang="en-US" sz="2400" baseline="-25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60898"/>
              </p:ext>
            </p:extLst>
          </p:nvPr>
        </p:nvGraphicFramePr>
        <p:xfrm>
          <a:off x="467544" y="1700808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16730"/>
              </p:ext>
            </p:extLst>
          </p:nvPr>
        </p:nvGraphicFramePr>
        <p:xfrm>
          <a:off x="2585824" y="1700808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92515"/>
              </p:ext>
            </p:extLst>
          </p:nvPr>
        </p:nvGraphicFramePr>
        <p:xfrm>
          <a:off x="4702192" y="1700808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37000"/>
              </p:ext>
            </p:extLst>
          </p:nvPr>
        </p:nvGraphicFramePr>
        <p:xfrm>
          <a:off x="6818560" y="1702028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220486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57=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FF"/>
                </a:solidFill>
              </a:rPr>
              <a:t>.11001</a:t>
            </a:r>
            <a:r>
              <a:rPr lang="en-US" altLang="zh-CN" sz="2800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仿宋" panose="02010609060101010101" pitchFamily="49" charset="-122"/>
              </a:rPr>
              <a:t>5</a:t>
            </a:r>
            <a:r>
              <a:rPr lang="en-US" altLang="zh-CN" sz="2800" b="1" baseline="30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       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1000 0100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-0111 1111=0000 0101</a:t>
            </a:r>
            <a:r>
              <a:rPr lang="en-US" altLang="zh-CN" sz="2800" b="1" dirty="0" smtClean="0">
                <a:ea typeface="仿宋" panose="02010609060101010101" pitchFamily="49" charset="-122"/>
              </a:rPr>
              <a:t>=5</a:t>
            </a:r>
            <a:endParaRPr lang="zh-CN" altLang="en-US" sz="2800" baseline="300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9063"/>
              </p:ext>
            </p:extLst>
          </p:nvPr>
        </p:nvGraphicFramePr>
        <p:xfrm>
          <a:off x="523328" y="28529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68768"/>
              </p:ext>
            </p:extLst>
          </p:nvPr>
        </p:nvGraphicFramePr>
        <p:xfrm>
          <a:off x="2641608" y="28529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39760"/>
              </p:ext>
            </p:extLst>
          </p:nvPr>
        </p:nvGraphicFramePr>
        <p:xfrm>
          <a:off x="4757976" y="28529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37932"/>
              </p:ext>
            </p:extLst>
          </p:nvPr>
        </p:nvGraphicFramePr>
        <p:xfrm>
          <a:off x="6874344" y="285415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95536" y="3356992"/>
            <a:ext cx="866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-57=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FF"/>
                </a:solidFill>
              </a:rPr>
              <a:t>.11001</a:t>
            </a:r>
            <a:r>
              <a:rPr lang="en-US" altLang="zh-CN" sz="2800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仿宋" panose="02010609060101010101" pitchFamily="49" charset="-122"/>
              </a:rPr>
              <a:t>5</a:t>
            </a:r>
            <a:r>
              <a:rPr lang="en-US" altLang="zh-CN" sz="2800" b="1" baseline="30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       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1000 0100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-0111 1111=0000 0101</a:t>
            </a:r>
            <a:r>
              <a:rPr lang="en-US" altLang="zh-CN" sz="2800" b="1" dirty="0" smtClean="0">
                <a:ea typeface="仿宋" panose="02010609060101010101" pitchFamily="49" charset="-122"/>
              </a:rPr>
              <a:t>=5</a:t>
            </a:r>
            <a:endParaRPr lang="zh-CN" altLang="en-US" sz="2800" baseline="30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32512"/>
              </p:ext>
            </p:extLst>
          </p:nvPr>
        </p:nvGraphicFramePr>
        <p:xfrm>
          <a:off x="490129" y="4077072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67735"/>
              </p:ext>
            </p:extLst>
          </p:nvPr>
        </p:nvGraphicFramePr>
        <p:xfrm>
          <a:off x="2608409" y="4077072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81672"/>
              </p:ext>
            </p:extLst>
          </p:nvPr>
        </p:nvGraphicFramePr>
        <p:xfrm>
          <a:off x="4724777" y="4077072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10059"/>
              </p:ext>
            </p:extLst>
          </p:nvPr>
        </p:nvGraphicFramePr>
        <p:xfrm>
          <a:off x="6841145" y="4078292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7544" y="4581128"/>
            <a:ext cx="738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57.57=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FF00FF"/>
                </a:solidFill>
              </a:rPr>
              <a:t>.1100 1</a:t>
            </a:r>
            <a:r>
              <a:rPr lang="en-US" altLang="zh-CN" sz="2800" u="heavy" dirty="0" smtClean="0">
                <a:solidFill>
                  <a:srgbClr val="FF00FF"/>
                </a:solidFill>
              </a:rPr>
              <a:t>100  1000 1111 0101 110</a:t>
            </a:r>
            <a:r>
              <a:rPr lang="en-US" altLang="zh-CN" sz="2800" u="heavy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仿宋" panose="02010609060101010101" pitchFamily="49" charset="-122"/>
              </a:rPr>
              <a:t>5</a:t>
            </a:r>
            <a:r>
              <a:rPr lang="en-US" altLang="zh-CN" sz="2800" b="1" baseline="30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071" y="3832912"/>
            <a:ext cx="36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.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8131" y="5714092"/>
            <a:ext cx="89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0.57=</a:t>
            </a:r>
            <a:r>
              <a:rPr lang="en-US" altLang="zh-CN" sz="2800" b="1" i="1" u="heavy" dirty="0" smtClean="0">
                <a:solidFill>
                  <a:srgbClr val="FF0000"/>
                </a:solidFill>
              </a:rPr>
              <a:t>1</a:t>
            </a:r>
            <a:r>
              <a:rPr lang="en-US" altLang="zh-CN" sz="2800" u="heavy" dirty="0" smtClean="0">
                <a:solidFill>
                  <a:srgbClr val="FF00FF"/>
                </a:solidFill>
              </a:rPr>
              <a:t>.0010 0011  11 01 0111 0</a:t>
            </a:r>
            <a:r>
              <a:rPr lang="en-US" altLang="zh-CN" sz="2800" dirty="0" smtClean="0">
                <a:solidFill>
                  <a:srgbClr val="FF00FF"/>
                </a:solidFill>
              </a:rPr>
              <a:t>000 101</a:t>
            </a:r>
            <a:r>
              <a:rPr lang="en-US" altLang="zh-CN" sz="2800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×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2</a:t>
            </a:r>
            <a:r>
              <a:rPr lang="en-US" altLang="zh-CN" sz="2800" b="1" baseline="30000" dirty="0" smtClean="0">
                <a:solidFill>
                  <a:srgbClr val="0070C0"/>
                </a:solidFill>
                <a:ea typeface="仿宋" panose="02010609060101010101" pitchFamily="49" charset="-122"/>
              </a:rPr>
              <a:t>-1    </a:t>
            </a:r>
            <a:r>
              <a:rPr lang="en-US" altLang="zh-CN" sz="2800" b="1" dirty="0" smtClean="0">
                <a:solidFill>
                  <a:srgbClr val="0070C0"/>
                </a:solidFill>
                <a:ea typeface="仿宋" panose="02010609060101010101" pitchFamily="49" charset="-122"/>
              </a:rPr>
              <a:t>126-127=-1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       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63833"/>
              </p:ext>
            </p:extLst>
          </p:nvPr>
        </p:nvGraphicFramePr>
        <p:xfrm>
          <a:off x="451320" y="52100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78209"/>
              </p:ext>
            </p:extLst>
          </p:nvPr>
        </p:nvGraphicFramePr>
        <p:xfrm>
          <a:off x="2569600" y="52100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26473"/>
              </p:ext>
            </p:extLst>
          </p:nvPr>
        </p:nvGraphicFramePr>
        <p:xfrm>
          <a:off x="4685968" y="521003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41098"/>
              </p:ext>
            </p:extLst>
          </p:nvPr>
        </p:nvGraphicFramePr>
        <p:xfrm>
          <a:off x="6802336" y="5211256"/>
          <a:ext cx="2090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  <a:gridCol w="261268"/>
              </a:tblGrid>
              <a:tr h="37644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sz="2400" i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99792" y="4969304"/>
            <a:ext cx="36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.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位运算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12776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</a:t>
            </a:r>
            <a:r>
              <a:rPr lang="zh-CN" altLang="en-US" sz="3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中数都是按二进制</a:t>
            </a: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存储、计算，</a:t>
            </a:r>
            <a:endParaRPr lang="en-US" altLang="zh-CN" sz="32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CPU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指令系统中都有一组</a:t>
            </a:r>
            <a:r>
              <a:rPr lang="zh-CN" altLang="en-US" sz="32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位操作指令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(</a:t>
            </a:r>
            <a:r>
              <a:rPr lang="zh-CN" altLang="en-US" sz="3200" i="1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逻辑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运算指令、移位指令</a:t>
            </a:r>
            <a:r>
              <a:rPr lang="en-US" altLang="zh-CN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</a:t>
            </a:r>
            <a:r>
              <a:rPr lang="zh-CN" altLang="en-US" sz="3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二进制逐位运算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，硬件实现，效率高。</a:t>
            </a:r>
            <a:endParaRPr lang="en-US" altLang="zh-CN" sz="32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高级语言中的“位运算”可编译成位操作指令。</a:t>
            </a:r>
            <a:endParaRPr lang="en-US" altLang="zh-CN" sz="32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应用：系统软件、检测、控制、高水平程序。</a:t>
            </a:r>
            <a:endParaRPr lang="en-US" altLang="zh-CN" sz="3200" dirty="0" smtClean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语言中整型</a:t>
            </a:r>
            <a:r>
              <a:rPr lang="zh-CN" altLang="en-US" sz="3200" b="1" i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或字符型数据才能进行位</a:t>
            </a:r>
            <a:r>
              <a:rPr lang="zh-CN" altLang="en-US" sz="3200" b="1" i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运算！</a:t>
            </a:r>
            <a:endParaRPr lang="en-US" altLang="zh-CN" sz="3200" b="1" i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6839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学习辅导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32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5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与运算符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&amp;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951" y="1916832"/>
            <a:ext cx="82845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位二进制：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0&amp;0=0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0&amp;1=0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1&amp;0=0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1&amp;1=1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参与运算的两个二进制位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都为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，则结果为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；</a:t>
            </a:r>
            <a:endParaRPr lang="en-US" altLang="zh-CN" sz="3200" dirty="0" smtClean="0"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其他情况结果均为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。</a:t>
            </a:r>
            <a:endParaRPr lang="en-US" altLang="zh-CN" sz="3200" dirty="0" smtClean="0"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268760"/>
            <a:ext cx="854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注意和“逻辑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&amp;&amp;</a:t>
            </a:r>
            <a:r>
              <a:rPr lang="zh-CN" altLang="en-US" sz="32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”运算符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区别及相似之处。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7918" y="3944377"/>
            <a:ext cx="2828018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 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57</a:t>
            </a:r>
            <a:r>
              <a:rPr lang="en-US" altLang="zh-CN" sz="3200" dirty="0" smtClean="0">
                <a:solidFill>
                  <a:srgbClr val="00B050"/>
                </a:solidFill>
              </a:rPr>
              <a:t>&amp;</a:t>
            </a:r>
            <a:r>
              <a:rPr lang="en-US" altLang="zh-CN" sz="3200" dirty="0" smtClean="0">
                <a:solidFill>
                  <a:srgbClr val="FF00FF"/>
                </a:solidFill>
              </a:rPr>
              <a:t> 65=1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&amp;)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1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0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0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0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3944377"/>
            <a:ext cx="3057247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清零、保留</a:t>
            </a: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XXXX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XXXX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&amp;)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0000</a:t>
            </a:r>
            <a:r>
              <a:rPr lang="en-US" altLang="zh-CN" sz="3200" u="sng" dirty="0" smtClean="0"/>
              <a:t> 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1111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0000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XXXX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78296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或运算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|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951" y="1916832"/>
            <a:ext cx="81404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位二进制：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0|0=0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0|1=1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1|0=1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1|1=1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参与运算的两个二进制位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都为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，则结果为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；</a:t>
            </a:r>
            <a:endParaRPr lang="en-US" altLang="zh-CN" sz="3200" dirty="0" smtClean="0"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其他情况结果均为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。</a:t>
            </a:r>
            <a:endParaRPr lang="en-US" altLang="zh-CN" sz="3200" dirty="0" smtClean="0"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268760"/>
            <a:ext cx="835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注意和“逻辑或</a:t>
            </a:r>
            <a:r>
              <a:rPr lang="en-US" altLang="zh-CN" sz="3200" dirty="0" smtClean="0">
                <a:solidFill>
                  <a:srgbClr val="00B050"/>
                </a:solidFill>
                <a:ea typeface="华文仿宋" panose="02010600040101010101" pitchFamily="2" charset="-122"/>
              </a:rPr>
              <a:t>||</a:t>
            </a:r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”运算符区别及相似之处。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7918" y="3944377"/>
            <a:ext cx="2781531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FF00FF"/>
                </a:solidFill>
              </a:rPr>
              <a:t>57</a:t>
            </a:r>
            <a:r>
              <a:rPr lang="en-US" altLang="zh-CN" sz="3200" dirty="0" smtClean="0">
                <a:solidFill>
                  <a:srgbClr val="00B050"/>
                </a:solidFill>
              </a:rPr>
              <a:t>|</a:t>
            </a:r>
            <a:r>
              <a:rPr lang="en-US" altLang="zh-CN" sz="3200" dirty="0" smtClean="0">
                <a:solidFill>
                  <a:srgbClr val="FF00FF"/>
                </a:solidFill>
              </a:rPr>
              <a:t>65=121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|)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1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0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0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01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3944377"/>
            <a:ext cx="3057247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置位、保留</a:t>
            </a: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XXXX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XXXX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|) 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0000</a:t>
            </a:r>
            <a:r>
              <a:rPr lang="en-US" altLang="zh-CN" sz="3200" u="sng" dirty="0" smtClean="0"/>
              <a:t> 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1111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XXXX </a:t>
            </a:r>
            <a:r>
              <a:rPr lang="en-US" altLang="zh-CN" sz="3200" dirty="0" smtClean="0">
                <a:solidFill>
                  <a:srgbClr val="FF0000"/>
                </a:solidFill>
              </a:rPr>
              <a:t>1111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7829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异或运算符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^</a:t>
            </a:r>
            <a:endParaRPr lang="zh-CN" alt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950" y="1916832"/>
            <a:ext cx="86445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位二进制：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0^0=0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0^1=1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1^0=1</a:t>
            </a:r>
            <a:r>
              <a:rPr lang="zh-CN" altLang="en-US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32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1^1=0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ea typeface="华文仿宋" panose="02010600040101010101" pitchFamily="2" charset="-122"/>
              </a:rPr>
              <a:t>参与运算的两个二进制位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一个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一个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，</a:t>
            </a:r>
            <a:endParaRPr lang="en-US" altLang="zh-CN" sz="3200" dirty="0" smtClean="0">
              <a:ea typeface="华文仿宋" panose="0201060004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则结果为</a:t>
            </a:r>
            <a:r>
              <a:rPr lang="en-US" altLang="zh-CN" sz="3200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；两个都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或都</a:t>
            </a:r>
            <a:r>
              <a:rPr lang="en-US" altLang="zh-CN" sz="3200" dirty="0" smtClean="0">
                <a:ea typeface="华文仿宋" panose="02010600040101010101" pitchFamily="2" charset="-122"/>
              </a:rPr>
              <a:t>1</a:t>
            </a:r>
            <a:r>
              <a:rPr lang="zh-CN" altLang="en-US" sz="3200" dirty="0" smtClean="0">
                <a:ea typeface="华文仿宋" panose="02010600040101010101" pitchFamily="2" charset="-122"/>
              </a:rPr>
              <a:t>结果为</a:t>
            </a:r>
            <a:r>
              <a:rPr lang="en-US" altLang="zh-CN" sz="3200" dirty="0" smtClean="0">
                <a:ea typeface="华文仿宋" panose="02010600040101010101" pitchFamily="2" charset="-122"/>
              </a:rPr>
              <a:t>0</a:t>
            </a:r>
            <a:r>
              <a:rPr lang="zh-CN" altLang="en-US" sz="3200" dirty="0" smtClean="0">
                <a:ea typeface="华文仿宋" panose="02010600040101010101" pitchFamily="2" charset="-122"/>
              </a:rPr>
              <a:t>。</a:t>
            </a:r>
            <a:endParaRPr lang="en-US" altLang="zh-CN" sz="3200" dirty="0" smtClean="0">
              <a:ea typeface="华文仿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3687" y="126876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无对应的逻辑运算符。</a:t>
            </a:r>
            <a:endParaRPr lang="zh-CN" altLang="en-US" sz="32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7918" y="3944377"/>
            <a:ext cx="2797561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FF00FF"/>
                </a:solidFill>
              </a:rPr>
              <a:t>57</a:t>
            </a:r>
            <a:r>
              <a:rPr lang="en-US" altLang="zh-CN" sz="3200" dirty="0" smtClean="0">
                <a:solidFill>
                  <a:srgbClr val="00B050"/>
                </a:solidFill>
              </a:rPr>
              <a:t>^</a:t>
            </a:r>
            <a:r>
              <a:rPr lang="en-US" altLang="zh-CN" sz="3200" dirty="0" smtClean="0">
                <a:solidFill>
                  <a:srgbClr val="FF00FF"/>
                </a:solidFill>
              </a:rPr>
              <a:t> 65=120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^)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1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0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</a:t>
            </a:r>
            <a:r>
              <a:rPr lang="en-US" altLang="zh-CN" sz="3200" u="sng" dirty="0" smtClean="0">
                <a:solidFill>
                  <a:srgbClr val="0070C0"/>
                </a:solidFill>
              </a:rPr>
              <a:t>0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3200" u="sng" dirty="0" smtClean="0"/>
              <a:t>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0</a:t>
            </a:r>
            <a:r>
              <a:rPr lang="en-US" altLang="zh-CN" sz="3200" dirty="0" smtClean="0">
                <a:solidFill>
                  <a:srgbClr val="0070C0"/>
                </a:solidFill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00FF"/>
                </a:solidFill>
              </a:rPr>
              <a:t>1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3944377"/>
            <a:ext cx="2852063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取反、保留</a:t>
            </a: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XXXX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XXXX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^)   </a:t>
            </a:r>
            <a:r>
              <a:rPr lang="en-US" altLang="zh-CN" sz="3200" u="sng" dirty="0" smtClean="0">
                <a:solidFill>
                  <a:srgbClr val="FF00FF"/>
                </a:solidFill>
              </a:rPr>
              <a:t>0000</a:t>
            </a:r>
            <a:r>
              <a:rPr lang="en-US" altLang="zh-CN" sz="3200" u="sng" dirty="0" smtClean="0"/>
              <a:t> 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1111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FF00FF"/>
                </a:solidFill>
              </a:rPr>
              <a:t>XXXX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XXXX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53645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----</a:t>
            </a:r>
            <a:endParaRPr lang="zh-CN" altLang="en-US" sz="3200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132902</TotalTime>
  <Words>2363</Words>
  <Application>Microsoft Office PowerPoint</Application>
  <PresentationFormat>全屏显示(4:3)</PresentationFormat>
  <Paragraphs>599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第3讲  位操作</vt:lpstr>
      <vt:lpstr>计算机中的数(字符型)</vt:lpstr>
      <vt:lpstr>计算机中的数(短整型)</vt:lpstr>
      <vt:lpstr>计算机中的数(浮点型)</vt:lpstr>
      <vt:lpstr>浮点型数举例</vt:lpstr>
      <vt:lpstr>位运算</vt:lpstr>
      <vt:lpstr>与运算符&amp;</vt:lpstr>
      <vt:lpstr>或运算符|</vt:lpstr>
      <vt:lpstr>异或运算符^</vt:lpstr>
      <vt:lpstr>非(取反)运算符~</vt:lpstr>
      <vt:lpstr>与或异或非运算的应用</vt:lpstr>
      <vt:lpstr>左移运算符&lt;&lt; 右移运算符&gt;&gt;</vt:lpstr>
      <vt:lpstr>位运算举例1</vt:lpstr>
      <vt:lpstr>位运算举例2</vt:lpstr>
      <vt:lpstr>位段</vt:lpstr>
      <vt:lpstr>位段的使用</vt:lpstr>
      <vt:lpstr>共用体</vt:lpstr>
      <vt:lpstr>共用体例</vt:lpstr>
      <vt:lpstr>共用体例程序1</vt:lpstr>
      <vt:lpstr>共用体例程序2</vt:lpstr>
      <vt:lpstr>浮点数格式验证</vt:lpstr>
      <vt:lpstr>转换显示程序</vt:lpstr>
      <vt:lpstr>主程序</vt:lpstr>
      <vt:lpstr>作业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1053</cp:revision>
  <dcterms:created xsi:type="dcterms:W3CDTF">2017-06-15T08:08:42Z</dcterms:created>
  <dcterms:modified xsi:type="dcterms:W3CDTF">2022-06-24T02:09:24Z</dcterms:modified>
</cp:coreProperties>
</file>