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385" r:id="rId3"/>
    <p:sldId id="330" r:id="rId4"/>
    <p:sldId id="378" r:id="rId5"/>
    <p:sldId id="377" r:id="rId6"/>
    <p:sldId id="379" r:id="rId7"/>
    <p:sldId id="380" r:id="rId8"/>
    <p:sldId id="381" r:id="rId9"/>
    <p:sldId id="382" r:id="rId10"/>
    <p:sldId id="383" r:id="rId11"/>
    <p:sldId id="384" r:id="rId12"/>
  </p:sldIdLst>
  <p:sldSz cx="9144000" cy="6858000" type="screen4x3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CC06843-A7DB-4DD4-AC9C-E554099B1D25}">
          <p14:sldIdLst>
            <p14:sldId id="385"/>
            <p14:sldId id="330"/>
            <p14:sldId id="378"/>
            <p14:sldId id="377"/>
            <p14:sldId id="379"/>
            <p14:sldId id="380"/>
            <p14:sldId id="381"/>
            <p14:sldId id="382"/>
            <p14:sldId id="383"/>
            <p14:sldId id="384"/>
          </p14:sldIdLst>
        </p14:section>
        <p14:section name="无标题节" id="{3BDDAF5B-385B-4AA6-8E81-3A588B3110A1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1" autoAdjust="0"/>
    <p:restoredTop sz="93186" autoAdjust="0"/>
  </p:normalViewPr>
  <p:slideViewPr>
    <p:cSldViewPr>
      <p:cViewPr varScale="1">
        <p:scale>
          <a:sx n="66" d="100"/>
          <a:sy n="66" d="100"/>
        </p:scale>
        <p:origin x="-151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7AF26-B40E-43FC-9F2E-3356F33A61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4681A-C9E2-4DC8-A89D-79D9AAC363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F93E-8E61-457F-B9FD-C1EC6E32711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7EE11-B41C-460A-B748-416C1B1C9A1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8007-0530-4615-B4BE-15DA491AD98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A62C-52A3-41F4-A711-5786A5D58E4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26B4-C0B4-4294-B993-C2A309A0AA2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B18CA-F8D8-4963-9332-A93745E406F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964E-5037-4F3D-9B38-8D4603DB2E6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4DB4-0AE4-4AB8-B60F-31F13E48336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56D3-BC0F-4B46-8F70-688EDE9F9B9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6D5D-9995-44D6-A045-4B65559D0EA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AB60-90C4-4E60-9C1E-3DD14572006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CF61-7A49-47AF-852A-0C95C51BC7B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276872"/>
            <a:ext cx="7772400" cy="965969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  案例分析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b="1" i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1268760"/>
            <a:ext cx="844333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、起征点也写入文件中；         </a:t>
            </a:r>
            <a:r>
              <a:rPr lang="zh-CN" altLang="en-US" sz="2800" b="1" i="1" dirty="0" smtClean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不限于这些！</a:t>
            </a:r>
            <a:endParaRPr lang="en-US" altLang="zh-CN" sz="2800" b="1" i="1" dirty="0" smtClean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、税率表级数也写入文件中；输入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修改功能；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、表格中数据统一类型，用数组代替结构体；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、税率表只存上限，不存下限；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、另一个文件中存若干人员的工资信息，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程序计算每人的纳税额，增加一栏，存文件中。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5301208"/>
            <a:ext cx="798167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问题：输入数据错误判断处理，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必须！！！</a:t>
            </a:r>
            <a:endParaRPr lang="en-US" altLang="zh-CN" sz="3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此程序有判断无处理！</a:t>
            </a:r>
            <a:endParaRPr lang="zh-CN" altLang="en-US" sz="3200" dirty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47667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</a:t>
            </a:r>
            <a:endParaRPr lang="zh-CN" altLang="en-US" sz="3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4659" y="2694399"/>
            <a:ext cx="35958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、个人所得税计算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、学生试卷分数统计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、电话订餐信息处理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764105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学习辅导</a:t>
            </a:r>
            <a:r>
              <a:rPr lang="en-US" altLang="zh-CN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sz="32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第十三章</a:t>
            </a:r>
            <a:endParaRPr lang="zh-CN" altLang="en-US" sz="3200" dirty="0">
              <a:solidFill>
                <a:srgbClr val="FF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2697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问题描述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43608" y="1632144"/>
          <a:ext cx="7128792" cy="3957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2628292"/>
                <a:gridCol w="1782198"/>
                <a:gridCol w="1782198"/>
              </a:tblGrid>
              <a:tr h="494637">
                <a:tc>
                  <a:txBody>
                    <a:bodyPr/>
                    <a:lstStyle/>
                    <a:p>
                      <a:r>
                        <a:rPr lang="zh-CN" altLang="en-US" sz="2400" baseline="0" dirty="0" smtClean="0"/>
                        <a:t>级数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 dirty="0" smtClean="0"/>
                        <a:t>含税级距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 dirty="0" smtClean="0"/>
                        <a:t>税率</a:t>
                      </a:r>
                      <a:r>
                        <a:rPr lang="en-US" altLang="zh-CN" sz="2400" baseline="0" dirty="0" smtClean="0"/>
                        <a:t>%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aseline="0" dirty="0" smtClean="0"/>
                        <a:t>速算扣除数</a:t>
                      </a:r>
                      <a:endParaRPr lang="zh-CN" altLang="en-US" sz="2400" baseline="0" dirty="0"/>
                    </a:p>
                  </a:txBody>
                  <a:tcPr/>
                </a:tc>
              </a:tr>
              <a:tr h="494637"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1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0-1500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3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0</a:t>
                      </a:r>
                      <a:endParaRPr lang="zh-CN" altLang="en-US" sz="2400" baseline="0" dirty="0"/>
                    </a:p>
                  </a:txBody>
                  <a:tcPr/>
                </a:tc>
              </a:tr>
              <a:tr h="494637"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2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1500-4500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10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105</a:t>
                      </a:r>
                      <a:endParaRPr lang="zh-CN" altLang="en-US" sz="2400" baseline="0" dirty="0"/>
                    </a:p>
                  </a:txBody>
                  <a:tcPr/>
                </a:tc>
              </a:tr>
              <a:tr h="494637"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3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4500-9000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20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555</a:t>
                      </a:r>
                      <a:endParaRPr lang="zh-CN" altLang="en-US" sz="2400" baseline="0" dirty="0"/>
                    </a:p>
                  </a:txBody>
                  <a:tcPr/>
                </a:tc>
              </a:tr>
              <a:tr h="494637"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4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9000-35000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25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10</a:t>
                      </a:r>
                      <a:r>
                        <a:rPr lang="en-US" altLang="zh-CN" sz="2400" baseline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CN" sz="2400" baseline="0" dirty="0" smtClean="0"/>
                        <a:t>5</a:t>
                      </a:r>
                      <a:endParaRPr lang="zh-CN" altLang="en-US" sz="2400" baseline="0" dirty="0"/>
                    </a:p>
                  </a:txBody>
                  <a:tcPr/>
                </a:tc>
              </a:tr>
              <a:tr h="494637"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5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35000-55000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30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2755</a:t>
                      </a:r>
                      <a:endParaRPr lang="zh-CN" altLang="en-US" sz="2400" baseline="0" dirty="0"/>
                    </a:p>
                  </a:txBody>
                  <a:tcPr/>
                </a:tc>
              </a:tr>
              <a:tr h="494637"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6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55000-80000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35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5505</a:t>
                      </a:r>
                      <a:endParaRPr lang="zh-CN" altLang="en-US" sz="2400" baseline="0" dirty="0"/>
                    </a:p>
                  </a:txBody>
                  <a:tcPr/>
                </a:tc>
              </a:tr>
              <a:tr h="494637"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7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80000</a:t>
                      </a:r>
                      <a:r>
                        <a:rPr lang="zh-CN" altLang="en-US" sz="2400" baseline="0" dirty="0" smtClean="0"/>
                        <a:t>以上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40</a:t>
                      </a:r>
                      <a:endParaRPr lang="zh-CN" altLang="en-US" sz="2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aseline="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r>
                        <a:rPr lang="en-US" altLang="zh-CN" sz="2400" baseline="0" dirty="0" smtClean="0"/>
                        <a:t>505</a:t>
                      </a:r>
                      <a:endParaRPr lang="zh-CN" altLang="en-US" sz="2400" baseline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9592" y="5643245"/>
            <a:ext cx="60372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起征点</a:t>
            </a:r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3500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endParaRPr lang="en-US" altLang="zh-CN" sz="2800" dirty="0" smtClean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个税</a:t>
            </a:r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=(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收入</a:t>
            </a:r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-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起征点</a:t>
            </a:r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*税率</a:t>
            </a:r>
            <a:r>
              <a:rPr lang="en-US" altLang="zh-CN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-</a:t>
            </a:r>
            <a:r>
              <a:rPr lang="zh-CN" altLang="en-US" sz="2800" dirty="0" smtClean="0">
                <a:solidFill>
                  <a:srgbClr val="FF00FF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速算扣除数</a:t>
            </a:r>
            <a:endParaRPr lang="zh-CN" altLang="en-US" sz="2800" dirty="0">
              <a:solidFill>
                <a:srgbClr val="FF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3033" y="1033572"/>
            <a:ext cx="6109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个人所得税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计算   最新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7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级，书上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9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级</a:t>
            </a:r>
            <a:endParaRPr lang="en-US" altLang="zh-CN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0387" y="1311036"/>
            <a:ext cx="5832649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FF"/>
                </a:solidFill>
              </a:rPr>
              <a:t>#define SIZE 9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endParaRPr lang="en-US" altLang="zh-CN" sz="2800" dirty="0" smtClean="0">
              <a:solidFill>
                <a:srgbClr val="FF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err="1" smtClean="0">
                <a:solidFill>
                  <a:srgbClr val="FF0000"/>
                </a:solidFill>
              </a:rPr>
              <a:t>typedef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struct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tax_st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{  long left;                     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低限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long right;                   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高限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   tax;                      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税率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long deduct;               </a:t>
            </a:r>
            <a:r>
              <a:rPr lang="en-US" altLang="zh-CN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速算扣除数</a:t>
            </a:r>
            <a:endParaRPr lang="en-US" altLang="zh-CN" sz="28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} TAX_LIST;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5283205"/>
            <a:ext cx="8496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测试一下各种整型数是多少字节？应该没必要用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long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结构体应该没必要用，用数组就够。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税率表输入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834" y="1262281"/>
            <a:ext cx="5492016" cy="5093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void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acceptdata</a:t>
            </a:r>
            <a:r>
              <a:rPr lang="en-US" altLang="zh-CN" sz="2800" dirty="0" smtClean="0">
                <a:solidFill>
                  <a:srgbClr val="FF00FF"/>
                </a:solidFill>
              </a:rPr>
              <a:t>(TAX_LIST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tax_list</a:t>
            </a:r>
            <a:r>
              <a:rPr lang="en-US" altLang="zh-CN" sz="2800" dirty="0" smtClean="0">
                <a:solidFill>
                  <a:srgbClr val="FF00FF"/>
                </a:solidFill>
              </a:rPr>
              <a:t>[])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{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;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for(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=0,i&lt;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SIZE;i</a:t>
            </a:r>
            <a:r>
              <a:rPr lang="en-US" altLang="zh-CN" sz="2800" dirty="0" smtClean="0">
                <a:solidFill>
                  <a:srgbClr val="FF00FF"/>
                </a:solidFill>
              </a:rPr>
              <a:t>++)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{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(“Please enter data:”);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scanf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(“%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ld</a:t>
            </a:r>
            <a:r>
              <a:rPr lang="en-US" altLang="zh-CN" sz="2800" dirty="0" smtClean="0">
                <a:solidFill>
                  <a:srgbClr val="FF00FF"/>
                </a:solidFill>
              </a:rPr>
              <a:t>”,&amp;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tax_list</a:t>
            </a:r>
            <a:r>
              <a:rPr lang="en-US" altLang="zh-CN" sz="2800" dirty="0" smtClean="0">
                <a:solidFill>
                  <a:srgbClr val="FF00FF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].left); 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    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scanf</a:t>
            </a:r>
            <a:r>
              <a:rPr lang="en-US" altLang="zh-CN" sz="2800" dirty="0">
                <a:solidFill>
                  <a:srgbClr val="FF00FF"/>
                </a:solidFill>
              </a:rPr>
              <a:t>(“%</a:t>
            </a:r>
            <a:r>
              <a:rPr lang="en-US" altLang="zh-CN" sz="2800" dirty="0" err="1">
                <a:solidFill>
                  <a:srgbClr val="FF00FF"/>
                </a:solidFill>
              </a:rPr>
              <a:t>ld</a:t>
            </a:r>
            <a:r>
              <a:rPr lang="en-US" altLang="zh-CN" sz="2800" dirty="0">
                <a:solidFill>
                  <a:srgbClr val="FF00FF"/>
                </a:solidFill>
              </a:rPr>
              <a:t>”,&amp;</a:t>
            </a:r>
            <a:r>
              <a:rPr lang="en-US" altLang="zh-CN" sz="2800" dirty="0" err="1">
                <a:solidFill>
                  <a:srgbClr val="FF00FF"/>
                </a:solidFill>
              </a:rPr>
              <a:t>tax_list</a:t>
            </a:r>
            <a:r>
              <a:rPr lang="en-US" altLang="zh-CN" sz="2800" dirty="0">
                <a:solidFill>
                  <a:srgbClr val="FF00FF"/>
                </a:solidFill>
              </a:rPr>
              <a:t>[</a:t>
            </a:r>
            <a:r>
              <a:rPr lang="en-US" altLang="zh-CN" sz="2800" dirty="0" err="1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].right); </a:t>
            </a:r>
            <a:endParaRPr lang="en-US" altLang="zh-CN" sz="2800" dirty="0">
              <a:solidFill>
                <a:srgbClr val="FF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    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scanf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(“%d</a:t>
            </a:r>
            <a:r>
              <a:rPr lang="en-US" altLang="zh-CN" sz="2800" dirty="0">
                <a:solidFill>
                  <a:srgbClr val="FF00FF"/>
                </a:solidFill>
              </a:rPr>
              <a:t>”,&amp;</a:t>
            </a:r>
            <a:r>
              <a:rPr lang="en-US" altLang="zh-CN" sz="2800" dirty="0" err="1">
                <a:solidFill>
                  <a:srgbClr val="FF00FF"/>
                </a:solidFill>
              </a:rPr>
              <a:t>tax_list</a:t>
            </a:r>
            <a:r>
              <a:rPr lang="en-US" altLang="zh-CN" sz="2800" dirty="0">
                <a:solidFill>
                  <a:srgbClr val="FF00FF"/>
                </a:solidFill>
              </a:rPr>
              <a:t>[</a:t>
            </a:r>
            <a:r>
              <a:rPr lang="en-US" altLang="zh-CN" sz="2800" dirty="0" err="1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].tax); </a:t>
            </a:r>
            <a:endParaRPr lang="en-US" altLang="zh-CN" sz="2800" dirty="0">
              <a:solidFill>
                <a:srgbClr val="FF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       </a:t>
            </a:r>
            <a:r>
              <a:rPr lang="en-US" altLang="zh-CN" sz="2800" dirty="0" err="1">
                <a:solidFill>
                  <a:srgbClr val="FF00FF"/>
                </a:solidFill>
              </a:rPr>
              <a:t>scanf</a:t>
            </a:r>
            <a:r>
              <a:rPr lang="en-US" altLang="zh-CN" sz="2800" dirty="0">
                <a:solidFill>
                  <a:srgbClr val="FF00FF"/>
                </a:solidFill>
              </a:rPr>
              <a:t>(“%</a:t>
            </a:r>
            <a:r>
              <a:rPr lang="en-US" altLang="zh-CN" sz="2800" dirty="0" err="1">
                <a:solidFill>
                  <a:srgbClr val="FF00FF"/>
                </a:solidFill>
              </a:rPr>
              <a:t>ld</a:t>
            </a:r>
            <a:r>
              <a:rPr lang="en-US" altLang="zh-CN" sz="2800" dirty="0">
                <a:solidFill>
                  <a:srgbClr val="FF00FF"/>
                </a:solidFill>
              </a:rPr>
              <a:t>”,&amp;</a:t>
            </a:r>
            <a:r>
              <a:rPr lang="en-US" altLang="zh-CN" sz="2800" dirty="0" err="1">
                <a:solidFill>
                  <a:srgbClr val="FF00FF"/>
                </a:solidFill>
              </a:rPr>
              <a:t>tax_list</a:t>
            </a:r>
            <a:r>
              <a:rPr lang="en-US" altLang="zh-CN" sz="2800" dirty="0">
                <a:solidFill>
                  <a:srgbClr val="FF00FF"/>
                </a:solidFill>
              </a:rPr>
              <a:t>[</a:t>
            </a:r>
            <a:r>
              <a:rPr lang="en-US" altLang="zh-CN" sz="2800" dirty="0" err="1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].deduct); 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} 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}</a:t>
            </a:r>
            <a:endParaRPr lang="zh-CN" altLang="en-US" sz="2800" dirty="0">
              <a:solidFill>
                <a:srgbClr val="FF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6016" y="5661248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要判断输入是否有错！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写文件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908720"/>
            <a:ext cx="7375224" cy="56015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FILE </a:t>
            </a:r>
            <a:r>
              <a:rPr lang="zh-CN" altLang="en-US" sz="2800" dirty="0" smtClean="0">
                <a:solidFill>
                  <a:srgbClr val="FF00FF"/>
                </a:solidFill>
              </a:rPr>
              <a:t>*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fp</a:t>
            </a:r>
            <a:r>
              <a:rPr lang="en-US" altLang="zh-CN" sz="2800" dirty="0" smtClean="0">
                <a:solidFill>
                  <a:srgbClr val="FF00FF"/>
                </a:solidFill>
              </a:rPr>
              <a:t>;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TAX_LIST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tax_list</a:t>
            </a:r>
            <a:r>
              <a:rPr lang="en-US" altLang="zh-CN" sz="2800" dirty="0" smtClean="0">
                <a:solidFill>
                  <a:srgbClr val="FF00FF"/>
                </a:solidFill>
              </a:rPr>
              <a:t>[SIZE];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if </a:t>
            </a:r>
            <a:r>
              <a:rPr lang="en-US" altLang="zh-CN" sz="2800" dirty="0" smtClean="0">
                <a:solidFill>
                  <a:srgbClr val="00B050"/>
                </a:solidFill>
              </a:rPr>
              <a:t>(((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fp</a:t>
            </a:r>
            <a:r>
              <a:rPr lang="en-US" altLang="zh-CN" sz="2800" dirty="0" smtClean="0">
                <a:solidFill>
                  <a:srgbClr val="FF00FF"/>
                </a:solidFill>
              </a:rPr>
              <a:t>=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fopen</a:t>
            </a:r>
            <a:r>
              <a:rPr lang="en-US" altLang="zh-CN" sz="2800" dirty="0" smtClean="0">
                <a:solidFill>
                  <a:srgbClr val="FF00FF"/>
                </a:solidFill>
              </a:rPr>
              <a:t>(“d:\\TAX.bin”,”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wb</a:t>
            </a:r>
            <a:r>
              <a:rPr lang="en-US" altLang="zh-CN" sz="2800" dirty="0" smtClean="0">
                <a:solidFill>
                  <a:srgbClr val="FF00FF"/>
                </a:solidFill>
              </a:rPr>
              <a:t>”))==NULL)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</a:rPr>
              <a:t>多</a:t>
            </a:r>
            <a:r>
              <a:rPr lang="en-US" altLang="zh-CN" sz="2800" dirty="0" smtClean="0">
                <a:solidFill>
                  <a:srgbClr val="00B050"/>
                </a:solidFill>
              </a:rPr>
              <a:t>(</a:t>
            </a:r>
            <a:endParaRPr lang="en-US" altLang="zh-CN" sz="2800" dirty="0" smtClean="0">
              <a:solidFill>
                <a:srgbClr val="00B050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{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(“\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ncannot</a:t>
            </a:r>
            <a:r>
              <a:rPr lang="en-US" altLang="zh-CN" sz="2800" dirty="0" smtClean="0">
                <a:solidFill>
                  <a:srgbClr val="FF00FF"/>
                </a:solidFill>
              </a:rPr>
              <a:t> open file\n”);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</a:t>
            </a:r>
            <a:r>
              <a:rPr lang="en-US" altLang="zh-CN" sz="2800" dirty="0" smtClean="0">
                <a:solidFill>
                  <a:srgbClr val="FF00FF"/>
                </a:solidFill>
              </a:rPr>
              <a:t>exit(1</a:t>
            </a:r>
            <a:r>
              <a:rPr lang="en-US" altLang="zh-CN" sz="2800" dirty="0" smtClean="0">
                <a:solidFill>
                  <a:srgbClr val="FF00FF"/>
                </a:solidFill>
              </a:rPr>
              <a:t>);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}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err="1" smtClean="0">
                <a:solidFill>
                  <a:srgbClr val="FF00FF"/>
                </a:solidFill>
              </a:rPr>
              <a:t>acceptdata</a:t>
            </a:r>
            <a:r>
              <a:rPr lang="en-US" altLang="zh-CN" sz="2800" dirty="0" smtClean="0">
                <a:solidFill>
                  <a:srgbClr val="FF00FF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tax_list</a:t>
            </a:r>
            <a:r>
              <a:rPr lang="en-US" altLang="zh-CN" sz="2800" dirty="0" smtClean="0">
                <a:solidFill>
                  <a:srgbClr val="FF00FF"/>
                </a:solidFill>
              </a:rPr>
              <a:t>);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if ((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fwrite</a:t>
            </a:r>
            <a:r>
              <a:rPr lang="en-US" altLang="zh-CN" sz="2800" dirty="0" smtClean="0">
                <a:solidFill>
                  <a:srgbClr val="FF00FF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tax_list,sizeof</a:t>
            </a:r>
            <a:r>
              <a:rPr lang="en-US" altLang="zh-CN" sz="2800" dirty="0" smtClean="0">
                <a:solidFill>
                  <a:srgbClr val="FF00FF"/>
                </a:solidFill>
              </a:rPr>
              <a:t>(TAX_LIST),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SIZE,fp</a:t>
            </a:r>
            <a:r>
              <a:rPr lang="en-US" altLang="zh-CN" sz="2800" dirty="0" smtClean="0">
                <a:solidFill>
                  <a:srgbClr val="FF00FF"/>
                </a:solidFill>
              </a:rPr>
              <a:t>)!=SIZE)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 (“file write error\n”);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fclose</a:t>
            </a:r>
            <a:r>
              <a:rPr lang="en-US" altLang="zh-CN" sz="2800" dirty="0" smtClean="0">
                <a:solidFill>
                  <a:srgbClr val="FF00FF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fp</a:t>
            </a:r>
            <a:r>
              <a:rPr lang="en-US" altLang="zh-CN" sz="2800" dirty="0" smtClean="0">
                <a:solidFill>
                  <a:srgbClr val="FF00FF"/>
                </a:solidFill>
              </a:rPr>
              <a:t>);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solidFill>
                  <a:srgbClr val="FF00FF"/>
                </a:solidFill>
              </a:rPr>
              <a:t>return 0;   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139952" y="587277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改：边输入边写文件</a:t>
            </a:r>
            <a:endParaRPr lang="zh-CN" altLang="en-US" sz="28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读文件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1268760"/>
            <a:ext cx="806240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FF"/>
                </a:solidFill>
              </a:rPr>
              <a:t>FILE </a:t>
            </a:r>
            <a:r>
              <a:rPr lang="zh-CN" altLang="en-US" sz="2800" dirty="0" smtClean="0">
                <a:solidFill>
                  <a:srgbClr val="FF00FF"/>
                </a:solidFill>
              </a:rPr>
              <a:t>*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fp</a:t>
            </a:r>
            <a:r>
              <a:rPr lang="en-US" altLang="zh-CN" sz="2800" dirty="0" smtClean="0">
                <a:solidFill>
                  <a:srgbClr val="FF00FF"/>
                </a:solidFill>
              </a:rPr>
              <a:t>;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TAX_LIST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tax_list</a:t>
            </a:r>
            <a:r>
              <a:rPr lang="en-US" altLang="zh-CN" sz="2800" dirty="0" smtClean="0">
                <a:solidFill>
                  <a:srgbClr val="FF00FF"/>
                </a:solidFill>
              </a:rPr>
              <a:t>[SIZE];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if ((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fp</a:t>
            </a:r>
            <a:r>
              <a:rPr lang="en-US" altLang="zh-CN" sz="2800" dirty="0" smtClean="0">
                <a:solidFill>
                  <a:srgbClr val="FF00FF"/>
                </a:solidFill>
              </a:rPr>
              <a:t>=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fopen</a:t>
            </a:r>
            <a:r>
              <a:rPr lang="en-US" altLang="zh-CN" sz="2800" dirty="0" smtClean="0">
                <a:solidFill>
                  <a:srgbClr val="FF00FF"/>
                </a:solidFill>
              </a:rPr>
              <a:t>(“d:\\TAX.bin”,”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rb</a:t>
            </a:r>
            <a:r>
              <a:rPr lang="en-US" altLang="zh-CN" sz="2800" dirty="0" smtClean="0">
                <a:solidFill>
                  <a:srgbClr val="FF00FF"/>
                </a:solidFill>
              </a:rPr>
              <a:t>”))==NULL)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{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(“\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ncannot</a:t>
            </a:r>
            <a:r>
              <a:rPr lang="en-US" altLang="zh-CN" sz="2800" dirty="0" smtClean="0">
                <a:solidFill>
                  <a:srgbClr val="FF00FF"/>
                </a:solidFill>
              </a:rPr>
              <a:t> open file\n”);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eixt</a:t>
            </a:r>
            <a:r>
              <a:rPr lang="en-US" altLang="zh-CN" sz="2800" dirty="0" smtClean="0">
                <a:solidFill>
                  <a:srgbClr val="FF00FF"/>
                </a:solidFill>
              </a:rPr>
              <a:t>(1);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}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if 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fread</a:t>
            </a:r>
            <a:r>
              <a:rPr lang="en-US" altLang="zh-CN" sz="2800" dirty="0" smtClean="0">
                <a:solidFill>
                  <a:srgbClr val="FF00FF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tax_list,sizeof</a:t>
            </a:r>
            <a:r>
              <a:rPr lang="en-US" altLang="zh-CN" sz="2800" dirty="0" smtClean="0">
                <a:solidFill>
                  <a:srgbClr val="FF00FF"/>
                </a:solidFill>
              </a:rPr>
              <a:t>(TAX_LIST),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SIZE,fp</a:t>
            </a:r>
            <a:r>
              <a:rPr lang="en-US" altLang="zh-CN" sz="2800" dirty="0" smtClean="0">
                <a:solidFill>
                  <a:srgbClr val="FF00FF"/>
                </a:solidFill>
              </a:rPr>
              <a:t>)!=SIZE)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</a:t>
            </a:r>
            <a:r>
              <a:rPr lang="en-US" altLang="zh-CN" sz="2800" dirty="0">
                <a:solidFill>
                  <a:srgbClr val="FF00FF"/>
                </a:solidFill>
              </a:rPr>
              <a:t>{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 (“file </a:t>
            </a:r>
            <a:r>
              <a:rPr lang="en-US" altLang="zh-CN" sz="2800" dirty="0" smtClean="0">
                <a:solidFill>
                  <a:srgbClr val="00B050"/>
                </a:solidFill>
              </a:rPr>
              <a:t>read</a:t>
            </a:r>
            <a:r>
              <a:rPr lang="en-US" altLang="zh-CN" sz="2800" dirty="0" smtClean="0">
                <a:solidFill>
                  <a:srgbClr val="FF00FF"/>
                </a:solidFill>
              </a:rPr>
              <a:t> error\n”);</a:t>
            </a:r>
            <a:r>
              <a:rPr lang="zh-CN" altLang="en-US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此行书上有打字错误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    exit(1);  }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disp</a:t>
            </a:r>
            <a:r>
              <a:rPr lang="en-US" altLang="zh-CN" sz="2800" dirty="0" smtClean="0">
                <a:solidFill>
                  <a:srgbClr val="FF00FF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tax_list</a:t>
            </a:r>
            <a:r>
              <a:rPr lang="en-US" altLang="zh-CN" sz="2800" dirty="0" smtClean="0">
                <a:solidFill>
                  <a:srgbClr val="FF00FF"/>
                </a:solidFill>
              </a:rPr>
              <a:t>);             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调用计算并显示所得税程序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fclose</a:t>
            </a:r>
            <a:r>
              <a:rPr lang="en-US" altLang="zh-CN" sz="2800" dirty="0" smtClean="0">
                <a:solidFill>
                  <a:srgbClr val="FF00FF"/>
                </a:solidFill>
              </a:rPr>
              <a:t>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fp</a:t>
            </a:r>
            <a:r>
              <a:rPr lang="en-US" altLang="zh-CN" sz="2800" dirty="0" smtClean="0">
                <a:solidFill>
                  <a:srgbClr val="FF00FF"/>
                </a:solidFill>
              </a:rPr>
              <a:t>);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return 0;   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236296" y="112474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主程序</a:t>
            </a:r>
            <a:endParaRPr lang="zh-CN" altLang="en-US" sz="28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计算显示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9512" y="980728"/>
            <a:ext cx="86409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FF"/>
                </a:solidFill>
              </a:rPr>
              <a:t>void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disp</a:t>
            </a:r>
            <a:r>
              <a:rPr lang="en-US" altLang="zh-CN" sz="2800" dirty="0" smtClean="0">
                <a:solidFill>
                  <a:srgbClr val="FF00FF"/>
                </a:solidFill>
              </a:rPr>
              <a:t>(TAX_LIST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tax_list</a:t>
            </a:r>
            <a:r>
              <a:rPr lang="en-US" altLang="zh-CN" sz="2800" dirty="0" smtClean="0">
                <a:solidFill>
                  <a:srgbClr val="FF00FF"/>
                </a:solidFill>
              </a:rPr>
              <a:t>[])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r>
              <a:rPr lang="en-US" altLang="zh-CN" sz="2800" dirty="0" smtClean="0"/>
              <a:t>{</a:t>
            </a:r>
            <a:r>
              <a:rPr lang="en-US" altLang="zh-CN" sz="2800" dirty="0" smtClean="0">
                <a:solidFill>
                  <a:srgbClr val="FF00FF"/>
                </a:solidFill>
              </a:rPr>
              <a:t>double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salary,s,tax,ff</a:t>
            </a:r>
            <a:r>
              <a:rPr lang="en-US" altLang="zh-CN" sz="2800" dirty="0" smtClean="0">
                <a:solidFill>
                  <a:srgbClr val="FF00FF"/>
                </a:solidFill>
              </a:rPr>
              <a:t>;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int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;         </a:t>
            </a:r>
            <a:r>
              <a:rPr lang="en-US" altLang="zh-CN" sz="2800" dirty="0" smtClean="0">
                <a:solidFill>
                  <a:srgbClr val="00B050"/>
                </a:solidFill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可考虑不用浮点数</a:t>
            </a:r>
            <a:endParaRPr lang="en-US" altLang="zh-CN" sz="2800" dirty="0" smtClean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请输入税前扣除额：</a:t>
            </a:r>
            <a:r>
              <a:rPr lang="en-US" altLang="zh-CN" sz="2800" dirty="0" smtClean="0">
                <a:solidFill>
                  <a:srgbClr val="FF00FF"/>
                </a:solidFill>
              </a:rPr>
              <a:t>”);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scanf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(“%lf”,&amp;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ff</a:t>
            </a:r>
            <a:r>
              <a:rPr lang="en-US" altLang="zh-CN" sz="2800" dirty="0" smtClean="0">
                <a:solidFill>
                  <a:srgbClr val="FF00FF"/>
                </a:solidFill>
              </a:rPr>
              <a:t>);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print(“</a:t>
            </a:r>
            <a:r>
              <a:rPr lang="zh-CN" altLang="en-US" sz="2800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请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输入月收入：</a:t>
            </a:r>
            <a:r>
              <a:rPr lang="en-US" altLang="zh-CN" sz="2800" dirty="0" smtClean="0">
                <a:solidFill>
                  <a:srgbClr val="FF00FF"/>
                </a:solidFill>
              </a:rPr>
              <a:t>”);            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scanf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(“%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lf”,&amp;salary</a:t>
            </a:r>
            <a:r>
              <a:rPr lang="en-US" altLang="zh-CN" sz="2800" dirty="0" smtClean="0">
                <a:solidFill>
                  <a:srgbClr val="FF00FF"/>
                </a:solidFill>
              </a:rPr>
              <a:t>);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if (salary&gt;=0)                              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//&lt;0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会如何？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</a:t>
            </a:r>
            <a:r>
              <a:rPr lang="en-US" altLang="zh-CN" sz="2800" dirty="0" smtClean="0">
                <a:solidFill>
                  <a:srgbClr val="0070C0"/>
                </a:solidFill>
              </a:rPr>
              <a:t>{</a:t>
            </a:r>
            <a:r>
              <a:rPr lang="en-US" altLang="zh-CN" sz="2800" dirty="0" smtClean="0">
                <a:solidFill>
                  <a:srgbClr val="FF00FF"/>
                </a:solidFill>
              </a:rPr>
              <a:t> s=salary-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ff</a:t>
            </a:r>
            <a:r>
              <a:rPr lang="en-US" altLang="zh-CN" sz="2800" dirty="0" smtClean="0">
                <a:solidFill>
                  <a:srgbClr val="FF00FF"/>
                </a:solidFill>
              </a:rPr>
              <a:t>;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if(s&lt;=0) tax=0;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else </a:t>
            </a:r>
            <a:r>
              <a:rPr lang="en-US" altLang="zh-CN" sz="2800" dirty="0" smtClean="0">
                <a:solidFill>
                  <a:srgbClr val="00B050"/>
                </a:solidFill>
              </a:rPr>
              <a:t>{</a:t>
            </a:r>
            <a:r>
              <a:rPr lang="en-US" altLang="zh-CN" sz="2800" dirty="0" smtClean="0">
                <a:solidFill>
                  <a:srgbClr val="FF00FF"/>
                </a:solidFill>
              </a:rPr>
              <a:t> for (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=0,i&lt;8;i++)                             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应该加</a:t>
            </a:r>
            <a:r>
              <a:rPr lang="en-US" altLang="zh-CN" sz="28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break</a:t>
            </a:r>
            <a:endParaRPr lang="en-US" altLang="zh-CN" sz="28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        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{</a:t>
            </a:r>
            <a:r>
              <a:rPr lang="en-US" altLang="zh-CN" sz="2800" dirty="0" smtClean="0">
                <a:solidFill>
                  <a:srgbClr val="FF00FF"/>
                </a:solidFill>
              </a:rPr>
              <a:t>if(s</a:t>
            </a:r>
            <a:r>
              <a:rPr lang="en-US" altLang="zh-CN" sz="2800" dirty="0" smtClean="0">
                <a:solidFill>
                  <a:srgbClr val="FF0000"/>
                </a:solidFill>
              </a:rPr>
              <a:t>&lt;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tax_list</a:t>
            </a:r>
            <a:r>
              <a:rPr lang="en-US" altLang="zh-CN" sz="2800" dirty="0" smtClean="0">
                <a:solidFill>
                  <a:srgbClr val="FF00FF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].right</a:t>
            </a:r>
            <a:r>
              <a:rPr lang="en-US" altLang="zh-CN" sz="2800" dirty="0" smtClean="0">
                <a:solidFill>
                  <a:srgbClr val="FF0000"/>
                </a:solidFill>
              </a:rPr>
              <a:t>&amp;&amp;</a:t>
            </a:r>
            <a:r>
              <a:rPr lang="en-US" altLang="zh-CN" sz="2800" dirty="0" smtClean="0">
                <a:solidFill>
                  <a:srgbClr val="FF00FF"/>
                </a:solidFill>
              </a:rPr>
              <a:t>s</a:t>
            </a:r>
            <a:r>
              <a:rPr lang="en-US" altLang="zh-CN" sz="2800" dirty="0" smtClean="0">
                <a:solidFill>
                  <a:srgbClr val="FF0000"/>
                </a:solidFill>
              </a:rPr>
              <a:t>&gt;=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tax_list</a:t>
            </a:r>
            <a:r>
              <a:rPr lang="en-US" altLang="zh-CN" sz="2800" dirty="0" smtClean="0">
                <a:solidFill>
                  <a:srgbClr val="FF00FF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].left)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r>
              <a:rPr lang="en-US" altLang="zh-CN" sz="2800" dirty="0" smtClean="0">
                <a:solidFill>
                  <a:srgbClr val="FF00FF"/>
                </a:solidFill>
              </a:rPr>
              <a:t>                           tax=s*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tax_list</a:t>
            </a:r>
            <a:r>
              <a:rPr lang="en-US" altLang="zh-CN" sz="2800" dirty="0" smtClean="0">
                <a:solidFill>
                  <a:srgbClr val="FF00FF"/>
                </a:solidFill>
              </a:rPr>
              <a:t>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].tax/100-tax_list[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i</a:t>
            </a:r>
            <a:r>
              <a:rPr lang="en-US" altLang="zh-CN" sz="2800" dirty="0" smtClean="0">
                <a:solidFill>
                  <a:srgbClr val="FF00FF"/>
                </a:solidFill>
              </a:rPr>
              <a:t>].deduct;</a:t>
            </a:r>
            <a:r>
              <a:rPr lang="en-US" altLang="zh-CN" sz="2800" dirty="0" smtClean="0">
                <a:solidFill>
                  <a:srgbClr val="FF0000"/>
                </a:solidFill>
              </a:rPr>
              <a:t>}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         if(s</a:t>
            </a:r>
            <a:r>
              <a:rPr lang="en-US" altLang="zh-CN" sz="2800" dirty="0" smtClean="0">
                <a:solidFill>
                  <a:srgbClr val="FF0000"/>
                </a:solidFill>
              </a:rPr>
              <a:t>&gt;=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tax_list</a:t>
            </a:r>
            <a:r>
              <a:rPr lang="en-US" altLang="zh-CN" sz="2800" dirty="0" smtClean="0">
                <a:solidFill>
                  <a:srgbClr val="FF00FF"/>
                </a:solidFill>
              </a:rPr>
              <a:t>[8].left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r>
              <a:rPr lang="en-US" altLang="zh-CN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 smtClean="0">
                <a:solidFill>
                  <a:srgbClr val="FF00FF"/>
                </a:solidFill>
              </a:rPr>
              <a:t>                      tax=s*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tax_list</a:t>
            </a:r>
            <a:r>
              <a:rPr lang="en-US" altLang="zh-CN" sz="2800" dirty="0" smtClean="0">
                <a:solidFill>
                  <a:srgbClr val="FF00FF"/>
                </a:solidFill>
              </a:rPr>
              <a:t>[8].tax/100-tax_list[8].deduct;</a:t>
            </a:r>
            <a:r>
              <a:rPr lang="en-US" altLang="zh-CN" sz="2800" dirty="0" smtClean="0">
                <a:solidFill>
                  <a:srgbClr val="00B050"/>
                </a:solidFill>
              </a:rPr>
              <a:t>}</a:t>
            </a:r>
            <a:r>
              <a:rPr lang="en-US" altLang="zh-CN" sz="2800" dirty="0" smtClean="0">
                <a:solidFill>
                  <a:srgbClr val="0070C0"/>
                </a:solidFill>
              </a:rPr>
              <a:t>}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r>
              <a:rPr lang="en-US" altLang="zh-CN" sz="2800" dirty="0" err="1" smtClean="0">
                <a:solidFill>
                  <a:srgbClr val="FF00FF"/>
                </a:solidFill>
              </a:rPr>
              <a:t>printf</a:t>
            </a:r>
            <a:r>
              <a:rPr lang="en-US" altLang="zh-CN" sz="2800" dirty="0" smtClean="0">
                <a:solidFill>
                  <a:srgbClr val="FF00FF"/>
                </a:solidFill>
              </a:rPr>
              <a:t>(“</a:t>
            </a:r>
            <a:r>
              <a:rPr lang="zh-CN" altLang="en-US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应纳个人所得税额是：</a:t>
            </a:r>
            <a:r>
              <a:rPr lang="en-US" altLang="zh-CN" sz="2800" dirty="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%.2lf\</a:t>
            </a:r>
            <a:r>
              <a:rPr lang="en-US" altLang="zh-CN" sz="2800" dirty="0" err="1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en-US" altLang="zh-CN" sz="2800" dirty="0" err="1" smtClean="0">
                <a:solidFill>
                  <a:srgbClr val="FF00FF"/>
                </a:solidFill>
              </a:rPr>
              <a:t>”,tax</a:t>
            </a:r>
            <a:r>
              <a:rPr lang="en-US" altLang="zh-CN" sz="2800" dirty="0" smtClean="0">
                <a:solidFill>
                  <a:srgbClr val="FF00FF"/>
                </a:solidFill>
              </a:rPr>
              <a:t>); </a:t>
            </a:r>
            <a:r>
              <a:rPr lang="en-US" altLang="zh-CN" sz="2800" dirty="0" smtClean="0"/>
              <a:t>}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55524-830F-4415-8BA9-183FC5BD331A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2158985"/>
            <a:ext cx="8392041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有没有哪些地方写错？</a:t>
            </a:r>
            <a:r>
              <a:rPr lang="zh-CN" altLang="en-US" sz="32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有！！！</a:t>
            </a:r>
            <a:endParaRPr lang="en-US" altLang="zh-CN" sz="3200" dirty="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看程序不一定看得出来，要通过运行结果看！</a:t>
            </a:r>
            <a:endParaRPr lang="en-US" altLang="zh-CN" sz="3200" dirty="0" smtClean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Aft>
                <a:spcPts val="1200"/>
              </a:spcAft>
            </a:pPr>
            <a:endParaRPr lang="en-US" altLang="zh-CN" sz="3200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zh-CN" altLang="en-US" sz="3200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有哪些地方写得不好？</a:t>
            </a:r>
            <a:endParaRPr lang="zh-CN" altLang="en-US" sz="3200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2e8c76c0-14d3-4768-9c3c-108a5d869ea1"/>
  <p:tag name="COMMONDATA" val="eyJoZGlkIjoiNmI0MjA2MmJkZDNkMTQ2ZDliN2YwYmQ0ODZiYzAwMG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2202</Words>
  <Application>WPS 演示</Application>
  <PresentationFormat>全屏显示(4:3)</PresentationFormat>
  <Paragraphs>202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黑体</vt:lpstr>
      <vt:lpstr>仿宋</vt:lpstr>
      <vt:lpstr>华文仿宋</vt:lpstr>
      <vt:lpstr>楷体</vt:lpstr>
      <vt:lpstr>华文楷体</vt:lpstr>
      <vt:lpstr>Calibri</vt:lpstr>
      <vt:lpstr>微软雅黑</vt:lpstr>
      <vt:lpstr>Arial Unicode MS</vt:lpstr>
      <vt:lpstr>Office 主题​​</vt:lpstr>
      <vt:lpstr>第5讲  案例分析1</vt:lpstr>
      <vt:lpstr>案例分析</vt:lpstr>
      <vt:lpstr>问题描述</vt:lpstr>
      <vt:lpstr>结构体定义</vt:lpstr>
      <vt:lpstr>税率表输入</vt:lpstr>
      <vt:lpstr>写文件</vt:lpstr>
      <vt:lpstr>读文件</vt:lpstr>
      <vt:lpstr>计算显示</vt:lpstr>
      <vt:lpstr>程序分析</vt:lpstr>
      <vt:lpstr>程序改进</vt:lpstr>
    </vt:vector>
  </TitlesOfParts>
  <Company>lcr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程序设计实践A</dc:title>
  <dc:creator>lincongren</dc:creator>
  <cp:lastModifiedBy>qzuser</cp:lastModifiedBy>
  <cp:revision>923</cp:revision>
  <dcterms:created xsi:type="dcterms:W3CDTF">2017-06-15T08:08:00Z</dcterms:created>
  <dcterms:modified xsi:type="dcterms:W3CDTF">2022-07-02T03:47:04Z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23E187BFDC8542A3838A2284EA98BE15</vt:lpwstr>
  </property>
  <property fmtid="{D5CDD505-2E9C-101B-9397-08002B2CF9AE}" pid="3" name="KSOProductBuildVer">
    <vt:lpwstr>2052-11.1.0.11830</vt:lpwstr>
  </property>
</Properties>
</file>