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40" r:id="rId2"/>
    <p:sldId id="387" r:id="rId3"/>
    <p:sldId id="388" r:id="rId4"/>
    <p:sldId id="385" r:id="rId5"/>
    <p:sldId id="386" r:id="rId6"/>
    <p:sldId id="436" r:id="rId7"/>
    <p:sldId id="437" r:id="rId8"/>
    <p:sldId id="438" r:id="rId9"/>
    <p:sldId id="439" r:id="rId10"/>
    <p:sldId id="44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C06843-A7DB-4DD4-AC9C-E554099B1D25}">
          <p14:sldIdLst>
            <p14:sldId id="440"/>
            <p14:sldId id="387"/>
            <p14:sldId id="388"/>
            <p14:sldId id="385"/>
            <p14:sldId id="386"/>
            <p14:sldId id="436"/>
            <p14:sldId id="437"/>
            <p14:sldId id="438"/>
            <p14:sldId id="439"/>
            <p14:sldId id="441"/>
          </p14:sldIdLst>
        </p14:section>
        <p14:section name="无标题节" id="{3BDDAF5B-385B-4AA6-8E81-3A588B3110A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843" autoAdjust="0"/>
  </p:normalViewPr>
  <p:slideViewPr>
    <p:cSldViewPr>
      <p:cViewPr varScale="1">
        <p:scale>
          <a:sx n="67" d="100"/>
          <a:sy n="67" d="100"/>
        </p:scale>
        <p:origin x="-14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7AF26-B40E-43FC-9F2E-3356F33A614A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4681A-C9E2-4DC8-A89D-79D9AAC36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4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4681A-C9E2-4DC8-A89D-79D9AAC363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52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F93E-8E61-457F-B9FD-C1EC6E32711D}" type="datetime1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3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EE11-B41C-460A-B748-416C1B1C9A11}" type="datetime1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9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8007-0530-4615-B4BE-15DA491AD98D}" type="datetime1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0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A62C-52A3-41F4-A711-5786A5D58E46}" type="datetime1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26B4-C0B4-4294-B993-C2A309A0AA2A}" type="datetime1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18CA-F8D8-4963-9332-A93745E406F3}" type="datetime1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9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964E-5037-4F3D-9B38-8D4603DB2E63}" type="datetime1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2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4DB4-0AE4-4AB8-B60F-31F13E483364}" type="datetime1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7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6D3-BC0F-4B46-8F70-688EDE9F9B9B}" type="datetime1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45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6D5D-9995-44D6-A045-4B65559D0EA2}" type="datetime1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1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AB60-90C4-4E60-9C1E-3DD145720068}" type="datetime1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4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CF61-7A49-47AF-852A-0C95C51BC7B9}" type="datetime1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3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7772400" cy="96596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 案例分析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b="1" i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7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程序调试改进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739145"/>
            <a:ext cx="784887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b="1" i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不</a:t>
            </a:r>
            <a:r>
              <a:rPr lang="zh-CN" altLang="en-US" sz="2800" b="1" i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限于这些</a:t>
            </a:r>
            <a:r>
              <a:rPr lang="zh-CN" altLang="en-US" sz="2800" b="1" i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！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、输入程序、调试程序，使程序能正确运行。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、查出并修正程序中的错误。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改进、完善程序中你认为写得不好的地方。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、增加、完善程序功能：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输入数据及统计数据存入磁盘文件中，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平时、总评成绩也统计、算标准差，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增加期中成绩，总评成绩保留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位小数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...</a:t>
            </a:r>
            <a:endParaRPr lang="en-US" altLang="zh-CN" sz="28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思考：按成绩排序（多关键字）。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只有</a:t>
            </a:r>
            <a:r>
              <a:rPr lang="en-US" altLang="zh-CN" sz="2800" dirty="0" smtClean="0">
                <a:solidFill>
                  <a:srgbClr val="00B050"/>
                </a:solidFill>
                <a:ea typeface="华文楷体" panose="02010600040101010101" pitchFamily="2" charset="-122"/>
              </a:rPr>
              <a:t>1~2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位小数的浮点数的整数算法。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47667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151790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2192" y="1700808"/>
            <a:ext cx="786824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要求对一门课的成绩进行统计：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学生数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300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人以下；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平时成绩、期末成绩；按比例算出总评成绩；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统计期末考试最高分、最低分、平均分、及格率；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画出期末考试的成绩分布图；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计算并显示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个成绩的标准差。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5517232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看懂程序；有否错误？能否改进？</a:t>
            </a:r>
            <a:endParaRPr lang="zh-CN" altLang="en-US" sz="2800" dirty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541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412776"/>
            <a:ext cx="728776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FF"/>
                </a:solidFill>
              </a:rPr>
              <a:t>#define SIZE 300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typedef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student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{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number;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score(3);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平时、期末、总评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}STUDENT;</a:t>
            </a:r>
          </a:p>
          <a:p>
            <a:endParaRPr lang="en-US" altLang="zh-CN" sz="2800" dirty="0" smtClean="0">
              <a:solidFill>
                <a:srgbClr val="FF00FF"/>
              </a:solidFill>
            </a:endParaRPr>
          </a:p>
          <a:p>
            <a:endParaRPr lang="en-US" altLang="zh-CN" sz="2800" dirty="0" smtClean="0">
              <a:solidFill>
                <a:srgbClr val="FF00FF"/>
              </a:solidFill>
            </a:endParaRPr>
          </a:p>
          <a:p>
            <a:endParaRPr lang="en-US" altLang="zh-CN" sz="2800" dirty="0">
              <a:solidFill>
                <a:srgbClr val="FF00FF"/>
              </a:solidFill>
            </a:endParaRP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typedef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enum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boolen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False,True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判断输入成绩是否错误用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}FLAG;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6096" y="184482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都是整型数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3888" y="3567212"/>
            <a:ext cx="4493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应该有姓名，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总评成绩应该有小数为好！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19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791447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主函数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sum,max,min</a:t>
            </a:r>
            <a:r>
              <a:rPr lang="en-US" altLang="zh-CN" sz="2800" dirty="0" smtClean="0">
                <a:solidFill>
                  <a:srgbClr val="FF00FF"/>
                </a:solidFill>
              </a:rPr>
              <a:t>;             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double pass=0;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grade</a:t>
            </a:r>
            <a:r>
              <a:rPr lang="en-US" altLang="zh-CN" sz="2800" dirty="0" smtClean="0">
                <a:solidFill>
                  <a:srgbClr val="FF00FF"/>
                </a:solidFill>
              </a:rPr>
              <a:t>[11]={0};         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//10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分数段统计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STUDENT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stu</a:t>
            </a:r>
            <a:r>
              <a:rPr lang="en-US" altLang="zh-CN" sz="2800" dirty="0" smtClean="0">
                <a:solidFill>
                  <a:srgbClr val="FF00FF"/>
                </a:solidFill>
              </a:rPr>
              <a:t>[SIZE];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double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ave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smtClean="0">
                <a:solidFill>
                  <a:srgbClr val="FF0000"/>
                </a:solidFill>
              </a:rPr>
              <a:t>SIZE</a:t>
            </a:r>
            <a:r>
              <a:rPr lang="en-US" altLang="zh-CN" sz="2800" dirty="0" smtClean="0">
                <a:solidFill>
                  <a:srgbClr val="FF00FF"/>
                </a:solidFill>
              </a:rPr>
              <a:t>],f[</a:t>
            </a:r>
            <a:r>
              <a:rPr lang="en-US" altLang="zh-CN" sz="2800" dirty="0" smtClean="0">
                <a:solidFill>
                  <a:srgbClr val="FF0000"/>
                </a:solidFill>
              </a:rPr>
              <a:t>SIZE</a:t>
            </a:r>
            <a:r>
              <a:rPr lang="en-US" altLang="zh-CN" sz="2800" dirty="0" smtClean="0">
                <a:solidFill>
                  <a:srgbClr val="FF00FF"/>
                </a:solidFill>
              </a:rPr>
              <a:t>];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求平均成绩、标准差用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sum=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accept_data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stu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grade</a:t>
            </a:r>
            <a:r>
              <a:rPr lang="en-US" altLang="zh-CN" sz="2800" dirty="0" smtClean="0">
                <a:solidFill>
                  <a:srgbClr val="FF00FF"/>
                </a:solidFill>
              </a:rPr>
              <a:t>);                        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show_data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stu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sum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grade</a:t>
            </a:r>
            <a:r>
              <a:rPr lang="en-US" altLang="zh-CN" sz="2800" dirty="0" smtClean="0">
                <a:solidFill>
                  <a:srgbClr val="FF00FF"/>
                </a:solidFill>
              </a:rPr>
              <a:t>);                           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显示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draw(</a:t>
            </a:r>
            <a:r>
              <a:rPr lang="en-US" altLang="zh-CN" sz="2800" dirty="0" smtClean="0">
                <a:solidFill>
                  <a:srgbClr val="FF0000"/>
                </a:solidFill>
              </a:rPr>
              <a:t>grade</a:t>
            </a:r>
            <a:r>
              <a:rPr lang="en-US" altLang="zh-CN" sz="2800" dirty="0" smtClean="0">
                <a:solidFill>
                  <a:srgbClr val="FF00FF"/>
                </a:solidFill>
              </a:rPr>
              <a:t>);         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画直方图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count(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&amp;max</a:t>
            </a:r>
            <a:r>
              <a:rPr lang="en-US" altLang="zh-CN" sz="2800" dirty="0" smtClean="0">
                <a:solidFill>
                  <a:srgbClr val="FF00FF"/>
                </a:solidFill>
              </a:rPr>
              <a:t>,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&amp;min</a:t>
            </a:r>
            <a:r>
              <a:rPr lang="en-US" altLang="zh-CN" sz="2800" dirty="0" smtClean="0">
                <a:solidFill>
                  <a:srgbClr val="FF00FF"/>
                </a:solidFill>
              </a:rPr>
              <a:t>,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pass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ave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stu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sum</a:t>
            </a:r>
            <a:r>
              <a:rPr lang="en-US" altLang="zh-CN" sz="2800" dirty="0" smtClean="0">
                <a:solidFill>
                  <a:srgbClr val="FF00FF"/>
                </a:solidFill>
              </a:rPr>
              <a:t>);    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统算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show_data2(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max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min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pass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ave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</a:t>
            </a:r>
            <a:r>
              <a:rPr lang="en-US" altLang="zh-CN" sz="2800" dirty="0" smtClean="0">
                <a:solidFill>
                  <a:srgbClr val="FF00FF"/>
                </a:solidFill>
              </a:rPr>
              <a:t>);                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显示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return 0;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5805264"/>
            <a:ext cx="440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FF"/>
                </a:solidFill>
              </a:rPr>
              <a:t>ave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smtClean="0">
                <a:solidFill>
                  <a:srgbClr val="FF0000"/>
                </a:solidFill>
              </a:rPr>
              <a:t>SIZE</a:t>
            </a:r>
            <a:r>
              <a:rPr lang="en-US" altLang="zh-CN" sz="2800" dirty="0" smtClean="0">
                <a:solidFill>
                  <a:srgbClr val="FF00FF"/>
                </a:solidFill>
              </a:rPr>
              <a:t>]</a:t>
            </a:r>
            <a:r>
              <a:rPr lang="zh-CN" altLang="en-US" sz="2800" dirty="0" smtClean="0">
                <a:solidFill>
                  <a:srgbClr val="FF00FF"/>
                </a:solidFill>
              </a:rPr>
              <a:t>、</a:t>
            </a:r>
            <a:r>
              <a:rPr lang="en-US" altLang="zh-CN" sz="2800" dirty="0" smtClean="0">
                <a:solidFill>
                  <a:srgbClr val="FF00FF"/>
                </a:solidFill>
              </a:rPr>
              <a:t>f[</a:t>
            </a:r>
            <a:r>
              <a:rPr lang="en-US" altLang="zh-CN" sz="2800" dirty="0" smtClean="0">
                <a:solidFill>
                  <a:srgbClr val="FF0000"/>
                </a:solidFill>
              </a:rPr>
              <a:t>SIZE</a:t>
            </a:r>
            <a:r>
              <a:rPr lang="en-US" altLang="zh-CN" sz="2800" dirty="0">
                <a:solidFill>
                  <a:srgbClr val="FF00FF"/>
                </a:solidFill>
              </a:rPr>
              <a:t>]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书中错→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0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430" y="798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调用关系图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5453" y="2464440"/>
            <a:ext cx="1834459" cy="89255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show_data</a:t>
            </a:r>
            <a:r>
              <a:rPr lang="en-US" altLang="zh-CN" sz="2400" dirty="0" smtClean="0">
                <a:solidFill>
                  <a:srgbClr val="0070C0"/>
                </a:solidFill>
                <a:ea typeface="仿宋" panose="02010609060101010101" pitchFamily="49" charset="-122"/>
              </a:rPr>
              <a:t>()</a:t>
            </a:r>
          </a:p>
          <a:p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显示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1124744"/>
            <a:ext cx="1261884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主函数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54" y="2464440"/>
            <a:ext cx="1715534" cy="89255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accept_data</a:t>
            </a:r>
            <a:endParaRPr lang="en-US" altLang="zh-CN" sz="2400" dirty="0" smtClean="0">
              <a:solidFill>
                <a:srgbClr val="0070C0"/>
              </a:solidFill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输入数据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163" y="2464440"/>
            <a:ext cx="1620957" cy="89255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ea typeface="仿宋" panose="02010609060101010101" pitchFamily="49" charset="-122"/>
              </a:rPr>
              <a:t>draw()</a:t>
            </a:r>
          </a:p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画直方图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4954" y="2464440"/>
            <a:ext cx="1083310" cy="89255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ea typeface="仿宋" panose="02010609060101010101" pitchFamily="49" charset="-122"/>
              </a:rPr>
              <a:t>count()</a:t>
            </a:r>
          </a:p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计算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4288" y="2464440"/>
            <a:ext cx="1895199" cy="89255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ea typeface="仿宋" panose="02010609060101010101" pitchFamily="49" charset="-122"/>
              </a:rPr>
              <a:t>show_data2()</a:t>
            </a:r>
          </a:p>
          <a:p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显示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3" name="直接箭头连接符 12"/>
          <p:cNvCxnSpPr>
            <a:stCxn id="7" idx="2"/>
          </p:cNvCxnSpPr>
          <p:nvPr/>
        </p:nvCxnSpPr>
        <p:spPr>
          <a:xfrm>
            <a:off x="4338846" y="1647964"/>
            <a:ext cx="0" cy="4128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8111887" y="2080012"/>
            <a:ext cx="0" cy="4128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458590" y="2080012"/>
            <a:ext cx="0" cy="4128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834629" y="2080012"/>
            <a:ext cx="0" cy="4128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885167" y="2080012"/>
            <a:ext cx="0" cy="4128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905921" y="2080012"/>
            <a:ext cx="0" cy="4128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905921" y="2060848"/>
            <a:ext cx="720596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91680" y="5733256"/>
            <a:ext cx="53912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问题：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、这样划分模块好不好？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、此图画得对不对？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36512" y="3501008"/>
            <a:ext cx="20313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输入成绩比例</a:t>
            </a:r>
            <a:endParaRPr lang="en-US" altLang="zh-CN" sz="24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输入学号、平</a:t>
            </a:r>
            <a:endParaRPr lang="en-US" altLang="zh-CN" sz="24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时</a:t>
            </a:r>
            <a:r>
              <a:rPr lang="zh-CN" altLang="en-US" sz="24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、期末成绩</a:t>
            </a:r>
            <a:endParaRPr lang="en-US" altLang="zh-CN" sz="24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计算总评成绩</a:t>
            </a:r>
            <a:endParaRPr lang="en-US" altLang="zh-CN" sz="24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24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分一分段</a:t>
            </a:r>
            <a:endParaRPr lang="en-US" altLang="zh-CN" sz="24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人数统计</a:t>
            </a:r>
            <a:endParaRPr lang="zh-CN" altLang="en-US" sz="2000" dirty="0">
              <a:solidFill>
                <a:srgbClr val="FF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07704" y="3562563"/>
            <a:ext cx="17235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显示学号、</a:t>
            </a:r>
            <a:endParaRPr lang="en-US" altLang="zh-CN" sz="2400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平时、期末</a:t>
            </a:r>
            <a:endParaRPr lang="en-US" altLang="zh-CN" sz="2400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成绩</a:t>
            </a:r>
            <a:endParaRPr lang="en-US" altLang="zh-CN" sz="2400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显示分数段</a:t>
            </a:r>
            <a:endParaRPr lang="en-US" altLang="zh-CN" sz="2400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人数统计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76508" y="3501008"/>
            <a:ext cx="14157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统计</a:t>
            </a:r>
            <a:endParaRPr lang="en-US" altLang="zh-CN" sz="24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期末考试</a:t>
            </a:r>
            <a:endParaRPr lang="en-US" altLang="zh-CN" sz="24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最高最低</a:t>
            </a:r>
            <a:endParaRPr lang="en-US" altLang="zh-CN" sz="24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分及格率</a:t>
            </a:r>
            <a:endParaRPr lang="en-US" altLang="zh-CN" sz="24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计算</a:t>
            </a:r>
            <a:r>
              <a:rPr lang="en-US" altLang="zh-CN" sz="24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4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endParaRPr lang="en-US" altLang="zh-CN" sz="24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标准差</a:t>
            </a:r>
            <a:endParaRPr lang="zh-CN" altLang="en-US" sz="2000" dirty="0">
              <a:solidFill>
                <a:srgbClr val="FF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52320" y="3501008"/>
            <a:ext cx="14157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显示</a:t>
            </a:r>
            <a:endParaRPr lang="en-US" altLang="zh-CN" sz="2400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期末考试</a:t>
            </a:r>
            <a:endParaRPr lang="en-US" altLang="zh-CN" sz="2400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最高最低</a:t>
            </a:r>
            <a:endParaRPr lang="en-US" altLang="zh-CN" sz="2400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分及格率</a:t>
            </a:r>
            <a:endParaRPr lang="en-US" altLang="zh-CN" sz="2400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显示</a:t>
            </a:r>
            <a:endParaRPr lang="en-US" altLang="zh-CN" sz="2400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标准差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58926" y="3748390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24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分一段</a:t>
            </a:r>
            <a:endParaRPr lang="zh-CN" altLang="en-US" sz="24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1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输入成绩函数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1" y="1692672"/>
            <a:ext cx="820891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功能：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、输入成绩比例；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、输入学号，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-1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表示结束；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、输入平时成绩、期末成绩；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、判断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0~100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之间，不是则重输入，直至正确为止；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、计算总评成绩存入数组；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、统计期末考每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分段人数。</a:t>
            </a: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好象程序有错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2296" y="1394773"/>
            <a:ext cx="63841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accept_data</a:t>
            </a:r>
            <a:r>
              <a:rPr lang="en-US" altLang="zh-CN" sz="2800" dirty="0" smtClean="0">
                <a:solidFill>
                  <a:srgbClr val="FF00FF"/>
                </a:solidFill>
              </a:rPr>
              <a:t>(STUDENT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</a:t>
            </a:r>
            <a:r>
              <a:rPr lang="en-US" altLang="zh-CN" sz="2800" dirty="0" smtClean="0">
                <a:solidFill>
                  <a:srgbClr val="FF00FF"/>
                </a:solidFill>
              </a:rPr>
              <a:t>[],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grade[])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                                         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返回学生数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341929" y="6021288"/>
            <a:ext cx="413647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23528" y="3429000"/>
            <a:ext cx="0" cy="2592288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23528" y="3429000"/>
            <a:ext cx="413647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3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显示函数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191504"/>
            <a:ext cx="754565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两个循环：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、循环显示所有学生平时、期末、总评成绩；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、循环显示期末成绩各分数段人数。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7888" y="1537628"/>
            <a:ext cx="7604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FF"/>
                </a:solidFill>
              </a:rPr>
              <a:t>void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show_data</a:t>
            </a:r>
            <a:r>
              <a:rPr lang="en-US" altLang="zh-CN" sz="2800" dirty="0" smtClean="0">
                <a:solidFill>
                  <a:srgbClr val="FF00FF"/>
                </a:solidFill>
              </a:rPr>
              <a:t>(STUDENT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</a:t>
            </a:r>
            <a:r>
              <a:rPr lang="en-US" altLang="zh-CN" sz="2800" dirty="0" smtClean="0">
                <a:solidFill>
                  <a:srgbClr val="FF00FF"/>
                </a:solidFill>
              </a:rPr>
              <a:t>[],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sum,int</a:t>
            </a:r>
            <a:r>
              <a:rPr lang="en-US" altLang="zh-CN" sz="2800" dirty="0" smtClean="0">
                <a:solidFill>
                  <a:srgbClr val="FF00FF"/>
                </a:solidFill>
              </a:rPr>
              <a:t> grade[])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268273" y="362586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应该分页显示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15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统计函数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549803"/>
            <a:ext cx="70070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、求期末最高分、最低分、及格人数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率；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、求平时、期末、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总评的总分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平均分；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、计算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个标准差。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026" name="Picture 2" descr="https://ss0.baidu.com/6ONWsjip0QIZ8tyhnq/it/u=3824816643,646167403&amp;fm=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865611"/>
            <a:ext cx="3408967" cy="136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4777988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显示函数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466781"/>
            <a:ext cx="78465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FF"/>
                </a:solidFill>
              </a:rPr>
              <a:t>count(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*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max,int</a:t>
            </a:r>
            <a:r>
              <a:rPr lang="en-US" altLang="zh-CN" sz="2800" dirty="0" smtClean="0">
                <a:solidFill>
                  <a:srgbClr val="FF00FF"/>
                </a:solidFill>
              </a:rPr>
              <a:t> *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min,double</a:t>
            </a:r>
            <a:r>
              <a:rPr lang="en-US" altLang="zh-CN" sz="2800" dirty="0" smtClean="0">
                <a:solidFill>
                  <a:srgbClr val="FF00FF"/>
                </a:solidFill>
              </a:rPr>
              <a:t> *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pass,double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ave</a:t>
            </a:r>
            <a:r>
              <a:rPr lang="en-US" altLang="zh-CN" sz="2800" dirty="0" smtClean="0">
                <a:solidFill>
                  <a:srgbClr val="FF00FF"/>
                </a:solidFill>
              </a:rPr>
              <a:t>[],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                             double f[],STUDENT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</a:t>
            </a:r>
            <a:r>
              <a:rPr lang="en-US" altLang="zh-CN" sz="2800" dirty="0" smtClean="0">
                <a:solidFill>
                  <a:srgbClr val="FF00FF"/>
                </a:solidFill>
              </a:rPr>
              <a:t>[],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sum</a:t>
            </a:r>
            <a:r>
              <a:rPr lang="en-US" altLang="zh-CN" sz="2800" dirty="0">
                <a:solidFill>
                  <a:srgbClr val="FF00FF"/>
                </a:solidFill>
              </a:rPr>
              <a:t>)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17083" y="5427221"/>
            <a:ext cx="61928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FF"/>
                </a:solidFill>
              </a:rPr>
              <a:t>show_data2(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max,int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min,double</a:t>
            </a:r>
            <a:r>
              <a:rPr lang="en-US" altLang="zh-CN" sz="2800" dirty="0" smtClean="0">
                <a:solidFill>
                  <a:srgbClr val="FF00FF"/>
                </a:solidFill>
              </a:rPr>
              <a:t> pass,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                   double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ave</a:t>
            </a:r>
            <a:r>
              <a:rPr lang="en-US" altLang="zh-CN" sz="2800" dirty="0" smtClean="0">
                <a:solidFill>
                  <a:srgbClr val="FF00FF"/>
                </a:solidFill>
              </a:rPr>
              <a:t>[],double f[])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3300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269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画直方图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1406381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轴分数段：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44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个点每个分数段画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个点；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Y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轴人数：最多人数对应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个点，其他人数按比例折算；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//X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轴</a:t>
            </a: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Y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轴反过来用更直观，程序应该也更简单。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设置一个二维数组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screen[22][44]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填充数组：第一列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”|”,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最后一行“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其他每个元素*或</a:t>
            </a: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用空格更好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两重循环显示</a:t>
            </a: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screen[22][44]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数组。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书中程序在行列下标边界值上似有些错误。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2650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FF"/>
                </a:solidFill>
              </a:rPr>
              <a:t>draw(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grade[])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5076056" y="1105580"/>
            <a:ext cx="2316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ea typeface="仿宋" panose="02010609060101010101" pitchFamily="49" charset="-122"/>
              </a:rPr>
              <a:t>screen[22][44]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107618</TotalTime>
  <Words>735</Words>
  <Application>Microsoft Office PowerPoint</Application>
  <PresentationFormat>全屏显示(4:3)</PresentationFormat>
  <Paragraphs>136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第6讲  案例分析2</vt:lpstr>
      <vt:lpstr>问题描述</vt:lpstr>
      <vt:lpstr>数据结构</vt:lpstr>
      <vt:lpstr>主函数</vt:lpstr>
      <vt:lpstr>调用关系图</vt:lpstr>
      <vt:lpstr>输入成绩函数</vt:lpstr>
      <vt:lpstr>显示函数</vt:lpstr>
      <vt:lpstr>统计函数</vt:lpstr>
      <vt:lpstr>画直方图</vt:lpstr>
      <vt:lpstr>程序调试改进</vt:lpstr>
    </vt:vector>
  </TitlesOfParts>
  <Company>lcr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程序设计实践A</dc:title>
  <dc:creator>lincongren</dc:creator>
  <cp:lastModifiedBy>lincongren</cp:lastModifiedBy>
  <cp:revision>919</cp:revision>
  <dcterms:created xsi:type="dcterms:W3CDTF">2017-06-15T08:08:42Z</dcterms:created>
  <dcterms:modified xsi:type="dcterms:W3CDTF">2022-07-01T01:16:33Z</dcterms:modified>
</cp:coreProperties>
</file>