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55" r:id="rId2"/>
    <p:sldId id="326" r:id="rId3"/>
    <p:sldId id="351" r:id="rId4"/>
    <p:sldId id="352" r:id="rId5"/>
    <p:sldId id="353" r:id="rId6"/>
    <p:sldId id="354" r:id="rId7"/>
    <p:sldId id="356" r:id="rId8"/>
    <p:sldId id="357" r:id="rId9"/>
    <p:sldId id="358" r:id="rId10"/>
    <p:sldId id="359" r:id="rId11"/>
    <p:sldId id="361" r:id="rId12"/>
    <p:sldId id="360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C06843-A7DB-4DD4-AC9C-E554099B1D25}">
          <p14:sldIdLst>
            <p14:sldId id="355"/>
            <p14:sldId id="326"/>
            <p14:sldId id="351"/>
            <p14:sldId id="352"/>
            <p14:sldId id="353"/>
            <p14:sldId id="354"/>
            <p14:sldId id="356"/>
            <p14:sldId id="357"/>
            <p14:sldId id="358"/>
            <p14:sldId id="359"/>
            <p14:sldId id="361"/>
            <p14:sldId id="360"/>
          </p14:sldIdLst>
        </p14:section>
        <p14:section name="无标题节" id="{3BDDAF5B-385B-4AA6-8E81-3A588B3110A1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89" autoAdjust="0"/>
    <p:restoredTop sz="94475" autoAdjust="0"/>
  </p:normalViewPr>
  <p:slideViewPr>
    <p:cSldViewPr>
      <p:cViewPr varScale="1">
        <p:scale>
          <a:sx n="67" d="100"/>
          <a:sy n="67" d="100"/>
        </p:scale>
        <p:origin x="-9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7AF26-B40E-43FC-9F2E-3356F33A614A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4681A-C9E2-4DC8-A89D-79D9AAC36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40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F93E-8E61-457F-B9FD-C1EC6E32711D}" type="datetime1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23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EE11-B41C-460A-B748-416C1B1C9A11}" type="datetime1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49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8007-0530-4615-B4BE-15DA491AD98D}" type="datetime1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50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A62C-52A3-41F4-A711-5786A5D58E46}" type="datetime1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54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26B4-C0B4-4294-B993-C2A309A0AA2A}" type="datetime1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53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18CA-F8D8-4963-9332-A93745E406F3}" type="datetime1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79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964E-5037-4F3D-9B38-8D4603DB2E63}" type="datetime1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72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4DB4-0AE4-4AB8-B60F-31F13E483364}" type="datetime1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97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56D3-BC0F-4B46-8F70-688EDE9F9B9B}" type="datetime1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45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6D5D-9995-44D6-A045-4B65559D0EA2}" type="datetime1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81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AB60-90C4-4E60-9C1E-3DD145720068}" type="datetime1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4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CF61-7A49-47AF-852A-0C95C51BC7B9}" type="datetime1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03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2276872"/>
            <a:ext cx="7772400" cy="96596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  链表</a:t>
            </a:r>
            <a:endParaRPr lang="zh-CN" altLang="en-US" b="1" i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76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链表中结点删除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44" y="963914"/>
            <a:ext cx="8748464" cy="559102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/>
          <a:p>
            <a:fld id="{30B55524-830F-4415-8BA9-183FC5BD331A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6948264" y="4898750"/>
            <a:ext cx="1973244" cy="1224136"/>
          </a:xfrm>
          <a:prstGeom prst="ellipse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37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6977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链表中插入结点</a:t>
            </a:r>
            <a:endParaRPr lang="zh-CN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86130"/>
            <a:ext cx="6986587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45158"/>
              </p:ext>
            </p:extLst>
          </p:nvPr>
        </p:nvGraphicFramePr>
        <p:xfrm>
          <a:off x="4383712" y="2067992"/>
          <a:ext cx="98037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376"/>
              </a:tblGrid>
              <a:tr h="337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</a:tr>
              <a:tr h="337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1475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</a:tr>
            </a:tbl>
          </a:graphicData>
        </a:graphic>
      </p:graphicFrame>
      <p:cxnSp>
        <p:nvCxnSpPr>
          <p:cNvPr id="25" name="直接箭头连接符 24"/>
          <p:cNvCxnSpPr/>
          <p:nvPr/>
        </p:nvCxnSpPr>
        <p:spPr>
          <a:xfrm flipV="1">
            <a:off x="4427984" y="2799512"/>
            <a:ext cx="108012" cy="115212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148064" y="2799512"/>
            <a:ext cx="0" cy="5760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10533" y="1340768"/>
            <a:ext cx="806631" cy="738664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r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1000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51920" y="4095656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1000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7073" y="2769895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p                    q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32240" y="2042844"/>
            <a:ext cx="17323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p-&gt;next=r;</a:t>
            </a:r>
          </a:p>
          <a:p>
            <a:r>
              <a:rPr lang="en-US" altLang="zh-CN" sz="2800" b="1" i="1" dirty="0" smtClean="0">
                <a:solidFill>
                  <a:srgbClr val="FF0000"/>
                </a:solidFill>
              </a:rPr>
              <a:t>r-&gt;next=q;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5576" y="4509120"/>
            <a:ext cx="72008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特殊情况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插到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头位置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en-US" altLang="zh-CN" sz="2800" dirty="0" smtClean="0">
                <a:solidFill>
                  <a:srgbClr val="FF0000"/>
                </a:solidFill>
              </a:rPr>
              <a:t>head=r;</a:t>
            </a:r>
            <a:endParaRPr lang="zh-CN" altLang="en-US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插到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尾位置：</a:t>
            </a:r>
            <a:r>
              <a:rPr lang="en-US" altLang="zh-CN" sz="2800" dirty="0" smtClean="0">
                <a:solidFill>
                  <a:srgbClr val="FF0000"/>
                </a:solidFill>
              </a:rPr>
              <a:t>q-&gt;next=r;  r-&gt;next=NULL;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340768"/>
            <a:ext cx="21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插入</a:t>
            </a:r>
            <a:r>
              <a:rPr lang="en-US" altLang="zh-CN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结点：</a:t>
            </a:r>
            <a:r>
              <a:rPr lang="en-US" altLang="zh-CN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0869" y="1988840"/>
            <a:ext cx="28300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走链：</a:t>
            </a:r>
            <a:r>
              <a:rPr lang="en-US" altLang="zh-CN" sz="2800" dirty="0" smtClean="0">
                <a:solidFill>
                  <a:srgbClr val="FF0000"/>
                </a:solidFill>
              </a:rPr>
              <a:t>p=</a:t>
            </a:r>
            <a:r>
              <a:rPr lang="en-US" altLang="zh-CN" sz="2800" dirty="0" smtClean="0">
                <a:solidFill>
                  <a:srgbClr val="FF0000"/>
                </a:solidFill>
              </a:rPr>
              <a:t>q;  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             q</a:t>
            </a:r>
            <a:r>
              <a:rPr lang="en-US" altLang="zh-CN" sz="2800" dirty="0" smtClean="0">
                <a:solidFill>
                  <a:srgbClr val="FF0000"/>
                </a:solidFill>
              </a:rPr>
              <a:t>=q-</a:t>
            </a:r>
            <a:r>
              <a:rPr lang="en-US" altLang="zh-CN" sz="2800" dirty="0" smtClean="0">
                <a:solidFill>
                  <a:srgbClr val="FF0000"/>
                </a:solidFill>
              </a:rPr>
              <a:t>&gt;</a:t>
            </a:r>
            <a:r>
              <a:rPr lang="en-US" altLang="zh-CN" sz="2800" dirty="0" smtClean="0">
                <a:solidFill>
                  <a:srgbClr val="FF0000"/>
                </a:solidFill>
              </a:rPr>
              <a:t>next;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15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229600" cy="85496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单链表反转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6986587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043144" y="3007359"/>
            <a:ext cx="3057247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循环前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定义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指针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t,pre</a:t>
            </a:r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= </a:t>
            </a:r>
            <a:r>
              <a:rPr lang="en-US" altLang="zh-CN" sz="2800" dirty="0" smtClean="0">
                <a:solidFill>
                  <a:srgbClr val="0070C0"/>
                </a:solidFill>
              </a:rPr>
              <a:t>NULL</a:t>
            </a:r>
          </a:p>
          <a:p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循环结束条件：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head=NULL</a:t>
            </a:r>
            <a:endParaRPr lang="zh-CN" altLang="en-US" sz="2800" dirty="0">
              <a:solidFill>
                <a:srgbClr val="0070C0"/>
              </a:solidFill>
              <a:ea typeface="华文仿宋" panose="02010600040101010101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83568" y="2475146"/>
            <a:ext cx="3816424" cy="1889958"/>
            <a:chOff x="683568" y="2977788"/>
            <a:chExt cx="3816424" cy="1889958"/>
          </a:xfrm>
        </p:grpSpPr>
        <p:sp>
          <p:nvSpPr>
            <p:cNvPr id="6" name="TextBox 5"/>
            <p:cNvSpPr txBox="1"/>
            <p:nvPr/>
          </p:nvSpPr>
          <p:spPr>
            <a:xfrm>
              <a:off x="3769023" y="3349243"/>
              <a:ext cx="730969" cy="6558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ts val="2500"/>
                </a:lnSpc>
              </a:pPr>
              <a:r>
                <a:rPr lang="en-US" altLang="zh-CN" sz="2800" dirty="0" smtClean="0">
                  <a:solidFill>
                    <a:srgbClr val="FF0000"/>
                  </a:solidFill>
                </a:rPr>
                <a:t>t</a:t>
              </a:r>
            </a:p>
            <a:p>
              <a:pPr algn="ctr">
                <a:lnSpc>
                  <a:spcPts val="2500"/>
                </a:lnSpc>
              </a:pPr>
              <a:r>
                <a:rPr lang="en-US" altLang="zh-CN" sz="2800" dirty="0" smtClean="0">
                  <a:solidFill>
                    <a:srgbClr val="FF0000"/>
                  </a:solidFill>
                </a:rPr>
                <a:t>1356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3568" y="4344526"/>
              <a:ext cx="24071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00B050"/>
                  </a:solidFill>
                </a:rPr>
                <a:t>1</a:t>
              </a:r>
              <a:r>
                <a:rPr lang="en-US" altLang="zh-CN" sz="2800" dirty="0" smtClean="0">
                  <a:solidFill>
                    <a:srgbClr val="FF00FF"/>
                  </a:solidFill>
                </a:rPr>
                <a:t>.t=head-&gt;next</a:t>
              </a:r>
              <a:endParaRPr lang="zh-CN" altLang="en-US" sz="2800" dirty="0">
                <a:solidFill>
                  <a:srgbClr val="FF00FF"/>
                </a:solidFill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V="1">
              <a:off x="3923928" y="2977788"/>
              <a:ext cx="0" cy="37920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599420" y="2132856"/>
            <a:ext cx="3027239" cy="2808312"/>
            <a:chOff x="599420" y="2132856"/>
            <a:chExt cx="3027239" cy="2808312"/>
          </a:xfrm>
        </p:grpSpPr>
        <p:sp>
          <p:nvSpPr>
            <p:cNvPr id="9" name="矩形 8"/>
            <p:cNvSpPr/>
            <p:nvPr/>
          </p:nvSpPr>
          <p:spPr>
            <a:xfrm>
              <a:off x="599420" y="4417948"/>
              <a:ext cx="30272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rgbClr val="00B050"/>
                  </a:solidFill>
                </a:rPr>
                <a:t>2</a:t>
              </a:r>
              <a:r>
                <a:rPr lang="en-US" altLang="zh-CN" sz="2800" dirty="0" smtClean="0"/>
                <a:t>. </a:t>
              </a:r>
              <a:r>
                <a:rPr lang="en-US" altLang="zh-CN" sz="2800" dirty="0">
                  <a:solidFill>
                    <a:srgbClr val="FF00FF"/>
                  </a:solidFill>
                </a:rPr>
                <a:t>head-&gt;next = </a:t>
              </a:r>
              <a:r>
                <a:rPr lang="en-US" altLang="zh-CN" sz="2800" dirty="0" smtClean="0">
                  <a:solidFill>
                    <a:srgbClr val="FF00FF"/>
                  </a:solidFill>
                </a:rPr>
                <a:t>pre</a:t>
              </a:r>
              <a:endParaRPr lang="zh-CN" altLang="en-US" sz="2800" dirty="0">
                <a:solidFill>
                  <a:srgbClr val="FF00F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47080" y="2132856"/>
              <a:ext cx="745717" cy="52322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0000"/>
                  </a:solidFill>
                </a:rPr>
                <a:t>null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43545" y="2636912"/>
            <a:ext cx="2434504" cy="2808312"/>
            <a:chOff x="543545" y="2636912"/>
            <a:chExt cx="2434504" cy="2808312"/>
          </a:xfrm>
        </p:grpSpPr>
        <p:sp>
          <p:nvSpPr>
            <p:cNvPr id="15" name="矩形 14"/>
            <p:cNvSpPr/>
            <p:nvPr/>
          </p:nvSpPr>
          <p:spPr>
            <a:xfrm>
              <a:off x="543545" y="4922004"/>
              <a:ext cx="21516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dirty="0">
                  <a:solidFill>
                    <a:prstClr val="black"/>
                  </a:solidFill>
                </a:rPr>
                <a:t> </a:t>
              </a:r>
              <a:r>
                <a:rPr lang="en-US" altLang="zh-CN" sz="2800" dirty="0" smtClean="0">
                  <a:solidFill>
                    <a:srgbClr val="00B050"/>
                  </a:solidFill>
                </a:rPr>
                <a:t>3</a:t>
              </a:r>
              <a:r>
                <a:rPr lang="en-US" altLang="zh-CN" sz="2800" dirty="0" smtClean="0">
                  <a:solidFill>
                    <a:prstClr val="black"/>
                  </a:solidFill>
                </a:rPr>
                <a:t>. </a:t>
              </a:r>
              <a:r>
                <a:rPr lang="en-US" altLang="zh-CN" sz="2800" dirty="0" smtClean="0">
                  <a:solidFill>
                    <a:srgbClr val="FF00FF"/>
                  </a:solidFill>
                </a:rPr>
                <a:t>pre </a:t>
              </a:r>
              <a:r>
                <a:rPr lang="en-US" altLang="zh-CN" sz="2800" dirty="0">
                  <a:solidFill>
                    <a:srgbClr val="FF00FF"/>
                  </a:solidFill>
                </a:rPr>
                <a:t>= </a:t>
              </a:r>
              <a:r>
                <a:rPr lang="en-US" altLang="zh-CN" sz="2800" dirty="0" smtClean="0">
                  <a:solidFill>
                    <a:srgbClr val="FF00FF"/>
                  </a:solidFill>
                </a:rPr>
                <a:t>head</a:t>
              </a:r>
              <a:endParaRPr lang="en-US" altLang="zh-CN" sz="2800" dirty="0">
                <a:solidFill>
                  <a:srgbClr val="FF00FF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247080" y="3075831"/>
              <a:ext cx="730969" cy="64120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ts val="2500"/>
                </a:lnSpc>
              </a:pPr>
              <a:r>
                <a:rPr lang="en-US" altLang="zh-CN" sz="2800" dirty="0" smtClean="0">
                  <a:solidFill>
                    <a:srgbClr val="FF0000"/>
                  </a:solidFill>
                </a:rPr>
                <a:t>pre</a:t>
              </a:r>
            </a:p>
            <a:p>
              <a:pPr algn="ctr">
                <a:lnSpc>
                  <a:spcPts val="2500"/>
                </a:lnSpc>
              </a:pPr>
              <a:r>
                <a:rPr lang="en-US" altLang="zh-CN" sz="2800" dirty="0" smtClean="0">
                  <a:solidFill>
                    <a:srgbClr val="FF0000"/>
                  </a:solidFill>
                </a:rPr>
                <a:t>1249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 flipV="1">
              <a:off x="2555776" y="2636912"/>
              <a:ext cx="0" cy="37920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611560" y="2852936"/>
            <a:ext cx="3885226" cy="3096344"/>
            <a:chOff x="611560" y="3356992"/>
            <a:chExt cx="3885226" cy="3096344"/>
          </a:xfrm>
        </p:grpSpPr>
        <p:sp>
          <p:nvSpPr>
            <p:cNvPr id="13" name="矩形 12"/>
            <p:cNvSpPr/>
            <p:nvPr/>
          </p:nvSpPr>
          <p:spPr>
            <a:xfrm>
              <a:off x="611560" y="5930116"/>
              <a:ext cx="175794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dirty="0" smtClean="0">
                  <a:solidFill>
                    <a:srgbClr val="00B050"/>
                  </a:solidFill>
                </a:rPr>
                <a:t>4</a:t>
              </a:r>
              <a:r>
                <a:rPr lang="en-US" altLang="zh-CN" sz="2800" dirty="0" smtClean="0"/>
                <a:t>. </a:t>
              </a:r>
              <a:r>
                <a:rPr lang="en-US" altLang="zh-CN" sz="2800" dirty="0" smtClean="0">
                  <a:solidFill>
                    <a:srgbClr val="FF00FF"/>
                  </a:solidFill>
                </a:rPr>
                <a:t>head </a:t>
              </a:r>
              <a:r>
                <a:rPr lang="en-US" altLang="zh-CN" sz="2800" dirty="0">
                  <a:solidFill>
                    <a:srgbClr val="FF00FF"/>
                  </a:solidFill>
                </a:rPr>
                <a:t>= </a:t>
              </a:r>
              <a:r>
                <a:rPr lang="en-US" altLang="zh-CN" sz="2800" dirty="0" smtClean="0">
                  <a:solidFill>
                    <a:srgbClr val="FF00FF"/>
                  </a:solidFill>
                </a:rPr>
                <a:t>t</a:t>
              </a:r>
              <a:endParaRPr lang="zh-CN" altLang="en-US" sz="2800" dirty="0">
                <a:solidFill>
                  <a:srgbClr val="FF00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9023" y="3356992"/>
              <a:ext cx="727763" cy="655821"/>
            </a:xfrm>
            <a:prstGeom prst="rect">
              <a:avLst/>
            </a:prstGeom>
            <a:solidFill>
              <a:srgbClr val="FF0000">
                <a:alpha val="58000"/>
              </a:srgbClr>
            </a:solidFill>
            <a:ln>
              <a:solidFill>
                <a:srgbClr val="FF0000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ts val="2500"/>
                </a:lnSpc>
              </a:pPr>
              <a:r>
                <a:rPr lang="en-US" altLang="zh-CN" sz="2800" dirty="0" smtClean="0">
                  <a:solidFill>
                    <a:srgbClr val="0070C0"/>
                  </a:solidFill>
                </a:rPr>
                <a:t>head</a:t>
              </a:r>
            </a:p>
            <a:p>
              <a:pPr algn="ctr">
                <a:lnSpc>
                  <a:spcPts val="2500"/>
                </a:lnSpc>
              </a:pPr>
              <a:r>
                <a:rPr lang="en-US" altLang="zh-CN" sz="2800" dirty="0" smtClean="0">
                  <a:solidFill>
                    <a:srgbClr val="0070C0"/>
                  </a:solidFill>
                </a:rPr>
                <a:t>1356</a:t>
              </a:r>
              <a:endParaRPr lang="zh-CN" altLang="en-US" sz="28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83968" y="5157192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章练习，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7~12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题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68204" y="574067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思考：双向链表、环形链表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3131840" y="2420888"/>
            <a:ext cx="535958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3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5536" y="1017602"/>
            <a:ext cx="8568952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链表是一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种重要且常见的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数据结构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常动态存储分配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b="1" i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头指针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结点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（实际数据、下一结点地址）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克服了数组的缺点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，但必须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从表头开始操作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6986587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3919696"/>
            <a:ext cx="8136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链表结构的定义：例：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struct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Student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{  </a:t>
            </a:r>
            <a:r>
              <a:rPr lang="en-US" altLang="zh-CN" sz="28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num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;</a:t>
            </a:r>
          </a:p>
          <a:p>
            <a:r>
              <a:rPr lang="en-US" altLang="zh-CN" sz="2800" dirty="0">
                <a:solidFill>
                  <a:srgbClr val="FF00FF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 float score;</a:t>
            </a:r>
          </a:p>
          <a:p>
            <a:r>
              <a:rPr lang="en-US" altLang="zh-CN" sz="2800" dirty="0">
                <a:solidFill>
                  <a:srgbClr val="FF00FF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 </a:t>
            </a:r>
            <a:r>
              <a:rPr lang="en-US" altLang="zh-CN" sz="28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struct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Student *next; </a:t>
            </a:r>
            <a:r>
              <a:rPr lang="en-US" altLang="zh-CN" sz="2800" dirty="0" smtClean="0">
                <a:solidFill>
                  <a:srgbClr val="00B050"/>
                </a:solidFill>
                <a:ea typeface="仿宋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指针变量，指向结构体变量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};</a:t>
            </a:r>
            <a:endParaRPr lang="zh-CN" altLang="en-US" sz="2800" dirty="0">
              <a:solidFill>
                <a:srgbClr val="FF00FF"/>
              </a:solidFill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692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静态链表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3528" y="1052736"/>
            <a:ext cx="8640960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所有结点都在程序中定义，完用不能释放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例：建立由</a:t>
            </a:r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个学生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数据结点的静态链表，显示出来。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2132856"/>
            <a:ext cx="7200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rgbClr val="FF00FF"/>
                </a:solidFill>
              </a:rPr>
              <a:t>struct</a:t>
            </a: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Student </a:t>
            </a:r>
            <a:r>
              <a:rPr lang="en-US" altLang="zh-CN" sz="2800" dirty="0" err="1">
                <a:solidFill>
                  <a:srgbClr val="FF00FF"/>
                </a:solidFill>
              </a:rPr>
              <a:t>a,b,c</a:t>
            </a:r>
            <a:r>
              <a:rPr lang="en-US" altLang="zh-CN" sz="2800" dirty="0">
                <a:solidFill>
                  <a:srgbClr val="FF00FF"/>
                </a:solidFill>
              </a:rPr>
              <a:t>,*head,*p;</a:t>
            </a:r>
            <a:br>
              <a:rPr lang="en-US" altLang="zh-CN" sz="2800" dirty="0">
                <a:solidFill>
                  <a:srgbClr val="FF00FF"/>
                </a:solidFill>
              </a:rPr>
            </a:br>
            <a:r>
              <a:rPr lang="en-US" altLang="zh-CN" sz="2800" dirty="0" smtClean="0">
                <a:solidFill>
                  <a:srgbClr val="FF00FF"/>
                </a:solidFill>
              </a:rPr>
              <a:t>a</a:t>
            </a:r>
            <a:r>
              <a:rPr lang="en-US" altLang="zh-CN" sz="2800" dirty="0">
                <a:solidFill>
                  <a:srgbClr val="FF00FF"/>
                </a:solidFill>
              </a:rPr>
              <a:t>. </a:t>
            </a:r>
            <a:r>
              <a:rPr lang="en-US" altLang="zh-CN" sz="2800" dirty="0" err="1">
                <a:solidFill>
                  <a:srgbClr val="FF00FF"/>
                </a:solidFill>
              </a:rPr>
              <a:t>num</a:t>
            </a:r>
            <a:r>
              <a:rPr lang="en-US" altLang="zh-CN" sz="2800" dirty="0">
                <a:solidFill>
                  <a:srgbClr val="FF00FF"/>
                </a:solidFill>
              </a:rPr>
              <a:t>=99101; </a:t>
            </a:r>
            <a:r>
              <a:rPr lang="en-US" altLang="zh-CN" sz="2800" dirty="0" err="1">
                <a:solidFill>
                  <a:srgbClr val="FF00FF"/>
                </a:solidFill>
              </a:rPr>
              <a:t>a.score</a:t>
            </a:r>
            <a:r>
              <a:rPr lang="en-US" altLang="zh-CN" sz="2800" dirty="0">
                <a:solidFill>
                  <a:srgbClr val="FF00FF"/>
                </a:solidFill>
              </a:rPr>
              <a:t>=89.5;</a:t>
            </a:r>
            <a:br>
              <a:rPr lang="en-US" altLang="zh-CN" sz="2800" dirty="0">
                <a:solidFill>
                  <a:srgbClr val="FF00FF"/>
                </a:solidFill>
              </a:rPr>
            </a:br>
            <a:r>
              <a:rPr lang="en-US" altLang="zh-CN" sz="2800" dirty="0" smtClean="0">
                <a:solidFill>
                  <a:srgbClr val="FF00FF"/>
                </a:solidFill>
              </a:rPr>
              <a:t>b</a:t>
            </a:r>
            <a:r>
              <a:rPr lang="en-US" altLang="zh-CN" sz="2800" dirty="0">
                <a:solidFill>
                  <a:srgbClr val="FF00FF"/>
                </a:solidFill>
              </a:rPr>
              <a:t>. </a:t>
            </a:r>
            <a:r>
              <a:rPr lang="en-US" altLang="zh-CN" sz="2800" dirty="0" err="1">
                <a:solidFill>
                  <a:srgbClr val="FF00FF"/>
                </a:solidFill>
              </a:rPr>
              <a:t>num</a:t>
            </a:r>
            <a:r>
              <a:rPr lang="en-US" altLang="zh-CN" sz="2800" dirty="0">
                <a:solidFill>
                  <a:srgbClr val="FF00FF"/>
                </a:solidFill>
              </a:rPr>
              <a:t>=99103; </a:t>
            </a:r>
            <a:r>
              <a:rPr lang="en-US" altLang="zh-CN" sz="2800" dirty="0" err="1">
                <a:solidFill>
                  <a:srgbClr val="FF00FF"/>
                </a:solidFill>
              </a:rPr>
              <a:t>b.score</a:t>
            </a:r>
            <a:r>
              <a:rPr lang="en-US" altLang="zh-CN" sz="2800" dirty="0">
                <a:solidFill>
                  <a:srgbClr val="FF00FF"/>
                </a:solidFill>
              </a:rPr>
              <a:t>=90;</a:t>
            </a:r>
            <a:br>
              <a:rPr lang="en-US" altLang="zh-CN" sz="2800" dirty="0">
                <a:solidFill>
                  <a:srgbClr val="FF00FF"/>
                </a:solidFill>
              </a:rPr>
            </a:br>
            <a:r>
              <a:rPr lang="en-US" altLang="zh-CN" sz="2800" dirty="0" smtClean="0">
                <a:solidFill>
                  <a:srgbClr val="FF00FF"/>
                </a:solidFill>
              </a:rPr>
              <a:t>c</a:t>
            </a:r>
            <a:r>
              <a:rPr lang="en-US" altLang="zh-CN" sz="2800" dirty="0">
                <a:solidFill>
                  <a:srgbClr val="FF00FF"/>
                </a:solidFill>
              </a:rPr>
              <a:t>. </a:t>
            </a:r>
            <a:r>
              <a:rPr lang="en-US" altLang="zh-CN" sz="2800" dirty="0" err="1">
                <a:solidFill>
                  <a:srgbClr val="FF00FF"/>
                </a:solidFill>
              </a:rPr>
              <a:t>num</a:t>
            </a:r>
            <a:r>
              <a:rPr lang="en-US" altLang="zh-CN" sz="2800" dirty="0">
                <a:solidFill>
                  <a:srgbClr val="FF00FF"/>
                </a:solidFill>
              </a:rPr>
              <a:t>=99107; </a:t>
            </a:r>
            <a:r>
              <a:rPr lang="en-US" altLang="zh-CN" sz="2800" dirty="0" err="1">
                <a:solidFill>
                  <a:srgbClr val="FF00FF"/>
                </a:solidFill>
              </a:rPr>
              <a:t>c.score</a:t>
            </a:r>
            <a:r>
              <a:rPr lang="en-US" altLang="zh-CN" sz="2800" dirty="0">
                <a:solidFill>
                  <a:srgbClr val="FF00FF"/>
                </a:solidFill>
              </a:rPr>
              <a:t>=85;</a:t>
            </a:r>
            <a:br>
              <a:rPr lang="en-US" altLang="zh-CN" sz="2800" dirty="0">
                <a:solidFill>
                  <a:srgbClr val="FF00FF"/>
                </a:solidFill>
              </a:rPr>
            </a:br>
            <a:r>
              <a:rPr lang="en-US" altLang="zh-CN" sz="2800" dirty="0" smtClean="0">
                <a:solidFill>
                  <a:srgbClr val="FF0000"/>
                </a:solidFill>
              </a:rPr>
              <a:t>head</a:t>
            </a:r>
            <a:r>
              <a:rPr lang="en-US" altLang="zh-CN" sz="2800" dirty="0">
                <a:solidFill>
                  <a:srgbClr val="FF0000"/>
                </a:solidFill>
              </a:rPr>
              <a:t>=&amp;a; 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a.next</a:t>
            </a:r>
            <a:r>
              <a:rPr lang="en-US" altLang="zh-CN" sz="2800" dirty="0">
                <a:solidFill>
                  <a:srgbClr val="FF0000"/>
                </a:solidFill>
              </a:rPr>
              <a:t>=&amp;b; 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b.next</a:t>
            </a:r>
            <a:r>
              <a:rPr lang="en-US" altLang="zh-CN" sz="2800" dirty="0">
                <a:solidFill>
                  <a:srgbClr val="FF0000"/>
                </a:solidFill>
              </a:rPr>
              <a:t>=&amp;c;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c.next</a:t>
            </a:r>
            <a:r>
              <a:rPr lang="en-US" altLang="zh-CN" sz="2800" dirty="0" smtClean="0">
                <a:solidFill>
                  <a:srgbClr val="FF0000"/>
                </a:solidFill>
              </a:rPr>
              <a:t>=NULL</a:t>
            </a:r>
            <a:r>
              <a:rPr lang="en-US" altLang="zh-CN" sz="2800" dirty="0">
                <a:solidFill>
                  <a:srgbClr val="FF00FF"/>
                </a:solidFill>
              </a:rPr>
              <a:t>;     p=head;               </a:t>
            </a:r>
            <a:br>
              <a:rPr lang="en-US" altLang="zh-CN" sz="2800" dirty="0">
                <a:solidFill>
                  <a:srgbClr val="FF00FF"/>
                </a:solidFill>
              </a:rPr>
            </a:br>
            <a:r>
              <a:rPr lang="en-US" altLang="zh-CN" sz="2800" dirty="0" smtClean="0">
                <a:solidFill>
                  <a:srgbClr val="FF00FF"/>
                </a:solidFill>
              </a:rPr>
              <a:t>do {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(“%</a:t>
            </a:r>
            <a:r>
              <a:rPr lang="en-US" altLang="zh-CN" sz="2800" dirty="0" err="1">
                <a:solidFill>
                  <a:srgbClr val="FF00FF"/>
                </a:solidFill>
              </a:rPr>
              <a:t>ld</a:t>
            </a:r>
            <a:r>
              <a:rPr lang="en-US" altLang="zh-CN" sz="2800" dirty="0">
                <a:solidFill>
                  <a:srgbClr val="FF00FF"/>
                </a:solidFill>
              </a:rPr>
              <a:t> %</a:t>
            </a:r>
            <a:r>
              <a:rPr lang="en-US" altLang="zh-CN" sz="2800" dirty="0" smtClean="0">
                <a:solidFill>
                  <a:srgbClr val="FF00FF"/>
                </a:solidFill>
              </a:rPr>
              <a:t>5.1f\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n”,</a:t>
            </a:r>
            <a:r>
              <a:rPr lang="en-US" altLang="zh-CN" sz="2800" dirty="0" err="1">
                <a:solidFill>
                  <a:srgbClr val="FF0000"/>
                </a:solidFill>
              </a:rPr>
              <a:t>p</a:t>
            </a:r>
            <a:r>
              <a:rPr lang="en-US" altLang="zh-CN" sz="2800" dirty="0">
                <a:solidFill>
                  <a:srgbClr val="FF0000"/>
                </a:solidFill>
              </a:rPr>
              <a:t>-&gt;</a:t>
            </a:r>
            <a:r>
              <a:rPr lang="en-US" altLang="zh-CN" sz="2800" dirty="0" err="1">
                <a:solidFill>
                  <a:srgbClr val="FF0000"/>
                </a:solidFill>
              </a:rPr>
              <a:t>num,p</a:t>
            </a:r>
            <a:r>
              <a:rPr lang="en-US" altLang="zh-CN" sz="2800" dirty="0">
                <a:solidFill>
                  <a:srgbClr val="FF0000"/>
                </a:solidFill>
              </a:rPr>
              <a:t>-&gt;score</a:t>
            </a:r>
            <a:r>
              <a:rPr lang="en-US" altLang="zh-CN" sz="2800" dirty="0">
                <a:solidFill>
                  <a:srgbClr val="FF00FF"/>
                </a:solidFill>
              </a:rPr>
              <a:t>);</a:t>
            </a:r>
            <a:br>
              <a:rPr lang="en-US" altLang="zh-CN" sz="2800" dirty="0">
                <a:solidFill>
                  <a:srgbClr val="FF00FF"/>
                </a:solidFill>
              </a:rPr>
            </a:br>
            <a:r>
              <a:rPr lang="en-US" altLang="zh-CN" sz="2800" dirty="0">
                <a:solidFill>
                  <a:srgbClr val="FF00FF"/>
                </a:solidFill>
              </a:rPr>
              <a:t>         </a:t>
            </a:r>
            <a:r>
              <a:rPr lang="en-US" altLang="zh-CN" sz="2800" dirty="0" smtClean="0">
                <a:solidFill>
                  <a:srgbClr val="FF0000"/>
                </a:solidFill>
              </a:rPr>
              <a:t>p=p-</a:t>
            </a:r>
            <a:r>
              <a:rPr lang="en-US" altLang="zh-CN" sz="2800" dirty="0">
                <a:solidFill>
                  <a:srgbClr val="FF0000"/>
                </a:solidFill>
              </a:rPr>
              <a:t>&gt;next</a:t>
            </a:r>
            <a:r>
              <a:rPr lang="en-US" altLang="zh-CN" sz="2800" dirty="0">
                <a:solidFill>
                  <a:srgbClr val="FF00FF"/>
                </a:solidFill>
              </a:rPr>
              <a:t>;  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                   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指向下一个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} </a:t>
            </a:r>
            <a:r>
              <a:rPr lang="en-US" altLang="zh-CN" sz="2800" dirty="0">
                <a:solidFill>
                  <a:srgbClr val="FF00FF"/>
                </a:solidFill>
              </a:rPr>
              <a:t>while(p!=NULL); </a:t>
            </a:r>
            <a:r>
              <a:rPr lang="en-US" altLang="zh-CN" sz="2800" dirty="0" smtClean="0">
                <a:solidFill>
                  <a:srgbClr val="FF00FF"/>
                </a:solidFill>
              </a:rPr>
              <a:t>}</a:t>
            </a:r>
          </a:p>
          <a:p>
            <a:r>
              <a:rPr lang="zh-CN" altLang="en-US" sz="28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链表全空会如何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？应该用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while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才对。</a:t>
            </a:r>
            <a:endParaRPr lang="en-US" altLang="zh-CN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013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2697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动态链表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9512" y="3645024"/>
            <a:ext cx="47525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例：建立有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个学生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数据结点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的动态链表，显示出来。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7" name="Picture 5" descr="k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94" y="1031797"/>
            <a:ext cx="4319910" cy="542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9512" y="1310278"/>
            <a:ext cx="3775393" cy="204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在程序执行过程中，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先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申请动态内存分配，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再开辟结点，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最后输入各结点数据。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512" y="5211197"/>
            <a:ext cx="513057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dirty="0" smtClean="0">
                <a:solidFill>
                  <a:srgbClr val="FF00FF"/>
                </a:solidFill>
              </a:rPr>
              <a:t>#define LEN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sizeof</a:t>
            </a:r>
            <a:r>
              <a:rPr lang="en-US" altLang="zh-CN" sz="2800" dirty="0" smtClean="0">
                <a:solidFill>
                  <a:srgbClr val="FF00FF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struct</a:t>
            </a:r>
            <a:r>
              <a:rPr lang="en-US" altLang="zh-CN" sz="2800" dirty="0" smtClean="0">
                <a:solidFill>
                  <a:srgbClr val="FF00FF"/>
                </a:solidFill>
              </a:rPr>
              <a:t> Student)</a:t>
            </a:r>
          </a:p>
          <a:p>
            <a:pPr lvl="0"/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>
                <a:solidFill>
                  <a:srgbClr val="FF00FF"/>
                </a:solidFill>
              </a:rPr>
              <a:t>n;     </a:t>
            </a:r>
            <a:r>
              <a:rPr lang="en-US" altLang="zh-CN" sz="2800" dirty="0">
                <a:solidFill>
                  <a:srgbClr val="00B050"/>
                </a:solidFill>
              </a:rPr>
              <a:t>//</a:t>
            </a: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全局变量</a:t>
            </a:r>
            <a:endParaRPr lang="en-US" altLang="zh-CN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75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85496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建立动态链表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552" y="764704"/>
            <a:ext cx="777686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solidFill>
                  <a:srgbClr val="FF00FF"/>
                </a:solidFill>
              </a:rPr>
              <a:t>struct</a:t>
            </a:r>
            <a:r>
              <a:rPr lang="en-US" altLang="zh-CN" sz="2800" dirty="0" smtClean="0">
                <a:solidFill>
                  <a:srgbClr val="FF00FF"/>
                </a:solidFill>
              </a:rPr>
              <a:t> Student </a:t>
            </a:r>
            <a:r>
              <a:rPr lang="en-US" altLang="zh-CN" sz="2800" dirty="0">
                <a:solidFill>
                  <a:srgbClr val="FF00FF"/>
                </a:solidFill>
              </a:rPr>
              <a:t>*</a:t>
            </a:r>
            <a:r>
              <a:rPr lang="en-US" altLang="zh-CN" sz="2800" dirty="0" err="1">
                <a:solidFill>
                  <a:srgbClr val="FF00FF"/>
                </a:solidFill>
              </a:rPr>
              <a:t>creat</a:t>
            </a:r>
            <a:r>
              <a:rPr lang="en-US" altLang="zh-CN" sz="2800" dirty="0" smtClean="0">
                <a:solidFill>
                  <a:srgbClr val="FF00FF"/>
                </a:solidFill>
              </a:rPr>
              <a:t>()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指针函数</a:t>
            </a:r>
            <a:endParaRPr lang="en-US" altLang="zh-CN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{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struct</a:t>
            </a:r>
            <a:r>
              <a:rPr lang="en-US" altLang="zh-CN" sz="2800" dirty="0" smtClean="0">
                <a:solidFill>
                  <a:srgbClr val="FF0000"/>
                </a:solidFill>
              </a:rPr>
              <a:t> Student </a:t>
            </a:r>
            <a:r>
              <a:rPr lang="en-US" altLang="zh-CN" sz="2800" dirty="0">
                <a:solidFill>
                  <a:srgbClr val="FF0000"/>
                </a:solidFill>
              </a:rPr>
              <a:t>*</a:t>
            </a:r>
            <a:r>
              <a:rPr lang="en-US" altLang="zh-CN" sz="2800" dirty="0" smtClean="0">
                <a:solidFill>
                  <a:srgbClr val="FF0000"/>
                </a:solidFill>
              </a:rPr>
              <a:t>head</a:t>
            </a:r>
            <a:r>
              <a:rPr lang="zh-CN" altLang="en-US" sz="2800" dirty="0" smtClean="0">
                <a:solidFill>
                  <a:srgbClr val="FF0000"/>
                </a:solidFill>
              </a:rPr>
              <a:t>，</a:t>
            </a:r>
            <a:r>
              <a:rPr lang="en-US" altLang="zh-CN" sz="2800" dirty="0" smtClean="0">
                <a:solidFill>
                  <a:srgbClr val="FF0000"/>
                </a:solidFill>
              </a:rPr>
              <a:t>*</a:t>
            </a:r>
            <a:r>
              <a:rPr lang="en-US" altLang="zh-CN" sz="2800" dirty="0">
                <a:solidFill>
                  <a:srgbClr val="FF0000"/>
                </a:solidFill>
              </a:rPr>
              <a:t>p1,*</a:t>
            </a:r>
            <a:r>
              <a:rPr lang="en-US" altLang="zh-CN" sz="2800" dirty="0" smtClean="0">
                <a:solidFill>
                  <a:srgbClr val="FF0000"/>
                </a:solidFill>
              </a:rPr>
              <a:t>p2</a:t>
            </a:r>
            <a:endParaRPr lang="en-US" altLang="zh-CN" sz="2800" dirty="0">
              <a:solidFill>
                <a:srgbClr val="FF00FF"/>
              </a:solidFill>
            </a:endParaRPr>
          </a:p>
          <a:p>
            <a:r>
              <a:rPr lang="en-US" altLang="zh-CN" sz="2800" dirty="0">
                <a:solidFill>
                  <a:srgbClr val="FF00FF"/>
                </a:solidFill>
              </a:rPr>
              <a:t>  </a:t>
            </a:r>
            <a:r>
              <a:rPr lang="en-US" altLang="zh-CN" sz="2800" dirty="0" smtClean="0">
                <a:solidFill>
                  <a:srgbClr val="FF00FF"/>
                </a:solidFill>
              </a:rPr>
              <a:t>p1=</a:t>
            </a:r>
            <a:r>
              <a:rPr lang="en-US" altLang="zh-CN" sz="2800" dirty="0" smtClean="0">
                <a:solidFill>
                  <a:srgbClr val="00B050"/>
                </a:solidFill>
              </a:rPr>
              <a:t>p2</a:t>
            </a:r>
            <a:r>
              <a:rPr lang="en-US" altLang="zh-CN" sz="2800" dirty="0">
                <a:solidFill>
                  <a:srgbClr val="FF00FF"/>
                </a:solidFill>
              </a:rPr>
              <a:t>=( </a:t>
            </a:r>
            <a:r>
              <a:rPr lang="en-US" altLang="zh-CN" sz="2800" dirty="0" err="1">
                <a:solidFill>
                  <a:srgbClr val="FF00FF"/>
                </a:solidFill>
              </a:rPr>
              <a:t>struct</a:t>
            </a:r>
            <a:r>
              <a:rPr lang="en-US" altLang="zh-CN" sz="2800" dirty="0">
                <a:solidFill>
                  <a:srgbClr val="FF00FF"/>
                </a:solidFill>
              </a:rPr>
              <a:t> S</a:t>
            </a:r>
            <a:r>
              <a:rPr lang="en-US" altLang="zh-CN" sz="2800" dirty="0" smtClean="0">
                <a:solidFill>
                  <a:srgbClr val="FF00FF"/>
                </a:solidFill>
              </a:rPr>
              <a:t>tudent</a:t>
            </a:r>
            <a:r>
              <a:rPr lang="en-US" altLang="zh-CN" sz="2800" dirty="0">
                <a:solidFill>
                  <a:srgbClr val="FF00FF"/>
                </a:solidFill>
              </a:rPr>
              <a:t>*) </a:t>
            </a:r>
            <a:r>
              <a:rPr lang="en-US" altLang="zh-CN" sz="2800" dirty="0" err="1">
                <a:solidFill>
                  <a:srgbClr val="FF00FF"/>
                </a:solidFill>
              </a:rPr>
              <a:t>malloc</a:t>
            </a:r>
            <a:r>
              <a:rPr lang="en-US" altLang="zh-CN" sz="2800" dirty="0">
                <a:solidFill>
                  <a:srgbClr val="FF00FF"/>
                </a:solidFill>
              </a:rPr>
              <a:t>(LEN);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scanf</a:t>
            </a:r>
            <a:r>
              <a:rPr lang="en-US" altLang="zh-CN" sz="2800" dirty="0">
                <a:solidFill>
                  <a:srgbClr val="FF00FF"/>
                </a:solidFill>
              </a:rPr>
              <a:t>("%ld,%f",&amp;p1-&gt;num,&amp;p1-&gt;score);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 </a:t>
            </a:r>
            <a:r>
              <a:rPr lang="en-US" altLang="zh-CN" sz="2800" dirty="0" smtClean="0">
                <a:solidFill>
                  <a:srgbClr val="FF00FF"/>
                </a:solidFill>
              </a:rPr>
              <a:t>head=NULL; n=0</a:t>
            </a:r>
            <a:r>
              <a:rPr lang="en-US" altLang="zh-CN" sz="2800" dirty="0">
                <a:solidFill>
                  <a:srgbClr val="FF00FF"/>
                </a:solidFill>
              </a:rPr>
              <a:t>;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 </a:t>
            </a:r>
            <a:r>
              <a:rPr lang="en-US" altLang="zh-CN" sz="2800" dirty="0" smtClean="0">
                <a:solidFill>
                  <a:srgbClr val="FF00FF"/>
                </a:solidFill>
              </a:rPr>
              <a:t>while(p1-</a:t>
            </a:r>
            <a:r>
              <a:rPr lang="en-US" altLang="zh-CN" sz="2800" dirty="0">
                <a:solidFill>
                  <a:srgbClr val="FF00FF"/>
                </a:solidFill>
              </a:rPr>
              <a:t>&gt;</a:t>
            </a:r>
            <a:r>
              <a:rPr lang="en-US" altLang="zh-CN" sz="2800" dirty="0" err="1">
                <a:solidFill>
                  <a:srgbClr val="FF00FF"/>
                </a:solidFill>
              </a:rPr>
              <a:t>num</a:t>
            </a:r>
            <a:r>
              <a:rPr lang="en-US" altLang="zh-CN" sz="2800" dirty="0">
                <a:solidFill>
                  <a:srgbClr val="FF00FF"/>
                </a:solidFill>
              </a:rPr>
              <a:t>!=0</a:t>
            </a:r>
            <a:r>
              <a:rPr lang="en-US" altLang="zh-CN" sz="2800" dirty="0" smtClean="0">
                <a:solidFill>
                  <a:srgbClr val="FF00FF"/>
                </a:solidFill>
              </a:rPr>
              <a:t>)       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编号为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，输入结束</a:t>
            </a:r>
            <a:endParaRPr lang="en-US" altLang="zh-CN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FF00FF"/>
                </a:solidFill>
              </a:rPr>
              <a:t>  </a:t>
            </a:r>
            <a:r>
              <a:rPr lang="en-US" altLang="zh-CN" sz="2800" dirty="0" smtClean="0">
                <a:solidFill>
                  <a:srgbClr val="FF00FF"/>
                </a:solidFill>
              </a:rPr>
              <a:t>{  </a:t>
            </a:r>
            <a:r>
              <a:rPr lang="en-US" altLang="zh-CN" sz="2800" dirty="0">
                <a:solidFill>
                  <a:srgbClr val="FF00FF"/>
                </a:solidFill>
              </a:rPr>
              <a:t>n=n+1</a:t>
            </a:r>
            <a:r>
              <a:rPr lang="en-US" altLang="zh-CN" sz="2800" dirty="0" smtClean="0">
                <a:solidFill>
                  <a:srgbClr val="FF00FF"/>
                </a:solidFill>
              </a:rPr>
              <a:t>;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if(n</a:t>
            </a:r>
            <a:r>
              <a:rPr lang="en-US" altLang="zh-CN" sz="2800" dirty="0">
                <a:solidFill>
                  <a:srgbClr val="FF00FF"/>
                </a:solidFill>
              </a:rPr>
              <a:t>==1</a:t>
            </a:r>
            <a:r>
              <a:rPr lang="en-US" altLang="zh-CN" sz="2800" dirty="0" smtClean="0">
                <a:solidFill>
                  <a:srgbClr val="FF00FF"/>
                </a:solidFill>
              </a:rPr>
              <a:t>) head=p1;      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个，置头指针</a:t>
            </a:r>
            <a:endParaRPr lang="en-US" altLang="zh-CN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   else       </a:t>
            </a:r>
            <a:r>
              <a:rPr lang="en-US" altLang="zh-CN" sz="2800" dirty="0" smtClean="0">
                <a:solidFill>
                  <a:srgbClr val="FF0000"/>
                </a:solidFill>
              </a:rPr>
              <a:t>p2-</a:t>
            </a:r>
            <a:r>
              <a:rPr lang="en-US" altLang="zh-CN" sz="2800" dirty="0">
                <a:solidFill>
                  <a:srgbClr val="FF0000"/>
                </a:solidFill>
              </a:rPr>
              <a:t>&gt;next=p1</a:t>
            </a:r>
            <a:r>
              <a:rPr lang="en-US" altLang="zh-CN" sz="2800" dirty="0" smtClean="0">
                <a:solidFill>
                  <a:srgbClr val="FF00FF"/>
                </a:solidFill>
              </a:rPr>
              <a:t>;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新开结点接上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</a:t>
            </a:r>
            <a:r>
              <a:rPr lang="en-US" altLang="zh-CN" sz="2800" dirty="0" smtClean="0">
                <a:solidFill>
                  <a:srgbClr val="FF0000"/>
                </a:solidFill>
              </a:rPr>
              <a:t>p2=p1;</a:t>
            </a:r>
            <a:r>
              <a:rPr lang="en-US" altLang="zh-CN" sz="2800" dirty="0" smtClean="0">
                <a:solidFill>
                  <a:srgbClr val="FF00FF"/>
                </a:solidFill>
              </a:rPr>
              <a:t>   p1</a:t>
            </a:r>
            <a:r>
              <a:rPr lang="en-US" altLang="zh-CN" sz="2800" dirty="0">
                <a:solidFill>
                  <a:srgbClr val="FF00FF"/>
                </a:solidFill>
              </a:rPr>
              <a:t>=(</a:t>
            </a:r>
            <a:r>
              <a:rPr lang="en-US" altLang="zh-CN" sz="2800" dirty="0" err="1">
                <a:solidFill>
                  <a:srgbClr val="FF00FF"/>
                </a:solidFill>
              </a:rPr>
              <a:t>struct</a:t>
            </a:r>
            <a:r>
              <a:rPr lang="en-US" altLang="zh-CN" sz="2800" dirty="0">
                <a:solidFill>
                  <a:srgbClr val="FF00FF"/>
                </a:solidFill>
              </a:rPr>
              <a:t> student*)</a:t>
            </a:r>
            <a:r>
              <a:rPr lang="en-US" altLang="zh-CN" sz="2800" dirty="0" err="1">
                <a:solidFill>
                  <a:srgbClr val="FF00FF"/>
                </a:solidFill>
              </a:rPr>
              <a:t>malloc</a:t>
            </a:r>
            <a:r>
              <a:rPr lang="en-US" altLang="zh-CN" sz="2800" dirty="0">
                <a:solidFill>
                  <a:srgbClr val="FF00FF"/>
                </a:solidFill>
              </a:rPr>
              <a:t>(LEN);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 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scanf</a:t>
            </a:r>
            <a:r>
              <a:rPr lang="en-US" altLang="zh-CN" sz="2800" dirty="0">
                <a:solidFill>
                  <a:srgbClr val="FF00FF"/>
                </a:solidFill>
              </a:rPr>
              <a:t>("%ld,%f",&amp;p1-&gt;num,&amp;p1-&gt;score);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}                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//p2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指向最后</a:t>
            </a:r>
            <a:r>
              <a:rPr lang="zh-CN" altLang="en-US" sz="28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结点，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p1</a:t>
            </a:r>
            <a:r>
              <a:rPr lang="zh-CN" altLang="en-US" sz="28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指向新开结点</a:t>
            </a:r>
            <a:endParaRPr lang="en-US" altLang="zh-CN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FF00FF"/>
                </a:solidFill>
              </a:rPr>
              <a:t>  </a:t>
            </a:r>
            <a:r>
              <a:rPr lang="en-US" altLang="zh-CN" sz="2800" dirty="0" smtClean="0">
                <a:solidFill>
                  <a:srgbClr val="FF00FF"/>
                </a:solidFill>
              </a:rPr>
              <a:t>p2-</a:t>
            </a:r>
            <a:r>
              <a:rPr lang="en-US" altLang="zh-CN" sz="2800" dirty="0">
                <a:solidFill>
                  <a:srgbClr val="FF00FF"/>
                </a:solidFill>
              </a:rPr>
              <a:t>&gt;next=NULL; </a:t>
            </a:r>
            <a:r>
              <a:rPr lang="en-US" altLang="zh-CN" sz="2800" dirty="0" smtClean="0">
                <a:solidFill>
                  <a:srgbClr val="FF00FF"/>
                </a:solidFill>
              </a:rPr>
              <a:t>return(head</a:t>
            </a:r>
            <a:r>
              <a:rPr lang="en-US" altLang="zh-CN" sz="2800" dirty="0">
                <a:solidFill>
                  <a:srgbClr val="FF00FF"/>
                </a:solidFill>
              </a:rPr>
              <a:t>);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630932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最后一个没用应该释放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4248" y="1106741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流程不合理</a:t>
            </a:r>
            <a:endParaRPr lang="en-US" altLang="zh-CN" sz="2800" b="1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</a:t>
            </a:r>
            <a:r>
              <a:rPr lang="zh-CN" altLang="en-US" sz="2800" b="1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改进！</a:t>
            </a:r>
            <a:endParaRPr lang="zh-CN" altLang="en-US" sz="28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723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0811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输出动态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1520" y="1406381"/>
            <a:ext cx="52565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</a:rPr>
              <a:t>void print(</a:t>
            </a:r>
            <a:r>
              <a:rPr lang="en-US" altLang="zh-CN" sz="2800" dirty="0" err="1">
                <a:solidFill>
                  <a:srgbClr val="FF00FF"/>
                </a:solidFill>
              </a:rPr>
              <a:t>struct</a:t>
            </a: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Student </a:t>
            </a:r>
            <a:r>
              <a:rPr lang="en-US" altLang="zh-CN" sz="2800" dirty="0">
                <a:solidFill>
                  <a:srgbClr val="FF00FF"/>
                </a:solidFill>
              </a:rPr>
              <a:t>*head)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{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struct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>
                <a:solidFill>
                  <a:srgbClr val="FF00FF"/>
                </a:solidFill>
              </a:rPr>
              <a:t>student *p;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>
                <a:solidFill>
                  <a:srgbClr val="FF00FF"/>
                </a:solidFill>
              </a:rPr>
              <a:t>("\</a:t>
            </a:r>
            <a:r>
              <a:rPr lang="en-US" altLang="zh-CN" sz="2800" dirty="0" err="1">
                <a:solidFill>
                  <a:srgbClr val="FF00FF"/>
                </a:solidFill>
              </a:rPr>
              <a:t>nNow,These</a:t>
            </a:r>
            <a:r>
              <a:rPr lang="en-US" altLang="zh-CN" sz="2800" dirty="0">
                <a:solidFill>
                  <a:srgbClr val="FF00FF"/>
                </a:solidFill>
              </a:rPr>
              <a:t> %d 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       records </a:t>
            </a:r>
            <a:r>
              <a:rPr lang="en-US" altLang="zh-CN" sz="2800" dirty="0">
                <a:solidFill>
                  <a:srgbClr val="FF00FF"/>
                </a:solidFill>
              </a:rPr>
              <a:t>are:\</a:t>
            </a:r>
            <a:r>
              <a:rPr lang="en-US" altLang="zh-CN" sz="2800" dirty="0" err="1">
                <a:solidFill>
                  <a:srgbClr val="FF00FF"/>
                </a:solidFill>
              </a:rPr>
              <a:t>n",n</a:t>
            </a:r>
            <a:r>
              <a:rPr lang="en-US" altLang="zh-CN" sz="2800" dirty="0">
                <a:solidFill>
                  <a:srgbClr val="FF00FF"/>
                </a:solidFill>
              </a:rPr>
              <a:t>); 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p=head</a:t>
            </a:r>
            <a:r>
              <a:rPr lang="en-US" altLang="zh-CN" sz="2800" dirty="0">
                <a:solidFill>
                  <a:srgbClr val="FF00FF"/>
                </a:solidFill>
              </a:rPr>
              <a:t>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if(head</a:t>
            </a:r>
            <a:r>
              <a:rPr lang="en-US" altLang="zh-CN" sz="2800" dirty="0">
                <a:solidFill>
                  <a:srgbClr val="FF00FF"/>
                </a:solidFill>
              </a:rPr>
              <a:t>!=</a:t>
            </a:r>
            <a:r>
              <a:rPr lang="en-US" altLang="zh-CN" sz="2800" dirty="0" smtClean="0">
                <a:solidFill>
                  <a:srgbClr val="FF00FF"/>
                </a:solidFill>
              </a:rPr>
              <a:t>NULL)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do</a:t>
            </a:r>
            <a:endParaRPr lang="en-US" altLang="zh-CN" sz="2800" dirty="0">
              <a:solidFill>
                <a:srgbClr val="FF00FF"/>
              </a:solidFill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         {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>
                <a:solidFill>
                  <a:srgbClr val="FF00FF"/>
                </a:solidFill>
              </a:rPr>
              <a:t>("%</a:t>
            </a:r>
            <a:r>
              <a:rPr lang="en-US" altLang="zh-CN" sz="2800" dirty="0" err="1">
                <a:solidFill>
                  <a:srgbClr val="FF00FF"/>
                </a:solidFill>
              </a:rPr>
              <a:t>ld</a:t>
            </a:r>
            <a:r>
              <a:rPr lang="en-US" altLang="zh-CN" sz="2800" dirty="0">
                <a:solidFill>
                  <a:srgbClr val="FF00FF"/>
                </a:solidFill>
              </a:rPr>
              <a:t> %5.1f\n</a:t>
            </a:r>
            <a:r>
              <a:rPr lang="en-US" altLang="zh-CN" sz="2800" dirty="0" smtClean="0">
                <a:solidFill>
                  <a:srgbClr val="FF00FF"/>
                </a:solidFill>
              </a:rPr>
              <a:t>",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       p-</a:t>
            </a:r>
            <a:r>
              <a:rPr lang="en-US" altLang="zh-CN" sz="2800" dirty="0">
                <a:solidFill>
                  <a:srgbClr val="FF00FF"/>
                </a:solidFill>
              </a:rPr>
              <a:t>&gt;</a:t>
            </a:r>
            <a:r>
              <a:rPr lang="en-US" altLang="zh-CN" sz="2800" dirty="0" err="1">
                <a:solidFill>
                  <a:srgbClr val="FF00FF"/>
                </a:solidFill>
              </a:rPr>
              <a:t>num,p</a:t>
            </a:r>
            <a:r>
              <a:rPr lang="en-US" altLang="zh-CN" sz="2800" dirty="0">
                <a:solidFill>
                  <a:srgbClr val="FF00FF"/>
                </a:solidFill>
              </a:rPr>
              <a:t>-&gt;score</a:t>
            </a:r>
            <a:r>
              <a:rPr lang="en-US" altLang="zh-CN" sz="2800" dirty="0" smtClean="0">
                <a:solidFill>
                  <a:srgbClr val="FF00FF"/>
                </a:solidFill>
              </a:rPr>
              <a:t>);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      </a:t>
            </a:r>
            <a:r>
              <a:rPr lang="en-US" altLang="zh-CN" sz="2800" dirty="0" smtClean="0">
                <a:solidFill>
                  <a:srgbClr val="FF0000"/>
                </a:solidFill>
              </a:rPr>
              <a:t>p=p-</a:t>
            </a:r>
            <a:r>
              <a:rPr lang="en-US" altLang="zh-CN" sz="2800" dirty="0">
                <a:solidFill>
                  <a:srgbClr val="FF0000"/>
                </a:solidFill>
              </a:rPr>
              <a:t>&gt;next</a:t>
            </a:r>
            <a:r>
              <a:rPr lang="en-US" altLang="zh-CN" sz="2800" dirty="0">
                <a:solidFill>
                  <a:srgbClr val="FF00FF"/>
                </a:solidFill>
              </a:rPr>
              <a:t>;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	</a:t>
            </a:r>
            <a:r>
              <a:rPr lang="en-US" altLang="zh-CN" sz="2800" dirty="0" smtClean="0">
                <a:solidFill>
                  <a:srgbClr val="FF00FF"/>
                </a:solidFill>
              </a:rPr>
              <a:t>}</a:t>
            </a:r>
            <a:r>
              <a:rPr lang="en-US" altLang="zh-CN" sz="2800" dirty="0">
                <a:solidFill>
                  <a:srgbClr val="FF00FF"/>
                </a:solidFill>
              </a:rPr>
              <a:t>while(p!=NULL</a:t>
            </a:r>
            <a:r>
              <a:rPr lang="en-US" altLang="zh-CN" sz="2800" dirty="0" smtClean="0">
                <a:solidFill>
                  <a:srgbClr val="FF00FF"/>
                </a:solidFill>
              </a:rPr>
              <a:t>);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}</a:t>
            </a:r>
            <a:endParaRPr lang="en-US" altLang="zh-CN" sz="2800" dirty="0">
              <a:solidFill>
                <a:srgbClr val="FF00FF"/>
              </a:solidFill>
            </a:endParaRPr>
          </a:p>
        </p:txBody>
      </p:sp>
      <p:pic>
        <p:nvPicPr>
          <p:cNvPr id="6" name="Picture 5" descr="k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333" y="1462942"/>
            <a:ext cx="4088006" cy="44863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51920" y="6021288"/>
            <a:ext cx="4394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en-US" altLang="zh-CN" sz="2800" dirty="0" smtClean="0">
                <a:solidFill>
                  <a:srgbClr val="00B050"/>
                </a:solidFill>
              </a:rPr>
              <a:t>while</a:t>
            </a:r>
            <a:r>
              <a:rPr lang="zh-CN" altLang="en-US" sz="2800" dirty="0" smtClean="0">
                <a:solidFill>
                  <a:srgbClr val="00B050"/>
                </a:solidFill>
              </a:rPr>
              <a:t>，</a:t>
            </a:r>
            <a:r>
              <a:rPr lang="en-US" altLang="zh-CN" sz="2800" dirty="0" smtClean="0">
                <a:solidFill>
                  <a:srgbClr val="00B050"/>
                </a:solidFill>
              </a:rPr>
              <a:t>if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结构可以省掉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sz="2800" dirty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09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85496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建立动态链表程序改进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4016" y="764704"/>
            <a:ext cx="788436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struct</a:t>
            </a:r>
            <a:r>
              <a:rPr lang="en-US" altLang="zh-CN" sz="2800" dirty="0"/>
              <a:t> Student *create()</a:t>
            </a:r>
          </a:p>
          <a:p>
            <a:r>
              <a:rPr lang="en-US" altLang="zh-CN" sz="2800" dirty="0" smtClean="0"/>
              <a:t>{ </a:t>
            </a: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Student *head,*p1,*p2;</a:t>
            </a:r>
          </a:p>
          <a:p>
            <a:r>
              <a:rPr lang="en-US" altLang="zh-CN" sz="2800" dirty="0"/>
              <a:t>  </a:t>
            </a:r>
            <a:r>
              <a:rPr lang="en-US" altLang="zh-CN" sz="2800" dirty="0" smtClean="0"/>
              <a:t>n=0;</a:t>
            </a:r>
            <a:r>
              <a:rPr lang="en-US" altLang="zh-CN" sz="2800" dirty="0" smtClean="0">
                <a:solidFill>
                  <a:srgbClr val="FF0000"/>
                </a:solidFill>
              </a:rPr>
              <a:t>int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num;float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score</a:t>
            </a:r>
            <a:r>
              <a:rPr lang="en-US" altLang="zh-CN" sz="2800" dirty="0" smtClean="0">
                <a:solidFill>
                  <a:srgbClr val="FF0000"/>
                </a:solidFill>
              </a:rPr>
              <a:t>; </a:t>
            </a:r>
            <a:r>
              <a:rPr lang="en-US" altLang="zh-CN" sz="2800" dirty="0"/>
              <a:t>head=NULL;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  </a:t>
            </a:r>
            <a:r>
              <a:rPr lang="en-US" altLang="zh-CN" sz="2800" dirty="0" smtClean="0">
                <a:solidFill>
                  <a:srgbClr val="FF0000"/>
                </a:solidFill>
              </a:rPr>
              <a:t>do </a:t>
            </a:r>
            <a:r>
              <a:rPr lang="en-US" altLang="zh-CN" sz="2800" dirty="0" smtClean="0">
                <a:solidFill>
                  <a:srgbClr val="FF0000"/>
                </a:solidFill>
              </a:rPr>
              <a:t>{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scanf</a:t>
            </a:r>
            <a:r>
              <a:rPr lang="en-US" altLang="zh-CN" sz="2800" dirty="0"/>
              <a:t>("%d,%f",&amp;</a:t>
            </a:r>
            <a:r>
              <a:rPr lang="en-US" altLang="zh-CN" sz="2800" dirty="0" err="1"/>
              <a:t>num</a:t>
            </a:r>
            <a:r>
              <a:rPr lang="en-US" altLang="zh-CN" sz="2800" dirty="0"/>
              <a:t>,&amp;score);</a:t>
            </a:r>
          </a:p>
          <a:p>
            <a:r>
              <a:rPr lang="en-US" altLang="zh-CN" sz="2800" dirty="0"/>
              <a:t>      </a:t>
            </a:r>
            <a:r>
              <a:rPr lang="en-US" altLang="zh-CN" sz="2800" dirty="0" smtClean="0"/>
              <a:t>      </a:t>
            </a:r>
            <a:r>
              <a:rPr lang="en-US" altLang="zh-CN" sz="2800" dirty="0"/>
              <a:t>if (</a:t>
            </a:r>
            <a:r>
              <a:rPr lang="en-US" altLang="zh-CN" sz="2800" dirty="0" err="1"/>
              <a:t>num</a:t>
            </a:r>
            <a:r>
              <a:rPr lang="en-US" altLang="zh-CN" sz="2800" dirty="0"/>
              <a:t>!=0)</a:t>
            </a:r>
          </a:p>
          <a:p>
            <a:r>
              <a:rPr lang="en-US" altLang="zh-CN" sz="2800" dirty="0"/>
              <a:t>       </a:t>
            </a:r>
            <a:r>
              <a:rPr lang="en-US" altLang="zh-CN" sz="2800" dirty="0" smtClean="0"/>
              <a:t>      </a:t>
            </a:r>
            <a:r>
              <a:rPr lang="en-US" altLang="zh-CN" sz="2800" dirty="0" smtClean="0">
                <a:solidFill>
                  <a:srgbClr val="00B0F0"/>
                </a:solidFill>
              </a:rPr>
              <a:t>{</a:t>
            </a:r>
            <a:r>
              <a:rPr lang="en-US" altLang="zh-CN" sz="2800" dirty="0" smtClean="0"/>
              <a:t> n=n+1;    </a:t>
            </a:r>
            <a:r>
              <a:rPr lang="en-US" altLang="zh-CN" sz="2800" dirty="0"/>
              <a:t>p1=(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 Student *) </a:t>
            </a:r>
            <a:r>
              <a:rPr lang="en-US" altLang="zh-CN" sz="2800" dirty="0" err="1"/>
              <a:t>malloc</a:t>
            </a:r>
            <a:r>
              <a:rPr lang="en-US" altLang="zh-CN" sz="2800" dirty="0"/>
              <a:t>(LEN);</a:t>
            </a:r>
          </a:p>
          <a:p>
            <a:r>
              <a:rPr lang="en-US" altLang="zh-CN" sz="2800" dirty="0"/>
              <a:t>          </a:t>
            </a:r>
            <a:r>
              <a:rPr lang="en-US" altLang="zh-CN" sz="2800" dirty="0" smtClean="0"/>
              <a:t>     </a:t>
            </a:r>
            <a:r>
              <a:rPr lang="en-US" altLang="zh-CN" sz="2800" dirty="0"/>
              <a:t>p1-&gt;</a:t>
            </a:r>
            <a:r>
              <a:rPr lang="en-US" altLang="zh-CN" sz="2800" dirty="0" err="1"/>
              <a:t>num</a:t>
            </a:r>
            <a:r>
              <a:rPr lang="en-US" altLang="zh-CN" sz="2800" dirty="0"/>
              <a:t>=</a:t>
            </a:r>
            <a:r>
              <a:rPr lang="en-US" altLang="zh-CN" sz="2800" dirty="0" err="1"/>
              <a:t>num</a:t>
            </a:r>
            <a:r>
              <a:rPr lang="en-US" altLang="zh-CN" sz="2800" dirty="0" smtClean="0"/>
              <a:t>; </a:t>
            </a:r>
            <a:r>
              <a:rPr lang="en-US" altLang="zh-CN" sz="2800" dirty="0"/>
              <a:t>p1-&gt;score=score;</a:t>
            </a:r>
          </a:p>
          <a:p>
            <a:r>
              <a:rPr lang="en-US" altLang="zh-CN" sz="2800" dirty="0"/>
              <a:t>           </a:t>
            </a:r>
            <a:r>
              <a:rPr lang="en-US" altLang="zh-CN" sz="2800" dirty="0" smtClean="0"/>
              <a:t>    if(n</a:t>
            </a:r>
            <a:r>
              <a:rPr lang="en-US" altLang="zh-CN" sz="2800" dirty="0"/>
              <a:t>==1) head=p1</a:t>
            </a:r>
            <a:r>
              <a:rPr lang="en-US" altLang="zh-CN" sz="2800" dirty="0" smtClean="0"/>
              <a:t>;     </a:t>
            </a:r>
            <a:r>
              <a:rPr lang="en-US" altLang="zh-CN" sz="2800" dirty="0"/>
              <a:t>else p2-&gt;next=p1;</a:t>
            </a:r>
          </a:p>
          <a:p>
            <a:r>
              <a:rPr lang="en-US" altLang="zh-CN" sz="2800" dirty="0"/>
              <a:t>          </a:t>
            </a:r>
            <a:r>
              <a:rPr lang="en-US" altLang="zh-CN" sz="2800" dirty="0" smtClean="0"/>
              <a:t>    p2=p1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        </a:t>
            </a:r>
            <a:r>
              <a:rPr lang="en-US" altLang="zh-CN" sz="2800" dirty="0" smtClean="0"/>
              <a:t>     </a:t>
            </a:r>
            <a:r>
              <a:rPr lang="en-US" altLang="zh-CN" sz="2800" dirty="0" smtClean="0">
                <a:solidFill>
                  <a:srgbClr val="00B0F0"/>
                </a:solidFill>
              </a:rPr>
              <a:t>}</a:t>
            </a:r>
            <a:endParaRPr lang="en-US" altLang="zh-CN" sz="2800" dirty="0">
              <a:solidFill>
                <a:srgbClr val="00B0F0"/>
              </a:solidFill>
            </a:endParaRPr>
          </a:p>
          <a:p>
            <a:r>
              <a:rPr lang="en-US" altLang="zh-CN" sz="2800" dirty="0"/>
              <a:t>     </a:t>
            </a:r>
            <a:r>
              <a:rPr lang="en-US" altLang="zh-CN" sz="2800" dirty="0" smtClean="0"/>
              <a:t>    </a:t>
            </a:r>
            <a:r>
              <a:rPr lang="en-US" altLang="zh-CN" sz="2800" dirty="0" smtClean="0">
                <a:solidFill>
                  <a:srgbClr val="FF0000"/>
                </a:solidFill>
              </a:rPr>
              <a:t>}</a:t>
            </a:r>
            <a:r>
              <a:rPr lang="en-US" altLang="zh-CN" sz="2800" dirty="0">
                <a:solidFill>
                  <a:srgbClr val="FF0000"/>
                </a:solidFill>
              </a:rPr>
              <a:t>while(</a:t>
            </a:r>
            <a:r>
              <a:rPr lang="en-US" altLang="zh-CN" sz="2800" dirty="0" err="1">
                <a:solidFill>
                  <a:srgbClr val="FF0000"/>
                </a:solidFill>
              </a:rPr>
              <a:t>num</a:t>
            </a:r>
            <a:r>
              <a:rPr lang="en-US" altLang="zh-CN" sz="2800" dirty="0">
                <a:solidFill>
                  <a:srgbClr val="FF0000"/>
                </a:solidFill>
              </a:rPr>
              <a:t>!=0)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 smtClean="0"/>
              <a:t>   </a:t>
            </a:r>
            <a:r>
              <a:rPr lang="en-US" altLang="zh-CN" sz="2800" b="1" i="1" dirty="0">
                <a:solidFill>
                  <a:srgbClr val="FF0000"/>
                </a:solidFill>
              </a:rPr>
              <a:t>if (head!=NULL)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/>
              <a:t>p2-</a:t>
            </a:r>
            <a:r>
              <a:rPr lang="en-US" altLang="zh-CN" sz="2800" dirty="0"/>
              <a:t>&gt;next=NULL;</a:t>
            </a:r>
          </a:p>
          <a:p>
            <a:r>
              <a:rPr lang="en-US" altLang="zh-CN" sz="2800" dirty="0" smtClean="0"/>
              <a:t>  </a:t>
            </a:r>
            <a:r>
              <a:rPr lang="en-US" altLang="zh-CN" sz="2800" dirty="0"/>
              <a:t>return(head);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292080" y="795038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先输入学号、成绩，</a:t>
            </a:r>
            <a:endParaRPr lang="en-US" altLang="zh-CN" sz="28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学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号不为</a:t>
            </a: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才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申内存。</a:t>
            </a:r>
            <a:endParaRPr lang="en-US" altLang="zh-CN" sz="28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用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do while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循环。</a:t>
            </a:r>
            <a:endParaRPr lang="zh-CN" altLang="en-US" sz="2800" dirty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7864" y="4221088"/>
            <a:ext cx="57954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再改进：</a:t>
            </a:r>
            <a:r>
              <a:rPr lang="en-US" altLang="zh-CN" sz="2800" dirty="0">
                <a:solidFill>
                  <a:srgbClr val="00B050"/>
                </a:solidFill>
                <a:ea typeface="华文行楷" panose="02010800040101010101" pitchFamily="2" charset="-122"/>
              </a:rPr>
              <a:t> p1</a:t>
            </a:r>
            <a:r>
              <a:rPr lang="zh-CN" altLang="en-US" sz="2800" dirty="0">
                <a:solidFill>
                  <a:srgbClr val="00B050"/>
                </a:solidFill>
                <a:ea typeface="华文行楷" panose="02010800040101010101" pitchFamily="2" charset="-122"/>
              </a:rPr>
              <a:t>改为</a:t>
            </a:r>
            <a:r>
              <a:rPr lang="en-US" altLang="zh-CN" sz="2800" dirty="0">
                <a:solidFill>
                  <a:srgbClr val="00B050"/>
                </a:solidFill>
                <a:ea typeface="华文行楷" panose="02010800040101010101" pitchFamily="2" charset="-122"/>
              </a:rPr>
              <a:t>pnew;p2</a:t>
            </a:r>
            <a:r>
              <a:rPr lang="zh-CN" altLang="en-US" sz="2800" dirty="0">
                <a:solidFill>
                  <a:srgbClr val="00B050"/>
                </a:solidFill>
                <a:ea typeface="华文行楷" panose="02010800040101010101" pitchFamily="2" charset="-122"/>
              </a:rPr>
              <a:t>改为</a:t>
            </a:r>
            <a:r>
              <a:rPr lang="en-US" altLang="zh-CN" sz="2800" dirty="0" err="1">
                <a:solidFill>
                  <a:srgbClr val="00B050"/>
                </a:solidFill>
                <a:ea typeface="华文行楷" panose="02010800040101010101" pitchFamily="2" charset="-122"/>
              </a:rPr>
              <a:t>prear</a:t>
            </a:r>
            <a:r>
              <a:rPr lang="zh-CN" altLang="en-US" sz="2800" dirty="0">
                <a:solidFill>
                  <a:srgbClr val="00B050"/>
                </a:solidFill>
                <a:ea typeface="华文行楷" panose="02010800040101010101" pitchFamily="2" charset="-122"/>
              </a:rPr>
              <a:t> </a:t>
            </a:r>
            <a:endParaRPr lang="en-US" altLang="zh-CN" sz="2800" dirty="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2800" dirty="0" smtClean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 全局变量</a:t>
            </a:r>
            <a:r>
              <a:rPr lang="en-US" altLang="zh-CN" sz="2800" dirty="0" smtClean="0">
                <a:solidFill>
                  <a:srgbClr val="00B050"/>
                </a:solidFill>
                <a:ea typeface="华文行楷" panose="02010800040101010101" pitchFamily="2" charset="-122"/>
              </a:rPr>
              <a:t>n</a:t>
            </a:r>
            <a:r>
              <a:rPr lang="zh-CN" altLang="en-US" sz="2800" dirty="0" smtClean="0">
                <a:solidFill>
                  <a:srgbClr val="00B050"/>
                </a:solidFill>
                <a:ea typeface="华文行楷" panose="02010800040101010101" pitchFamily="2" charset="-122"/>
              </a:rPr>
              <a:t>可省</a:t>
            </a:r>
            <a:r>
              <a:rPr lang="zh-CN" altLang="en-US" sz="2800" dirty="0" smtClean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！</a:t>
            </a:r>
            <a:endParaRPr lang="en-US" altLang="zh-CN" sz="2800" dirty="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2800" dirty="0" smtClean="0">
                <a:solidFill>
                  <a:srgbClr val="00B050"/>
                </a:solidFill>
                <a:ea typeface="华文行楷" panose="02010800040101010101" pitchFamily="2" charset="-122"/>
              </a:rPr>
              <a:t>                  </a:t>
            </a:r>
            <a:r>
              <a:rPr lang="en-US" altLang="zh-CN" sz="2800" dirty="0" err="1" smtClean="0">
                <a:solidFill>
                  <a:srgbClr val="00B050"/>
                </a:solidFill>
                <a:ea typeface="华文行楷" panose="02010800040101010101" pitchFamily="2" charset="-122"/>
              </a:rPr>
              <a:t>num</a:t>
            </a:r>
            <a:r>
              <a:rPr lang="zh-CN" altLang="en-US" sz="2800" dirty="0" smtClean="0">
                <a:solidFill>
                  <a:srgbClr val="00B050"/>
                </a:solidFill>
                <a:ea typeface="华文行楷" panose="02010800040101010101" pitchFamily="2" charset="-122"/>
              </a:rPr>
              <a:t>不为</a:t>
            </a:r>
            <a:r>
              <a:rPr lang="en-US" altLang="zh-CN" sz="2800" dirty="0" smtClean="0">
                <a:solidFill>
                  <a:srgbClr val="00B050"/>
                </a:solidFill>
                <a:ea typeface="华文行楷" panose="02010800040101010101" pitchFamily="2" charset="-122"/>
              </a:rPr>
              <a:t>0</a:t>
            </a:r>
            <a:r>
              <a:rPr lang="zh-CN" altLang="en-US" sz="2800" dirty="0" smtClean="0">
                <a:solidFill>
                  <a:srgbClr val="00B050"/>
                </a:solidFill>
                <a:ea typeface="华文行楷" panose="02010800040101010101" pitchFamily="2" charset="-122"/>
              </a:rPr>
              <a:t>才</a:t>
            </a:r>
            <a:r>
              <a:rPr lang="zh-CN" altLang="en-US" sz="2800" dirty="0" smtClean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输入</a:t>
            </a:r>
            <a:r>
              <a:rPr lang="en-US" altLang="zh-CN" sz="2800" dirty="0" smtClean="0">
                <a:solidFill>
                  <a:srgbClr val="00B050"/>
                </a:solidFill>
                <a:ea typeface="华文行楷" panose="02010800040101010101" pitchFamily="2" charset="-122"/>
              </a:rPr>
              <a:t>score</a:t>
            </a:r>
            <a:r>
              <a:rPr lang="zh-CN" altLang="en-US" sz="2800" dirty="0" smtClean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endParaRPr lang="en-US" altLang="zh-CN" sz="2800" dirty="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35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输出动态链表程序改进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3568" y="1477228"/>
            <a:ext cx="763284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void print(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 Student *head)</a:t>
            </a: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    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 Student *p;</a:t>
            </a:r>
          </a:p>
          <a:p>
            <a:r>
              <a:rPr lang="en-US" altLang="zh-CN" sz="2800" dirty="0"/>
              <a:t> 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("\</a:t>
            </a:r>
            <a:r>
              <a:rPr lang="en-US" altLang="zh-CN" sz="2800" dirty="0" err="1"/>
              <a:t>nNOW,These</a:t>
            </a:r>
            <a:r>
              <a:rPr lang="en-US" altLang="zh-CN" sz="2800" dirty="0"/>
              <a:t> %d records are:\</a:t>
            </a:r>
            <a:r>
              <a:rPr lang="en-US" altLang="zh-CN" sz="2800" dirty="0" err="1"/>
              <a:t>n",n</a:t>
            </a:r>
            <a:r>
              <a:rPr lang="en-US" altLang="zh-CN" sz="2800" dirty="0"/>
              <a:t>);</a:t>
            </a:r>
          </a:p>
          <a:p>
            <a:r>
              <a:rPr lang="en-US" altLang="zh-CN" sz="2800" dirty="0"/>
              <a:t>    p=head;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    while(p!=NULL)</a:t>
            </a:r>
          </a:p>
          <a:p>
            <a:r>
              <a:rPr lang="en-US" altLang="zh-CN" sz="2800" dirty="0"/>
              <a:t>    {</a:t>
            </a:r>
          </a:p>
          <a:p>
            <a:r>
              <a:rPr lang="en-US" altLang="zh-CN" sz="2800" dirty="0"/>
              <a:t>     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("%d %5.1f\</a:t>
            </a:r>
            <a:r>
              <a:rPr lang="en-US" altLang="zh-CN" sz="2800" dirty="0" err="1"/>
              <a:t>n",p</a:t>
            </a:r>
            <a:r>
              <a:rPr lang="en-US" altLang="zh-CN" sz="2800" dirty="0"/>
              <a:t>-&gt;</a:t>
            </a:r>
            <a:r>
              <a:rPr lang="en-US" altLang="zh-CN" sz="2800" dirty="0" err="1"/>
              <a:t>num,p</a:t>
            </a:r>
            <a:r>
              <a:rPr lang="en-US" altLang="zh-CN" sz="2800" dirty="0"/>
              <a:t>-&gt;score);</a:t>
            </a:r>
          </a:p>
          <a:p>
            <a:r>
              <a:rPr lang="en-US" altLang="zh-CN" sz="2800" dirty="0"/>
              <a:t>        p=p-&gt;next;</a:t>
            </a:r>
          </a:p>
          <a:p>
            <a:r>
              <a:rPr lang="en-US" altLang="zh-CN" sz="2800" dirty="0"/>
              <a:t>     }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012160" y="1445488"/>
            <a:ext cx="2489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while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循环。</a:t>
            </a:r>
            <a:endParaRPr lang="zh-CN" altLang="en-US" sz="2800" dirty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5896" y="540303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若空，应该有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提示。</a:t>
            </a:r>
            <a:endParaRPr lang="zh-CN" altLang="en-US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103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9776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链表中结点删除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829" y="2186861"/>
            <a:ext cx="6986587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直接连接符 9"/>
          <p:cNvCxnSpPr/>
          <p:nvPr/>
        </p:nvCxnSpPr>
        <p:spPr>
          <a:xfrm>
            <a:off x="3418061" y="3266981"/>
            <a:ext cx="432048" cy="0"/>
          </a:xfrm>
          <a:prstGeom prst="line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850109" y="3555013"/>
            <a:ext cx="1512168" cy="0"/>
          </a:xfrm>
          <a:prstGeom prst="line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362277" y="2978949"/>
            <a:ext cx="28803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850109" y="3266981"/>
            <a:ext cx="0" cy="288032"/>
          </a:xfrm>
          <a:prstGeom prst="line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362277" y="2978949"/>
            <a:ext cx="0" cy="576064"/>
          </a:xfrm>
          <a:prstGeom prst="line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02877" y="3453388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1475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00969" y="1887215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p                    q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29829" y="3881051"/>
            <a:ext cx="3772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删除：</a:t>
            </a:r>
            <a:r>
              <a:rPr lang="en-US" altLang="zh-CN" sz="2800" dirty="0" smtClean="0">
                <a:solidFill>
                  <a:srgbClr val="FF0000"/>
                </a:solidFill>
              </a:rPr>
              <a:t>p-</a:t>
            </a:r>
            <a:r>
              <a:rPr lang="en-US" altLang="zh-CN" sz="2800" dirty="0" smtClean="0">
                <a:solidFill>
                  <a:srgbClr val="FF0000"/>
                </a:solidFill>
              </a:rPr>
              <a:t>&gt;next=q-&gt;</a:t>
            </a:r>
            <a:r>
              <a:rPr lang="en-US" altLang="zh-CN" sz="2800" dirty="0" smtClean="0">
                <a:solidFill>
                  <a:srgbClr val="FF0000"/>
                </a:solidFill>
              </a:rPr>
              <a:t>next;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37674" y="5111606"/>
            <a:ext cx="5227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还要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考虑删除头结点的特殊情况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head=q-</a:t>
            </a:r>
            <a:r>
              <a:rPr lang="en-US" altLang="zh-CN" sz="2800" dirty="0">
                <a:solidFill>
                  <a:srgbClr val="FF0000"/>
                </a:solidFill>
              </a:rPr>
              <a:t>&gt;</a:t>
            </a:r>
            <a:r>
              <a:rPr lang="en-US" altLang="zh-CN" sz="2800" dirty="0" smtClean="0">
                <a:solidFill>
                  <a:srgbClr val="FF0000"/>
                </a:solidFill>
              </a:rPr>
              <a:t>next;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7760" y="1321604"/>
            <a:ext cx="1957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删除</a:t>
            </a:r>
            <a:r>
              <a:rPr lang="en-US" altLang="zh-CN" sz="2800" dirty="0" smtClean="0">
                <a:solidFill>
                  <a:srgbClr val="00B050"/>
                </a:solidFill>
                <a:ea typeface="华文楷体" panose="02010600040101010101" pitchFamily="2" charset="-122"/>
              </a:rPr>
              <a:t>q</a:t>
            </a:r>
            <a:r>
              <a:rPr lang="zh-CN" altLang="en-US" sz="2800" dirty="0" smtClean="0">
                <a:solidFill>
                  <a:srgbClr val="00B050"/>
                </a:solidFill>
                <a:ea typeface="华文楷体" panose="02010600040101010101" pitchFamily="2" charset="-122"/>
              </a:rPr>
              <a:t>结点：</a:t>
            </a:r>
            <a:endParaRPr lang="zh-CN" altLang="en-US" sz="2800" dirty="0">
              <a:solidFill>
                <a:srgbClr val="00B050"/>
              </a:solidFill>
              <a:ea typeface="华文楷体" panose="02010600040101010101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79366" y="4509120"/>
            <a:ext cx="3743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走链：</a:t>
            </a:r>
            <a:r>
              <a:rPr lang="en-US" altLang="zh-CN" sz="2800" dirty="0" smtClean="0">
                <a:solidFill>
                  <a:srgbClr val="FF0000"/>
                </a:solidFill>
              </a:rPr>
              <a:t>p=</a:t>
            </a:r>
            <a:r>
              <a:rPr lang="en-US" altLang="zh-CN" sz="2800" dirty="0" smtClean="0">
                <a:solidFill>
                  <a:srgbClr val="FF0000"/>
                </a:solidFill>
              </a:rPr>
              <a:t>q;   q</a:t>
            </a:r>
            <a:r>
              <a:rPr lang="en-US" altLang="zh-CN" sz="2800" dirty="0" smtClean="0">
                <a:solidFill>
                  <a:srgbClr val="FF0000"/>
                </a:solidFill>
              </a:rPr>
              <a:t>=q-</a:t>
            </a:r>
            <a:r>
              <a:rPr lang="en-US" altLang="zh-CN" sz="2800" dirty="0" smtClean="0">
                <a:solidFill>
                  <a:srgbClr val="FF0000"/>
                </a:solidFill>
              </a:rPr>
              <a:t>&gt;</a:t>
            </a:r>
            <a:r>
              <a:rPr lang="en-US" altLang="zh-CN" sz="2800" dirty="0" smtClean="0">
                <a:solidFill>
                  <a:srgbClr val="FF0000"/>
                </a:solidFill>
              </a:rPr>
              <a:t>next;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112684</TotalTime>
  <Words>776</Words>
  <Application>Microsoft Office PowerPoint</Application>
  <PresentationFormat>全屏显示(4:3)</PresentationFormat>
  <Paragraphs>147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第7讲  链表</vt:lpstr>
      <vt:lpstr>链表</vt:lpstr>
      <vt:lpstr>静态链表</vt:lpstr>
      <vt:lpstr>动态链表</vt:lpstr>
      <vt:lpstr>建立动态链表</vt:lpstr>
      <vt:lpstr>输出动态链表</vt:lpstr>
      <vt:lpstr>建立动态链表程序改进</vt:lpstr>
      <vt:lpstr>输出动态链表程序改进</vt:lpstr>
      <vt:lpstr>链表中结点删除</vt:lpstr>
      <vt:lpstr>链表中结点删除流程</vt:lpstr>
      <vt:lpstr>链表中插入结点</vt:lpstr>
      <vt:lpstr>单链表反转</vt:lpstr>
    </vt:vector>
  </TitlesOfParts>
  <Company>lcr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程序设计实践A</dc:title>
  <dc:creator>lincongren</dc:creator>
  <cp:lastModifiedBy>lincongren</cp:lastModifiedBy>
  <cp:revision>931</cp:revision>
  <dcterms:created xsi:type="dcterms:W3CDTF">2017-06-15T08:08:42Z</dcterms:created>
  <dcterms:modified xsi:type="dcterms:W3CDTF">2022-07-04T02:02:27Z</dcterms:modified>
</cp:coreProperties>
</file>