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36" r:id="rId3"/>
    <p:sldId id="437" r:id="rId4"/>
    <p:sldId id="389" r:id="rId5"/>
    <p:sldId id="390" r:id="rId6"/>
    <p:sldId id="423" r:id="rId7"/>
    <p:sldId id="424" r:id="rId8"/>
    <p:sldId id="425" r:id="rId9"/>
    <p:sldId id="426" r:id="rId10"/>
    <p:sldId id="427" r:id="rId11"/>
    <p:sldId id="428" r:id="rId12"/>
    <p:sldId id="392" r:id="rId13"/>
    <p:sldId id="429" r:id="rId14"/>
    <p:sldId id="430" r:id="rId15"/>
    <p:sldId id="435" r:id="rId16"/>
    <p:sldId id="431" r:id="rId17"/>
    <p:sldId id="432" r:id="rId18"/>
    <p:sldId id="433" r:id="rId19"/>
    <p:sldId id="434" r:id="rId20"/>
    <p:sldId id="391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36"/>
            <p14:sldId id="437"/>
            <p14:sldId id="389"/>
            <p14:sldId id="390"/>
            <p14:sldId id="423"/>
            <p14:sldId id="424"/>
            <p14:sldId id="425"/>
            <p14:sldId id="426"/>
            <p14:sldId id="427"/>
            <p14:sldId id="428"/>
            <p14:sldId id="392"/>
            <p14:sldId id="429"/>
            <p14:sldId id="430"/>
            <p14:sldId id="435"/>
            <p14:sldId id="431"/>
            <p14:sldId id="432"/>
            <p14:sldId id="433"/>
            <p14:sldId id="434"/>
            <p14:sldId id="391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26" autoAdjust="0"/>
    <p:restoredTop sz="95764" autoAdjust="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077" y="1690930"/>
            <a:ext cx="66382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;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(“\n”);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编号   姓名   人数  时间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&lt;count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++)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{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</a:t>
            </a:r>
            <a:r>
              <a:rPr lang="en-US" altLang="zh-CN" sz="2800" dirty="0" smtClean="0">
                <a:solidFill>
                  <a:srgbClr val="0070C0"/>
                </a:solidFill>
              </a:rPr>
              <a:t>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(“%12s\n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}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5062" y="52292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行数多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换页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347" y="1177588"/>
            <a:ext cx="3286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smtClean="0">
                <a:solidFill>
                  <a:srgbClr val="FF00FF"/>
                </a:solidFill>
              </a:rPr>
              <a:t>Show(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count)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560756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guest_info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char 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name[8</a:t>
            </a:r>
            <a:r>
              <a:rPr lang="en-US" altLang="zh-CN" sz="2800" dirty="0" smtClean="0">
                <a:solidFill>
                  <a:srgbClr val="FF00FF"/>
                </a:solidFill>
              </a:rPr>
              <a:t>];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sum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char </a:t>
            </a:r>
            <a:r>
              <a:rPr lang="en-US" altLang="zh-CN" sz="2800" dirty="0" smtClean="0">
                <a:solidFill>
                  <a:srgbClr val="FF00FF"/>
                </a:solidFill>
              </a:rPr>
              <a:t> time[10</a:t>
            </a:r>
            <a:r>
              <a:rPr lang="en-US" altLang="zh-CN" sz="2800" dirty="0" smtClean="0">
                <a:solidFill>
                  <a:srgbClr val="FF00FF"/>
                </a:solidFill>
              </a:rPr>
              <a:t>];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number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guest_info</a:t>
            </a:r>
            <a:r>
              <a:rPr lang="en-US" altLang="zh-CN" sz="2800" dirty="0" smtClean="0">
                <a:solidFill>
                  <a:srgbClr val="FF0000"/>
                </a:solidFill>
              </a:rPr>
              <a:t> *</a:t>
            </a:r>
            <a:r>
              <a:rPr lang="en-US" altLang="zh-CN" sz="2800" dirty="0" smtClean="0">
                <a:solidFill>
                  <a:srgbClr val="FF0000"/>
                </a:solidFill>
              </a:rPr>
              <a:t>next;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GuestLink</a:t>
            </a:r>
            <a:r>
              <a:rPr lang="en-US" altLang="zh-CN" sz="2800" dirty="0" smtClean="0">
                <a:solidFill>
                  <a:srgbClr val="FF0000"/>
                </a:solidFill>
              </a:rPr>
              <a:t>, *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每个功能对应一个函数：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smtClean="0">
                <a:solidFill>
                  <a:srgbClr val="FF00FF"/>
                </a:solidFill>
              </a:rPr>
              <a:t>Insert (</a:t>
            </a:r>
            <a:r>
              <a:rPr lang="en-US" altLang="zh-CN" sz="2800" dirty="0" smtClean="0">
                <a:solidFill>
                  <a:srgbClr val="FF00FF"/>
                </a:solidFill>
              </a:rPr>
              <a:t>Pointer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Head 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Search</a:t>
            </a:r>
            <a:r>
              <a:rPr lang="en-US" altLang="zh-CN" sz="2800" dirty="0" smtClean="0">
                <a:solidFill>
                  <a:srgbClr val="FF00FF"/>
                </a:solidFill>
              </a:rPr>
              <a:t>( Pointer </a:t>
            </a:r>
            <a:r>
              <a:rPr lang="en-US" altLang="zh-CN" sz="2800" dirty="0" smtClean="0">
                <a:solidFill>
                  <a:srgbClr val="C00000"/>
                </a:solidFill>
              </a:rPr>
              <a:t>Head</a:t>
            </a:r>
            <a:r>
              <a:rPr lang="en-US" altLang="zh-CN" sz="2800" dirty="0" smtClean="0">
                <a:solidFill>
                  <a:srgbClr val="FF00FF"/>
                </a:solidFill>
              </a:rPr>
              <a:t> );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 Pointer </a:t>
            </a:r>
            <a:r>
              <a:rPr lang="en-US" altLang="zh-CN" sz="2800" dirty="0" smtClean="0">
                <a:solidFill>
                  <a:srgbClr val="C00000"/>
                </a:solidFill>
              </a:rPr>
              <a:t>Hea</a:t>
            </a:r>
            <a:r>
              <a:rPr lang="en-US" altLang="zh-CN" sz="2800" dirty="0" smtClean="0">
                <a:solidFill>
                  <a:srgbClr val="FF00FF"/>
                </a:solidFill>
              </a:rPr>
              <a:t>d 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Delete</a:t>
            </a:r>
            <a:r>
              <a:rPr lang="en-US" altLang="zh-CN" sz="2800" dirty="0" smtClean="0">
                <a:solidFill>
                  <a:srgbClr val="FF00FF"/>
                </a:solidFill>
              </a:rPr>
              <a:t>( Pointer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Head </a:t>
            </a:r>
            <a:r>
              <a:rPr lang="en-US" altLang="zh-CN" sz="2800" dirty="0" smtClean="0">
                <a:solidFill>
                  <a:srgbClr val="FF00FF"/>
                </a:solidFill>
              </a:rPr>
              <a:t>);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Show</a:t>
            </a:r>
            <a:r>
              <a:rPr lang="en-US" altLang="zh-CN" sz="2800" dirty="0" smtClean="0">
                <a:solidFill>
                  <a:srgbClr val="FF00FF"/>
                </a:solidFill>
              </a:rPr>
              <a:t>( Pointer </a:t>
            </a:r>
            <a:r>
              <a:rPr lang="en-US" altLang="zh-CN" sz="2800" dirty="0" smtClean="0">
                <a:solidFill>
                  <a:srgbClr val="C00000"/>
                </a:solidFill>
              </a:rPr>
              <a:t>Head</a:t>
            </a:r>
            <a:r>
              <a:rPr lang="en-US" altLang="zh-CN" sz="2800" dirty="0" smtClean="0">
                <a:solidFill>
                  <a:srgbClr val="FF00FF"/>
                </a:solidFill>
              </a:rPr>
              <a:t> );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160" y="2996952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个函数有</a:t>
            </a:r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不同的参数传递方式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70567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#define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 20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没用到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Pointer Head=NULL</a:t>
            </a:r>
            <a:r>
              <a:rPr lang="en-US" altLang="zh-CN" sz="2800" dirty="0" smtClean="0">
                <a:solidFill>
                  <a:srgbClr val="FF0000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do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显示提示信息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1...5,6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退出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略</a:t>
            </a:r>
            <a:endParaRPr lang="en-US" altLang="zh-CN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输入功能选择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switch(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case 1</a:t>
            </a:r>
            <a:r>
              <a:rPr lang="en-US" altLang="zh-CN" sz="2800" dirty="0" smtClean="0">
                <a:solidFill>
                  <a:srgbClr val="0070C0"/>
                </a:solidFill>
              </a:rPr>
              <a:t>: Insert</a:t>
            </a:r>
            <a:r>
              <a:rPr lang="en-US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</a:t>
            </a:r>
            <a:r>
              <a:rPr lang="en-US" altLang="zh-CN" sz="2800" dirty="0" smtClean="0">
                <a:solidFill>
                  <a:srgbClr val="0070C0"/>
                </a:solidFill>
              </a:rPr>
              <a:t> break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</a:t>
            </a:r>
            <a:r>
              <a:rPr lang="en-US" altLang="zh-CN" sz="2800" dirty="0" smtClean="0">
                <a:solidFill>
                  <a:srgbClr val="0070C0"/>
                </a:solidFill>
              </a:rPr>
              <a:t>2: Search(</a:t>
            </a:r>
            <a:r>
              <a:rPr lang="en-US" altLang="zh-CN" sz="2800" dirty="0" smtClean="0">
                <a:solidFill>
                  <a:srgbClr val="C00000"/>
                </a:solidFill>
              </a:rPr>
              <a:t>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3</a:t>
            </a:r>
            <a:r>
              <a:rPr lang="en-US" altLang="zh-CN" sz="2800" dirty="0" smtClean="0">
                <a:solidFill>
                  <a:srgbClr val="0070C0"/>
                </a:solidFill>
              </a:rPr>
              <a:t>: Update(</a:t>
            </a:r>
            <a:r>
              <a:rPr lang="en-US" altLang="zh-CN" sz="2800" dirty="0" smtClean="0">
                <a:solidFill>
                  <a:srgbClr val="C00000"/>
                </a:solidFill>
              </a:rPr>
              <a:t>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</a:t>
            </a:r>
            <a:r>
              <a:rPr lang="en-US" altLang="zh-CN" sz="2800" dirty="0" smtClean="0">
                <a:solidFill>
                  <a:srgbClr val="0070C0"/>
                </a:solidFill>
              </a:rPr>
              <a:t> 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4</a:t>
            </a:r>
            <a:r>
              <a:rPr lang="en-US" altLang="zh-CN" sz="2800" dirty="0" smtClean="0">
                <a:solidFill>
                  <a:srgbClr val="0070C0"/>
                </a:solidFill>
              </a:rPr>
              <a:t>: Delete</a:t>
            </a:r>
            <a:r>
              <a:rPr lang="en-US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case </a:t>
            </a:r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en-US" altLang="zh-CN" sz="2800" dirty="0" smtClean="0">
                <a:solidFill>
                  <a:srgbClr val="0070C0"/>
                </a:solidFill>
              </a:rPr>
              <a:t>: Show(</a:t>
            </a:r>
            <a:r>
              <a:rPr lang="en-US" altLang="zh-CN" sz="2800" dirty="0" smtClean="0">
                <a:solidFill>
                  <a:srgbClr val="C00000"/>
                </a:solidFill>
              </a:rPr>
              <a:t>Head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break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6:break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default</a:t>
            </a:r>
            <a:r>
              <a:rPr lang="en-US" altLang="zh-CN" sz="2800" dirty="0" smtClean="0">
                <a:solidFill>
                  <a:srgbClr val="0070C0"/>
                </a:solidFill>
              </a:rPr>
              <a:t>: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错误，重选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”);break;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!=6);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则退出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return 0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8915" y="1764099"/>
            <a:ext cx="7573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Pointer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p,q,r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p=q=*Head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while(p!=NULL)                   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查找，走到链尾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{if</a:t>
            </a:r>
            <a:r>
              <a:rPr lang="en-US" altLang="zh-CN" sz="2800" dirty="0" smtClean="0">
                <a:solidFill>
                  <a:srgbClr val="0070C0"/>
                </a:solidFill>
              </a:rPr>
              <a:t>(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</a:t>
            </a:r>
            <a:r>
              <a:rPr lang="en-US" altLang="zh-CN" sz="2800" dirty="0" smtClean="0">
                <a:solidFill>
                  <a:srgbClr val="0070C0"/>
                </a:solidFill>
              </a:rPr>
              <a:t> r</a:t>
            </a:r>
            <a:r>
              <a:rPr lang="en-US" altLang="zh-CN" sz="2800" dirty="0" smtClean="0">
                <a:solidFill>
                  <a:srgbClr val="0070C0"/>
                </a:solidFill>
              </a:rPr>
              <a:t>)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{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 </a:t>
            </a:r>
            <a:r>
              <a:rPr lang="en-US" altLang="zh-CN" sz="2800" dirty="0" smtClean="0">
                <a:solidFill>
                  <a:srgbClr val="FF00FF"/>
                </a:solidFill>
              </a:rPr>
              <a:t>return</a:t>
            </a:r>
            <a:r>
              <a:rPr lang="en-US" altLang="zh-CN" sz="2800" dirty="0" smtClean="0">
                <a:solidFill>
                  <a:srgbClr val="0070C0"/>
                </a:solidFill>
              </a:rPr>
              <a:t>; }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已有，不输入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else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{</a:t>
            </a:r>
            <a:r>
              <a:rPr lang="en-US" altLang="zh-CN" sz="2800" dirty="0" smtClean="0">
                <a:solidFill>
                  <a:srgbClr val="FF0000"/>
                </a:solidFill>
              </a:rPr>
              <a:t>q=p</a:t>
            </a:r>
            <a:r>
              <a:rPr lang="en-US" altLang="zh-CN" sz="2800" dirty="0" smtClean="0">
                <a:solidFill>
                  <a:srgbClr val="FF0000"/>
                </a:solidFill>
              </a:rPr>
              <a:t>; p=p-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&gt;next;</a:t>
            </a:r>
            <a:r>
              <a:rPr lang="en-US" altLang="zh-CN" sz="2800" dirty="0" smtClean="0">
                <a:solidFill>
                  <a:srgbClr val="0070C0"/>
                </a:solidFill>
              </a:rPr>
              <a:t>}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指向当前，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指向下一个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}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03848" y="5974221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程序不限数量，不对！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038" y="1196752"/>
            <a:ext cx="410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void  Insert(Pointer </a:t>
            </a:r>
            <a:r>
              <a:rPr lang="en-US" altLang="zh-CN" sz="2800" dirty="0">
                <a:solidFill>
                  <a:srgbClr val="FF00FF"/>
                </a:solidFill>
              </a:rPr>
              <a:t>*Head)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r</a:t>
            </a:r>
            <a:r>
              <a:rPr lang="en-US" altLang="zh-CN" sz="2800" dirty="0" smtClean="0">
                <a:solidFill>
                  <a:srgbClr val="0070C0"/>
                </a:solidFill>
              </a:rPr>
              <a:t>=(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</a:t>
            </a:r>
            <a:r>
              <a:rPr lang="en-US" altLang="zh-CN" sz="2800" dirty="0" smtClean="0">
                <a:solidFill>
                  <a:srgbClr val="0070C0"/>
                </a:solidFill>
              </a:rPr>
              <a:t> )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malloc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sizeof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GuestLink</a:t>
            </a:r>
            <a:r>
              <a:rPr lang="en-US" altLang="zh-CN" sz="2800" dirty="0" smtClean="0">
                <a:solidFill>
                  <a:srgbClr val="0070C0"/>
                </a:solidFill>
              </a:rPr>
              <a:t> ) );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申请空间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r-&gt;next=NULL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               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设置队尾指针域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if(r</a:t>
            </a:r>
            <a:r>
              <a:rPr lang="en-US" altLang="zh-CN" sz="2800" dirty="0" smtClean="0">
                <a:solidFill>
                  <a:srgbClr val="0070C0"/>
                </a:solidFill>
              </a:rPr>
              <a:t>==NULL</a:t>
            </a:r>
            <a:r>
              <a:rPr lang="en-US" altLang="zh-CN" sz="2800" dirty="0">
                <a:solidFill>
                  <a:srgbClr val="0070C0"/>
                </a:solidFill>
              </a:rPr>
              <a:t>){</a:t>
            </a:r>
            <a:r>
              <a:rPr lang="en-US" altLang="zh-CN" sz="2800" dirty="0" err="1">
                <a:solidFill>
                  <a:srgbClr val="0070C0"/>
                </a:solidFill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</a:rPr>
              <a:t>(“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分配空间失败</a:t>
            </a:r>
            <a:r>
              <a:rPr lang="en-US" altLang="zh-CN" sz="2800" dirty="0">
                <a:solidFill>
                  <a:srgbClr val="0070C0"/>
                </a:solidFill>
              </a:rPr>
              <a:t>”);</a:t>
            </a:r>
            <a:r>
              <a:rPr lang="en-US" altLang="zh-CN" sz="2800" dirty="0">
                <a:solidFill>
                  <a:srgbClr val="FF00FF"/>
                </a:solidFill>
              </a:rPr>
              <a:t>return</a:t>
            </a:r>
            <a:r>
              <a:rPr lang="en-US" altLang="zh-CN" sz="2800" dirty="0" smtClean="0">
                <a:solidFill>
                  <a:srgbClr val="0070C0"/>
                </a:solidFill>
              </a:rPr>
              <a:t>;}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应前移</a:t>
            </a:r>
            <a:endParaRPr lang="en-US" altLang="zh-CN" sz="2800" b="1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if(q==NULL)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空表</a:t>
            </a:r>
            <a:r>
              <a:rPr lang="zh-CN" altLang="en-US" sz="2800" dirty="0" smtClean="0">
                <a:solidFill>
                  <a:srgbClr val="00B050"/>
                </a:solidFill>
              </a:rPr>
              <a:t>？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*Head=r;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空表则新结点为头结点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else </a:t>
            </a:r>
            <a:r>
              <a:rPr lang="en-US" altLang="zh-CN" sz="2800" dirty="0" smtClean="0">
                <a:solidFill>
                  <a:srgbClr val="0070C0"/>
                </a:solidFill>
              </a:rPr>
              <a:t>{ </a:t>
            </a:r>
            <a:r>
              <a:rPr lang="en-US" altLang="zh-CN" sz="2800" dirty="0" smtClean="0">
                <a:solidFill>
                  <a:srgbClr val="FF0000"/>
                </a:solidFill>
              </a:rPr>
              <a:t>q-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&gt;next=r</a:t>
            </a:r>
            <a:r>
              <a:rPr lang="en-US" altLang="zh-CN" sz="2800" dirty="0" smtClean="0">
                <a:solidFill>
                  <a:srgbClr val="0070C0"/>
                </a:solidFill>
              </a:rPr>
              <a:t>; }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否则接入表尾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r-&gt;number=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r-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&gt;name);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输入信息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smtClean="0">
                <a:solidFill>
                  <a:srgbClr val="0070C0"/>
                </a:solidFill>
              </a:rPr>
              <a:t>r-&gt;sum);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</a:rPr>
              <a:t>” ,</a:t>
            </a:r>
            <a:r>
              <a:rPr lang="en-US" altLang="zh-CN" sz="2800" dirty="0" smtClean="0">
                <a:solidFill>
                  <a:srgbClr val="0070C0"/>
                </a:solidFill>
              </a:rPr>
              <a:t>r-&gt;time);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应该有输入错误处理</a:t>
            </a:r>
            <a:r>
              <a:rPr lang="zh-CN" altLang="en-US" sz="2800" dirty="0" smtClean="0">
                <a:solidFill>
                  <a:srgbClr val="00B050"/>
                </a:solidFill>
              </a:rPr>
              <a:t>！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406381"/>
            <a:ext cx="776885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 p=Head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</a:t>
            </a:r>
            <a:r>
              <a:rPr lang="en-US" altLang="zh-CN" sz="2800" dirty="0" smtClean="0">
                <a:solidFill>
                  <a:srgbClr val="0070C0"/>
                </a:solidFill>
              </a:rPr>
              <a:t>( p</a:t>
            </a:r>
            <a:r>
              <a:rPr lang="en-US" altLang="zh-CN" sz="2800" dirty="0" smtClean="0">
                <a:solidFill>
                  <a:srgbClr val="0070C0"/>
                </a:solidFill>
              </a:rPr>
              <a:t>!=</a:t>
            </a:r>
            <a:r>
              <a:rPr lang="en-US" altLang="zh-CN" sz="2800" dirty="0" smtClean="0">
                <a:solidFill>
                  <a:srgbClr val="0070C0"/>
                </a:solidFill>
              </a:rPr>
              <a:t>NULL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 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{  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smtClean="0">
                <a:solidFill>
                  <a:srgbClr val="FF00FF"/>
                </a:solidFill>
              </a:rPr>
              <a:t>p-</a:t>
            </a:r>
            <a:r>
              <a:rPr lang="en-US" altLang="zh-CN" sz="2800" dirty="0" smtClean="0">
                <a:solidFill>
                  <a:srgbClr val="FF00FF"/>
                </a:solidFill>
              </a:rPr>
              <a:t>&gt;number==number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00B050"/>
                </a:solidFill>
              </a:rPr>
              <a:t>{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姓名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人数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&gt;sum)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时间是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&gt;time);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00B050"/>
                </a:solidFill>
              </a:rPr>
              <a:t>}     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en-US" altLang="zh-CN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可不可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省？</a:t>
            </a:r>
            <a:endParaRPr lang="en-US" altLang="zh-CN" sz="2800" b="1" i="1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则指向下一结点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0070C0"/>
                </a:solidFill>
              </a:rPr>
              <a:t> )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...”);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这样用就对了！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499" y="889556"/>
            <a:ext cx="3978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Search(Pointer Head)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406381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 </a:t>
            </a:r>
            <a:r>
              <a:rPr lang="en-US" altLang="zh-CN" sz="2800" dirty="0">
                <a:solidFill>
                  <a:srgbClr val="FF0000"/>
                </a:solidFill>
              </a:rPr>
              <a:t>p=Head</a:t>
            </a:r>
            <a:r>
              <a:rPr lang="en-US" altLang="zh-CN" sz="2800" dirty="0">
                <a:solidFill>
                  <a:srgbClr val="0070C0"/>
                </a:solidFill>
              </a:rPr>
              <a:t>;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 &amp;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number);               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</a:t>
            </a:r>
            <a:r>
              <a:rPr lang="en-US" altLang="zh-CN" sz="2800" dirty="0" smtClean="0">
                <a:solidFill>
                  <a:srgbClr val="0070C0"/>
                </a:solidFill>
              </a:rPr>
              <a:t>( p</a:t>
            </a:r>
            <a:r>
              <a:rPr lang="en-US" altLang="zh-CN" sz="2800" dirty="0" smtClean="0">
                <a:solidFill>
                  <a:srgbClr val="0070C0"/>
                </a:solidFill>
              </a:rPr>
              <a:t>!=</a:t>
            </a:r>
            <a:r>
              <a:rPr lang="en-US" altLang="zh-CN" sz="2800" dirty="0" smtClean="0">
                <a:solidFill>
                  <a:srgbClr val="0070C0"/>
                </a:solidFill>
              </a:rPr>
              <a:t>NULL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 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if( </a:t>
            </a:r>
            <a:r>
              <a:rPr lang="en-US" altLang="zh-CN" sz="2800" dirty="0" smtClean="0">
                <a:solidFill>
                  <a:srgbClr val="FF00FF"/>
                </a:solidFill>
              </a:rPr>
              <a:t>P-</a:t>
            </a:r>
            <a:r>
              <a:rPr lang="en-US" altLang="zh-CN" sz="2800" dirty="0">
                <a:solidFill>
                  <a:srgbClr val="FF00FF"/>
                </a:solidFill>
              </a:rPr>
              <a:t>&gt;number==</a:t>
            </a:r>
            <a:r>
              <a:rPr lang="en-US" altLang="zh-CN" sz="2800" dirty="0" smtClean="0">
                <a:solidFill>
                  <a:srgbClr val="FF00FF"/>
                </a:solidFill>
              </a:rPr>
              <a:t>number 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是则修改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00B05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(“%s</a:t>
            </a:r>
            <a:r>
              <a:rPr lang="en-US" altLang="zh-CN" sz="2800" dirty="0" smtClean="0">
                <a:solidFill>
                  <a:srgbClr val="FF00FF"/>
                </a:solidFill>
              </a:rPr>
              <a:t>”, p-</a:t>
            </a:r>
            <a:r>
              <a:rPr lang="en-US" altLang="zh-CN" sz="2800" dirty="0" smtClean="0">
                <a:solidFill>
                  <a:srgbClr val="FF00FF"/>
                </a:solidFill>
              </a:rPr>
              <a:t>&gt;name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0070C0"/>
                </a:solidFill>
              </a:rPr>
              <a:t>p-&gt;sum);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    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书上漏</a:t>
            </a:r>
            <a:r>
              <a:rPr lang="en-US" altLang="zh-CN" sz="2800" dirty="0">
                <a:solidFill>
                  <a:srgbClr val="00B050"/>
                </a:solidFill>
              </a:rPr>
              <a:t>&amp;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&gt;time);            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00B05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可不可</a:t>
            </a:r>
            <a:r>
              <a:rPr lang="zh-CN" altLang="en-US" sz="2800" b="1" i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省？</a:t>
            </a:r>
            <a:endParaRPr lang="en-US" altLang="zh-CN" sz="2800" b="1" i="1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不是则指向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 }      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1606" y="61461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应该先显示再修改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889556"/>
            <a:ext cx="424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err="1">
                <a:solidFill>
                  <a:srgbClr val="FF00FF"/>
                </a:solidFill>
              </a:rPr>
              <a:t>Updata</a:t>
            </a:r>
            <a:r>
              <a:rPr lang="en-US" altLang="zh-CN" sz="2800" dirty="0">
                <a:solidFill>
                  <a:srgbClr val="FF00FF"/>
                </a:solidFill>
              </a:rPr>
              <a:t>(Pointer </a:t>
            </a:r>
            <a:r>
              <a:rPr lang="en-US" altLang="zh-CN" sz="2800" dirty="0" smtClean="0">
                <a:solidFill>
                  <a:srgbClr val="FF00FF"/>
                </a:solidFill>
              </a:rPr>
              <a:t>Head)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860" y="1334373"/>
            <a:ext cx="8370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Pointer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p,q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number);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p=q=*Head;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</a:t>
            </a:r>
            <a:r>
              <a:rPr lang="en-US" altLang="zh-CN" sz="2800" dirty="0" smtClean="0">
                <a:solidFill>
                  <a:srgbClr val="0070C0"/>
                </a:solidFill>
              </a:rPr>
              <a:t>( p</a:t>
            </a:r>
            <a:r>
              <a:rPr lang="en-US" altLang="zh-CN" sz="2800" dirty="0" smtClean="0">
                <a:solidFill>
                  <a:srgbClr val="0070C0"/>
                </a:solidFill>
              </a:rPr>
              <a:t>!=</a:t>
            </a:r>
            <a:r>
              <a:rPr lang="en-US" altLang="zh-CN" sz="2800" dirty="0" smtClean="0">
                <a:solidFill>
                  <a:srgbClr val="0070C0"/>
                </a:solidFill>
              </a:rPr>
              <a:t>NULL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 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if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smtClean="0">
                <a:solidFill>
                  <a:srgbClr val="FF00FF"/>
                </a:solidFill>
              </a:rPr>
              <a:t>p-</a:t>
            </a:r>
            <a:r>
              <a:rPr lang="en-US" altLang="zh-CN" sz="2800" dirty="0" smtClean="0">
                <a:solidFill>
                  <a:srgbClr val="FF00FF"/>
                </a:solidFill>
              </a:rPr>
              <a:t>&gt;number==number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if(p==Head) { *Head=p-&gt;next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free(p</a:t>
            </a:r>
            <a:r>
              <a:rPr lang="en-US" altLang="zh-CN" sz="2800" dirty="0" smtClean="0">
                <a:solidFill>
                  <a:srgbClr val="0070C0"/>
                </a:solidFill>
              </a:rPr>
              <a:t>);  }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else              {  </a:t>
            </a:r>
            <a:r>
              <a:rPr lang="en-US" altLang="zh-CN" sz="2800" dirty="0" smtClean="0">
                <a:solidFill>
                  <a:srgbClr val="FF0000"/>
                </a:solidFill>
              </a:rPr>
              <a:t>q-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&gt;next=p-&gt;next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free(p</a:t>
            </a:r>
            <a:r>
              <a:rPr lang="en-US" altLang="zh-CN" sz="2800" dirty="0" smtClean="0">
                <a:solidFill>
                  <a:srgbClr val="0070C0"/>
                </a:solidFill>
              </a:rPr>
              <a:t>);  }   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 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}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//</a:t>
            </a:r>
            <a:r>
              <a:rPr lang="en-US" altLang="zh-CN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可不可</a:t>
            </a:r>
            <a:r>
              <a:rPr lang="zh-CN" altLang="en-US" sz="2800" b="1" i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省？</a:t>
            </a:r>
            <a:endParaRPr lang="en-US" altLang="zh-CN" sz="2800" b="1" i="1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</a:t>
            </a:r>
            <a:r>
              <a:rPr lang="en-US" altLang="zh-CN" sz="2800" dirty="0" smtClean="0">
                <a:solidFill>
                  <a:srgbClr val="0070C0"/>
                </a:solidFill>
              </a:rPr>
              <a:t>{ </a:t>
            </a:r>
            <a:r>
              <a:rPr lang="en-US" altLang="zh-CN" sz="2800" dirty="0" smtClean="0">
                <a:solidFill>
                  <a:srgbClr val="FF0000"/>
                </a:solidFill>
              </a:rPr>
              <a:t>q=p; p=p-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 }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p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下一结点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 }   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</a:t>
            </a:r>
            <a:r>
              <a:rPr lang="en-US" altLang="zh-CN" sz="2800" dirty="0" smtClean="0">
                <a:solidFill>
                  <a:srgbClr val="0070C0"/>
                </a:solidFill>
              </a:rPr>
              <a:t> )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...”);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这样用就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对了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889556"/>
            <a:ext cx="4133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Delete(Pointer *Head)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479" y="1548075"/>
            <a:ext cx="742543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Pointer </a:t>
            </a:r>
            <a:r>
              <a:rPr lang="en-US" altLang="zh-CN" sz="2800" dirty="0" smtClean="0">
                <a:solidFill>
                  <a:srgbClr val="FF0000"/>
                </a:solidFill>
              </a:rPr>
              <a:t>p=Head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(“\n”);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编号   姓名       人数    时间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while</a:t>
            </a:r>
            <a:r>
              <a:rPr lang="en-US" altLang="zh-CN" sz="2800" dirty="0" smtClean="0">
                <a:solidFill>
                  <a:srgbClr val="0070C0"/>
                </a:solidFill>
              </a:rPr>
              <a:t>( p</a:t>
            </a:r>
            <a:r>
              <a:rPr lang="en-US" altLang="zh-CN" sz="2800" dirty="0" smtClean="0">
                <a:solidFill>
                  <a:srgbClr val="0070C0"/>
                </a:solidFill>
              </a:rPr>
              <a:t>!=</a:t>
            </a:r>
            <a:r>
              <a:rPr lang="en-US" altLang="zh-CN" sz="2800" dirty="0" smtClean="0">
                <a:solidFill>
                  <a:srgbClr val="0070C0"/>
                </a:solidFill>
              </a:rPr>
              <a:t>NULL )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&gt;number);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&gt;name);}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(“%10d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&gt;sum)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(“%12s\n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p-</a:t>
            </a:r>
            <a:r>
              <a:rPr lang="en-US" altLang="zh-CN" sz="2800" dirty="0" smtClean="0">
                <a:solidFill>
                  <a:srgbClr val="0070C0"/>
                </a:solidFill>
              </a:rPr>
              <a:t>&gt;time);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p=p-</a:t>
            </a:r>
            <a:r>
              <a:rPr lang="en-US" altLang="zh-CN" sz="2800" dirty="0" smtClean="0">
                <a:solidFill>
                  <a:srgbClr val="FF0000"/>
                </a:solidFill>
              </a:rPr>
              <a:t>&gt;next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指向下一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499" y="55712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查询、修改、显示函数结构完全一样，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插入、删除函数稍复杂些。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33572"/>
            <a:ext cx="380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Show(Pointer Head)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826380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、应该中午、晚上分别记最多接受订桌数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、应该按人名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手机号输入，不能按编号输入，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编号不要人工输入，应该自动编号；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应记录订桌时间。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、查询功能不要按编号查询，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应该按人名、手机号码、时间等查询。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、修改功能也不要按编号，要按人名、手机号等，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要先显示此条信息，再提示是否修改。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、删除前也应显示此条信息，提示是否确定删除。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、显示应该按日期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中午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晚上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开列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分页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、表格存到文件中，程序启动时先读文件，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程序结束时保存文件。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、输入应该有错误重输、连续输入等功能。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3943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不限于：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123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4659" y="2694399"/>
            <a:ext cx="35958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、个人所得税计算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、学生试卷分数统计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、电话订餐信息处理</a:t>
            </a:r>
            <a:endParaRPr lang="zh-CN" altLang="en-US" sz="2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641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第十三章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456903"/>
            <a:ext cx="7725192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电话订餐信息处理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李红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  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刘娜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  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汪寒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50  3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孙杰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10  4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赵军  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</a:t>
            </a:r>
            <a:r>
              <a:rPr lang="en-US" altLang="zh-CN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20  6</a:t>
            </a:r>
            <a:r>
              <a:rPr lang="zh-CN" altLang="en-US" sz="28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</a:t>
            </a:r>
            <a:endParaRPr lang="en-US" altLang="zh-CN" sz="28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功能：插入、查询、修改、删除、显示、退出。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编写实用软件的第一步：客户需求分析！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用结构体数组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417749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guest_info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char 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name[8</a:t>
            </a:r>
            <a:r>
              <a:rPr lang="en-US" altLang="zh-CN" sz="2800" dirty="0" smtClean="0">
                <a:solidFill>
                  <a:srgbClr val="FF00FF"/>
                </a:solidFill>
              </a:rPr>
              <a:t>];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sum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人数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char </a:t>
            </a:r>
            <a:r>
              <a:rPr lang="en-US" altLang="zh-CN" sz="2800" dirty="0" smtClean="0">
                <a:solidFill>
                  <a:srgbClr val="FF00FF"/>
                </a:solidFill>
              </a:rPr>
              <a:t> time[10</a:t>
            </a:r>
            <a:r>
              <a:rPr lang="en-US" altLang="zh-CN" sz="2800" dirty="0" smtClean="0">
                <a:solidFill>
                  <a:srgbClr val="FF00FF"/>
                </a:solidFill>
              </a:rPr>
              <a:t>];  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number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编号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每个功能对应一个函数：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Insert</a:t>
            </a:r>
            <a:r>
              <a:rPr lang="en-US" altLang="zh-CN" sz="2800" dirty="0" smtClean="0">
                <a:solidFill>
                  <a:srgbClr val="FF00FF"/>
                </a:solidFill>
              </a:rPr>
              <a:t>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*</a:t>
            </a:r>
            <a:r>
              <a:rPr lang="en-US" altLang="zh-CN" sz="2800" dirty="0" smtClean="0">
                <a:solidFill>
                  <a:srgbClr val="FF00FF"/>
                </a:solidFill>
              </a:rPr>
              <a:t> 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Search</a:t>
            </a:r>
            <a:r>
              <a:rPr lang="en-US" altLang="zh-CN" sz="2800" dirty="0" smtClean="0">
                <a:solidFill>
                  <a:srgbClr val="FF00FF"/>
                </a:solidFill>
              </a:rPr>
              <a:t>(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);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Delete</a:t>
            </a:r>
            <a:r>
              <a:rPr lang="en-US" altLang="zh-CN" sz="2800" dirty="0" smtClean="0">
                <a:solidFill>
                  <a:srgbClr val="FF00FF"/>
                </a:solidFill>
              </a:rPr>
              <a:t>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*</a:t>
            </a:r>
            <a:r>
              <a:rPr lang="en-US" altLang="zh-CN" sz="2800" dirty="0" smtClean="0">
                <a:solidFill>
                  <a:srgbClr val="FF00FF"/>
                </a:solidFill>
              </a:rPr>
              <a:t> );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Show</a:t>
            </a:r>
            <a:r>
              <a:rPr lang="en-US" altLang="zh-CN" sz="2800" dirty="0" smtClean="0">
                <a:solidFill>
                  <a:srgbClr val="FF00FF"/>
                </a:solidFill>
              </a:rPr>
              <a:t>(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);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1268760"/>
            <a:ext cx="198002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联系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电话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日期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中午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晚上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桌号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应自动编号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33361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个函数有</a:t>
            </a:r>
            <a:r>
              <a:rPr lang="en-US" altLang="zh-CN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不同的参数传递方式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239" y="620688"/>
            <a:ext cx="70671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#define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 20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 </a:t>
            </a:r>
            <a:r>
              <a:rPr lang="en-US" altLang="zh-CN" sz="2800" dirty="0" smtClean="0">
                <a:solidFill>
                  <a:srgbClr val="0070C0"/>
                </a:solidFill>
              </a:rPr>
              <a:t>count=0;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do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 </a:t>
            </a:r>
            <a:r>
              <a:rPr lang="en-US" altLang="zh-CN" sz="2800" dirty="0" smtClean="0">
                <a:solidFill>
                  <a:srgbClr val="00B050"/>
                </a:solidFill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提示信息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1...5,6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退出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略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输入功能选择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switch(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case 1</a:t>
            </a:r>
            <a:r>
              <a:rPr lang="en-US" altLang="zh-CN" sz="2800" dirty="0" smtClean="0">
                <a:solidFill>
                  <a:srgbClr val="0070C0"/>
                </a:solidFill>
              </a:rPr>
              <a:t>: Insert(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&amp;count </a:t>
            </a:r>
            <a:r>
              <a:rPr lang="en-US" altLang="zh-CN" sz="2800" dirty="0" smtClean="0">
                <a:solidFill>
                  <a:srgbClr val="0070C0"/>
                </a:solidFill>
              </a:rPr>
              <a:t>); break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2</a:t>
            </a:r>
            <a:r>
              <a:rPr lang="en-US" altLang="zh-CN" sz="2800" dirty="0" smtClean="0">
                <a:solidFill>
                  <a:srgbClr val="0070C0"/>
                </a:solidFill>
              </a:rPr>
              <a:t>: Search( </a:t>
            </a:r>
            <a:r>
              <a:rPr lang="en-US" altLang="zh-CN" sz="2800" dirty="0" smtClean="0">
                <a:solidFill>
                  <a:srgbClr val="C00000"/>
                </a:solidFill>
              </a:rPr>
              <a:t>count</a:t>
            </a:r>
            <a:r>
              <a:rPr lang="en-US" altLang="zh-CN" sz="2800" dirty="0" smtClean="0">
                <a:solidFill>
                  <a:srgbClr val="0070C0"/>
                </a:solidFill>
              </a:rPr>
              <a:t> );  </a:t>
            </a:r>
            <a:r>
              <a:rPr lang="en-US" altLang="zh-CN" sz="2800" dirty="0" smtClean="0">
                <a:solidFill>
                  <a:srgbClr val="0070C0"/>
                </a:solidFill>
              </a:rPr>
              <a:t>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3</a:t>
            </a:r>
            <a:r>
              <a:rPr lang="en-US" altLang="zh-CN" sz="2800" dirty="0" smtClean="0">
                <a:solidFill>
                  <a:srgbClr val="0070C0"/>
                </a:solidFill>
              </a:rPr>
              <a:t>: Update( </a:t>
            </a:r>
            <a:r>
              <a:rPr lang="en-US" altLang="zh-CN" sz="2800" dirty="0" smtClean="0">
                <a:solidFill>
                  <a:srgbClr val="C00000"/>
                </a:solidFill>
              </a:rPr>
              <a:t>count </a:t>
            </a:r>
            <a:r>
              <a:rPr lang="en-US" altLang="zh-CN" sz="2800" dirty="0" smtClean="0">
                <a:solidFill>
                  <a:srgbClr val="0070C0"/>
                </a:solidFill>
              </a:rPr>
              <a:t>); 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4</a:t>
            </a:r>
            <a:r>
              <a:rPr lang="en-US" altLang="zh-CN" sz="2800" dirty="0" smtClean="0">
                <a:solidFill>
                  <a:srgbClr val="0070C0"/>
                </a:solidFill>
              </a:rPr>
              <a:t>: Delete(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&amp;count </a:t>
            </a:r>
            <a:r>
              <a:rPr lang="en-US" altLang="zh-CN" sz="2800" dirty="0" smtClean="0">
                <a:solidFill>
                  <a:srgbClr val="0070C0"/>
                </a:solidFill>
              </a:rPr>
              <a:t>);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case </a:t>
            </a:r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en-US" altLang="zh-CN" sz="2800" dirty="0" smtClean="0">
                <a:solidFill>
                  <a:srgbClr val="0070C0"/>
                </a:solidFill>
              </a:rPr>
              <a:t>: Show( </a:t>
            </a:r>
            <a:r>
              <a:rPr lang="en-US" altLang="zh-CN" sz="2800" dirty="0" smtClean="0">
                <a:solidFill>
                  <a:srgbClr val="C00000"/>
                </a:solidFill>
              </a:rPr>
              <a:t>count</a:t>
            </a:r>
            <a:r>
              <a:rPr lang="en-US" altLang="zh-CN" sz="2800" dirty="0" smtClean="0">
                <a:solidFill>
                  <a:srgbClr val="0070C0"/>
                </a:solidFill>
              </a:rPr>
              <a:t> );      break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case 6</a:t>
            </a:r>
            <a:r>
              <a:rPr lang="en-US" altLang="zh-CN" sz="2800" dirty="0" smtClean="0">
                <a:solidFill>
                  <a:srgbClr val="0070C0"/>
                </a:solidFill>
              </a:rPr>
              <a:t>: break</a:t>
            </a:r>
            <a:r>
              <a:rPr lang="en-US" altLang="zh-CN" sz="2800" dirty="0">
                <a:solidFill>
                  <a:srgbClr val="0070C0"/>
                </a:solidFill>
              </a:rPr>
              <a:t>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default: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错误，重选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  break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while</a:t>
            </a:r>
            <a:r>
              <a:rPr lang="en-US" altLang="zh-CN" sz="2800" dirty="0" smtClean="0">
                <a:solidFill>
                  <a:srgbClr val="0070C0"/>
                </a:solidFill>
              </a:rPr>
              <a:t>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!=</a:t>
            </a:r>
            <a:r>
              <a:rPr lang="en-US" altLang="zh-CN" sz="2800" dirty="0" smtClean="0">
                <a:solidFill>
                  <a:srgbClr val="FF0000"/>
                </a:solidFill>
              </a:rPr>
              <a:t>6 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//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则退出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return 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9898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556792"/>
            <a:ext cx="82925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if</a:t>
            </a:r>
            <a:r>
              <a:rPr lang="en-US" altLang="zh-CN" sz="2800" dirty="0" smtClean="0">
                <a:solidFill>
                  <a:srgbClr val="FF0000"/>
                </a:solidFill>
              </a:rPr>
              <a:t>(*</a:t>
            </a:r>
            <a:r>
              <a:rPr lang="en-US" altLang="zh-CN" sz="2800" dirty="0">
                <a:solidFill>
                  <a:srgbClr val="FF0000"/>
                </a:solidFill>
              </a:rPr>
              <a:t>count==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MaxSize</a:t>
            </a:r>
            <a:r>
              <a:rPr lang="en-US" altLang="zh-CN" sz="2800" dirty="0" smtClean="0">
                <a:solidFill>
                  <a:srgbClr val="0070C0"/>
                </a:solidFill>
              </a:rPr>
              <a:t>){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</a:rPr>
              <a:t>满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”);return;}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满则不输入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(“%d”,&amp;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编号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=0;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&lt;*count;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++ 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已有此编号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已有相同编号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 return</a:t>
            </a:r>
            <a:r>
              <a:rPr lang="en-US" altLang="zh-CN" sz="2800" dirty="0" smtClean="0">
                <a:solidFill>
                  <a:srgbClr val="0070C0"/>
                </a:solidFill>
              </a:rPr>
              <a:t>;}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则不输入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].number=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in_number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正好指向表尾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</a:rPr>
              <a:t>*count</a:t>
            </a:r>
            <a:r>
              <a:rPr lang="en-US" altLang="zh-CN" sz="2800" dirty="0" smtClean="0">
                <a:solidFill>
                  <a:srgbClr val="FF00FF"/>
                </a:solidFill>
              </a:rPr>
              <a:t>)++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订桌数加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zh-CN" altLang="en-US" sz="28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888" y="1105580"/>
            <a:ext cx="3429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Insert(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*count)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406381"/>
            <a:ext cx="75648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 number,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&lt;count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姓名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].name</a:t>
            </a:r>
            <a:r>
              <a:rPr lang="en-US" altLang="zh-CN" sz="2800" dirty="0" smtClean="0">
                <a:solidFill>
                  <a:srgbClr val="0070C0"/>
                </a:solidFill>
              </a:rPr>
              <a:t>);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].sum)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时间是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en-US" altLang="zh-CN" sz="2800" dirty="0" smtClean="0">
                <a:solidFill>
                  <a:srgbClr val="0070C0"/>
                </a:solidFill>
              </a:rPr>
              <a:t>%</a:t>
            </a: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].time);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b="1" i="1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可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</a:t>
            </a:r>
            <a:endParaRPr lang="en-US" altLang="zh-CN" sz="2800" b="1" i="1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这样写有没问题？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...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会如何显示？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 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后面链表程序写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endParaRPr lang="en-US" altLang="zh-CN" sz="2800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961564"/>
            <a:ext cx="3382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smtClean="0">
                <a:solidFill>
                  <a:srgbClr val="FF00FF"/>
                </a:solidFill>
              </a:rPr>
              <a:t>Search(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count)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3556" y="1406381"/>
            <a:ext cx="75648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number,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&lt;count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].number==number)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有则修改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(“%s</a:t>
            </a:r>
            <a:r>
              <a:rPr lang="en-US" altLang="zh-CN" sz="2800" dirty="0" smtClean="0">
                <a:solidFill>
                  <a:srgbClr val="FF00FF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书上漏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(“%d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&amp;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].sum);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(“%s</a:t>
            </a:r>
            <a:r>
              <a:rPr lang="en-US" altLang="zh-CN" sz="2800" dirty="0" smtClean="0">
                <a:solidFill>
                  <a:srgbClr val="0070C0"/>
                </a:solidFill>
              </a:rPr>
              <a:t>”,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].time);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可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</a:t>
            </a:r>
            <a:endParaRPr lang="en-US" altLang="zh-CN" sz="2800" b="1" i="1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1137" y="59492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应该先显示再修改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41" y="980614"/>
            <a:ext cx="3471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Updata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count)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406381"/>
            <a:ext cx="83710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, j, number, </a:t>
            </a:r>
            <a:r>
              <a:rPr lang="en-US" altLang="zh-CN" sz="2800" dirty="0" smtClean="0">
                <a:solidFill>
                  <a:srgbClr val="FF0000"/>
                </a:solidFill>
              </a:rPr>
              <a:t>flag=1</a:t>
            </a:r>
            <a:r>
              <a:rPr lang="en-US" altLang="zh-CN" sz="2800" dirty="0" smtClean="0">
                <a:solidFill>
                  <a:srgbClr val="0070C0"/>
                </a:solidFill>
              </a:rPr>
              <a:t>;   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请输入编号</a:t>
            </a:r>
            <a:r>
              <a:rPr lang="en-US" altLang="zh-CN" sz="2800" dirty="0" smtClean="0">
                <a:solidFill>
                  <a:srgbClr val="0070C0"/>
                </a:solidFill>
              </a:rPr>
              <a:t>”);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70C0"/>
                </a:solidFill>
              </a:rPr>
              <a:t>scanf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d”,&amp;number</a:t>
            </a:r>
            <a:r>
              <a:rPr lang="en-US" altLang="zh-CN" sz="2800" dirty="0" smtClean="0">
                <a:solidFill>
                  <a:srgbClr val="0070C0"/>
                </a:solidFill>
              </a:rPr>
              <a:t>);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输入编号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=0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&lt;*</a:t>
            </a:r>
            <a:r>
              <a:rPr lang="en-US" altLang="zh-CN" sz="2800" dirty="0" smtClean="0">
                <a:solidFill>
                  <a:srgbClr val="0070C0"/>
                </a:solidFill>
              </a:rPr>
              <a:t>count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 flag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++)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if(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GuestList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].number</a:t>
            </a:r>
            <a:r>
              <a:rPr lang="en-US" altLang="zh-CN" sz="2800" dirty="0" smtClean="0">
                <a:solidFill>
                  <a:srgbClr val="FF0000"/>
                </a:solidFill>
              </a:rPr>
              <a:t>==</a:t>
            </a:r>
            <a:r>
              <a:rPr lang="en-US" altLang="zh-CN" sz="2800" dirty="0" smtClean="0">
                <a:solidFill>
                  <a:srgbClr val="0070C0"/>
                </a:solidFill>
              </a:rPr>
              <a:t>number)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有则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0070C0"/>
                </a:solidFill>
              </a:rPr>
              <a:t>for(</a:t>
            </a:r>
            <a:r>
              <a:rPr lang="en-US" altLang="zh-CN" sz="2800" dirty="0" smtClean="0">
                <a:solidFill>
                  <a:srgbClr val="FF0000"/>
                </a:solidFill>
              </a:rPr>
              <a:t>j=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smtClean="0">
                <a:solidFill>
                  <a:srgbClr val="FF0000"/>
                </a:solidFill>
              </a:rPr>
              <a:t>j</a:t>
            </a:r>
            <a:r>
              <a:rPr lang="en-US" altLang="zh-CN" sz="2800" dirty="0" smtClean="0">
                <a:solidFill>
                  <a:srgbClr val="FF0000"/>
                </a:solidFill>
              </a:rPr>
              <a:t>&lt;*count-1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++</a:t>
            </a:r>
            <a:r>
              <a:rPr lang="en-US" altLang="zh-CN" sz="2800" dirty="0" smtClean="0">
                <a:solidFill>
                  <a:srgbClr val="0070C0"/>
                </a:solidFill>
              </a:rPr>
              <a:t>)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后一元素向前移动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j</a:t>
            </a:r>
            <a:r>
              <a:rPr lang="en-US" altLang="zh-CN" sz="2800" dirty="0" smtClean="0">
                <a:solidFill>
                  <a:srgbClr val="FF00FF"/>
                </a:solidFill>
              </a:rPr>
              <a:t>]=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GuestList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j+1</a:t>
            </a:r>
            <a:r>
              <a:rPr lang="en-US" altLang="zh-CN" sz="2800" dirty="0" smtClean="0">
                <a:solidFill>
                  <a:srgbClr val="FF00FF"/>
                </a:solidFill>
              </a:rPr>
              <a:t>]</a:t>
            </a:r>
            <a:r>
              <a:rPr lang="en-US" altLang="zh-CN" sz="2800" dirty="0" smtClean="0">
                <a:solidFill>
                  <a:srgbClr val="0070C0"/>
                </a:solidFill>
              </a:rPr>
              <a:t>;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     flag=0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flag</a:t>
            </a:r>
            <a:r>
              <a:rPr lang="zh-CN" altLang="en-US" sz="2800" b="1" i="1" dirty="0">
                <a:solidFill>
                  <a:srgbClr val="00B050"/>
                </a:solidFill>
                <a:ea typeface="华文楷体" panose="02010600040101010101" pitchFamily="2" charset="-122"/>
              </a:rPr>
              <a:t>可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</a:t>
            </a:r>
            <a:endParaRPr lang="en-US" altLang="zh-CN" sz="2800" b="1" i="1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>
                <a:solidFill>
                  <a:srgbClr val="FF00FF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*count</a:t>
            </a:r>
            <a:r>
              <a:rPr lang="en-US" altLang="zh-CN" sz="2800" dirty="0" smtClean="0">
                <a:solidFill>
                  <a:srgbClr val="FF00FF"/>
                </a:solidFill>
              </a:rPr>
              <a:t>)--</a:t>
            </a:r>
            <a:r>
              <a:rPr lang="en-US" altLang="zh-CN" sz="2800" dirty="0" smtClean="0">
                <a:solidFill>
                  <a:srgbClr val="0070C0"/>
                </a:solidFill>
              </a:rPr>
              <a:t>;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 else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这样写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有没问题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sz="2800" dirty="0" smtClean="0">
                <a:solidFill>
                  <a:srgbClr val="0070C0"/>
                </a:solidFill>
              </a:rPr>
              <a:t>(“</a:t>
            </a:r>
            <a:r>
              <a:rPr lang="zh-CN" altLang="en-US" sz="2800" dirty="0" smtClean="0">
                <a:solidFill>
                  <a:srgbClr val="0070C0"/>
                </a:solidFill>
              </a:rPr>
              <a:t>没</a:t>
            </a:r>
            <a:r>
              <a:rPr lang="en-US" altLang="zh-CN" sz="2800" dirty="0" smtClean="0">
                <a:solidFill>
                  <a:srgbClr val="0070C0"/>
                </a:solidFill>
              </a:rPr>
              <a:t>....”);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}</a:t>
            </a:r>
            <a:endParaRPr lang="en-US" altLang="zh-CN" sz="2800" dirty="0" smtClean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3793" y="594928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缺点：删除花时间长。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845" y="961564"/>
            <a:ext cx="3537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</a:rPr>
              <a:t>void Delete(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*count)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b6ce51e0-d159-42db-9b1f-c23fef4cc451"/>
  <p:tag name="COMMONDATA" val="eyJoZGlkIjoiNmI0MjA2MmJkZDNkMTQ2ZDliN2YwYmQ0ODZiYzAw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6815</Words>
  <Application>WPS 演示</Application>
  <PresentationFormat>全屏显示(4:3)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黑体</vt:lpstr>
      <vt:lpstr>仿宋</vt:lpstr>
      <vt:lpstr>华文琥珀</vt:lpstr>
      <vt:lpstr>楷体</vt:lpstr>
      <vt:lpstr>华文楷体</vt:lpstr>
      <vt:lpstr>华文仿宋</vt:lpstr>
      <vt:lpstr>Calibri</vt:lpstr>
      <vt:lpstr>微软雅黑</vt:lpstr>
      <vt:lpstr>Arial Unicode MS</vt:lpstr>
      <vt:lpstr>Office 主题​​</vt:lpstr>
      <vt:lpstr>第8讲  案例分析3</vt:lpstr>
      <vt:lpstr>案例分析</vt:lpstr>
      <vt:lpstr>问题描述 </vt:lpstr>
      <vt:lpstr>用结构体数组</vt:lpstr>
      <vt:lpstr>主程序</vt:lpstr>
      <vt:lpstr>插入函数</vt:lpstr>
      <vt:lpstr>查询函数</vt:lpstr>
      <vt:lpstr>修改函数</vt:lpstr>
      <vt:lpstr>删除函数</vt:lpstr>
      <vt:lpstr>显示函数</vt:lpstr>
      <vt:lpstr>用链表</vt:lpstr>
      <vt:lpstr>主程序</vt:lpstr>
      <vt:lpstr>插入函数</vt:lpstr>
      <vt:lpstr>插入函数(续)</vt:lpstr>
      <vt:lpstr>查询函数</vt:lpstr>
      <vt:lpstr>修改函数</vt:lpstr>
      <vt:lpstr>删除函数</vt:lpstr>
      <vt:lpstr>显示函数</vt:lpstr>
      <vt:lpstr>程序改进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qzuser</cp:lastModifiedBy>
  <cp:revision>942</cp:revision>
  <dcterms:created xsi:type="dcterms:W3CDTF">2017-06-15T08:08:00Z</dcterms:created>
  <dcterms:modified xsi:type="dcterms:W3CDTF">2022-07-06T10:14:15Z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C698380302314116B555F7AFF0993095</vt:lpwstr>
  </property>
  <property fmtid="{D5CDD505-2E9C-101B-9397-08002B2CF9AE}" pid="3" name="KSOProductBuildVer">
    <vt:lpwstr>2052-11.1.0.11830</vt:lpwstr>
  </property>
</Properties>
</file>