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3" r:id="rId2"/>
    <p:sldId id="396" r:id="rId3"/>
    <p:sldId id="403" r:id="rId4"/>
    <p:sldId id="405" r:id="rId5"/>
    <p:sldId id="404" r:id="rId6"/>
    <p:sldId id="406" r:id="rId7"/>
    <p:sldId id="407" r:id="rId8"/>
    <p:sldId id="408" r:id="rId9"/>
    <p:sldId id="422" r:id="rId10"/>
    <p:sldId id="410" r:id="rId11"/>
    <p:sldId id="409" r:id="rId12"/>
    <p:sldId id="411" r:id="rId13"/>
    <p:sldId id="414" r:id="rId14"/>
    <p:sldId id="415" r:id="rId15"/>
    <p:sldId id="421" r:id="rId16"/>
    <p:sldId id="417" r:id="rId17"/>
    <p:sldId id="418" r:id="rId18"/>
    <p:sldId id="419" r:id="rId19"/>
    <p:sldId id="420" r:id="rId20"/>
    <p:sldId id="42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23"/>
            <p14:sldId id="396"/>
            <p14:sldId id="403"/>
            <p14:sldId id="405"/>
            <p14:sldId id="404"/>
            <p14:sldId id="406"/>
            <p14:sldId id="407"/>
            <p14:sldId id="408"/>
            <p14:sldId id="422"/>
            <p14:sldId id="410"/>
            <p14:sldId id="409"/>
            <p14:sldId id="411"/>
            <p14:sldId id="414"/>
            <p14:sldId id="415"/>
            <p14:sldId id="421"/>
            <p14:sldId id="417"/>
            <p14:sldId id="418"/>
            <p14:sldId id="419"/>
            <p14:sldId id="420"/>
            <p14:sldId id="424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56" autoAdjust="0"/>
    <p:restoredTop sz="94475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4681A-C9E2-4DC8-A89D-79D9AAC363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8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栈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 数制转换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495181"/>
            <a:ext cx="8802410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例：键盘输入一个非负十进制数转换为八进制数显示。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310" y="2453519"/>
            <a:ext cx="8004114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十进制</a:t>
            </a:r>
            <a:r>
              <a:rPr lang="en-US" altLang="zh-CN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en-US" altLang="zh-CN" sz="2800" baseline="30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×10</a:t>
            </a:r>
            <a:r>
              <a:rPr lang="zh-CN" altLang="en-US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八进制</a:t>
            </a:r>
            <a:r>
              <a:rPr lang="en-US" altLang="zh-CN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800" dirty="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en-US" altLang="zh-CN" sz="2800" baseline="30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en-US" altLang="zh-CN" sz="2800" baseline="30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×8</a:t>
            </a:r>
            <a:r>
              <a:rPr lang="zh-CN" altLang="en-US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取余法：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将十进制数除以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，余数为</a:t>
            </a:r>
            <a:r>
              <a:rPr lang="en-US" altLang="zh-CN" sz="28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商再除以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，余数为</a:t>
            </a:r>
            <a:r>
              <a:rPr lang="en-US" altLang="zh-CN" sz="28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....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；直至商为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为止。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先得低位，后得高位，但显示是高位再前，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用栈正合适，“先进后出”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7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262365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S;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栈指针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DEC;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要输入的十进制数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OCT;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转换结果八进制数各位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初始化栈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，对栈指针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赋值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scanf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  <a:highlight>
                  <a:srgbClr val="FFFFFF"/>
                </a:highlight>
                <a:ea typeface="新宋体"/>
              </a:rPr>
              <a:t>“%d”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&amp;DEC);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输入十进制数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(DEC)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除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取余，余数入栈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Push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(&amp;S, DEC % 8);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DEC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DEC / 8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}</a:t>
            </a:r>
            <a:endParaRPr lang="en-US" altLang="zh-CN" sz="2800" dirty="0">
              <a:solidFill>
                <a:srgbClr val="FF00FF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while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(!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(&amp;S))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出栈，显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  {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Pop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(&amp;S, &amp;OCT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highlight>
                  <a:srgbClr val="FFFFFF"/>
                </a:highlight>
                <a:ea typeface="新宋体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OCT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free(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S.base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销毁栈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1360" y="4057908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b="1" i="1" dirty="0" smtClean="0">
                <a:solidFill>
                  <a:srgbClr val="008000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可用位操作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634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程序思考与改进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136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主程序应该先判断键盘输入的十进制数是否为负数。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故意输入一个负数，试试结果会如何？为什么？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（实际上结果也对，但每位都有负号）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DEC </a:t>
            </a:r>
            <a:r>
              <a:rPr lang="zh-CN" alt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改为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highlight>
                  <a:srgbClr val="FFFFFF"/>
                </a:highlight>
                <a:ea typeface="新宋体"/>
              </a:rPr>
              <a:t>unsigned </a:t>
            </a:r>
            <a:r>
              <a:rPr lang="en-US" altLang="zh-CN" sz="2800" dirty="0" err="1" smtClean="0">
                <a:solidFill>
                  <a:srgbClr val="0070C0"/>
                </a:solidFill>
                <a:highlight>
                  <a:srgbClr val="FFFFFF"/>
                </a:highlight>
                <a:ea typeface="新宋体"/>
              </a:rPr>
              <a:t>in</a:t>
            </a: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DEC</a:t>
            </a:r>
            <a:r>
              <a:rPr lang="zh-CN" altLang="en-US" sz="2800" dirty="0" smtClean="0">
                <a:solidFill>
                  <a:srgbClr val="0070C0"/>
                </a:solidFill>
                <a:highlight>
                  <a:srgbClr val="FFFFFF"/>
                </a:highlight>
                <a:latin typeface="新宋体"/>
                <a:ea typeface="新宋体"/>
              </a:rPr>
              <a:t>可否？</a:t>
            </a:r>
            <a:endParaRPr lang="en-US" altLang="zh-CN" sz="2800" dirty="0" smtClean="0">
              <a:solidFill>
                <a:srgbClr val="0070C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（当输入负数时，不出错，但结果不对），为什么？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主程序调用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Pop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后应判断是否出错。</a:t>
            </a:r>
            <a:endParaRPr lang="en-US" altLang="zh-CN" sz="2800" dirty="0" smtClean="0">
              <a:solidFill>
                <a:srgbClr val="FF00FF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实际上此题也可用数组的方法实现；</a:t>
            </a:r>
            <a:endParaRPr lang="en-US" altLang="zh-CN" sz="2800" dirty="0" smtClean="0">
              <a:solidFill>
                <a:srgbClr val="FF000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         也可用位运算处理很直接，最简单；</a:t>
            </a:r>
            <a:endParaRPr lang="en-US" altLang="zh-CN" sz="2800" dirty="0" smtClean="0">
              <a:solidFill>
                <a:srgbClr val="FF000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也可用递归调用。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0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279157"/>
            <a:ext cx="1441420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单链表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2762"/>
              </p:ext>
            </p:extLst>
          </p:nvPr>
        </p:nvGraphicFramePr>
        <p:xfrm>
          <a:off x="3635896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3841"/>
              </p:ext>
            </p:extLst>
          </p:nvPr>
        </p:nvGraphicFramePr>
        <p:xfrm>
          <a:off x="6084168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31820"/>
              </p:ext>
            </p:extLst>
          </p:nvPr>
        </p:nvGraphicFramePr>
        <p:xfrm>
          <a:off x="7452320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8708"/>
              </p:ext>
            </p:extLst>
          </p:nvPr>
        </p:nvGraphicFramePr>
        <p:xfrm>
          <a:off x="899592" y="261774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46075"/>
              </p:ext>
            </p:extLst>
          </p:nvPr>
        </p:nvGraphicFramePr>
        <p:xfrm>
          <a:off x="2267744" y="2603644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4328" y="2094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094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1136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020272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652120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03848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1235" y="254574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72000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7544" y="290578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261774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23528" y="3559656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节点类型定义：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   </a:t>
            </a:r>
            <a:r>
              <a:rPr lang="en-US" altLang="zh-CN" sz="2800" dirty="0" err="1" smtClean="0"/>
              <a:t>linknode</a:t>
            </a:r>
            <a:r>
              <a:rPr lang="en-US" altLang="zh-CN" sz="2800" dirty="0" smtClean="0"/>
              <a:t>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节点结构定义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 data;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linknode</a:t>
            </a:r>
            <a:r>
              <a:rPr lang="en-US" altLang="zh-CN" sz="2800" dirty="0" smtClean="0"/>
              <a:t>  *next;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LiStack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8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49330" y="1251917"/>
            <a:ext cx="70070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即建立一个空栈，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创建栈的头节点，并将其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next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域置为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00892"/>
              </p:ext>
            </p:extLst>
          </p:nvPr>
        </p:nvGraphicFramePr>
        <p:xfrm>
          <a:off x="5398348" y="549806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26340" y="49940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66300" y="5786100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9992" y="549806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18727" y="2839576"/>
            <a:ext cx="78137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初始化栈，参数为头节点指针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头节点的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next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域为空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1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入栈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15159"/>
              </p:ext>
            </p:extLst>
          </p:nvPr>
        </p:nvGraphicFramePr>
        <p:xfrm>
          <a:off x="3635896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02264"/>
              </p:ext>
            </p:extLst>
          </p:nvPr>
        </p:nvGraphicFramePr>
        <p:xfrm>
          <a:off x="6084168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82521"/>
              </p:ext>
            </p:extLst>
          </p:nvPr>
        </p:nvGraphicFramePr>
        <p:xfrm>
          <a:off x="7452320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2255"/>
              </p:ext>
            </p:extLst>
          </p:nvPr>
        </p:nvGraphicFramePr>
        <p:xfrm>
          <a:off x="899592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3624"/>
              </p:ext>
            </p:extLst>
          </p:nvPr>
        </p:nvGraphicFramePr>
        <p:xfrm>
          <a:off x="2267744" y="52150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633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7202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7345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515719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96" y="522920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72184"/>
              </p:ext>
            </p:extLst>
          </p:nvPr>
        </p:nvGraphicFramePr>
        <p:xfrm>
          <a:off x="1619672" y="607919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1187624" y="63813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788" y="614614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83768" y="5733256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35696" y="5615264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2671" y="755987"/>
            <a:ext cx="81944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Push(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是要压入的数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*p; 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 = 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malloc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));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(!</a:t>
            </a:r>
            <a:r>
              <a:rPr lang="en-US" altLang="zh-CN" sz="2800" dirty="0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exit(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失败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p-&gt;data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置数据域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p-&gt;next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-&gt;next;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指针域指向原栈顶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 p;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头指针指向此节点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60212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实际上就是</a:t>
            </a:r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链表头位置的</a:t>
            </a:r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endParaRPr lang="zh-CN" altLang="en-US" sz="2800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3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出栈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511"/>
              </p:ext>
            </p:extLst>
          </p:nvPr>
        </p:nvGraphicFramePr>
        <p:xfrm>
          <a:off x="3635896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5514"/>
              </p:ext>
            </p:extLst>
          </p:nvPr>
        </p:nvGraphicFramePr>
        <p:xfrm>
          <a:off x="6084168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8873"/>
              </p:ext>
            </p:extLst>
          </p:nvPr>
        </p:nvGraphicFramePr>
        <p:xfrm>
          <a:off x="7452320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68984"/>
              </p:ext>
            </p:extLst>
          </p:nvPr>
        </p:nvGraphicFramePr>
        <p:xfrm>
          <a:off x="899592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53855"/>
              </p:ext>
            </p:extLst>
          </p:nvPr>
        </p:nvGraphicFramePr>
        <p:xfrm>
          <a:off x="2267744" y="52150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633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705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748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515719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51723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0691" y="54452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86640"/>
              </p:ext>
            </p:extLst>
          </p:nvPr>
        </p:nvGraphicFramePr>
        <p:xfrm>
          <a:off x="2195736" y="6165304"/>
          <a:ext cx="6480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3884" y="587727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55776" y="5731272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835696" y="5788424"/>
            <a:ext cx="0" cy="22444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835696" y="6012868"/>
            <a:ext cx="201622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851920" y="5788424"/>
            <a:ext cx="0" cy="2244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0930" y="754826"/>
            <a:ext cx="8599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Pop(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     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*p;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栈空则错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p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栈顶指针暂存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p-&gt;data;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栈顶数据出栈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    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&gt;next = p-&gt;next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头节点指针域指向下一节点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free(p);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</a:t>
            </a:r>
            <a:endParaRPr lang="en-US" altLang="zh-CN" sz="2800" dirty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3888" y="60212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实际上就是</a:t>
            </a:r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链表头位置的</a:t>
            </a:r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zh-CN" altLang="en-US" sz="2800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判空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86287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                                //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空则返回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不空则返回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0</a:t>
            </a:r>
            <a:endParaRPr lang="zh-CN" altLang="en-US" sz="2800" dirty="0">
              <a:solidFill>
                <a:srgbClr val="00B050"/>
              </a:solidFill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726" y="3989382"/>
            <a:ext cx="808426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不管要实现什么功能，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主程序都与前面的顺序栈的主程序完全一样。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通用的栈操作函数可以把栈的内部结构封装起来，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用户可以不必了解栈的细节。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取栈顶元素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400577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GetTop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 //2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 ==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若栈空，出错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-&gt;next-&gt;data;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取栈顶数据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 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仿宋" panose="02010609060101010101" pitchFamily="49" charset="-122"/>
              </a:rPr>
              <a:t>                                          //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栈顶指针不移动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4054"/>
              </p:ext>
            </p:extLst>
          </p:nvPr>
        </p:nvGraphicFramePr>
        <p:xfrm>
          <a:off x="3635896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23455"/>
              </p:ext>
            </p:extLst>
          </p:nvPr>
        </p:nvGraphicFramePr>
        <p:xfrm>
          <a:off x="6084168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11619"/>
              </p:ext>
            </p:extLst>
          </p:nvPr>
        </p:nvGraphicFramePr>
        <p:xfrm>
          <a:off x="7452320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28536"/>
              </p:ext>
            </p:extLst>
          </p:nvPr>
        </p:nvGraphicFramePr>
        <p:xfrm>
          <a:off x="899592" y="496033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67228"/>
              </p:ext>
            </p:extLst>
          </p:nvPr>
        </p:nvGraphicFramePr>
        <p:xfrm>
          <a:off x="2267744" y="4946228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43651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44371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44" y="44899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835696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0272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52120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235" y="488832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72000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524836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515719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98521"/>
              </p:ext>
            </p:extLst>
          </p:nvPr>
        </p:nvGraphicFramePr>
        <p:xfrm>
          <a:off x="2195736" y="5954340"/>
          <a:ext cx="6480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2555776" y="5519556"/>
            <a:ext cx="0" cy="4488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 销毁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7522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111486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DestroyStack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是头指针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    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LiStack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*p=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-&gt;next,*q;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指向栈顶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 while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(p-&gt;next !=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若栈不空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{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q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p-&gt;next;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q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指向下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free(p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    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当前节点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p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= q; 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p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指向下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一节点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free(p);  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释放最后节点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free(</a:t>
            </a:r>
            <a:r>
              <a:rPr lang="en-US" altLang="zh-CN" sz="2800" dirty="0" err="1" smtClean="0"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highlight>
                  <a:srgbClr val="FFFFFF"/>
                </a:highlight>
                <a:ea typeface="新宋体"/>
              </a:rPr>
              <a:t>); </a:t>
            </a:r>
            <a:r>
              <a:rPr lang="en-US" altLang="zh-CN" sz="2800" dirty="0" smtClean="0">
                <a:highlight>
                  <a:srgbClr val="FFFFFF"/>
                </a:highlight>
                <a:ea typeface="新宋体"/>
              </a:rPr>
              <a:t>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释放头节点</a:t>
            </a:r>
            <a:endParaRPr lang="en-US" altLang="zh-CN" sz="2800" dirty="0" smtClean="0">
              <a:solidFill>
                <a:srgbClr val="00B05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    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75000"/>
              </p:ext>
            </p:extLst>
          </p:nvPr>
        </p:nvGraphicFramePr>
        <p:xfrm>
          <a:off x="3635896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23390"/>
              </p:ext>
            </p:extLst>
          </p:nvPr>
        </p:nvGraphicFramePr>
        <p:xfrm>
          <a:off x="6084168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99890"/>
              </p:ext>
            </p:extLst>
          </p:nvPr>
        </p:nvGraphicFramePr>
        <p:xfrm>
          <a:off x="7452320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47547"/>
              </p:ext>
            </p:extLst>
          </p:nvPr>
        </p:nvGraphicFramePr>
        <p:xfrm>
          <a:off x="899592" y="553639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51717"/>
              </p:ext>
            </p:extLst>
          </p:nvPr>
        </p:nvGraphicFramePr>
        <p:xfrm>
          <a:off x="2267744" y="5522292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80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4328" y="49411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栈底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50131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844" y="49411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头节点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35696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20272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2120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03848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91235" y="546438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72000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82442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6512" y="553639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sp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6165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6165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483768" y="604045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23928" y="604045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79047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只能在一端（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栈顶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）进行插入和删除的线性表。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后进先出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LIFO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”，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先进后出。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的栈底和栈顶指针值相等；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非空栈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top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指向栈顶元素的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下一个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初始化、入栈、出栈、判空、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销毁、清空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、测栈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大小、取栈顶元素、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内部都有“硬件堆栈”，函数调用返回时用。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两种组织结构：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栈、链栈。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17268"/>
              </p:ext>
            </p:extLst>
          </p:nvPr>
        </p:nvGraphicFramePr>
        <p:xfrm>
          <a:off x="5760631" y="2060848"/>
          <a:ext cx="327586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76065"/>
                <a:gridCol w="864097"/>
                <a:gridCol w="9716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rgbClr val="FF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栈顶</a:t>
                      </a:r>
                      <a:endParaRPr lang="zh-CN" altLang="en-US" sz="2800" b="0" dirty="0">
                        <a:solidFill>
                          <a:srgbClr val="FF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base</a:t>
                      </a:r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→</a:t>
                      </a:r>
                      <a:endParaRPr lang="zh-CN" altLang="en-US" sz="2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栈底</a:t>
                      </a:r>
                      <a:endParaRPr lang="zh-CN" altLang="en-US" sz="2800" dirty="0">
                        <a:solidFill>
                          <a:srgbClr val="FF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00240"/>
              </p:ext>
            </p:extLst>
          </p:nvPr>
        </p:nvGraphicFramePr>
        <p:xfrm>
          <a:off x="7206035" y="3615880"/>
          <a:ext cx="857250" cy="533200"/>
        </p:xfrm>
        <a:graphic>
          <a:graphicData uri="http://schemas.openxmlformats.org/drawingml/2006/table">
            <a:tbl>
              <a:tblPr/>
              <a:tblGrid>
                <a:gridCol w="857250"/>
              </a:tblGrid>
              <a:tr h="533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6228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、将位操作一讲中“浮点数格式验证”中的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转换显示程序改为用堆栈实现。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键盘输入一字符串判断是否是对称串。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键盘输入一个表达式，判断括号是否匹配。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只有一种括号，或有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种括号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表达式求值，输入一个包含</a:t>
            </a: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+-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正整数和圆括号的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合法数学表达式，计算该表达式的运算结果。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迷宫求解。（可用栈、递归调用、队列三种方法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指针结构体定义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3501008"/>
            <a:ext cx="8208912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      </a:t>
            </a:r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栈指针结构体定义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{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base;  </a:t>
            </a: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栈底指针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 top;  </a:t>
            </a:r>
            <a:r>
              <a:rPr lang="en-US" altLang="zh-CN" sz="2800" dirty="0" smtClean="0"/>
              <a:t>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栈顶指针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stacksize</a:t>
            </a:r>
            <a:r>
              <a:rPr lang="en-US" altLang="zh-CN" sz="2800" dirty="0"/>
              <a:t>;     </a:t>
            </a:r>
            <a:r>
              <a:rPr lang="en-US" altLang="zh-CN" sz="2800" dirty="0" smtClean="0"/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当前已分配空间数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}</a:t>
            </a:r>
            <a:r>
              <a:rPr lang="en-US" altLang="zh-CN" sz="2800" dirty="0" err="1">
                <a:solidFill>
                  <a:srgbClr val="FF0000"/>
                </a:solidFill>
              </a:rPr>
              <a:t>SqStack</a:t>
            </a:r>
            <a:r>
              <a:rPr lang="en-US" altLang="zh-CN" sz="2800" dirty="0" smtClean="0"/>
              <a:t>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类型名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14" y="1253659"/>
            <a:ext cx="7007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栈空间、指针的定义可以有多种方法。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用数组定义栈空间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静态分配，大小固定；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动态分配：动态分配内存，大小可变。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67544" y="2269321"/>
            <a:ext cx="288032" cy="655623"/>
          </a:xfrm>
          <a:prstGeom prst="leftBrac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常数和类型定义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404640"/>
            <a:ext cx="7416824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100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栈初始大小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10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栈分配增量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1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栈函数返回代码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0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-2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栈中元素类型为整型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栈函数返回值为一用整型值表示的状态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初始化函数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015" y="1262365"/>
            <a:ext cx="86409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InitStack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</a:t>
            </a:r>
            <a:endParaRPr lang="en-US" altLang="zh-CN" sz="2800" dirty="0" smtClean="0">
              <a:solidFill>
                <a:srgbClr val="FF00FF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是指向堆栈指针结构体的指针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&gt;base =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分配栈空间，置栈底指针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malloc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*</a:t>
            </a:r>
            <a:r>
              <a:rPr lang="en-US" altLang="zh-CN" sz="2800" dirty="0" err="1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));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!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-&gt;base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 exit(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失败则指针为空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，出错返回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&gt;top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-&gt;base;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顶指针等于栈底指针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STACK_INIT_SIZE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置栈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大小值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｝</a:t>
            </a:r>
            <a:endParaRPr lang="en-US" altLang="zh-CN" sz="2800" dirty="0">
              <a:solidFill>
                <a:srgbClr val="FF00FF"/>
              </a:solidFill>
              <a:highlight>
                <a:srgbClr val="FFFFFF"/>
              </a:highlight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40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入栈函数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334373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Push(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{</a:t>
            </a:r>
          </a:p>
          <a:p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SqStack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是要压入的数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-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 &gt;=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 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若栈满追加存储空间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{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&gt;base = 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*)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realloc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-&gt;base,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+ 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sizeof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(!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-&gt;base) exit(</a:t>
            </a:r>
            <a:r>
              <a:rPr lang="en-US" altLang="zh-CN" sz="2800" dirty="0" smtClean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OVERFLOW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endParaRPr lang="zh-CN" altLang="en-US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&gt;top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 +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重置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lang="en-US" altLang="zh-CN" sz="2800" dirty="0" smtClean="0">
              <a:solidFill>
                <a:srgbClr val="008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stacksize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+=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STACKINCREMENT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修改栈大小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highlight>
                  <a:srgbClr val="FFFFFF"/>
                </a:highlight>
                <a:ea typeface="新宋体"/>
              </a:rPr>
              <a:t>}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                                    //*(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-&gt;top)=data; 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-&gt;top)++;</a:t>
            </a:r>
            <a:endParaRPr lang="en-US" altLang="zh-CN" sz="2800" dirty="0">
              <a:solidFill>
                <a:srgbClr val="FF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-&gt;top++ =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入栈，栈顶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    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21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出栈函数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1476067"/>
            <a:ext cx="85689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Pop(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, 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个参数，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是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SqStack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指针，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ea typeface="华文楷体" panose="02010600040101010101" pitchFamily="2" charset="-122"/>
              </a:rPr>
              <a:t>是出栈数存放的地址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{  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==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-&gt;base) 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     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ERROR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     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若栈空，出错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 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= *(--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);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，栈顶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元素出栈</a:t>
            </a: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ea typeface="新宋体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)--,*data=*(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-&gt;top</a:t>
            </a:r>
            <a:r>
              <a:rPr lang="en-US" altLang="zh-CN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8000"/>
                </a:solidFill>
                <a:highlight>
                  <a:srgbClr val="FFFFFF"/>
                </a:highlight>
                <a:ea typeface="新宋体"/>
              </a:rPr>
              <a:t>   </a:t>
            </a:r>
            <a:r>
              <a:rPr lang="en-US" altLang="zh-CN" sz="2800" dirty="0" smtClean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6F008A"/>
                </a:solidFill>
                <a:highlight>
                  <a:srgbClr val="FFFFFF"/>
                </a:highlight>
                <a:ea typeface="新宋体"/>
              </a:rPr>
              <a:t>OK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646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思考理解：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两种错误处理：</a:t>
            </a:r>
            <a:r>
              <a:rPr lang="en-US" altLang="zh-CN" sz="2800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exit,return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 判空函数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2060848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StackEmpty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{</a:t>
            </a:r>
          </a:p>
          <a:p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-&gt;top ==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-&gt;base;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}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ea typeface="新宋体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空则返回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，不空则返回</a:t>
            </a:r>
            <a:r>
              <a:rPr lang="en-US" altLang="zh-CN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1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r>
              <a:rPr lang="zh-CN" altLang="en-US" baseline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1620083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销毁栈</a:t>
            </a:r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DestroyStack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清空栈</a:t>
            </a:r>
            <a:r>
              <a:rPr lang="zh-CN" altLang="en-US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ClearStack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测栈大小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StackLength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取栈顶元素</a:t>
            </a:r>
            <a:r>
              <a:rPr lang="zh-CN" altLang="en-US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：</a:t>
            </a:r>
            <a:endParaRPr lang="en-US" altLang="zh-CN" sz="2800" dirty="0" smtClean="0">
              <a:solidFill>
                <a:srgbClr val="FF00FF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en-US" altLang="zh-CN" sz="2800" dirty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highlight>
                  <a:srgbClr val="FFFFFF"/>
                </a:highlight>
                <a:latin typeface="新宋体"/>
                <a:ea typeface="新宋体"/>
              </a:rPr>
              <a:t>      </a:t>
            </a:r>
            <a:r>
              <a:rPr lang="en-US" altLang="zh-CN" sz="2800" dirty="0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Status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GetTop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(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SqStack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 err="1" smtClean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sp,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SElemType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*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ea typeface="新宋体"/>
              </a:rPr>
              <a:t>data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)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新宋体"/>
              <a:ea typeface="新宋体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highlight>
                  <a:srgbClr val="FFFF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请同学们自行编写。</a:t>
            </a:r>
            <a:endParaRPr lang="en-US" altLang="zh-CN" sz="2800" dirty="0">
              <a:solidFill>
                <a:srgbClr val="00B050"/>
              </a:solidFill>
              <a:highlight>
                <a:srgbClr val="FFFFFF"/>
              </a:highligh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9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113672</TotalTime>
  <Words>1754</Words>
  <Application>Microsoft Office PowerPoint</Application>
  <PresentationFormat>全屏显示(4:3)</PresentationFormat>
  <Paragraphs>284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第9讲  栈</vt:lpstr>
      <vt:lpstr>基本概念</vt:lpstr>
      <vt:lpstr>顺序栈 指针结构体定义</vt:lpstr>
      <vt:lpstr>顺序栈 常数和类型定义</vt:lpstr>
      <vt:lpstr>顺序栈 初始化函数</vt:lpstr>
      <vt:lpstr>顺序栈 入栈函数</vt:lpstr>
      <vt:lpstr>顺序栈 出栈函数</vt:lpstr>
      <vt:lpstr>顺序栈 判空函数</vt:lpstr>
      <vt:lpstr>顺序栈 其他函数</vt:lpstr>
      <vt:lpstr>应用举例 数制转换</vt:lpstr>
      <vt:lpstr>主程序</vt:lpstr>
      <vt:lpstr>程序思考与改进</vt:lpstr>
      <vt:lpstr>链栈</vt:lpstr>
      <vt:lpstr>链栈 初始化</vt:lpstr>
      <vt:lpstr>链栈 入栈</vt:lpstr>
      <vt:lpstr>链栈 出栈</vt:lpstr>
      <vt:lpstr>链栈 判空</vt:lpstr>
      <vt:lpstr>链栈 取栈顶元素</vt:lpstr>
      <vt:lpstr>链栈 销毁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932</cp:revision>
  <dcterms:created xsi:type="dcterms:W3CDTF">2017-06-15T08:08:42Z</dcterms:created>
  <dcterms:modified xsi:type="dcterms:W3CDTF">2022-07-08T01:28:24Z</dcterms:modified>
</cp:coreProperties>
</file>