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9" r:id="rId2"/>
    <p:sldId id="397" r:id="rId3"/>
    <p:sldId id="440" r:id="rId4"/>
    <p:sldId id="450" r:id="rId5"/>
    <p:sldId id="451" r:id="rId6"/>
    <p:sldId id="452" r:id="rId7"/>
    <p:sldId id="453" r:id="rId8"/>
    <p:sldId id="454" r:id="rId9"/>
    <p:sldId id="455" r:id="rId10"/>
    <p:sldId id="412" r:id="rId11"/>
    <p:sldId id="441" r:id="rId12"/>
    <p:sldId id="456" r:id="rId13"/>
    <p:sldId id="41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49"/>
            <p14:sldId id="397"/>
            <p14:sldId id="440"/>
            <p14:sldId id="450"/>
            <p14:sldId id="451"/>
            <p14:sldId id="452"/>
            <p14:sldId id="453"/>
            <p14:sldId id="454"/>
            <p14:sldId id="455"/>
            <p14:sldId id="412"/>
            <p14:sldId id="441"/>
            <p14:sldId id="456"/>
            <p14:sldId id="413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74" autoAdjust="0"/>
    <p:restoredTop sz="90792" autoAdjust="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NMEA-018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队列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1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4628"/>
            <a:ext cx="8229600" cy="9461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5032018" y="476672"/>
            <a:ext cx="3860462" cy="3211332"/>
            <a:chOff x="4862570" y="836712"/>
            <a:chExt cx="3860462" cy="3211332"/>
          </a:xfrm>
        </p:grpSpPr>
        <p:sp>
          <p:nvSpPr>
            <p:cNvPr id="7" name="椭圆 6"/>
            <p:cNvSpPr/>
            <p:nvPr/>
          </p:nvSpPr>
          <p:spPr>
            <a:xfrm>
              <a:off x="6480152" y="2024784"/>
              <a:ext cx="1440000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940152" y="1484784"/>
              <a:ext cx="2520000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0"/>
              <a:endCxn id="7" idx="0"/>
            </p:cNvCxnSpPr>
            <p:nvPr/>
          </p:nvCxnSpPr>
          <p:spPr>
            <a:xfrm>
              <a:off x="7200152" y="1484784"/>
              <a:ext cx="0" cy="54000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63870" y="3508044"/>
              <a:ext cx="0" cy="54000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7" idx="2"/>
            </p:cNvCxnSpPr>
            <p:nvPr/>
          </p:nvCxnSpPr>
          <p:spPr>
            <a:xfrm flipV="1">
              <a:off x="5940152" y="2744864"/>
              <a:ext cx="540000" cy="6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7920432" y="2737056"/>
              <a:ext cx="540000" cy="6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1"/>
              <a:endCxn id="7" idx="1"/>
            </p:cNvCxnSpPr>
            <p:nvPr/>
          </p:nvCxnSpPr>
          <p:spPr>
            <a:xfrm>
              <a:off x="6309197" y="1853870"/>
              <a:ext cx="381838" cy="38182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646546" y="3335211"/>
              <a:ext cx="381838" cy="38182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7"/>
            </p:cNvCxnSpPr>
            <p:nvPr/>
          </p:nvCxnSpPr>
          <p:spPr>
            <a:xfrm flipH="1">
              <a:off x="7740352" y="1853870"/>
              <a:ext cx="350755" cy="37277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298524" y="3230045"/>
              <a:ext cx="350755" cy="37277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62570" y="3030113"/>
              <a:ext cx="908134" cy="861774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70C0"/>
                  </a:solidFill>
                </a:rPr>
                <a:t>front</a:t>
              </a:r>
            </a:p>
            <a:p>
              <a:r>
                <a:rPr lang="zh-CN" altLang="en-US" sz="2800" dirty="0" smtClean="0">
                  <a:solidFill>
                    <a:srgbClr val="0070C0"/>
                  </a:solidFill>
                </a:rPr>
                <a:t>出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43588" y="836712"/>
              <a:ext cx="77944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70C0"/>
                  </a:solidFill>
                </a:rPr>
                <a:t>rear</a:t>
              </a:r>
            </a:p>
            <a:p>
              <a:r>
                <a:rPr lang="zh-CN" altLang="en-US" sz="2800" dirty="0">
                  <a:solidFill>
                    <a:srgbClr val="0070C0"/>
                  </a:solidFill>
                </a:rPr>
                <a:t>进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489011" y="3416432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a0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259937" y="3464944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a1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787968" y="2961313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a2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837465" y="2075075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a3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92123" y="1592260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dirty="0" smtClean="0">
                  <a:solidFill>
                    <a:srgbClr val="FF0000"/>
                  </a:solidFill>
                </a:rPr>
                <a:t>a4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24" name="直接箭头连接符 1023"/>
            <p:cNvCxnSpPr>
              <a:stCxn id="24" idx="3"/>
            </p:cNvCxnSpPr>
            <p:nvPr/>
          </p:nvCxnSpPr>
          <p:spPr>
            <a:xfrm flipV="1">
              <a:off x="5770704" y="3182316"/>
              <a:ext cx="369978" cy="2786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箭头连接符 1026"/>
            <p:cNvCxnSpPr/>
            <p:nvPr/>
          </p:nvCxnSpPr>
          <p:spPr>
            <a:xfrm flipH="1">
              <a:off x="7897156" y="1233948"/>
              <a:ext cx="203236" cy="3948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61023" y="3068960"/>
            <a:ext cx="782740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数据结构与顺序队列相同，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初始状态：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rear=</a:t>
            </a:r>
            <a:r>
              <a:rPr lang="en-US" altLang="zh-CN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MaxSize-1    </a:t>
            </a:r>
            <a:endParaRPr lang="en-US" altLang="zh-CN" sz="2800" i="1" dirty="0" smtClean="0">
              <a:solidFill>
                <a:srgbClr val="00B05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队空：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                </a:t>
            </a:r>
            <a:r>
              <a:rPr lang="en-US" altLang="zh-CN" sz="2800" dirty="0" err="1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MaxSize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=16</a:t>
            </a:r>
            <a:r>
              <a:rPr lang="zh-CN" altLang="en-US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32</a:t>
            </a:r>
            <a:r>
              <a:rPr lang="zh-CN" altLang="en-US" sz="2800" dirty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等为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好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队满：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(rear+1)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%</a:t>
            </a:r>
            <a:r>
              <a:rPr lang="en-US" altLang="zh-CN" sz="2800" dirty="0" err="1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MaxSize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          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少用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个空间</a:t>
            </a:r>
            <a:endParaRPr lang="en-US" altLang="zh-CN" sz="2800" dirty="0" smtClean="0">
              <a:solidFill>
                <a:srgbClr val="00B05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进队：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rear</a:t>
            </a:r>
            <a:r>
              <a:rPr lang="en-US" altLang="zh-CN" sz="2800" dirty="0">
                <a:solidFill>
                  <a:srgbClr val="FF0000"/>
                </a:solidFill>
                <a:ea typeface="仿宋" panose="02010609060101010101" pitchFamily="49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(rear+1)</a:t>
            </a:r>
            <a:r>
              <a:rPr lang="en-US" altLang="zh-CN" sz="2800" dirty="0">
                <a:solidFill>
                  <a:srgbClr val="FF0000"/>
                </a:solidFill>
                <a:ea typeface="仿宋" panose="02010609060101010101" pitchFamily="49" charset="-122"/>
              </a:rPr>
              <a:t>%</a:t>
            </a:r>
            <a:r>
              <a:rPr lang="en-US" altLang="zh-CN" sz="28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MaxSize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;</a:t>
            </a:r>
            <a:r>
              <a:rPr lang="en-US" altLang="zh-CN" sz="2800" dirty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    data[rear</a:t>
            </a:r>
            <a:r>
              <a:rPr lang="en-US" altLang="zh-CN" sz="2800" dirty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]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e;</a:t>
            </a:r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出队：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(front+1)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%</a:t>
            </a:r>
            <a:r>
              <a:rPr lang="en-US" altLang="zh-CN" sz="2800" dirty="0" err="1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MaxSize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;  e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data[front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];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队长？</a:t>
            </a:r>
            <a:endParaRPr lang="en-US" altLang="zh-CN" sz="2800" dirty="0" smtClean="0">
              <a:solidFill>
                <a:srgbClr val="00B050"/>
              </a:solidFill>
              <a:latin typeface="+mj-lt"/>
              <a:ea typeface="仿宋" panose="02010609060101010101" pitchFamily="49" charset="-122"/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376178" y="1394773"/>
            <a:ext cx="5715988" cy="1311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操作系统中的键盘缓冲区；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GPS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协议</a:t>
            </a:r>
            <a:r>
              <a:rPr lang="en-US" altLang="zh-CN" sz="2800" u="sng" dirty="0" smtClean="0">
                <a:hlinkClick r:id="rId2"/>
              </a:rPr>
              <a:t>NMEA-0183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数据接收处理；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3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99898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链式队列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44046"/>
              </p:ext>
            </p:extLst>
          </p:nvPr>
        </p:nvGraphicFramePr>
        <p:xfrm>
          <a:off x="3635896" y="1587757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89406"/>
              </p:ext>
            </p:extLst>
          </p:nvPr>
        </p:nvGraphicFramePr>
        <p:xfrm>
          <a:off x="6084168" y="1587757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n-2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60914"/>
              </p:ext>
            </p:extLst>
          </p:nvPr>
        </p:nvGraphicFramePr>
        <p:xfrm>
          <a:off x="7452320" y="1587757"/>
          <a:ext cx="14401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630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28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19238"/>
              </p:ext>
            </p:extLst>
          </p:nvPr>
        </p:nvGraphicFramePr>
        <p:xfrm>
          <a:off x="2267744" y="1573653"/>
          <a:ext cx="115212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>
                          <a:solidFill>
                            <a:srgbClr val="FF0000"/>
                          </a:solidFill>
                        </a:rPr>
                        <a:t>a0</a:t>
                      </a:r>
                      <a:endParaRPr lang="zh-CN" alt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24328" y="10645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尾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10645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35696" y="1875789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020272" y="1875789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652120" y="1875789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3848" y="1875789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1235" y="151574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......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72000" y="1875789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9592" y="1568593"/>
            <a:ext cx="908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front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出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7740352" y="2144657"/>
            <a:ext cx="0" cy="50405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12360" y="2186861"/>
            <a:ext cx="779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rear</a:t>
            </a:r>
          </a:p>
          <a:p>
            <a:r>
              <a:rPr lang="zh-CN" altLang="en-US" sz="2800" dirty="0">
                <a:solidFill>
                  <a:srgbClr val="0070C0"/>
                </a:solidFill>
              </a:rPr>
              <a:t>进</a:t>
            </a:r>
          </a:p>
        </p:txBody>
      </p:sp>
      <p:sp>
        <p:nvSpPr>
          <p:cNvPr id="33" name="矩形 32"/>
          <p:cNvSpPr/>
          <p:nvPr/>
        </p:nvSpPr>
        <p:spPr>
          <a:xfrm>
            <a:off x="179512" y="2420888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数据节点：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qnode</a:t>
            </a:r>
            <a:endParaRPr lang="zh-CN" altLang="en-US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/>
              <a:t>{  </a:t>
            </a:r>
            <a:r>
              <a:rPr lang="en-US" altLang="zh-CN" sz="2800" dirty="0" err="1" smtClean="0"/>
              <a:t>QElemType</a:t>
            </a:r>
            <a:r>
              <a:rPr lang="en-US" altLang="zh-CN" sz="2800" dirty="0" smtClean="0"/>
              <a:t> data;</a:t>
            </a:r>
            <a:endParaRPr lang="zh-CN" altLang="en-US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qnode</a:t>
            </a:r>
            <a:r>
              <a:rPr lang="en-US" altLang="zh-CN" sz="2800" dirty="0" smtClean="0"/>
              <a:t> *next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/>
              <a:t>}</a:t>
            </a:r>
            <a:r>
              <a:rPr lang="en-US" altLang="zh-CN" sz="2800" dirty="0" err="1" smtClean="0"/>
              <a:t>QNode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4355976" y="2492896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头尾指针节点：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qnode</a:t>
            </a:r>
            <a:endParaRPr lang="zh-CN" altLang="en-US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/>
              <a:t>{  </a:t>
            </a:r>
            <a:r>
              <a:rPr lang="en-US" altLang="zh-CN" sz="2800" dirty="0" err="1" smtClean="0"/>
              <a:t>QNode</a:t>
            </a:r>
            <a:r>
              <a:rPr lang="en-US" altLang="zh-CN" sz="2800" dirty="0" smtClean="0"/>
              <a:t> *front;</a:t>
            </a:r>
            <a:endParaRPr lang="zh-CN" altLang="en-US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QNode</a:t>
            </a:r>
            <a:r>
              <a:rPr lang="en-US" altLang="zh-CN" sz="2800" dirty="0" smtClean="0"/>
              <a:t> *rear;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/>
              <a:t>}</a:t>
            </a:r>
            <a:r>
              <a:rPr lang="en-US" altLang="zh-CN" sz="2800" dirty="0" err="1" smtClean="0"/>
              <a:t>LiQueue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519" y="4797152"/>
            <a:ext cx="80447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队空：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front=rear=NULL;        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动态分配，不会队满。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进队：将一节点</a:t>
            </a:r>
            <a:r>
              <a:rPr lang="zh-CN" altLang="en-US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插入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队尾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;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出队：将队头节点</a:t>
            </a:r>
            <a:r>
              <a:rPr lang="zh-CN" altLang="en-US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删除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循环链式队列：只需一个头或尾指针。</a:t>
            </a:r>
            <a:endParaRPr lang="zh-CN" altLang="en-US" sz="2800" dirty="0">
              <a:solidFill>
                <a:srgbClr val="00B050"/>
              </a:solidFill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692696"/>
            <a:ext cx="8064896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err="1"/>
              <a:t>SeqQueue</a:t>
            </a:r>
            <a:r>
              <a:rPr lang="en-US" altLang="zh-CN" sz="2800" dirty="0"/>
              <a:t> q;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/>
              <a:t>QElemType</a:t>
            </a:r>
            <a:r>
              <a:rPr lang="en-US" altLang="zh-CN" sz="2800" dirty="0"/>
              <a:t> data;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>
                <a:solidFill>
                  <a:srgbClr val="FF0000"/>
                </a:solidFill>
              </a:rPr>
              <a:t>InitQueue</a:t>
            </a:r>
            <a:r>
              <a:rPr lang="en-US" altLang="zh-CN" sz="2800" dirty="0"/>
              <a:t>(&amp;q);                           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</a:rPr>
              <a:t>初始化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/>
              <a:t>for(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=0;i&lt;200;i</a:t>
            </a:r>
            <a:r>
              <a:rPr lang="en-US" altLang="zh-CN" sz="2800" dirty="0"/>
              <a:t>++)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        if(</a:t>
            </a:r>
            <a:r>
              <a:rPr lang="en-US" altLang="zh-CN" sz="2800" dirty="0">
                <a:solidFill>
                  <a:srgbClr val="FF00FF"/>
                </a:solidFill>
              </a:rPr>
              <a:t>!</a:t>
            </a:r>
            <a:r>
              <a:rPr lang="en-US" altLang="zh-CN" sz="2800" dirty="0" err="1">
                <a:solidFill>
                  <a:srgbClr val="FF0000"/>
                </a:solidFill>
              </a:rPr>
              <a:t>QueueFull</a:t>
            </a:r>
            <a:r>
              <a:rPr lang="en-US" altLang="zh-CN" sz="2800" dirty="0"/>
              <a:t>(&amp;q))       </a:t>
            </a:r>
            <a:r>
              <a:rPr lang="en-US" altLang="zh-CN" sz="2800" dirty="0">
                <a:solidFill>
                  <a:srgbClr val="FF0000"/>
                </a:solidFill>
              </a:rPr>
              <a:t>Add</a:t>
            </a:r>
            <a:r>
              <a:rPr lang="en-US" altLang="zh-CN" sz="2800" dirty="0"/>
              <a:t>(&amp;</a:t>
            </a:r>
            <a:r>
              <a:rPr lang="en-US" altLang="zh-CN" sz="2800" dirty="0" err="1"/>
              <a:t>q,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/>
              <a:t>);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//0~199</a:t>
            </a:r>
            <a:r>
              <a:rPr lang="zh-CN" altLang="en-US" sz="2800" dirty="0" smtClean="0">
                <a:solidFill>
                  <a:srgbClr val="00B050"/>
                </a:solidFill>
              </a:rPr>
              <a:t>入队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count =0;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 while(</a:t>
            </a:r>
            <a:r>
              <a:rPr lang="en-US" altLang="zh-CN" sz="2800" dirty="0">
                <a:solidFill>
                  <a:srgbClr val="FF00FF"/>
                </a:solidFill>
              </a:rPr>
              <a:t>!</a:t>
            </a:r>
            <a:r>
              <a:rPr lang="en-US" altLang="zh-CN" sz="2800" dirty="0" err="1">
                <a:solidFill>
                  <a:srgbClr val="FF0000"/>
                </a:solidFill>
              </a:rPr>
              <a:t>QueueEmpty</a:t>
            </a:r>
            <a:r>
              <a:rPr lang="en-US" altLang="zh-CN" sz="2800" dirty="0"/>
              <a:t>(&amp;q))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{     </a:t>
            </a:r>
            <a:r>
              <a:rPr lang="en-US" altLang="zh-CN" sz="2800" dirty="0"/>
              <a:t>count++;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        </a:t>
            </a:r>
            <a:r>
              <a:rPr lang="en-US" altLang="zh-CN" sz="2800" dirty="0">
                <a:solidFill>
                  <a:srgbClr val="FF0000"/>
                </a:solidFill>
              </a:rPr>
              <a:t>Delete</a:t>
            </a:r>
            <a:r>
              <a:rPr lang="en-US" altLang="zh-CN" sz="2800" dirty="0"/>
              <a:t>(&amp;</a:t>
            </a:r>
            <a:r>
              <a:rPr lang="en-US" altLang="zh-CN" sz="2800" dirty="0" err="1"/>
              <a:t>q,&amp;data</a:t>
            </a:r>
            <a:r>
              <a:rPr lang="en-US" altLang="zh-CN" sz="2800" dirty="0"/>
              <a:t>);             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</a:rPr>
              <a:t>出队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(“%d\</a:t>
            </a:r>
            <a:r>
              <a:rPr lang="en-US" altLang="zh-CN" sz="2800" dirty="0" err="1"/>
              <a:t>t”,data</a:t>
            </a:r>
            <a:r>
              <a:rPr lang="en-US" altLang="zh-CN" sz="2800" dirty="0"/>
              <a:t>);           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</a:rPr>
              <a:t>显示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/>
              <a:t>        if(count%10==0)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(“\n”);            </a:t>
            </a:r>
            <a:r>
              <a:rPr lang="en-US" altLang="zh-CN" sz="2800" dirty="0">
                <a:solidFill>
                  <a:srgbClr val="00B050"/>
                </a:solidFill>
              </a:rPr>
              <a:t>//10</a:t>
            </a:r>
            <a:r>
              <a:rPr lang="zh-CN" altLang="en-US" sz="2800" dirty="0">
                <a:solidFill>
                  <a:srgbClr val="00B050"/>
                </a:solidFill>
              </a:rPr>
              <a:t>个分行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} 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85496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916832"/>
            <a:ext cx="7186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、构造循环队列的算法。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、构造链式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队列的算法。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、构造只有尾指针的循环链式队列的算法。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8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66781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在一端（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队尾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）插入在另一端（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队头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）删除的线性表。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先进先出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FIFO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223" y="2546901"/>
            <a:ext cx="86522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基本操作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初始化、进队、出队、判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空、</a:t>
            </a:r>
            <a:endParaRPr lang="en-US" altLang="zh-CN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销毁、清空、测队列大小、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...</a:t>
            </a:r>
          </a:p>
        </p:txBody>
      </p:sp>
      <p:sp>
        <p:nvSpPr>
          <p:cNvPr id="12" name="矩形 11"/>
          <p:cNvSpPr/>
          <p:nvPr/>
        </p:nvSpPr>
        <p:spPr>
          <a:xfrm>
            <a:off x="168223" y="3699029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循环队列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  把队列的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前端的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后端连接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起来，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环形队列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  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形成一个环形的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线性表。          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5445224"/>
            <a:ext cx="80741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双端队列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：在两端都可插入删除的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队列，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输入受限、输出受限的双端队列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400" y="477798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顺序存储、链式存储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6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86766"/>
              </p:ext>
            </p:extLst>
          </p:nvPr>
        </p:nvGraphicFramePr>
        <p:xfrm>
          <a:off x="2040700" y="1628800"/>
          <a:ext cx="412812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36"/>
                <a:gridCol w="648072"/>
                <a:gridCol w="720080"/>
                <a:gridCol w="720080"/>
                <a:gridCol w="720080"/>
                <a:gridCol w="648072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a4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2352396" y="2148592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808780" y="2162660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1618" y="2060848"/>
            <a:ext cx="908134" cy="86177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front</a:t>
            </a:r>
          </a:p>
          <a:p>
            <a:r>
              <a:rPr lang="zh-CN" altLang="en-US" sz="2800" dirty="0">
                <a:solidFill>
                  <a:srgbClr val="0070C0"/>
                </a:solidFill>
              </a:rPr>
              <a:t>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0788" y="2060848"/>
            <a:ext cx="779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rear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</a:rPr>
              <a:t>进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3140968"/>
            <a:ext cx="4947765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初始状态：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rear=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-1          </a:t>
            </a:r>
            <a:endParaRPr lang="en-US" altLang="zh-CN" sz="2800" i="1" dirty="0" smtClean="0">
              <a:solidFill>
                <a:srgbClr val="00B05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队空：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队满：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MaxSize-1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队长：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rear-front</a:t>
            </a:r>
          </a:p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进</a:t>
            </a: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队：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rear++;data[rear]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e;</a:t>
            </a:r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出队：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front++;e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=</a:t>
            </a:r>
            <a:r>
              <a:rPr lang="en-US" altLang="zh-CN" sz="28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data[front];</a:t>
            </a:r>
            <a:endParaRPr lang="zh-CN" altLang="en-US" sz="2800" dirty="0">
              <a:solidFill>
                <a:srgbClr val="0070C0"/>
              </a:solidFill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1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4236" y="2406367"/>
            <a:ext cx="83542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/>
              <a:t>#define </a:t>
            </a:r>
            <a:r>
              <a:rPr lang="en-US" altLang="zh-CN" sz="2800" dirty="0" err="1" smtClean="0"/>
              <a:t>MaxSize</a:t>
            </a:r>
            <a:r>
              <a:rPr lang="en-US" altLang="zh-CN" sz="2800" dirty="0" smtClean="0"/>
              <a:t> 40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最多元素数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</a:t>
            </a:r>
            <a:endParaRPr lang="zh-CN" altLang="en-US" sz="2800" dirty="0" smtClean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/>
              <a:t>{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QElemType</a:t>
            </a:r>
            <a:r>
              <a:rPr lang="en-US" altLang="zh-CN" sz="2800" dirty="0" smtClean="0"/>
              <a:t> data[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MaxSize</a:t>
            </a:r>
            <a:r>
              <a:rPr lang="en-US" altLang="zh-CN" sz="2800" dirty="0" smtClean="0"/>
              <a:t>] ;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用数组存放队列</a:t>
            </a:r>
          </a:p>
          <a:p>
            <a:pPr>
              <a:spcAft>
                <a:spcPts val="1200"/>
              </a:spcAft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front,rear</a:t>
            </a:r>
            <a:r>
              <a:rPr lang="en-US" altLang="zh-CN" sz="2800" dirty="0" smtClean="0"/>
              <a:t>;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队首、队尾指针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下标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/>
              <a:t>}</a:t>
            </a:r>
            <a:r>
              <a:rPr lang="en-US" altLang="zh-CN" sz="2800" dirty="0" err="1" smtClean="0"/>
              <a:t>SeqQueue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95536" y="1628800"/>
            <a:ext cx="3866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ea typeface="新宋体"/>
              </a:rPr>
              <a:t>typedef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 </a:t>
            </a:r>
            <a:r>
              <a:rPr lang="en-US" altLang="zh-CN" sz="2800" dirty="0" err="1">
                <a:solidFill>
                  <a:srgbClr val="FF00FF"/>
                </a:solidFill>
                <a:highlight>
                  <a:srgbClr val="FFFFFF"/>
                </a:highlight>
                <a:ea typeface="新宋体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 </a:t>
            </a:r>
            <a:r>
              <a:rPr lang="en-US" altLang="zh-CN" sz="2800" dirty="0" err="1" smtClean="0">
                <a:solidFill>
                  <a:srgbClr val="2B91AF"/>
                </a:solidFill>
                <a:highlight>
                  <a:srgbClr val="FFFFFF"/>
                </a:highlight>
                <a:ea typeface="新宋体"/>
              </a:rPr>
              <a:t>QElemType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ea typeface="新宋体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/>
                <a:ea typeface="新宋体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1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初始化函数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5656" y="1844824"/>
            <a:ext cx="597666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altLang="zh-CN" sz="2800" b="1" dirty="0"/>
              <a:t>SeqQueue  *</a:t>
            </a:r>
            <a:r>
              <a:rPr lang="ru-RU" altLang="zh-CN" sz="2800" dirty="0"/>
              <a:t> </a:t>
            </a:r>
            <a:r>
              <a:rPr lang="ru-RU" altLang="zh-CN" sz="2800" b="1" dirty="0"/>
              <a:t>InitQueue (</a:t>
            </a:r>
            <a:r>
              <a:rPr lang="ru-RU" altLang="zh-CN" sz="2800" b="1" dirty="0">
                <a:solidFill>
                  <a:srgbClr val="FF00FF"/>
                </a:solidFill>
              </a:rPr>
              <a:t>SeqQueue *Q</a:t>
            </a:r>
            <a:r>
              <a:rPr lang="ru-RU" altLang="zh-CN" sz="2800" b="1" dirty="0" smtClean="0"/>
              <a:t>)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ru-RU" altLang="zh-CN" sz="2800" b="1" dirty="0" smtClean="0"/>
              <a:t>{</a:t>
            </a:r>
            <a:endParaRPr lang="ru-RU" altLang="zh-CN" sz="2800" b="1" dirty="0"/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    Q-&gt;front =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-1</a:t>
            </a:r>
            <a:r>
              <a:rPr lang="zh-CN" altLang="ru-RU" sz="2800" b="1" dirty="0" smtClean="0"/>
              <a:t>； </a:t>
            </a:r>
            <a:endParaRPr lang="zh-CN" altLang="ru-RU" sz="2800" b="1" dirty="0"/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        </a:t>
            </a:r>
            <a:r>
              <a:rPr lang="ru-RU" altLang="zh-CN" sz="2800" b="1" dirty="0"/>
              <a:t>Q-&gt;rear =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-1</a:t>
            </a:r>
            <a:r>
              <a:rPr lang="zh-CN" altLang="ru-RU" sz="2800" b="1" dirty="0" smtClean="0"/>
              <a:t>；</a:t>
            </a:r>
            <a:endParaRPr lang="zh-CN" altLang="ru-RU" sz="2800" b="1" dirty="0"/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        </a:t>
            </a:r>
            <a:r>
              <a:rPr lang="ru-RU" altLang="zh-CN" sz="2800" b="1" dirty="0"/>
              <a:t>return Q</a:t>
            </a:r>
            <a:r>
              <a:rPr lang="zh-CN" altLang="ru-RU" sz="2800" b="1" dirty="0"/>
              <a:t>；</a:t>
            </a:r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   </a:t>
            </a:r>
            <a:r>
              <a:rPr lang="ru-RU" altLang="zh-CN" sz="2800" b="1" dirty="0"/>
              <a:t>}</a:t>
            </a:r>
            <a:r>
              <a:rPr lang="ru-RU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19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入队函数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8488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altLang="zh-CN" sz="2800" b="1" dirty="0"/>
              <a:t>void Add (</a:t>
            </a:r>
            <a:r>
              <a:rPr lang="ru-RU" altLang="zh-CN" sz="2800" b="1" dirty="0">
                <a:solidFill>
                  <a:srgbClr val="FF00FF"/>
                </a:solidFill>
              </a:rPr>
              <a:t>SeqQueue </a:t>
            </a:r>
            <a:r>
              <a:rPr lang="ru-RU" altLang="zh-CN" sz="2800" b="1" dirty="0" smtClean="0">
                <a:solidFill>
                  <a:srgbClr val="FF00FF"/>
                </a:solidFill>
              </a:rPr>
              <a:t>*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Q</a:t>
            </a:r>
            <a:r>
              <a:rPr lang="zh-CN" altLang="ru-RU" sz="2800" b="1" dirty="0" smtClean="0"/>
              <a:t>，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b="1" dirty="0" err="1">
                <a:solidFill>
                  <a:srgbClr val="FF00FF"/>
                </a:solidFill>
              </a:rPr>
              <a:t>QElemType</a:t>
            </a:r>
            <a:r>
              <a:rPr lang="ru-RU" altLang="zh-CN" sz="2800" b="1" dirty="0" smtClean="0">
                <a:solidFill>
                  <a:srgbClr val="FF00FF"/>
                </a:solidFill>
              </a:rPr>
              <a:t> </a:t>
            </a:r>
            <a:r>
              <a:rPr lang="ru-RU" altLang="zh-CN" sz="2800" b="1" dirty="0">
                <a:solidFill>
                  <a:srgbClr val="FF00FF"/>
                </a:solidFill>
              </a:rPr>
              <a:t>x</a:t>
            </a:r>
            <a:r>
              <a:rPr lang="ru-RU" altLang="zh-CN" sz="2800" b="1" dirty="0" smtClean="0"/>
              <a:t>)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ru-RU" altLang="zh-CN" sz="2800" b="1" dirty="0" smtClean="0"/>
              <a:t>{</a:t>
            </a:r>
            <a:endParaRPr lang="ru-RU" altLang="zh-CN" sz="2800" b="1" dirty="0"/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if(!QueueFull(Q</a:t>
            </a:r>
            <a:r>
              <a:rPr lang="ru-RU" altLang="zh-CN" sz="2800" b="1" dirty="0" smtClean="0"/>
              <a:t>))</a:t>
            </a:r>
            <a:r>
              <a:rPr lang="en-US" altLang="zh-CN" sz="2800" b="1" dirty="0" smtClean="0"/>
              <a:t>   </a:t>
            </a:r>
            <a:r>
              <a:rPr lang="ru-RU" altLang="zh-CN" sz="2800" b="1" dirty="0" smtClean="0">
                <a:solidFill>
                  <a:srgbClr val="00B050"/>
                </a:solidFill>
              </a:rPr>
              <a:t>//</a:t>
            </a:r>
            <a:r>
              <a:rPr lang="zh-CN" altLang="ru-RU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若队不满，则进行入队运算</a:t>
            </a:r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	 </a:t>
            </a:r>
            <a:r>
              <a:rPr lang="en-US" altLang="zh-CN" sz="2800" b="1" dirty="0" smtClean="0"/>
              <a:t>  </a:t>
            </a:r>
            <a:r>
              <a:rPr lang="ru-RU" altLang="zh-CN" sz="2800" b="1" dirty="0" smtClean="0"/>
              <a:t>Q-</a:t>
            </a:r>
            <a:r>
              <a:rPr lang="ru-RU" altLang="zh-CN" sz="2800" b="1" dirty="0"/>
              <a:t>&gt;data</a:t>
            </a:r>
            <a:r>
              <a:rPr lang="ru-RU" altLang="zh-CN" sz="2800" b="1" dirty="0" smtClean="0"/>
              <a:t>[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++</a:t>
            </a:r>
            <a:r>
              <a:rPr lang="ru-RU" altLang="zh-CN" sz="2800" b="1" dirty="0" smtClean="0"/>
              <a:t>Q-</a:t>
            </a:r>
            <a:r>
              <a:rPr lang="ru-RU" altLang="zh-CN" sz="2800" b="1" dirty="0"/>
              <a:t>&gt;rear] = </a:t>
            </a:r>
            <a:r>
              <a:rPr lang="ru-RU" altLang="zh-CN" sz="2800" b="1" dirty="0" smtClean="0"/>
              <a:t>x</a:t>
            </a:r>
            <a:r>
              <a:rPr lang="zh-CN" altLang="ru-RU" sz="2800" b="1" dirty="0" smtClean="0"/>
              <a:t>；</a:t>
            </a:r>
          </a:p>
          <a:p>
            <a:pPr>
              <a:spcAft>
                <a:spcPts val="1200"/>
              </a:spcAft>
            </a:pPr>
            <a:r>
              <a:rPr lang="en-US" altLang="zh-CN" sz="2800" b="1" dirty="0" smtClean="0"/>
              <a:t>    </a:t>
            </a:r>
            <a:r>
              <a:rPr lang="ru-RU" altLang="zh-CN" sz="2800" b="1" dirty="0" smtClean="0"/>
              <a:t>else   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</a:t>
            </a:r>
            <a:r>
              <a:rPr lang="ru-RU" altLang="zh-CN" sz="2800" b="1" dirty="0" smtClean="0"/>
              <a:t>printf</a:t>
            </a:r>
            <a:r>
              <a:rPr lang="ru-RU" altLang="zh-CN" sz="2800" b="1" dirty="0"/>
              <a:t>(“queue full”)</a:t>
            </a:r>
            <a:r>
              <a:rPr lang="zh-CN" altLang="ru-RU" sz="2800" b="1" dirty="0"/>
              <a:t>；</a:t>
            </a:r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}</a:t>
            </a:r>
            <a:r>
              <a:rPr lang="ru-RU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3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出队函数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700808"/>
            <a:ext cx="77768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altLang="zh-CN" sz="2800" b="1" dirty="0"/>
              <a:t>void  Delete (</a:t>
            </a:r>
            <a:r>
              <a:rPr lang="ru-RU" altLang="zh-CN" sz="2800" b="1" dirty="0">
                <a:solidFill>
                  <a:srgbClr val="FF00FF"/>
                </a:solidFill>
              </a:rPr>
              <a:t>SeqQueue </a:t>
            </a:r>
            <a:r>
              <a:rPr lang="ru-RU" altLang="zh-CN" sz="2800" b="1" dirty="0" smtClean="0">
                <a:solidFill>
                  <a:srgbClr val="FF00FF"/>
                </a:solidFill>
              </a:rPr>
              <a:t>*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Q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>
                <a:solidFill>
                  <a:srgbClr val="FF00FF"/>
                </a:solidFill>
              </a:rPr>
              <a:t>QElemType</a:t>
            </a:r>
            <a:r>
              <a:rPr lang="ru-RU" altLang="zh-CN" sz="2800" b="1" dirty="0">
                <a:solidFill>
                  <a:srgbClr val="FF00FF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*</a:t>
            </a:r>
            <a:r>
              <a:rPr lang="ru-RU" altLang="zh-CN" sz="2800" b="1" dirty="0" smtClean="0">
                <a:solidFill>
                  <a:srgbClr val="FF00FF"/>
                </a:solidFill>
              </a:rPr>
              <a:t>x</a:t>
            </a:r>
            <a:r>
              <a:rPr lang="ru-RU" altLang="zh-CN" sz="2800" b="1" dirty="0" smtClean="0"/>
              <a:t>)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ru-RU" altLang="zh-CN" sz="2800" b="1" dirty="0" smtClean="0"/>
              <a:t>{</a:t>
            </a:r>
            <a:endParaRPr lang="ru-RU" altLang="zh-CN" sz="2800" b="1" dirty="0"/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   if(!QueueEmpty(Q)) </a:t>
            </a:r>
            <a:r>
              <a:rPr lang="en-US" altLang="zh-CN" sz="2800" b="1" dirty="0" smtClean="0"/>
              <a:t>      </a:t>
            </a:r>
            <a:r>
              <a:rPr lang="ru-RU" altLang="zh-CN" sz="2800" b="1" dirty="0" smtClean="0">
                <a:solidFill>
                  <a:srgbClr val="00B050"/>
                </a:solidFill>
              </a:rPr>
              <a:t>//</a:t>
            </a:r>
            <a:r>
              <a:rPr lang="zh-CN" altLang="ru-RU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若队不空，</a:t>
            </a:r>
            <a:r>
              <a:rPr lang="zh-CN" altLang="ru-RU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则出队</a:t>
            </a:r>
            <a:endParaRPr lang="en-US" altLang="zh-CN" sz="2800" b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ru-RU" sz="2800" b="1" dirty="0" smtClean="0"/>
              <a:t>          </a:t>
            </a:r>
            <a:r>
              <a:rPr lang="en-US" altLang="zh-CN" sz="2800" b="1" dirty="0" smtClean="0"/>
              <a:t>   *x = </a:t>
            </a:r>
            <a:r>
              <a:rPr lang="ru-RU" altLang="zh-CN" sz="2800" b="1" dirty="0" smtClean="0"/>
              <a:t>Q-</a:t>
            </a:r>
            <a:r>
              <a:rPr lang="ru-RU" altLang="zh-CN" sz="2800" b="1" dirty="0"/>
              <a:t>&gt;data[</a:t>
            </a:r>
            <a:r>
              <a:rPr lang="en-US" altLang="zh-CN" sz="2800" b="1" dirty="0">
                <a:solidFill>
                  <a:srgbClr val="FF0000"/>
                </a:solidFill>
              </a:rPr>
              <a:t>++</a:t>
            </a:r>
            <a:r>
              <a:rPr lang="ru-RU" altLang="zh-CN" sz="2800" b="1" dirty="0"/>
              <a:t>Q-</a:t>
            </a:r>
            <a:r>
              <a:rPr lang="ru-RU" altLang="zh-CN" sz="2800" b="1" dirty="0" smtClean="0"/>
              <a:t>&gt;</a:t>
            </a:r>
            <a:r>
              <a:rPr lang="en-US" altLang="zh-CN" sz="2800" b="1" dirty="0" smtClean="0"/>
              <a:t>front</a:t>
            </a:r>
            <a:r>
              <a:rPr lang="ru-RU" altLang="zh-CN" sz="2800" b="1" dirty="0" smtClean="0"/>
              <a:t>]</a:t>
            </a:r>
            <a:r>
              <a:rPr lang="zh-CN" altLang="ru-RU" sz="2800" b="1" dirty="0" smtClean="0"/>
              <a:t>；</a:t>
            </a:r>
            <a:endParaRPr lang="zh-CN" altLang="ru-RU" sz="2800" b="1" dirty="0"/>
          </a:p>
          <a:p>
            <a:pPr>
              <a:spcAft>
                <a:spcPts val="1200"/>
              </a:spcAft>
            </a:pPr>
            <a:r>
              <a:rPr lang="en-US" altLang="zh-CN" sz="2800" b="1" dirty="0" smtClean="0"/>
              <a:t>        </a:t>
            </a:r>
            <a:r>
              <a:rPr lang="ru-RU" altLang="zh-CN" sz="2800" b="1" dirty="0" smtClean="0"/>
              <a:t>else </a:t>
            </a:r>
            <a:endParaRPr lang="ru-RU" altLang="zh-CN" sz="2800" b="1" dirty="0"/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       </a:t>
            </a:r>
            <a:r>
              <a:rPr lang="en-US" altLang="zh-CN" sz="2800" b="1" dirty="0" smtClean="0"/>
              <a:t>    </a:t>
            </a:r>
            <a:r>
              <a:rPr lang="ru-RU" altLang="zh-CN" sz="2800" b="1" dirty="0" smtClean="0"/>
              <a:t>printf</a:t>
            </a:r>
            <a:r>
              <a:rPr lang="ru-RU" altLang="zh-CN" sz="2800" b="1" dirty="0"/>
              <a:t>(“queue empty”)</a:t>
            </a:r>
            <a:r>
              <a:rPr lang="zh-CN" altLang="ru-RU" sz="2800" b="1" dirty="0"/>
              <a:t>；</a:t>
            </a:r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 </a:t>
            </a:r>
            <a:r>
              <a:rPr lang="ru-RU" altLang="zh-CN" sz="2800" b="1" dirty="0"/>
              <a:t>}</a:t>
            </a:r>
            <a:r>
              <a:rPr lang="ru-RU" altLang="zh-CN" sz="2800" dirty="0"/>
              <a:t> </a:t>
            </a:r>
            <a:r>
              <a:rPr lang="en-US" altLang="zh-CN" sz="2800" dirty="0" smtClean="0"/>
              <a:t>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也可以用返回参数</a:t>
            </a:r>
            <a:endParaRPr lang="ru-RU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0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判满函数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1700808"/>
            <a:ext cx="67687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ru-RU" altLang="zh-CN" b="1" dirty="0"/>
              <a:t> </a:t>
            </a:r>
            <a:r>
              <a:rPr kumimoji="1" lang="ru-RU" altLang="zh-CN" sz="2800" b="1" dirty="0"/>
              <a:t>int  QueueFull (</a:t>
            </a:r>
            <a:r>
              <a:rPr kumimoji="1" lang="ru-RU" altLang="zh-CN" sz="2800" b="1" dirty="0">
                <a:solidFill>
                  <a:srgbClr val="FF00FF"/>
                </a:solidFill>
              </a:rPr>
              <a:t>SeqQueue *Q</a:t>
            </a:r>
            <a:r>
              <a:rPr kumimoji="1" lang="ru-RU" altLang="zh-CN" sz="2800" b="1" dirty="0" smtClean="0"/>
              <a:t>)</a:t>
            </a:r>
            <a:endParaRPr kumimoji="1" lang="en-US" altLang="zh-CN" sz="2800" b="1" dirty="0" smtClean="0"/>
          </a:p>
          <a:p>
            <a:pPr>
              <a:spcAft>
                <a:spcPts val="1200"/>
              </a:spcAft>
            </a:pPr>
            <a:r>
              <a:rPr kumimoji="1" lang="ru-RU" altLang="zh-CN" sz="2800" b="1" dirty="0" smtClean="0"/>
              <a:t>{</a:t>
            </a:r>
            <a:endParaRPr kumimoji="1" lang="ru-RU" altLang="zh-CN" sz="2800" b="1" dirty="0"/>
          </a:p>
          <a:p>
            <a:pPr>
              <a:spcAft>
                <a:spcPts val="1200"/>
              </a:spcAft>
            </a:pPr>
            <a:r>
              <a:rPr kumimoji="1" lang="ru-RU" altLang="zh-CN" sz="2800" b="1" dirty="0"/>
              <a:t>     </a:t>
            </a:r>
            <a:r>
              <a:rPr kumimoji="1" lang="ru-RU" altLang="zh-CN" sz="2800" b="1" dirty="0" smtClean="0"/>
              <a:t>if(Q-</a:t>
            </a:r>
            <a:r>
              <a:rPr kumimoji="1" lang="ru-RU" altLang="zh-CN" sz="2800" b="1" dirty="0"/>
              <a:t>&gt;rear </a:t>
            </a:r>
            <a:r>
              <a:rPr kumimoji="1" lang="ru-RU" altLang="zh-CN" sz="2800" b="1" dirty="0" smtClean="0"/>
              <a:t> </a:t>
            </a:r>
            <a:r>
              <a:rPr kumimoji="1" lang="ru-RU" altLang="zh-CN" sz="2800" b="1" dirty="0"/>
              <a:t>= = </a:t>
            </a:r>
            <a:r>
              <a:rPr lang="en-US" altLang="zh-CN" sz="2800" dirty="0" smtClean="0"/>
              <a:t>MaxSize-1</a:t>
            </a:r>
            <a:r>
              <a:rPr kumimoji="1" lang="ru-RU" altLang="zh-CN" sz="2800" b="1" dirty="0" smtClean="0"/>
              <a:t>)</a:t>
            </a:r>
            <a:r>
              <a:rPr kumimoji="1" lang="ru-RU" altLang="zh-CN" sz="2800" b="1" dirty="0"/>
              <a:t>	 </a:t>
            </a:r>
            <a:endParaRPr kumimoji="1" lang="en-US" altLang="zh-CN" sz="2800" b="1" dirty="0" smtClean="0"/>
          </a:p>
          <a:p>
            <a:pPr>
              <a:spcAft>
                <a:spcPts val="1200"/>
              </a:spcAft>
            </a:pPr>
            <a:r>
              <a:rPr kumimoji="1" lang="en-US" altLang="zh-CN" sz="2800" b="1" dirty="0"/>
              <a:t> </a:t>
            </a:r>
            <a:r>
              <a:rPr kumimoji="1" lang="en-US" altLang="zh-CN" sz="2800" b="1" dirty="0" smtClean="0"/>
              <a:t>           </a:t>
            </a:r>
            <a:r>
              <a:rPr kumimoji="1" lang="ru-RU" altLang="zh-CN" sz="2800" b="1" dirty="0" smtClean="0"/>
              <a:t>return </a:t>
            </a:r>
            <a:r>
              <a:rPr kumimoji="1" lang="ru-RU" altLang="zh-CN" sz="2800" b="1" dirty="0"/>
              <a:t>1</a:t>
            </a:r>
            <a:r>
              <a:rPr kumimoji="1" lang="zh-CN" altLang="ru-RU" sz="2800" b="1" dirty="0" smtClean="0">
                <a:solidFill>
                  <a:srgbClr val="00B050"/>
                </a:solidFill>
              </a:rPr>
              <a:t>；</a:t>
            </a:r>
            <a:r>
              <a:rPr kumimoji="1" lang="en-US" altLang="zh-CN" sz="2800" b="1" dirty="0" smtClean="0">
                <a:solidFill>
                  <a:srgbClr val="00B050"/>
                </a:solidFill>
              </a:rPr>
              <a:t>        </a:t>
            </a:r>
            <a:r>
              <a:rPr kumimoji="1" lang="ru-RU" altLang="zh-CN" sz="2800" b="1" dirty="0" smtClean="0">
                <a:solidFill>
                  <a:srgbClr val="00B050"/>
                </a:solidFill>
              </a:rPr>
              <a:t>//</a:t>
            </a:r>
            <a:r>
              <a:rPr kumimoji="1" lang="zh-CN" altLang="ru-RU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队满时返回</a:t>
            </a:r>
            <a:r>
              <a:rPr kumimoji="1" lang="ru-RU" altLang="zh-CN" sz="2800" b="1" dirty="0">
                <a:solidFill>
                  <a:srgbClr val="00B050"/>
                </a:solidFill>
              </a:rPr>
              <a:t>1</a:t>
            </a:r>
            <a:endParaRPr kumimoji="1" lang="zh-CN" altLang="ru-RU" sz="2800" b="1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kumimoji="1" lang="zh-CN" altLang="ru-RU" sz="2800" b="1" dirty="0"/>
              <a:t>     </a:t>
            </a:r>
            <a:r>
              <a:rPr kumimoji="1" lang="ru-RU" altLang="zh-CN" sz="2800" b="1" dirty="0"/>
              <a:t>else  </a:t>
            </a:r>
            <a:endParaRPr kumimoji="1" lang="en-US" altLang="zh-CN" sz="2800" b="1" dirty="0" smtClean="0"/>
          </a:p>
          <a:p>
            <a:pPr>
              <a:spcAft>
                <a:spcPts val="1200"/>
              </a:spcAft>
            </a:pPr>
            <a:r>
              <a:rPr kumimoji="1" lang="ru-RU" altLang="zh-CN" sz="2800" b="1" dirty="0" smtClean="0"/>
              <a:t> </a:t>
            </a:r>
            <a:r>
              <a:rPr kumimoji="1" lang="en-US" altLang="zh-CN" sz="2800" b="1" dirty="0" smtClean="0"/>
              <a:t>           </a:t>
            </a:r>
            <a:r>
              <a:rPr kumimoji="1" lang="ru-RU" altLang="zh-CN" sz="2800" b="1" dirty="0" smtClean="0"/>
              <a:t>return </a:t>
            </a:r>
            <a:r>
              <a:rPr kumimoji="1" lang="ru-RU" altLang="zh-CN" sz="2800" b="1" dirty="0"/>
              <a:t>0</a:t>
            </a:r>
            <a:r>
              <a:rPr kumimoji="1" lang="zh-CN" altLang="ru-RU" sz="2800" b="1" dirty="0"/>
              <a:t>； </a:t>
            </a:r>
            <a:r>
              <a:rPr kumimoji="1" lang="en-US" altLang="zh-CN" sz="2800" b="1" dirty="0" smtClean="0"/>
              <a:t>       </a:t>
            </a:r>
            <a:r>
              <a:rPr kumimoji="1" lang="en-US" altLang="zh-CN" sz="2800" b="1" dirty="0" smtClean="0">
                <a:solidFill>
                  <a:srgbClr val="00B050"/>
                </a:solidFill>
              </a:rPr>
              <a:t>//</a:t>
            </a:r>
            <a:r>
              <a:rPr kumimoji="1" lang="zh-CN" altLang="ru-RU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不满</a:t>
            </a:r>
            <a:r>
              <a:rPr kumimoji="1" lang="zh-CN" altLang="ru-RU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kumimoji="1" lang="ru-RU" altLang="zh-CN" sz="2800" b="1" dirty="0">
                <a:solidFill>
                  <a:srgbClr val="00B050"/>
                </a:solidFill>
              </a:rPr>
              <a:t>0</a:t>
            </a:r>
          </a:p>
          <a:p>
            <a:pPr>
              <a:spcAft>
                <a:spcPts val="1200"/>
              </a:spcAft>
            </a:pPr>
            <a:r>
              <a:rPr kumimoji="1" lang="ru-RU" altLang="zh-CN" sz="2800" b="1" dirty="0"/>
              <a:t>  }</a:t>
            </a:r>
            <a:r>
              <a:rPr kumimoji="1" lang="ru-RU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3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 判空函数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700808"/>
            <a:ext cx="72728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ru-RU" dirty="0"/>
              <a:t> </a:t>
            </a:r>
            <a:r>
              <a:rPr lang="ru-RU" altLang="zh-CN" sz="2800" b="1" dirty="0"/>
              <a:t>int   QueueEmpty(</a:t>
            </a:r>
            <a:r>
              <a:rPr lang="ru-RU" altLang="zh-CN" sz="2800" b="1" dirty="0">
                <a:solidFill>
                  <a:srgbClr val="FF00FF"/>
                </a:solidFill>
              </a:rPr>
              <a:t>SeqQueue </a:t>
            </a:r>
            <a:r>
              <a:rPr lang="ru-RU" altLang="zh-CN" sz="2800" b="1" dirty="0" smtClean="0">
                <a:solidFill>
                  <a:srgbClr val="FF00FF"/>
                </a:solidFill>
              </a:rPr>
              <a:t>*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Q</a:t>
            </a:r>
            <a:r>
              <a:rPr lang="ru-RU" altLang="zh-CN" sz="2800" b="1" dirty="0" smtClean="0"/>
              <a:t>)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ru-RU" altLang="zh-CN" sz="2800" b="1" dirty="0" smtClean="0"/>
              <a:t> </a:t>
            </a:r>
            <a:r>
              <a:rPr lang="ru-RU" altLang="zh-CN" sz="2800" b="1" dirty="0"/>
              <a:t>{</a:t>
            </a:r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    if(Q-&gt;front = = Q-&gt;rear)  </a:t>
            </a:r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             return 1</a:t>
            </a:r>
            <a:r>
              <a:rPr lang="zh-CN" altLang="ru-RU" sz="2800" b="1" dirty="0" smtClean="0"/>
              <a:t>；</a:t>
            </a:r>
            <a:r>
              <a:rPr lang="en-US" altLang="zh-CN" sz="2800" b="1" dirty="0" smtClean="0"/>
              <a:t>          </a:t>
            </a:r>
            <a:r>
              <a:rPr lang="ru-RU" altLang="zh-CN" sz="2800" b="1" dirty="0" smtClean="0">
                <a:solidFill>
                  <a:srgbClr val="00B050"/>
                </a:solidFill>
              </a:rPr>
              <a:t>//</a:t>
            </a:r>
            <a:r>
              <a:rPr lang="zh-CN" altLang="ru-RU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队空时返回</a:t>
            </a:r>
            <a:r>
              <a:rPr lang="ru-RU" altLang="zh-CN" sz="2800" b="1" dirty="0">
                <a:solidFill>
                  <a:srgbClr val="00B050"/>
                </a:solidFill>
              </a:rPr>
              <a:t>1</a:t>
            </a:r>
            <a:endParaRPr lang="zh-CN" altLang="ru-RU" sz="2800" b="1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ru-RU" sz="2800" b="1" dirty="0"/>
              <a:t>        </a:t>
            </a:r>
            <a:r>
              <a:rPr lang="ru-RU" altLang="zh-CN" sz="2800" b="1" dirty="0"/>
              <a:t>else    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</a:t>
            </a:r>
            <a:r>
              <a:rPr lang="ru-RU" altLang="zh-CN" sz="2800" b="1" dirty="0" smtClean="0"/>
              <a:t>return </a:t>
            </a:r>
            <a:r>
              <a:rPr lang="ru-RU" altLang="zh-CN" sz="2800" b="1" dirty="0"/>
              <a:t>0</a:t>
            </a:r>
            <a:r>
              <a:rPr lang="zh-CN" altLang="ru-RU" sz="2800" b="1" dirty="0"/>
              <a:t>； </a:t>
            </a:r>
            <a:r>
              <a:rPr lang="en-US" altLang="zh-CN" sz="2800" b="1" dirty="0" smtClean="0"/>
              <a:t>        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//</a:t>
            </a:r>
            <a:r>
              <a:rPr lang="zh-CN" altLang="ru-RU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lang="zh-CN" altLang="ru-RU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空返回</a:t>
            </a:r>
            <a:r>
              <a:rPr lang="ru-RU" altLang="zh-CN" sz="2800" b="1" dirty="0">
                <a:solidFill>
                  <a:srgbClr val="00B050"/>
                </a:solidFill>
              </a:rPr>
              <a:t>0</a:t>
            </a:r>
          </a:p>
          <a:p>
            <a:pPr>
              <a:spcAft>
                <a:spcPts val="1200"/>
              </a:spcAft>
            </a:pPr>
            <a:r>
              <a:rPr lang="ru-RU" altLang="zh-CN" sz="2800" b="1" dirty="0"/>
              <a:t>     }</a:t>
            </a:r>
            <a:r>
              <a:rPr lang="ru-RU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89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110463</TotalTime>
  <Words>700</Words>
  <Application>Microsoft Office PowerPoint</Application>
  <PresentationFormat>全屏显示(4:3)</PresentationFormat>
  <Paragraphs>149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第10讲  队列</vt:lpstr>
      <vt:lpstr>基本概念</vt:lpstr>
      <vt:lpstr>顺序队列</vt:lpstr>
      <vt:lpstr>顺序队列 数据结构</vt:lpstr>
      <vt:lpstr>顺序队列 初始化函数</vt:lpstr>
      <vt:lpstr>顺序队列 入队函数</vt:lpstr>
      <vt:lpstr>顺序队列 出队函数</vt:lpstr>
      <vt:lpstr>顺序队列 判满函数</vt:lpstr>
      <vt:lpstr>顺序队列 判空函数</vt:lpstr>
      <vt:lpstr>循环队列</vt:lpstr>
      <vt:lpstr>链式队列</vt:lpstr>
      <vt:lpstr>程序举例</vt:lpstr>
      <vt:lpstr>补充练习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933</cp:revision>
  <dcterms:created xsi:type="dcterms:W3CDTF">2017-06-15T08:08:42Z</dcterms:created>
  <dcterms:modified xsi:type="dcterms:W3CDTF">2022-07-11T02:15:11Z</dcterms:modified>
</cp:coreProperties>
</file>