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5" r:id="rId2"/>
    <p:sldId id="330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385"/>
            <p14:sldId id="330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035" autoAdjust="0"/>
    <p:restoredTop sz="94475" autoAdjust="0"/>
  </p:normalViewPr>
  <p:slideViewPr>
    <p:cSldViewPr>
      <p:cViewPr>
        <p:scale>
          <a:sx n="90" d="100"/>
          <a:sy n="90" d="100"/>
        </p:scale>
        <p:origin x="-4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4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6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3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4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5" y="1707654"/>
            <a:ext cx="7772400" cy="144015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作业讲评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问题解答</a:t>
            </a:r>
            <a:endParaRPr lang="zh-CN" altLang="en-US" sz="4000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6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84" y="1131590"/>
            <a:ext cx="2592288" cy="1200329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p=</a:t>
            </a:r>
            <a:r>
              <a:rPr lang="en-US" altLang="zh-CN" sz="2400" dirty="0" err="1" smtClean="0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FF"/>
                </a:solidFill>
              </a:rPr>
              <a:t>i</a:t>
            </a:r>
            <a:r>
              <a:rPr lang="en-US" altLang="zh-CN" sz="2400" dirty="0">
                <a:solidFill>
                  <a:srgbClr val="FF00FF"/>
                </a:solidFill>
              </a:rPr>
              <a:t>=0;i&lt;</a:t>
            </a:r>
            <a:r>
              <a:rPr lang="en-US" altLang="zh-CN" sz="2400" dirty="0" err="1">
                <a:solidFill>
                  <a:srgbClr val="FF00FF"/>
                </a:solidFill>
              </a:rPr>
              <a:t>n;i</a:t>
            </a:r>
            <a:r>
              <a:rPr lang="en-US" altLang="zh-CN" sz="2400" dirty="0">
                <a:solidFill>
                  <a:srgbClr val="FF00FF"/>
                </a:solidFill>
              </a:rPr>
              <a:t>++</a:t>
            </a:r>
            <a:r>
              <a:rPr lang="en-US" altLang="zh-CN" sz="2400" dirty="0"/>
              <a:t>) 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*(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p+i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=i+1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976" y="1131590"/>
            <a:ext cx="3888432" cy="1938992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</a:t>
            </a:r>
            <a:r>
              <a:rPr lang="en-US" altLang="zh-CN" sz="2400" dirty="0"/>
              <a:t>if </a:t>
            </a:r>
            <a:r>
              <a:rPr lang="en-US" altLang="zh-CN" sz="2400" dirty="0">
                <a:solidFill>
                  <a:srgbClr val="FF0000"/>
                </a:solidFill>
              </a:rPr>
              <a:t>(*(</a:t>
            </a:r>
            <a:r>
              <a:rPr lang="en-US" altLang="zh-CN" sz="2400" dirty="0" err="1">
                <a:solidFill>
                  <a:srgbClr val="FF0000"/>
                </a:solidFill>
              </a:rPr>
              <a:t>p+i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!=0)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j++</a:t>
            </a:r>
            <a:r>
              <a:rPr lang="en-US" altLang="zh-CN" sz="2400" dirty="0" smtClean="0"/>
              <a:t>; 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FF00FF"/>
                </a:solidFill>
              </a:rPr>
              <a:t>j==3</a:t>
            </a:r>
            <a:r>
              <a:rPr lang="en-US" altLang="zh-CN" sz="2400" dirty="0" smtClean="0"/>
              <a:t>)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FF"/>
                </a:solidFill>
              </a:rPr>
              <a:t>{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400" dirty="0" smtClean="0">
                <a:solidFill>
                  <a:srgbClr val="FF0000"/>
                </a:solidFill>
              </a:rPr>
              <a:t>(“%</a:t>
            </a:r>
            <a:r>
              <a:rPr lang="en-US" altLang="zh-CN" sz="2400" dirty="0">
                <a:solidFill>
                  <a:srgbClr val="FF0000"/>
                </a:solidFill>
              </a:rPr>
              <a:t>d </a:t>
            </a:r>
            <a:r>
              <a:rPr lang="en-US" altLang="zh-CN" sz="2400" dirty="0" smtClean="0">
                <a:solidFill>
                  <a:srgbClr val="FF0000"/>
                </a:solidFill>
              </a:rPr>
              <a:t>”,*(</a:t>
            </a:r>
            <a:r>
              <a:rPr lang="en-US" altLang="zh-CN" sz="2400" dirty="0" err="1">
                <a:solidFill>
                  <a:srgbClr val="FF0000"/>
                </a:solidFill>
              </a:rPr>
              <a:t>p+i</a:t>
            </a:r>
            <a:r>
              <a:rPr lang="en-US" altLang="zh-CN" sz="2400" dirty="0" smtClean="0">
                <a:solidFill>
                  <a:srgbClr val="FF0000"/>
                </a:solidFill>
              </a:rPr>
              <a:t>)); 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     *(</a:t>
            </a:r>
            <a:r>
              <a:rPr lang="en-US" altLang="zh-CN" sz="2400" dirty="0" err="1"/>
              <a:t>p+i</a:t>
            </a:r>
            <a:r>
              <a:rPr lang="en-US" altLang="zh-CN" sz="2400" dirty="0"/>
              <a:t>)=0</a:t>
            </a:r>
            <a:r>
              <a:rPr lang="en-US" altLang="zh-CN" sz="2400" dirty="0">
                <a:solidFill>
                  <a:srgbClr val="00B050"/>
                </a:solidFill>
              </a:rPr>
              <a:t>;   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/>
              <a:t>j=0;    k++;  </a:t>
            </a:r>
            <a:r>
              <a:rPr lang="en-US" altLang="zh-CN" sz="2400" dirty="0" smtClean="0">
                <a:solidFill>
                  <a:srgbClr val="FF00FF"/>
                </a:solidFill>
              </a:rPr>
              <a:t>} </a:t>
            </a:r>
            <a:endParaRPr lang="en-US" altLang="zh-CN" sz="2400" dirty="0">
              <a:solidFill>
                <a:srgbClr val="00B050"/>
              </a:solidFill>
            </a:endParaRPr>
          </a:p>
          <a:p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74441" y="2355726"/>
            <a:ext cx="3193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不是真正指针法，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只是用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zh-CN" altLang="en-US" sz="2800" dirty="0" smtClean="0">
                <a:solidFill>
                  <a:srgbClr val="0070C0"/>
                </a:solidFill>
              </a:rPr>
              <a:t>代替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num</a:t>
            </a:r>
            <a:r>
              <a:rPr lang="zh-CN" altLang="en-US" sz="2800" dirty="0" smtClean="0">
                <a:solidFill>
                  <a:srgbClr val="0070C0"/>
                </a:solidFill>
              </a:rPr>
              <a:t>。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2496" y="3363838"/>
            <a:ext cx="6595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真正的指针法：</a:t>
            </a:r>
            <a:endParaRPr lang="en-US" altLang="zh-CN" sz="2400" dirty="0" smtClean="0"/>
          </a:p>
          <a:p>
            <a:r>
              <a:rPr lang="en-US" altLang="zh-CN" sz="2400" dirty="0" smtClean="0"/>
              <a:t>while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*p</a:t>
            </a:r>
            <a:r>
              <a:rPr lang="en-US" altLang="zh-CN" sz="2400" dirty="0">
                <a:solidFill>
                  <a:srgbClr val="FF00FF"/>
                </a:solidFill>
              </a:rPr>
              <a:t>==0</a:t>
            </a:r>
            <a:r>
              <a:rPr lang="en-US" altLang="zh-CN" sz="2400" dirty="0"/>
              <a:t>)   </a:t>
            </a:r>
            <a:r>
              <a:rPr lang="en-US" altLang="zh-CN" sz="2400" dirty="0">
                <a:solidFill>
                  <a:srgbClr val="FF0000"/>
                </a:solidFill>
              </a:rPr>
              <a:t>p++</a:t>
            </a:r>
            <a:r>
              <a:rPr lang="en-US" altLang="zh-CN" sz="2400" dirty="0"/>
              <a:t>;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("the last ...%d\n",*</a:t>
            </a:r>
            <a:r>
              <a:rPr lang="en-US" altLang="zh-CN" sz="2400" dirty="0" smtClean="0"/>
              <a:t>p);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077" y="4299942"/>
            <a:ext cx="678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&lt;=255</a:t>
            </a:r>
            <a:r>
              <a:rPr lang="zh-CN" altLang="en-US" sz="2800" dirty="0" smtClean="0">
                <a:solidFill>
                  <a:srgbClr val="0070C0"/>
                </a:solidFill>
              </a:rPr>
              <a:t>，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zh-CN" altLang="en-US" sz="2800" dirty="0" smtClean="0">
                <a:solidFill>
                  <a:srgbClr val="0070C0"/>
                </a:solidFill>
              </a:rPr>
              <a:t>可改为</a:t>
            </a:r>
            <a:r>
              <a:rPr lang="en-US" altLang="zh-CN" sz="2800" dirty="0" smtClean="0">
                <a:solidFill>
                  <a:srgbClr val="FF0000"/>
                </a:solidFill>
              </a:rPr>
              <a:t>char</a:t>
            </a:r>
            <a:r>
              <a:rPr lang="zh-CN" altLang="en-US" sz="2800" dirty="0">
                <a:solidFill>
                  <a:srgbClr val="0070C0"/>
                </a:solidFill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</a:rPr>
              <a:t>节省空间。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下标输出法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0655" y="987574"/>
            <a:ext cx="7933582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</a:rPr>
              <a:t>数组下标</a:t>
            </a:r>
            <a:r>
              <a:rPr lang="en-US" altLang="zh-CN" sz="2800" dirty="0" smtClean="0">
                <a:solidFill>
                  <a:srgbClr val="0070C0"/>
                </a:solidFill>
              </a:rPr>
              <a:t>0~n</a:t>
            </a:r>
            <a:r>
              <a:rPr lang="zh-CN" altLang="en-US" sz="2800" dirty="0" smtClean="0">
                <a:solidFill>
                  <a:srgbClr val="0070C0"/>
                </a:solidFill>
              </a:rPr>
              <a:t>，加</a:t>
            </a:r>
            <a:r>
              <a:rPr lang="en-US" altLang="zh-CN" sz="2800" dirty="0" smtClean="0">
                <a:solidFill>
                  <a:srgbClr val="0070C0"/>
                </a:solidFill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</a:rPr>
              <a:t>就是</a:t>
            </a:r>
            <a:r>
              <a:rPr lang="en-US" altLang="zh-CN" sz="2800" dirty="0" smtClean="0">
                <a:solidFill>
                  <a:srgbClr val="0070C0"/>
                </a:solidFill>
              </a:rPr>
              <a:t>1~n</a:t>
            </a:r>
            <a:r>
              <a:rPr lang="zh-CN" altLang="en-US" sz="2800" dirty="0">
                <a:solidFill>
                  <a:srgbClr val="0070C0"/>
                </a:solidFill>
              </a:rPr>
              <a:t>编号，∴不用置编号</a:t>
            </a:r>
            <a:r>
              <a:rPr lang="zh-CN" altLang="en-US" sz="2800" dirty="0" smtClean="0">
                <a:solidFill>
                  <a:srgbClr val="0070C0"/>
                </a:solidFill>
              </a:rPr>
              <a:t>；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</a:rPr>
              <a:t>不受编号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&lt;=255</a:t>
            </a:r>
            <a:r>
              <a:rPr lang="zh-CN" altLang="en-US" sz="2800" dirty="0" smtClean="0">
                <a:solidFill>
                  <a:srgbClr val="0070C0"/>
                </a:solidFill>
              </a:rPr>
              <a:t>限制，可用</a:t>
            </a:r>
            <a:r>
              <a:rPr lang="en-US" altLang="zh-CN" sz="2800" dirty="0" smtClean="0">
                <a:solidFill>
                  <a:srgbClr val="FF0000"/>
                </a:solidFill>
              </a:rPr>
              <a:t>char</a:t>
            </a:r>
            <a:r>
              <a:rPr lang="zh-CN" altLang="en-US" sz="2800" dirty="0" smtClean="0">
                <a:solidFill>
                  <a:srgbClr val="0070C0"/>
                </a:solidFill>
              </a:rPr>
              <a:t>型；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</a:rPr>
              <a:t>写成通用函数，出圈顺序写入一数组中；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</a:rPr>
              <a:t>最后一个不特殊处理。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27734"/>
            <a:ext cx="48877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35846"/>
            <a:ext cx="513211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27652" y="413676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</a:rPr>
              <a:t>思考：改成指针法？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数组元素移动删除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059582"/>
            <a:ext cx="716093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思路：</a:t>
            </a:r>
            <a:endParaRPr lang="en-US" altLang="zh-CN" sz="3200" b="1" i="1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出圈时可将后面编号往前移一个位置，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队伍人数减１。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9582"/>
              </p:ext>
            </p:extLst>
          </p:nvPr>
        </p:nvGraphicFramePr>
        <p:xfrm>
          <a:off x="971600" y="3122662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6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70520"/>
              </p:ext>
            </p:extLst>
          </p:nvPr>
        </p:nvGraphicFramePr>
        <p:xfrm>
          <a:off x="2483768" y="3122662"/>
          <a:ext cx="46085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20080"/>
                <a:gridCol w="792088"/>
                <a:gridCol w="720080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52245"/>
              </p:ext>
            </p:extLst>
          </p:nvPr>
        </p:nvGraphicFramePr>
        <p:xfrm>
          <a:off x="3995936" y="3122662"/>
          <a:ext cx="30963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57351"/>
              </p:ext>
            </p:extLst>
          </p:nvPr>
        </p:nvGraphicFramePr>
        <p:xfrm>
          <a:off x="971600" y="3122662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8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程序主体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45968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</a:t>
            </a:r>
            <a:r>
              <a:rPr lang="en-US" altLang="zh-CN" sz="2400" dirty="0"/>
              <a:t>;      </a:t>
            </a:r>
            <a:r>
              <a:rPr lang="en-US" altLang="zh-CN" sz="2400" dirty="0" smtClean="0"/>
              <a:t>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en-US" altLang="zh-CN" sz="2400" dirty="0">
                <a:solidFill>
                  <a:srgbClr val="00B050"/>
                </a:solidFill>
              </a:rPr>
              <a:t>0~n-1</a:t>
            </a:r>
            <a:r>
              <a:rPr lang="zh-CN" altLang="en-US" sz="2400" dirty="0" smtClean="0">
                <a:solidFill>
                  <a:srgbClr val="00B050"/>
                </a:solidFill>
              </a:rPr>
              <a:t>计数                      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注意：有错！！！</a:t>
            </a:r>
            <a:endParaRPr lang="zh-CN" altLang="en-US" sz="2400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/>
              <a:t>k=0</a:t>
            </a:r>
            <a:r>
              <a:rPr lang="en-US" altLang="zh-CN" sz="2400" dirty="0"/>
              <a:t>;      </a:t>
            </a:r>
            <a:r>
              <a:rPr lang="en-US" altLang="zh-CN" sz="2400" dirty="0" smtClean="0"/>
              <a:t>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出圈人数</a:t>
            </a:r>
          </a:p>
          <a:p>
            <a:r>
              <a:rPr lang="en-US" altLang="zh-CN" sz="2400" dirty="0" smtClean="0"/>
              <a:t>while 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k&lt;n</a:t>
            </a:r>
            <a:r>
              <a:rPr lang="en-US" altLang="zh-CN" sz="2400" dirty="0"/>
              <a:t>)  </a:t>
            </a:r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出圈人数少于</a:t>
            </a:r>
            <a:r>
              <a:rPr lang="en-US" altLang="zh-CN" sz="2400" dirty="0" smtClean="0">
                <a:solidFill>
                  <a:srgbClr val="00B050"/>
                </a:solidFill>
              </a:rPr>
              <a:t>n</a:t>
            </a:r>
            <a:r>
              <a:rPr lang="zh-CN" altLang="en-US" sz="2400" dirty="0" smtClean="0">
                <a:solidFill>
                  <a:srgbClr val="00B050"/>
                </a:solidFill>
              </a:rPr>
              <a:t>时循环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  </a:t>
            </a:r>
            <a:r>
              <a:rPr lang="en-US" altLang="zh-CN" sz="2400" dirty="0" smtClean="0">
                <a:solidFill>
                  <a:srgbClr val="0070C0"/>
                </a:solidFill>
              </a:rPr>
              <a:t>{</a:t>
            </a:r>
            <a:r>
              <a:rPr lang="en-US" altLang="zh-CN" sz="2400" dirty="0" smtClean="0"/>
              <a:t>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+=</a:t>
            </a:r>
            <a:r>
              <a:rPr lang="en-US" altLang="zh-CN" sz="2400" dirty="0">
                <a:solidFill>
                  <a:srgbClr val="FF0000"/>
                </a:solidFill>
              </a:rPr>
              <a:t>m-1</a:t>
            </a:r>
            <a:r>
              <a:rPr lang="en-US" altLang="zh-CN" sz="2400" dirty="0"/>
              <a:t>;      </a:t>
            </a: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第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zh-CN" altLang="en-US" sz="2400" dirty="0">
                <a:solidFill>
                  <a:srgbClr val="00B050"/>
                </a:solidFill>
              </a:rPr>
              <a:t>个人出</a:t>
            </a:r>
            <a:r>
              <a:rPr lang="zh-CN" altLang="en-US" sz="2400" dirty="0" smtClean="0">
                <a:solidFill>
                  <a:srgbClr val="00B050"/>
                </a:solidFill>
              </a:rPr>
              <a:t>圈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        if  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&gt;n-k-1</a:t>
            </a:r>
            <a:r>
              <a:rPr lang="en-US" altLang="zh-CN" sz="2400" dirty="0" smtClean="0"/>
              <a:t>)  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(n-k);</a:t>
            </a:r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</a:rPr>
              <a:t>出界则绕回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>
                <a:solidFill>
                  <a:srgbClr val="FF00FF"/>
                </a:solidFill>
              </a:rPr>
              <a:t>        array[k</a:t>
            </a:r>
            <a:r>
              <a:rPr lang="en-US" altLang="zh-CN" sz="2400" dirty="0">
                <a:solidFill>
                  <a:srgbClr val="FF00FF"/>
                </a:solidFill>
              </a:rPr>
              <a:t>]=</a:t>
            </a:r>
            <a:r>
              <a:rPr lang="en-US" altLang="zh-CN" sz="2400" dirty="0" err="1">
                <a:solidFill>
                  <a:srgbClr val="FF00FF"/>
                </a:solidFill>
              </a:rPr>
              <a:t>num</a:t>
            </a:r>
            <a:r>
              <a:rPr lang="en-US" altLang="zh-CN" sz="2400" dirty="0">
                <a:solidFill>
                  <a:srgbClr val="FF00FF"/>
                </a:solidFill>
              </a:rPr>
              <a:t>[</a:t>
            </a:r>
            <a:r>
              <a:rPr lang="en-US" altLang="zh-CN" sz="2400" dirty="0" err="1">
                <a:solidFill>
                  <a:srgbClr val="FF00FF"/>
                </a:solidFill>
              </a:rPr>
              <a:t>i</a:t>
            </a:r>
            <a:r>
              <a:rPr lang="en-US" altLang="zh-CN" sz="2400" dirty="0">
                <a:solidFill>
                  <a:srgbClr val="FF00FF"/>
                </a:solidFill>
              </a:rPr>
              <a:t>]</a:t>
            </a:r>
            <a:r>
              <a:rPr lang="en-US" altLang="zh-CN" sz="2400" dirty="0"/>
              <a:t>;  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en-US" altLang="zh-CN" sz="2400" dirty="0" err="1">
                <a:solidFill>
                  <a:srgbClr val="00B050"/>
                </a:solidFill>
              </a:rPr>
              <a:t>printf</a:t>
            </a:r>
            <a:r>
              <a:rPr lang="en-US" altLang="zh-CN" sz="2400" dirty="0">
                <a:solidFill>
                  <a:srgbClr val="00B050"/>
                </a:solidFill>
              </a:rPr>
              <a:t>("%d ",</a:t>
            </a:r>
            <a:r>
              <a:rPr lang="en-US" altLang="zh-CN" sz="2400" dirty="0" err="1">
                <a:solidFill>
                  <a:srgbClr val="00B050"/>
                </a:solidFill>
              </a:rPr>
              <a:t>num</a:t>
            </a:r>
            <a:r>
              <a:rPr lang="en-US" altLang="zh-CN" sz="2400" dirty="0">
                <a:solidFill>
                  <a:srgbClr val="00B050"/>
                </a:solidFill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]);//</a:t>
            </a:r>
            <a:r>
              <a:rPr lang="zh-CN" altLang="en-US" sz="2400" dirty="0">
                <a:solidFill>
                  <a:srgbClr val="00B050"/>
                </a:solidFill>
              </a:rPr>
              <a:t>出圈</a:t>
            </a:r>
          </a:p>
          <a:p>
            <a:r>
              <a:rPr lang="zh-CN" altLang="en-US" sz="2400" dirty="0"/>
              <a:t>        </a:t>
            </a:r>
            <a:r>
              <a:rPr lang="en-US" altLang="zh-CN" sz="2400" dirty="0"/>
              <a:t>for </a:t>
            </a:r>
            <a:r>
              <a:rPr lang="en-US" altLang="zh-CN" sz="2400" dirty="0" smtClean="0"/>
              <a:t>( j=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 j&lt;n-1-k; </a:t>
            </a:r>
            <a:r>
              <a:rPr lang="en-US" altLang="zh-CN" sz="2400" dirty="0" err="1" smtClean="0"/>
              <a:t>j</a:t>
            </a:r>
            <a:r>
              <a:rPr lang="en-US" altLang="zh-CN" sz="2400" dirty="0" err="1"/>
              <a:t>++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num</a:t>
            </a:r>
            <a:r>
              <a:rPr lang="en-US" altLang="zh-CN" sz="2400" dirty="0" smtClean="0">
                <a:solidFill>
                  <a:srgbClr val="FF00FF"/>
                </a:solidFill>
              </a:rPr>
              <a:t>[j</a:t>
            </a:r>
            <a:r>
              <a:rPr lang="en-US" altLang="zh-CN" sz="2400" dirty="0">
                <a:solidFill>
                  <a:srgbClr val="FF00FF"/>
                </a:solidFill>
              </a:rPr>
              <a:t>]=</a:t>
            </a:r>
            <a:r>
              <a:rPr lang="en-US" altLang="zh-CN" sz="2400" dirty="0" err="1">
                <a:solidFill>
                  <a:srgbClr val="FF00FF"/>
                </a:solidFill>
              </a:rPr>
              <a:t>num</a:t>
            </a:r>
            <a:r>
              <a:rPr lang="en-US" altLang="zh-CN" sz="2400" dirty="0">
                <a:solidFill>
                  <a:srgbClr val="FF00FF"/>
                </a:solidFill>
              </a:rPr>
              <a:t>[j+1</a:t>
            </a:r>
            <a:r>
              <a:rPr lang="en-US" altLang="zh-CN" sz="2400" dirty="0"/>
              <a:t>]; 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往前移动删除前一个元素</a:t>
            </a:r>
            <a:endParaRPr lang="zh-CN" altLang="en-US" sz="2400" dirty="0">
              <a:solidFill>
                <a:srgbClr val="00B05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</a:rPr>
              <a:t>k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++</a:t>
            </a:r>
            <a:r>
              <a:rPr lang="en-US" altLang="zh-CN" sz="2400" dirty="0" smtClean="0"/>
              <a:t>;    </a:t>
            </a: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957957"/>
            <a:ext cx="4214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void order(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 err="1"/>
              <a:t>,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</a:t>
            </a:r>
            <a:r>
              <a:rPr lang="en-US" altLang="zh-CN" sz="2400" dirty="0" err="1"/>
              <a:t>,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*array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53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程序调试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136233"/>
            <a:ext cx="7725192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(13,3)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运行，结果正确，</a:t>
            </a:r>
            <a:endParaRPr lang="en-US" altLang="zh-CN" sz="2800" b="1" i="1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证明程序正确了吗？？？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可能碰巧！！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(8,3)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(13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4)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(14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4)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试试！！！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加中间显示找错误！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得到经验：有数组大小动态变化、数组元素移动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操作的程序容易出现逻辑错误。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9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字符串复制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059582"/>
            <a:ext cx="66479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思路：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(n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必须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&lt;=255)</a:t>
            </a:r>
            <a:endParaRPr lang="en-US" altLang="zh-CN" sz="2800" b="1" i="1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将编号数组定义成一个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字符串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可用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字符串复制函数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将出圈的编号覆盖，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代替数组元素移动的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循环操作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使程序结构变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简单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，但没有提高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效率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07932"/>
              </p:ext>
            </p:extLst>
          </p:nvPr>
        </p:nvGraphicFramePr>
        <p:xfrm>
          <a:off x="899592" y="3770734"/>
          <a:ext cx="64927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87729"/>
                <a:gridCol w="37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6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53060"/>
              </p:ext>
            </p:extLst>
          </p:nvPr>
        </p:nvGraphicFramePr>
        <p:xfrm>
          <a:off x="2401127" y="3770734"/>
          <a:ext cx="46085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20080"/>
                <a:gridCol w="792088"/>
                <a:gridCol w="720080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74998"/>
              </p:ext>
            </p:extLst>
          </p:nvPr>
        </p:nvGraphicFramePr>
        <p:xfrm>
          <a:off x="3851920" y="3770734"/>
          <a:ext cx="30963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3172"/>
              </p:ext>
            </p:extLst>
          </p:nvPr>
        </p:nvGraphicFramePr>
        <p:xfrm>
          <a:off x="899592" y="3795886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4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5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7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8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0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程序修改要点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915566"/>
            <a:ext cx="7632848" cy="2308324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主程序中：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char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Array[N+1];</a:t>
            </a:r>
          </a:p>
          <a:p>
            <a:r>
              <a:rPr lang="en-US" altLang="zh-CN" sz="2400" dirty="0" smtClean="0"/>
              <a:t>order(</a:t>
            </a:r>
            <a:r>
              <a:rPr lang="en-US" altLang="zh-CN" sz="2400" dirty="0" err="1" smtClean="0"/>
              <a:t>N,M,Array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</a:t>
            </a:r>
          </a:p>
          <a:p>
            <a:r>
              <a:rPr lang="en-US" altLang="zh-CN" sz="2400" dirty="0" smtClean="0"/>
              <a:t>while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Array[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>
                <a:solidFill>
                  <a:srgbClr val="FF0000"/>
                </a:solidFill>
              </a:rPr>
              <a:t>%d</a:t>
            </a:r>
            <a:r>
              <a:rPr lang="en-US" altLang="zh-CN" sz="2400" dirty="0"/>
              <a:t> ",Array[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++</a:t>
            </a:r>
            <a:r>
              <a:rPr lang="en-US" altLang="zh-CN" sz="2400" dirty="0"/>
              <a:t>]); </a:t>
            </a:r>
            <a:r>
              <a:rPr lang="en-US" altLang="zh-CN" sz="2400" dirty="0" smtClean="0"/>
              <a:t>     //</a:t>
            </a:r>
            <a:r>
              <a:rPr lang="zh-CN" altLang="en-US" sz="2400" dirty="0"/>
              <a:t>显示字符型字节的代码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3291830"/>
            <a:ext cx="7632848" cy="1200329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函数中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</a:rPr>
              <a:t>用：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err="1" smtClean="0"/>
              <a:t>strcpy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num+i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num+i+1</a:t>
            </a:r>
            <a:r>
              <a:rPr lang="en-US" altLang="zh-CN" sz="2400" dirty="0" smtClean="0"/>
              <a:t>);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从</a:t>
            </a:r>
            <a:r>
              <a:rPr lang="en-US" altLang="zh-CN" sz="2400" dirty="0">
                <a:solidFill>
                  <a:srgbClr val="00B050"/>
                </a:solidFill>
              </a:rPr>
              <a:t>i+1</a:t>
            </a:r>
            <a:r>
              <a:rPr lang="zh-CN" altLang="en-US" sz="2400" dirty="0">
                <a:solidFill>
                  <a:srgbClr val="00B050"/>
                </a:solidFill>
              </a:rPr>
              <a:t>位置开始复制到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</a:rPr>
              <a:t>位置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代替数组元素移动的循环。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496802"/>
            <a:ext cx="6226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思考：以上各程序当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m&gt;n</a:t>
            </a:r>
            <a:r>
              <a:rPr lang="zh-CN" altLang="en-US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的情况如何？</a:t>
            </a:r>
            <a:endParaRPr lang="zh-CN" altLang="en-US" sz="2800" dirty="0">
              <a:solidFill>
                <a:srgbClr val="00B05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4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73123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链表出圈删除法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17198"/>
              </p:ext>
            </p:extLst>
          </p:nvPr>
        </p:nvGraphicFramePr>
        <p:xfrm>
          <a:off x="1835696" y="2499742"/>
          <a:ext cx="72008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19503"/>
              </p:ext>
            </p:extLst>
          </p:nvPr>
        </p:nvGraphicFramePr>
        <p:xfrm>
          <a:off x="6012160" y="2526959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06690"/>
              </p:ext>
            </p:extLst>
          </p:nvPr>
        </p:nvGraphicFramePr>
        <p:xfrm>
          <a:off x="7596336" y="2526959"/>
          <a:ext cx="8640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47668"/>
              </p:ext>
            </p:extLst>
          </p:nvPr>
        </p:nvGraphicFramePr>
        <p:xfrm>
          <a:off x="539552" y="2485638"/>
          <a:ext cx="8640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7164288" y="2814991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80112" y="278777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414281" y="278777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27001" y="242773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555776" y="2787774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89330"/>
              </p:ext>
            </p:extLst>
          </p:nvPr>
        </p:nvGraphicFramePr>
        <p:xfrm>
          <a:off x="467544" y="1189494"/>
          <a:ext cx="285007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37"/>
                <a:gridCol w="1425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zh-CN" alt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00B050"/>
                          </a:solidFill>
                        </a:rPr>
                        <a:t>nextp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H="1" flipV="1">
            <a:off x="819200" y="3003798"/>
            <a:ext cx="8384" cy="3549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19200" y="3358778"/>
            <a:ext cx="7425208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8236024" y="3003798"/>
            <a:ext cx="8384" cy="35498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40213" y="1995686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12              13</a:t>
            </a:r>
            <a:endParaRPr lang="zh-CN" altLang="en-US" sz="28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26816"/>
              </p:ext>
            </p:extLst>
          </p:nvPr>
        </p:nvGraphicFramePr>
        <p:xfrm>
          <a:off x="4283968" y="2526959"/>
          <a:ext cx="72008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93788"/>
              </p:ext>
            </p:extLst>
          </p:nvPr>
        </p:nvGraphicFramePr>
        <p:xfrm>
          <a:off x="2987824" y="2512855"/>
          <a:ext cx="8640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3862553" y="2814991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3688" y="1707654"/>
            <a:ext cx="1691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p             q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↓          ↓</a:t>
            </a:r>
            <a:endParaRPr lang="zh-CN" altLang="en-US" sz="2800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11760" y="2991590"/>
            <a:ext cx="2120044" cy="189698"/>
            <a:chOff x="2411760" y="2991590"/>
            <a:chExt cx="2120044" cy="189698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2411760" y="3003798"/>
              <a:ext cx="0" cy="177490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411760" y="3181288"/>
              <a:ext cx="2120044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521258" y="2991590"/>
              <a:ext cx="0" cy="177490"/>
            </a:xfrm>
            <a:prstGeom prst="line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329829" y="3579862"/>
            <a:ext cx="394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出队：</a:t>
            </a:r>
            <a:r>
              <a:rPr lang="en-US" altLang="zh-CN" sz="2800" dirty="0" smtClean="0">
                <a:solidFill>
                  <a:srgbClr val="FF0000"/>
                </a:solidFill>
              </a:rPr>
              <a:t>p-&gt;next=q-&gt;next;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4347" y="4155926"/>
            <a:ext cx="374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走链：</a:t>
            </a:r>
            <a:r>
              <a:rPr lang="en-US" altLang="zh-CN" sz="2800" dirty="0" smtClean="0">
                <a:solidFill>
                  <a:srgbClr val="FF0000"/>
                </a:solidFill>
              </a:rPr>
              <a:t>p=q;   q=q-&gt;next;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6959" y="38414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效率高！</a:t>
            </a:r>
            <a:endParaRPr lang="zh-CN" altLang="en-US" sz="2800" b="1" i="1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9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73123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顺序队列出队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0652"/>
              </p:ext>
            </p:extLst>
          </p:nvPr>
        </p:nvGraphicFramePr>
        <p:xfrm>
          <a:off x="971600" y="1563638"/>
          <a:ext cx="38884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54"/>
                <a:gridCol w="486054"/>
                <a:gridCol w="486054"/>
                <a:gridCol w="486054"/>
                <a:gridCol w="486054"/>
                <a:gridCol w="486054"/>
                <a:gridCol w="486054"/>
                <a:gridCol w="4860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43615"/>
              </p:ext>
            </p:extLst>
          </p:nvPr>
        </p:nvGraphicFramePr>
        <p:xfrm>
          <a:off x="971600" y="2211710"/>
          <a:ext cx="43924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54"/>
                <a:gridCol w="488054"/>
                <a:gridCol w="488054"/>
                <a:gridCol w="488054"/>
                <a:gridCol w="488054"/>
                <a:gridCol w="488054"/>
                <a:gridCol w="488054"/>
                <a:gridCol w="488054"/>
                <a:gridCol w="48805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00977"/>
              </p:ext>
            </p:extLst>
          </p:nvPr>
        </p:nvGraphicFramePr>
        <p:xfrm>
          <a:off x="971600" y="2762622"/>
          <a:ext cx="48965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02696"/>
              </p:ext>
            </p:extLst>
          </p:nvPr>
        </p:nvGraphicFramePr>
        <p:xfrm>
          <a:off x="971600" y="3338686"/>
          <a:ext cx="48965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92807"/>
              </p:ext>
            </p:extLst>
          </p:nvPr>
        </p:nvGraphicFramePr>
        <p:xfrm>
          <a:off x="971600" y="3914750"/>
          <a:ext cx="54006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64"/>
                <a:gridCol w="490964"/>
                <a:gridCol w="490964"/>
                <a:gridCol w="490964"/>
                <a:gridCol w="490964"/>
                <a:gridCol w="490964"/>
                <a:gridCol w="490964"/>
                <a:gridCol w="490964"/>
                <a:gridCol w="490964"/>
                <a:gridCol w="490964"/>
                <a:gridCol w="4909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1560" y="824974"/>
            <a:ext cx="805220" cy="73866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front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出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77155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rear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进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↓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1419622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队列总长度需</a:t>
            </a:r>
            <a:r>
              <a:rPr lang="en-US" altLang="zh-CN" sz="2800" dirty="0" smtClean="0">
                <a:solidFill>
                  <a:srgbClr val="0070C0"/>
                </a:solidFill>
              </a:rPr>
              <a:t>n*m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0152" y="1980004"/>
            <a:ext cx="27879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时间效率中等，</a:t>
            </a:r>
            <a:endParaRPr lang="en-US" altLang="zh-CN" sz="2800" b="1" i="1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i="1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但多费空间，</a:t>
            </a:r>
            <a:endParaRPr lang="en-US" altLang="zh-CN" sz="2800" b="1" i="1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i="1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省空间改进：</a:t>
            </a:r>
            <a:endParaRPr lang="en-US" altLang="zh-CN" sz="2800" b="1" i="1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i="1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用循环队列。</a:t>
            </a:r>
            <a:endParaRPr lang="zh-CN" altLang="en-US" sz="2800" b="1" i="1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5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：二维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数组指针数组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1520" y="2355726"/>
            <a:ext cx="7128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char name[][15]={"Follow </a:t>
            </a:r>
            <a:r>
              <a:rPr lang="en-US" altLang="zh-CN" sz="2400" dirty="0" smtClean="0"/>
              <a:t> me", "</a:t>
            </a:r>
            <a:r>
              <a:rPr lang="en-US" altLang="zh-CN" sz="2400" dirty="0"/>
              <a:t>BASIC</a:t>
            </a:r>
            <a:r>
              <a:rPr lang="en-US" altLang="zh-CN" sz="2400" dirty="0" smtClean="0"/>
              <a:t>", "</a:t>
            </a:r>
            <a:r>
              <a:rPr lang="en-US" altLang="zh-CN" sz="2400" dirty="0"/>
              <a:t>Great </a:t>
            </a:r>
            <a:r>
              <a:rPr lang="en-US" altLang="zh-CN" sz="2400" dirty="0" smtClean="0"/>
              <a:t> Wall",</a:t>
            </a:r>
          </a:p>
          <a:p>
            <a:r>
              <a:rPr lang="en-US" altLang="zh-CN" sz="2400" dirty="0" smtClean="0"/>
              <a:t>                                   "</a:t>
            </a:r>
            <a:r>
              <a:rPr lang="en-US" altLang="zh-CN" sz="2400" dirty="0"/>
              <a:t>FORTRAN</a:t>
            </a:r>
            <a:r>
              <a:rPr lang="en-US" altLang="zh-CN" sz="2400" dirty="0" smtClean="0"/>
              <a:t>", "</a:t>
            </a:r>
            <a:r>
              <a:rPr lang="en-US" altLang="zh-CN" sz="2400" dirty="0"/>
              <a:t>Computer design"};</a:t>
            </a:r>
          </a:p>
          <a:p>
            <a:r>
              <a:rPr lang="en-US" altLang="zh-CN" sz="2400" dirty="0"/>
              <a:t>   </a:t>
            </a:r>
            <a:r>
              <a:rPr lang="en-US" altLang="zh-CN" sz="2400" b="1" dirty="0">
                <a:solidFill>
                  <a:srgbClr val="FF0000"/>
                </a:solidFill>
              </a:rPr>
              <a:t>char (*p[5])[15]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p[2]=&amp;name[2];</a:t>
            </a:r>
          </a:p>
          <a:p>
            <a:r>
              <a:rPr lang="en-US" altLang="zh-CN" sz="2400" dirty="0"/>
              <a:t>   p[3]=&amp;name[3];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("%s\n",*p[2]);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("%s\n",*p[3]);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957405"/>
            <a:ext cx="89644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指针数组：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*p[4];     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指向整型数据的指针数组</a:t>
            </a:r>
            <a:endParaRPr lang="en-US" altLang="zh-CN" sz="24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一维数组指针：</a:t>
            </a:r>
            <a:r>
              <a:rPr lang="en-US" altLang="zh-CN" sz="24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(*p)[4];   </a:t>
            </a:r>
            <a:r>
              <a:rPr lang="en-US" altLang="zh-CN" sz="2400" dirty="0" smtClean="0">
                <a:solidFill>
                  <a:srgbClr val="00B050"/>
                </a:solidFill>
                <a:latin typeface="+mj-lt"/>
                <a:ea typeface="楷体" panose="02010609060101010101" pitchFamily="49" charset="-122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指向一维数组的指针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endParaRPr lang="en-US" altLang="zh-CN" sz="24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 i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(*p[5])[3]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</a:t>
            </a:r>
            <a:r>
              <a:rPr lang="en-US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en-US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个元素的数组的</a:t>
            </a:r>
            <a:r>
              <a:rPr lang="en-US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个元素一维数组指针</a:t>
            </a:r>
            <a:endParaRPr lang="en-US" altLang="zh-CN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9903" y="3432944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其实，用指向指针的指针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更方便也直观。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0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13793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347614"/>
            <a:ext cx="55194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n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人围成一圈，从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开始报数，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到第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m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人退出，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问最后留下的是几号？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按顺序显示出圈编号。</a:t>
            </a:r>
            <a:endParaRPr lang="zh-CN" altLang="en-US" sz="32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0174" y="1635646"/>
            <a:ext cx="2689728" cy="2563260"/>
            <a:chOff x="5770704" y="1484784"/>
            <a:chExt cx="2689728" cy="2563260"/>
          </a:xfrm>
        </p:grpSpPr>
        <p:sp>
          <p:nvSpPr>
            <p:cNvPr id="7" name="椭圆 6"/>
            <p:cNvSpPr/>
            <p:nvPr/>
          </p:nvSpPr>
          <p:spPr>
            <a:xfrm>
              <a:off x="6480152" y="2024784"/>
              <a:ext cx="1440000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940152" y="1484784"/>
              <a:ext cx="2520000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0"/>
              <a:endCxn id="7" idx="0"/>
            </p:cNvCxnSpPr>
            <p:nvPr/>
          </p:nvCxnSpPr>
          <p:spPr>
            <a:xfrm>
              <a:off x="7200152" y="1484784"/>
              <a:ext cx="0" cy="54000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63870" y="3508044"/>
              <a:ext cx="0" cy="54000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2"/>
              <a:endCxn id="7" idx="2"/>
            </p:cNvCxnSpPr>
            <p:nvPr/>
          </p:nvCxnSpPr>
          <p:spPr>
            <a:xfrm flipV="1">
              <a:off x="5940152" y="2744864"/>
              <a:ext cx="540000" cy="6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7920432" y="2737056"/>
              <a:ext cx="540000" cy="6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1"/>
              <a:endCxn id="7" idx="1"/>
            </p:cNvCxnSpPr>
            <p:nvPr/>
          </p:nvCxnSpPr>
          <p:spPr>
            <a:xfrm>
              <a:off x="6309197" y="1853870"/>
              <a:ext cx="381838" cy="38182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646546" y="3335211"/>
              <a:ext cx="381838" cy="38182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7"/>
            </p:cNvCxnSpPr>
            <p:nvPr/>
          </p:nvCxnSpPr>
          <p:spPr>
            <a:xfrm flipH="1">
              <a:off x="7740352" y="1853870"/>
              <a:ext cx="350755" cy="37277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298524" y="3230045"/>
              <a:ext cx="350755" cy="37277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489011" y="3416432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59937" y="3464944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787968" y="2961313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37465" y="2075075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4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292123" y="159226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5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770704" y="3182316"/>
              <a:ext cx="369978" cy="2786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6095918" y="2887918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</a:rPr>
              <a:t>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35060" y="1743122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</a:rPr>
              <a:t>...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87315" y="2241859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</a:rPr>
              <a:t>...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：多关键字排序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059582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关键在如何把多个</a:t>
            </a:r>
            <a:r>
              <a:rPr lang="zh-CN" altLang="en-US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数值型关键字</a:t>
            </a: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合并成一个关键字</a:t>
            </a:r>
            <a:r>
              <a:rPr lang="en-US" altLang="zh-CN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en-US" altLang="zh-CN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？</a:t>
            </a:r>
            <a:endParaRPr lang="zh-CN" altLang="en-US" sz="24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498" y="169429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score[10][3]={{40,50,60},{40,30,20},{60,50,20</a:t>
            </a:r>
            <a:r>
              <a:rPr lang="en-US" altLang="zh-CN" sz="2400" dirty="0" smtClean="0"/>
              <a:t>},</a:t>
            </a:r>
          </a:p>
          <a:p>
            <a:r>
              <a:rPr lang="en-US" altLang="zh-CN" sz="2400" dirty="0" smtClean="0"/>
              <a:t>                                {</a:t>
            </a:r>
            <a:r>
              <a:rPr lang="en-US" altLang="zh-CN" sz="2400" dirty="0"/>
              <a:t>50,50,50},{30,50,20},{60,70,20},{80,20,30</a:t>
            </a:r>
            <a:r>
              <a:rPr lang="en-US" altLang="zh-CN" sz="2400" dirty="0" smtClean="0"/>
              <a:t>},</a:t>
            </a:r>
          </a:p>
          <a:p>
            <a:r>
              <a:rPr lang="en-US" altLang="zh-CN" sz="2400" dirty="0" smtClean="0"/>
              <a:t>                                {</a:t>
            </a:r>
            <a:r>
              <a:rPr lang="en-US" altLang="zh-CN" sz="2400" dirty="0"/>
              <a:t>60,06,60},{70,70,70},{80,80,80},};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char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scorek</a:t>
            </a:r>
            <a:r>
              <a:rPr lang="en-US" altLang="zh-CN" sz="2400" dirty="0" smtClean="0"/>
              <a:t>[4</a:t>
            </a:r>
            <a:r>
              <a:rPr lang="en-US" altLang="zh-CN" sz="2400" dirty="0"/>
              <a:t>]={</a:t>
            </a:r>
            <a:r>
              <a:rPr lang="en-US" altLang="zh-CN" sz="2400" dirty="0" smtClean="0"/>
              <a:t>0};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每</a:t>
            </a:r>
            <a:r>
              <a:rPr lang="zh-CN" altLang="en-US" sz="2400" dirty="0">
                <a:solidFill>
                  <a:srgbClr val="00B050"/>
                </a:solidFill>
              </a:rPr>
              <a:t>门成绩可转换成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rgbClr val="00B050"/>
                </a:solidFill>
              </a:rPr>
              <a:t>个字符</a:t>
            </a:r>
          </a:p>
          <a:p>
            <a:r>
              <a:rPr lang="en-US" altLang="zh-CN" sz="2400" dirty="0" err="1" smtClean="0"/>
              <a:t>scorek</a:t>
            </a:r>
            <a:r>
              <a:rPr lang="en-US" altLang="zh-CN" sz="2400" dirty="0" smtClean="0"/>
              <a:t>[0</a:t>
            </a:r>
            <a:r>
              <a:rPr lang="en-US" altLang="zh-CN" sz="2400" dirty="0"/>
              <a:t>]=(</a:t>
            </a:r>
            <a:r>
              <a:rPr lang="en-US" altLang="zh-CN" sz="2400" dirty="0">
                <a:solidFill>
                  <a:srgbClr val="FF0000"/>
                </a:solidFill>
              </a:rPr>
              <a:t>char</a:t>
            </a:r>
            <a:r>
              <a:rPr lang="en-US" altLang="zh-CN" sz="2400" dirty="0"/>
              <a:t>)score[k][0</a:t>
            </a:r>
            <a:r>
              <a:rPr lang="en-US" altLang="zh-CN" sz="2400" dirty="0" smtClean="0"/>
              <a:t>];</a:t>
            </a:r>
          </a:p>
          <a:p>
            <a:r>
              <a:rPr lang="en-US" altLang="zh-CN" sz="2400" dirty="0" err="1" smtClean="0"/>
              <a:t>scorek</a:t>
            </a:r>
            <a:r>
              <a:rPr lang="en-US" altLang="zh-CN" sz="2400" dirty="0" smtClean="0"/>
              <a:t>[1</a:t>
            </a:r>
            <a:r>
              <a:rPr lang="en-US" altLang="zh-CN" sz="2400" dirty="0"/>
              <a:t>]=(</a:t>
            </a:r>
            <a:r>
              <a:rPr lang="en-US" altLang="zh-CN" sz="2400" dirty="0">
                <a:solidFill>
                  <a:srgbClr val="FF0000"/>
                </a:solidFill>
              </a:rPr>
              <a:t>char</a:t>
            </a:r>
            <a:r>
              <a:rPr lang="en-US" altLang="zh-CN" sz="2400" dirty="0"/>
              <a:t>)score[k][1</a:t>
            </a:r>
            <a:r>
              <a:rPr lang="en-US" altLang="zh-CN" sz="2400" dirty="0" smtClean="0"/>
              <a:t>];</a:t>
            </a:r>
          </a:p>
          <a:p>
            <a:r>
              <a:rPr lang="en-US" altLang="zh-CN" sz="2400" dirty="0" err="1" smtClean="0"/>
              <a:t>scorek</a:t>
            </a:r>
            <a:r>
              <a:rPr lang="en-US" altLang="zh-CN" sz="2400" dirty="0" smtClean="0"/>
              <a:t>[2</a:t>
            </a:r>
            <a:r>
              <a:rPr lang="en-US" altLang="zh-CN" sz="2400" dirty="0"/>
              <a:t>]=(</a:t>
            </a:r>
            <a:r>
              <a:rPr lang="en-US" altLang="zh-CN" sz="2400" dirty="0">
                <a:solidFill>
                  <a:srgbClr val="FF0000"/>
                </a:solidFill>
              </a:rPr>
              <a:t>char</a:t>
            </a:r>
            <a:r>
              <a:rPr lang="en-US" altLang="zh-CN" sz="2400" dirty="0"/>
              <a:t>)score[k][2</a:t>
            </a:r>
            <a:r>
              <a:rPr lang="en-US" altLang="zh-CN" sz="2400" dirty="0" smtClean="0"/>
              <a:t>];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5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小数整型化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164155"/>
            <a:ext cx="5416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同样的计算整型数比浮点数快很多，</a:t>
            </a:r>
            <a:endParaRPr lang="en-US" altLang="zh-CN" sz="24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∴</a:t>
            </a: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能用整型数计算就不要用浮点数，</a:t>
            </a:r>
            <a:endParaRPr lang="en-US" altLang="zh-CN" sz="24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浮点数计算尽量转换成整型数计算。</a:t>
            </a:r>
            <a:endParaRPr lang="zh-CN" altLang="en-US" sz="24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968" y="3003798"/>
            <a:ext cx="5541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只有</a:t>
            </a:r>
            <a:r>
              <a:rPr lang="en-US" altLang="zh-CN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位小数</a:t>
            </a: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浮点数计：</a:t>
            </a:r>
            <a:endParaRPr lang="en-US" altLang="zh-CN" sz="24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输入时</a:t>
            </a:r>
            <a:r>
              <a:rPr lang="zh-CN" altLang="en-US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乘</a:t>
            </a:r>
            <a:r>
              <a:rPr lang="en-US" altLang="zh-CN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100</a:t>
            </a: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转换成整数，用整数计算；</a:t>
            </a:r>
            <a:endParaRPr lang="en-US" altLang="zh-CN" sz="24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输出时</a:t>
            </a:r>
            <a:r>
              <a:rPr lang="zh-CN" altLang="en-US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除</a:t>
            </a:r>
            <a:r>
              <a:rPr lang="en-US" altLang="zh-CN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100</a:t>
            </a: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转换成带</a:t>
            </a:r>
            <a:r>
              <a:rPr lang="en-US" altLang="zh-CN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位小数的显示。</a:t>
            </a:r>
            <a:endParaRPr lang="zh-CN" altLang="en-US" sz="24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出圈置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275606"/>
            <a:ext cx="81996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书上第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章第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题的解答， </a:t>
            </a:r>
            <a:r>
              <a:rPr lang="zh-CN" altLang="en-US" sz="3200" b="1" i="1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首地址指针偏移法</a:t>
            </a:r>
            <a:endParaRPr lang="en-US" altLang="zh-CN" sz="3200" b="1" i="1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出圈的同时编号置为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不为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报数，为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不报数。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用数组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[n],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数组元素值是编号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1~n</a:t>
            </a:r>
            <a:endParaRPr lang="zh-CN" altLang="en-US" sz="32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3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987574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n</a:t>
            </a:r>
            <a:r>
              <a:rPr lang="en-US" altLang="zh-CN" sz="2400" dirty="0" smtClean="0"/>
              <a:t>, 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[50], *</a:t>
            </a:r>
            <a:r>
              <a:rPr lang="en-US" altLang="zh-CN" sz="2400" dirty="0"/>
              <a:t>p;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, j, k;</a:t>
            </a:r>
            <a:endParaRPr lang="en-US" altLang="zh-CN" sz="2400" dirty="0"/>
          </a:p>
          <a:p>
            <a:r>
              <a:rPr lang="en-US" altLang="zh-CN" sz="2400" dirty="0" err="1" smtClean="0"/>
              <a:t>printf</a:t>
            </a:r>
            <a:r>
              <a:rPr lang="en-US" altLang="zh-CN" sz="2400" dirty="0"/>
              <a:t>("Please input </a:t>
            </a:r>
            <a:r>
              <a:rPr lang="en-US" altLang="zh-CN" sz="2400" dirty="0" smtClean="0"/>
              <a:t>n=");</a:t>
            </a:r>
            <a:endParaRPr lang="en-US" altLang="zh-CN" sz="2400" dirty="0"/>
          </a:p>
          <a:p>
            <a:r>
              <a:rPr lang="en-US" altLang="zh-CN" sz="2400" dirty="0" err="1" smtClean="0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smtClean="0"/>
              <a:t>d", </a:t>
            </a:r>
            <a:r>
              <a:rPr lang="en-US" altLang="zh-CN" sz="2400" dirty="0" smtClean="0">
                <a:solidFill>
                  <a:srgbClr val="FF0000"/>
                </a:solidFill>
              </a:rPr>
              <a:t>&amp;n</a:t>
            </a:r>
            <a:r>
              <a:rPr lang="en-US" altLang="zh-CN" sz="2400" dirty="0" smtClean="0"/>
              <a:t> );</a:t>
            </a:r>
            <a:endParaRPr lang="en-US" altLang="zh-CN" sz="2400" dirty="0"/>
          </a:p>
          <a:p>
            <a:r>
              <a:rPr lang="en-US" altLang="zh-CN" sz="2400" dirty="0" smtClean="0"/>
              <a:t>p=</a:t>
            </a:r>
            <a:r>
              <a:rPr lang="en-US" altLang="zh-CN" sz="2400" dirty="0" err="1" smtClean="0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FF"/>
                </a:solidFill>
              </a:rPr>
              <a:t>i</a:t>
            </a:r>
            <a:r>
              <a:rPr lang="en-US" altLang="zh-CN" sz="2400" dirty="0">
                <a:solidFill>
                  <a:srgbClr val="FF00FF"/>
                </a:solidFill>
              </a:rPr>
              <a:t>=0;i&lt;</a:t>
            </a:r>
            <a:r>
              <a:rPr lang="en-US" altLang="zh-CN" sz="2400" dirty="0" err="1">
                <a:solidFill>
                  <a:srgbClr val="FF00FF"/>
                </a:solidFill>
              </a:rPr>
              <a:t>n;i</a:t>
            </a:r>
            <a:r>
              <a:rPr lang="en-US" altLang="zh-CN" sz="2400" dirty="0">
                <a:solidFill>
                  <a:srgbClr val="FF00FF"/>
                </a:solidFill>
              </a:rPr>
              <a:t>++</a:t>
            </a:r>
            <a:r>
              <a:rPr lang="en-US" altLang="zh-CN" sz="2400" dirty="0"/>
              <a:t>)  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en-US" altLang="zh-CN" sz="2400" dirty="0" err="1">
                <a:solidFill>
                  <a:srgbClr val="00B050"/>
                </a:solidFill>
              </a:rPr>
              <a:t>num</a:t>
            </a:r>
            <a:r>
              <a:rPr lang="en-US" altLang="zh-CN" sz="2400" dirty="0">
                <a:solidFill>
                  <a:srgbClr val="00B050"/>
                </a:solidFill>
              </a:rPr>
              <a:t>[0]~</a:t>
            </a:r>
            <a:r>
              <a:rPr lang="en-US" altLang="zh-CN" sz="2400" dirty="0" err="1">
                <a:solidFill>
                  <a:srgbClr val="00B050"/>
                </a:solidFill>
              </a:rPr>
              <a:t>num</a:t>
            </a:r>
            <a:r>
              <a:rPr lang="en-US" altLang="zh-CN" sz="2400" dirty="0">
                <a:solidFill>
                  <a:srgbClr val="00B050"/>
                </a:solidFill>
              </a:rPr>
              <a:t>[n-1]</a:t>
            </a:r>
            <a:r>
              <a:rPr lang="zh-CN" altLang="en-US" sz="2400" dirty="0">
                <a:solidFill>
                  <a:srgbClr val="00B050"/>
                </a:solidFill>
              </a:rPr>
              <a:t>置编号</a:t>
            </a:r>
            <a:r>
              <a:rPr lang="en-US" altLang="zh-CN" sz="2400" dirty="0">
                <a:solidFill>
                  <a:srgbClr val="00B050"/>
                </a:solidFill>
              </a:rPr>
              <a:t>1~n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*(</a:t>
            </a:r>
            <a:r>
              <a:rPr lang="en-US" altLang="zh-CN" sz="2400" dirty="0" err="1">
                <a:solidFill>
                  <a:srgbClr val="FF0000"/>
                </a:solidFill>
              </a:rPr>
              <a:t>p+i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=i+1</a:t>
            </a:r>
            <a:r>
              <a:rPr lang="en-US" altLang="zh-CN" sz="2400" dirty="0" smtClean="0"/>
              <a:t>;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首地址指针偏移</a:t>
            </a:r>
            <a:r>
              <a:rPr lang="zh-CN" altLang="en-US" sz="2400" dirty="0" smtClean="0">
                <a:solidFill>
                  <a:srgbClr val="FF0000"/>
                </a:solidFill>
              </a:rPr>
              <a:t>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</a:t>
            </a:r>
            <a:r>
              <a:rPr lang="en-US" altLang="zh-CN" sz="2400" dirty="0"/>
              <a:t>;      </a:t>
            </a:r>
            <a:r>
              <a:rPr lang="en-US" altLang="zh-CN" sz="2400" dirty="0" smtClean="0"/>
              <a:t>             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队列计数</a:t>
            </a:r>
            <a:r>
              <a:rPr lang="en-US" altLang="zh-CN" sz="2400" dirty="0">
                <a:solidFill>
                  <a:srgbClr val="00B050"/>
                </a:solidFill>
              </a:rPr>
              <a:t>0~n-1</a:t>
            </a:r>
            <a:endParaRPr lang="zh-CN" altLang="en-US" sz="2400" dirty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j=0</a:t>
            </a:r>
            <a:r>
              <a:rPr lang="en-US" altLang="zh-CN" sz="2400" dirty="0"/>
              <a:t>;      </a:t>
            </a:r>
            <a:r>
              <a:rPr lang="en-US" altLang="zh-CN" sz="2400" dirty="0" smtClean="0"/>
              <a:t>             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报号计数</a:t>
            </a:r>
            <a:r>
              <a:rPr lang="en-US" altLang="zh-CN" sz="2400" dirty="0">
                <a:solidFill>
                  <a:srgbClr val="00B050"/>
                </a:solidFill>
              </a:rPr>
              <a:t>0~m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k=0;                  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出圈人数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4450" y="1184434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n</a:t>
            </a:r>
            <a:r>
              <a:rPr lang="zh-CN" altLang="en-US" sz="2800" dirty="0" smtClean="0">
                <a:solidFill>
                  <a:srgbClr val="0070C0"/>
                </a:solidFill>
              </a:rPr>
              <a:t>人第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人出圈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7525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程序续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874330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while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k&lt;n-1</a:t>
            </a:r>
            <a:r>
              <a:rPr lang="en-US" altLang="zh-CN" sz="2400" dirty="0"/>
              <a:t>)  </a:t>
            </a:r>
            <a:r>
              <a:rPr lang="en-US" altLang="zh-CN" sz="2400" dirty="0" smtClean="0"/>
              <a:t>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出圈人数少于</a:t>
            </a:r>
            <a:r>
              <a:rPr lang="en-US" altLang="zh-CN" sz="2400" dirty="0">
                <a:solidFill>
                  <a:srgbClr val="00B050"/>
                </a:solidFill>
              </a:rPr>
              <a:t>n-1</a:t>
            </a:r>
            <a:r>
              <a:rPr lang="zh-CN" altLang="en-US" sz="2400" dirty="0">
                <a:solidFill>
                  <a:srgbClr val="00B050"/>
                </a:solidFill>
              </a:rPr>
              <a:t>时循环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</a:rPr>
              <a:t>{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if </a:t>
            </a:r>
            <a:r>
              <a:rPr lang="en-US" altLang="zh-CN" sz="2400" dirty="0">
                <a:solidFill>
                  <a:srgbClr val="FF0000"/>
                </a:solidFill>
              </a:rPr>
              <a:t>(*(</a:t>
            </a:r>
            <a:r>
              <a:rPr lang="en-US" altLang="zh-CN" sz="2400" dirty="0" err="1">
                <a:solidFill>
                  <a:srgbClr val="FF0000"/>
                </a:solidFill>
              </a:rPr>
              <a:t>p+i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!=0)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j</a:t>
            </a:r>
            <a:r>
              <a:rPr lang="en-US" altLang="zh-CN" sz="2400" dirty="0" err="1"/>
              <a:t>++</a:t>
            </a:r>
            <a:r>
              <a:rPr lang="en-US" altLang="zh-CN" sz="2400" dirty="0"/>
              <a:t>; 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未出圈计数加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FF00FF"/>
                </a:solidFill>
              </a:rPr>
              <a:t>j==3</a:t>
            </a:r>
            <a:r>
              <a:rPr lang="en-US" altLang="zh-CN" sz="2400" dirty="0" smtClean="0"/>
              <a:t>)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</a:rPr>
              <a:t>                        //</a:t>
            </a:r>
            <a:r>
              <a:rPr lang="zh-CN" altLang="en-US" sz="2400" dirty="0">
                <a:solidFill>
                  <a:srgbClr val="00B050"/>
                </a:solidFill>
              </a:rPr>
              <a:t>出圈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FF"/>
                </a:solidFill>
              </a:rPr>
              <a:t>{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400" dirty="0" smtClean="0">
                <a:solidFill>
                  <a:srgbClr val="FF0000"/>
                </a:solidFill>
              </a:rPr>
              <a:t>(“%</a:t>
            </a:r>
            <a:r>
              <a:rPr lang="en-US" altLang="zh-CN" sz="2400" dirty="0">
                <a:solidFill>
                  <a:srgbClr val="FF0000"/>
                </a:solidFill>
              </a:rPr>
              <a:t>d </a:t>
            </a:r>
            <a:r>
              <a:rPr lang="en-US" altLang="zh-CN" sz="2400" dirty="0" smtClean="0">
                <a:solidFill>
                  <a:srgbClr val="FF0000"/>
                </a:solidFill>
              </a:rPr>
              <a:t>”,*(</a:t>
            </a:r>
            <a:r>
              <a:rPr lang="en-US" altLang="zh-CN" sz="2400" dirty="0" err="1">
                <a:solidFill>
                  <a:srgbClr val="FF0000"/>
                </a:solidFill>
              </a:rPr>
              <a:t>p+i</a:t>
            </a:r>
            <a:r>
              <a:rPr lang="en-US" altLang="zh-CN" sz="2400" dirty="0" smtClean="0">
                <a:solidFill>
                  <a:srgbClr val="FF0000"/>
                </a:solidFill>
              </a:rPr>
              <a:t>));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显示出圈编号</a:t>
            </a:r>
            <a:r>
              <a:rPr lang="en-US" altLang="zh-CN" sz="2400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i="1" dirty="0" smtClean="0">
                <a:solidFill>
                  <a:srgbClr val="00B050"/>
                </a:solidFill>
              </a:rPr>
              <a:t>书上无</a:t>
            </a:r>
            <a:r>
              <a:rPr lang="en-US" altLang="zh-CN" sz="2400" dirty="0" smtClean="0">
                <a:solidFill>
                  <a:srgbClr val="00B050"/>
                </a:solidFill>
              </a:rPr>
              <a:t>)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     *(</a:t>
            </a:r>
            <a:r>
              <a:rPr lang="en-US" altLang="zh-CN" sz="2400" dirty="0" err="1"/>
              <a:t>p+i</a:t>
            </a:r>
            <a:r>
              <a:rPr lang="en-US" altLang="zh-CN" sz="2400" dirty="0"/>
              <a:t>)=0</a:t>
            </a:r>
            <a:r>
              <a:rPr lang="en-US" altLang="zh-CN" sz="2400" dirty="0">
                <a:solidFill>
                  <a:srgbClr val="00B050"/>
                </a:solidFill>
              </a:rPr>
              <a:t>;   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/>
              <a:t>j=0;    k++;  </a:t>
            </a:r>
            <a:r>
              <a:rPr lang="en-US" altLang="zh-CN" sz="2400" dirty="0" smtClean="0">
                <a:solidFill>
                  <a:srgbClr val="FF00FF"/>
                </a:solidFill>
              </a:rPr>
              <a:t>}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置</a:t>
            </a:r>
            <a:r>
              <a:rPr lang="en-US" altLang="zh-CN" sz="2400" dirty="0" smtClean="0">
                <a:solidFill>
                  <a:srgbClr val="00B050"/>
                </a:solidFill>
              </a:rPr>
              <a:t>0</a:t>
            </a:r>
            <a:r>
              <a:rPr lang="zh-CN" altLang="en-US" sz="2400" dirty="0" smtClean="0">
                <a:solidFill>
                  <a:srgbClr val="00B050"/>
                </a:solidFill>
              </a:rPr>
              <a:t>，报号计数清零，出圈数加</a:t>
            </a:r>
            <a:r>
              <a:rPr lang="en-US" altLang="zh-CN" sz="2400" dirty="0" smtClean="0">
                <a:solidFill>
                  <a:srgbClr val="00B050"/>
                </a:solidFill>
              </a:rPr>
              <a:t>1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++;        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队列计数加</a:t>
            </a:r>
            <a:r>
              <a:rPr lang="en-US" altLang="zh-CN" sz="2400" dirty="0" smtClean="0">
                <a:solidFill>
                  <a:srgbClr val="00B050"/>
                </a:solidFill>
              </a:rPr>
              <a:t>1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==n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</a:t>
            </a:r>
            <a:r>
              <a:rPr lang="en-US" altLang="zh-CN" sz="2400" dirty="0"/>
              <a:t>;  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在</a:t>
            </a:r>
            <a:r>
              <a:rPr lang="en-US" altLang="zh-CN" sz="2400" dirty="0">
                <a:solidFill>
                  <a:srgbClr val="00B050"/>
                </a:solidFill>
              </a:rPr>
              <a:t>0~n-1</a:t>
            </a:r>
            <a:r>
              <a:rPr lang="zh-CN" altLang="en-US" sz="2400" dirty="0">
                <a:solidFill>
                  <a:srgbClr val="00B050"/>
                </a:solidFill>
              </a:rPr>
              <a:t>间变化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</a:rPr>
              <a:t>}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</a:rPr>
              <a:t>                                   //</a:t>
            </a:r>
            <a:r>
              <a:rPr lang="zh-CN" altLang="en-US" sz="2400" dirty="0">
                <a:solidFill>
                  <a:srgbClr val="00B050"/>
                </a:solidFill>
              </a:rPr>
              <a:t>从首地址开始找最后一个不为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的</a:t>
            </a:r>
            <a:r>
              <a:rPr lang="zh-CN" altLang="en-US" sz="2400" dirty="0" smtClean="0">
                <a:solidFill>
                  <a:srgbClr val="00B050"/>
                </a:solidFill>
              </a:rPr>
              <a:t>编号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r>
              <a:rPr lang="en-US" altLang="zh-CN" sz="2400" dirty="0" smtClean="0"/>
              <a:t>while(</a:t>
            </a:r>
            <a:r>
              <a:rPr lang="en-US" altLang="zh-CN" sz="2400" dirty="0" smtClean="0">
                <a:solidFill>
                  <a:srgbClr val="FF0000"/>
                </a:solidFill>
              </a:rPr>
              <a:t>*p</a:t>
            </a:r>
            <a:r>
              <a:rPr lang="en-US" altLang="zh-CN" sz="2400" dirty="0" smtClean="0">
                <a:solidFill>
                  <a:srgbClr val="FF00FF"/>
                </a:solidFill>
              </a:rPr>
              <a:t>==0</a:t>
            </a:r>
            <a:r>
              <a:rPr lang="en-US" altLang="zh-CN" sz="2400" dirty="0" smtClean="0"/>
              <a:t>)   </a:t>
            </a:r>
            <a:r>
              <a:rPr lang="en-US" altLang="zh-CN" sz="2400" dirty="0" smtClean="0">
                <a:solidFill>
                  <a:srgbClr val="FF0000"/>
                </a:solidFill>
              </a:rPr>
              <a:t>p++</a:t>
            </a:r>
            <a:r>
              <a:rPr lang="en-US" altLang="zh-CN" sz="2400" dirty="0" smtClean="0"/>
              <a:t>;   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("the last </a:t>
            </a:r>
            <a:r>
              <a:rPr lang="en-US" altLang="zh-CN" sz="2400" dirty="0" smtClean="0"/>
              <a:t>...%</a:t>
            </a:r>
            <a:r>
              <a:rPr lang="en-US" altLang="zh-CN" sz="2400" dirty="0"/>
              <a:t>d\n",*p</a:t>
            </a:r>
            <a:r>
              <a:rPr lang="en-US" altLang="zh-CN" sz="2400" dirty="0" smtClean="0"/>
              <a:t>);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</a:rPr>
              <a:t>指针法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299942"/>
            <a:ext cx="5569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输入</a:t>
            </a:r>
            <a:r>
              <a:rPr lang="en-US" altLang="zh-CN" sz="2800" dirty="0" smtClean="0">
                <a:solidFill>
                  <a:srgbClr val="0070C0"/>
                </a:solidFill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</a:rPr>
              <a:t>运行结果：</a:t>
            </a:r>
            <a:r>
              <a:rPr lang="en-US" altLang="zh-CN" sz="2800" dirty="0" smtClean="0"/>
              <a:t>3  6  1  5  2  8  4   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73123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链表出圈置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820906"/>
            <a:ext cx="71705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书上第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章第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题的解答，</a:t>
            </a:r>
            <a:r>
              <a:rPr lang="zh-CN" altLang="en-US" sz="3200" b="1" i="1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要求用链表，</a:t>
            </a:r>
            <a:endParaRPr lang="en-US" altLang="zh-CN" sz="3200" b="1" i="1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i="1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但程序没有充分发挥链表的优势。</a:t>
            </a:r>
            <a:endParaRPr lang="en-US" altLang="zh-CN" sz="3200" b="1" i="1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结构体数组元素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结点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环形链表结构：</a:t>
            </a:r>
            <a:endParaRPr lang="zh-CN" altLang="en-US" sz="32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48088"/>
              </p:ext>
            </p:extLst>
          </p:nvPr>
        </p:nvGraphicFramePr>
        <p:xfrm>
          <a:off x="2699792" y="3795886"/>
          <a:ext cx="72008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7154"/>
              </p:ext>
            </p:extLst>
          </p:nvPr>
        </p:nvGraphicFramePr>
        <p:xfrm>
          <a:off x="4860032" y="3795886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69641"/>
              </p:ext>
            </p:extLst>
          </p:nvPr>
        </p:nvGraphicFramePr>
        <p:xfrm>
          <a:off x="6444208" y="3795886"/>
          <a:ext cx="8640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31290"/>
              </p:ext>
            </p:extLst>
          </p:nvPr>
        </p:nvGraphicFramePr>
        <p:xfrm>
          <a:off x="1403648" y="3781782"/>
          <a:ext cx="8640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6012160" y="408391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427984" y="408391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278377" y="408391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3888" y="372387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19872" y="4083918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0039"/>
              </p:ext>
            </p:extLst>
          </p:nvPr>
        </p:nvGraphicFramePr>
        <p:xfrm>
          <a:off x="5292080" y="2485638"/>
          <a:ext cx="285007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037"/>
                <a:gridCol w="1425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zh-CN" alt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00B050"/>
                          </a:solidFill>
                        </a:rPr>
                        <a:t>nextp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H="1" flipV="1">
            <a:off x="1619672" y="4299942"/>
            <a:ext cx="8384" cy="3549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619672" y="4654922"/>
            <a:ext cx="5472608" cy="506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7083896" y="4299942"/>
            <a:ext cx="8384" cy="35498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60032" y="3333151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12              13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46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576" y="721022"/>
            <a:ext cx="70647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#define </a:t>
            </a:r>
            <a:r>
              <a:rPr lang="en-US" altLang="zh-CN" sz="2400" dirty="0">
                <a:solidFill>
                  <a:srgbClr val="FF0000"/>
                </a:solidFill>
              </a:rPr>
              <a:t>N 13</a:t>
            </a:r>
          </a:p>
          <a:p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person</a:t>
            </a:r>
          </a:p>
          <a:p>
            <a:r>
              <a:rPr lang="en-US" altLang="zh-CN" sz="2400" dirty="0" smtClean="0">
                <a:solidFill>
                  <a:srgbClr val="FF00FF"/>
                </a:solidFill>
              </a:rPr>
              <a:t>{</a:t>
            </a:r>
            <a:r>
              <a:rPr lang="en-US" altLang="zh-CN" sz="2400" dirty="0" smtClean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number;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nextp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>
                <a:solidFill>
                  <a:srgbClr val="FF00FF"/>
                </a:solidFill>
              </a:rPr>
              <a:t>}</a:t>
            </a:r>
            <a:r>
              <a:rPr lang="en-US" altLang="zh-CN" sz="2400" dirty="0"/>
              <a:t>link[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en-US" altLang="zh-CN" sz="2400" dirty="0"/>
              <a:t>+1];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en-US" altLang="zh-CN" sz="2400" dirty="0">
                <a:solidFill>
                  <a:srgbClr val="00B050"/>
                </a:solidFill>
              </a:rPr>
              <a:t>link[0]</a:t>
            </a:r>
            <a:r>
              <a:rPr lang="zh-CN" altLang="en-US" sz="2400" dirty="0">
                <a:solidFill>
                  <a:srgbClr val="00B050"/>
                </a:solidFill>
              </a:rPr>
              <a:t>没用到</a:t>
            </a:r>
          </a:p>
          <a:p>
            <a:r>
              <a:rPr lang="en-US" altLang="zh-CN" sz="24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400" dirty="0" smtClean="0">
                <a:solidFill>
                  <a:srgbClr val="FF00FF"/>
                </a:solidFill>
              </a:rPr>
              <a:t> </a:t>
            </a:r>
            <a:r>
              <a:rPr lang="en-US" altLang="zh-CN" sz="2400" dirty="0" err="1">
                <a:solidFill>
                  <a:srgbClr val="FF00FF"/>
                </a:solidFill>
              </a:rPr>
              <a:t>i</a:t>
            </a:r>
            <a:r>
              <a:rPr lang="en-US" altLang="zh-CN" sz="2400" dirty="0" smtClean="0">
                <a:solidFill>
                  <a:srgbClr val="FF00FF"/>
                </a:solidFill>
              </a:rPr>
              <a:t>, count, h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&lt;=N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++)  </a:t>
            </a:r>
            <a:r>
              <a:rPr lang="en-US" altLang="zh-CN" sz="2400" dirty="0" smtClean="0"/>
              <a:t>  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建立循环链表</a:t>
            </a:r>
            <a:r>
              <a:rPr lang="en-US" altLang="zh-CN" sz="2400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i="1" dirty="0" smtClean="0">
                <a:solidFill>
                  <a:srgbClr val="00B050"/>
                </a:solidFill>
              </a:rPr>
              <a:t>静态</a:t>
            </a:r>
            <a:r>
              <a:rPr lang="en-US" altLang="zh-CN" sz="2400" dirty="0" smtClean="0">
                <a:solidFill>
                  <a:srgbClr val="00B050"/>
                </a:solidFill>
              </a:rPr>
              <a:t>)</a:t>
            </a:r>
            <a:endParaRPr lang="zh-CN" altLang="en-US" sz="2400" dirty="0">
              <a:solidFill>
                <a:srgbClr val="00B050"/>
              </a:solidFill>
            </a:endParaRPr>
          </a:p>
          <a:p>
            <a:r>
              <a:rPr lang="en-US" altLang="zh-CN" sz="2400" dirty="0" smtClean="0">
                <a:solidFill>
                  <a:srgbClr val="FF00FF"/>
                </a:solidFill>
              </a:rPr>
              <a:t>{</a:t>
            </a:r>
            <a:r>
              <a:rPr lang="en-US" altLang="zh-CN" sz="2400" dirty="0" smtClean="0"/>
              <a:t>  if (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==</a:t>
            </a:r>
            <a:r>
              <a:rPr lang="en-US" altLang="zh-CN" sz="2400" dirty="0" smtClean="0">
                <a:solidFill>
                  <a:srgbClr val="FF0000"/>
                </a:solidFill>
              </a:rPr>
              <a:t>N </a:t>
            </a:r>
            <a:r>
              <a:rPr lang="en-US" altLang="zh-CN" sz="2400" dirty="0" smtClean="0"/>
              <a:t>)  link[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nextp</a:t>
            </a:r>
            <a:r>
              <a:rPr lang="en-US" altLang="zh-CN" sz="2400" dirty="0"/>
              <a:t>=1;   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00B050"/>
                </a:solidFill>
              </a:rPr>
              <a:t>号指向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rgbClr val="00B050"/>
                </a:solidFill>
              </a:rPr>
              <a:t>号</a:t>
            </a:r>
          </a:p>
          <a:p>
            <a:r>
              <a:rPr lang="zh-CN" altLang="en-US" sz="2400" dirty="0"/>
              <a:t>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else           link[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nextp</a:t>
            </a:r>
            <a:r>
              <a:rPr lang="en-US" altLang="zh-CN" sz="2400" dirty="0"/>
              <a:t>=i+1; 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zh-CN" altLang="en-US" sz="2400" dirty="0">
                <a:solidFill>
                  <a:srgbClr val="00B050"/>
                </a:solidFill>
              </a:rPr>
              <a:t>号指向</a:t>
            </a:r>
            <a:r>
              <a:rPr lang="en-US" altLang="zh-CN" sz="2400" dirty="0">
                <a:solidFill>
                  <a:srgbClr val="00B050"/>
                </a:solidFill>
              </a:rPr>
              <a:t>i+1</a:t>
            </a:r>
            <a:r>
              <a:rPr lang="zh-CN" altLang="en-US" sz="2400" dirty="0">
                <a:solidFill>
                  <a:srgbClr val="00B050"/>
                </a:solidFill>
              </a:rPr>
              <a:t>号</a:t>
            </a:r>
          </a:p>
          <a:p>
            <a:r>
              <a:rPr lang="zh-CN" altLang="en-US" sz="2400" dirty="0"/>
              <a:t>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link[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].number=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>
                <a:solidFill>
                  <a:srgbClr val="FF00FF"/>
                </a:solidFill>
              </a:rPr>
              <a:t>}</a:t>
            </a:r>
            <a:endParaRPr lang="en-US" altLang="zh-CN" sz="24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1056225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13</a:t>
            </a:r>
            <a:r>
              <a:rPr lang="zh-CN" altLang="en-US" sz="2800" dirty="0" smtClean="0">
                <a:solidFill>
                  <a:srgbClr val="0070C0"/>
                </a:solidFill>
              </a:rPr>
              <a:t>人第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人出圈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程序续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0794" y="927755"/>
            <a:ext cx="77236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count=0</a:t>
            </a:r>
            <a:r>
              <a:rPr lang="en-US" altLang="zh-CN" sz="2400" dirty="0"/>
              <a:t>;     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已出圈计数</a:t>
            </a:r>
          </a:p>
          <a:p>
            <a:r>
              <a:rPr lang="en-US" altLang="zh-CN" sz="2400" dirty="0" smtClean="0"/>
              <a:t>h=N</a:t>
            </a:r>
            <a:r>
              <a:rPr lang="en-US" altLang="zh-CN" sz="2400" dirty="0"/>
              <a:t>;          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开始指向最后一个人</a:t>
            </a:r>
          </a:p>
          <a:p>
            <a:r>
              <a:rPr lang="en-US" altLang="zh-CN" sz="2400" dirty="0" smtClean="0"/>
              <a:t>while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count&lt;N-1</a:t>
            </a:r>
            <a:r>
              <a:rPr lang="en-US" altLang="zh-CN" sz="2400" dirty="0"/>
              <a:t>)  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出圈人数少于</a:t>
            </a:r>
            <a:r>
              <a:rPr lang="en-US" altLang="zh-CN" sz="2400" dirty="0">
                <a:solidFill>
                  <a:srgbClr val="00B050"/>
                </a:solidFill>
              </a:rPr>
              <a:t>n-1</a:t>
            </a:r>
            <a:r>
              <a:rPr lang="zh-CN" altLang="en-US" sz="2400" dirty="0">
                <a:solidFill>
                  <a:srgbClr val="00B050"/>
                </a:solidFill>
              </a:rPr>
              <a:t>时循环</a:t>
            </a:r>
          </a:p>
          <a:p>
            <a:r>
              <a:rPr lang="en-US" altLang="zh-CN" sz="2400" dirty="0" smtClean="0">
                <a:solidFill>
                  <a:srgbClr val="FF00FF"/>
                </a:solidFill>
              </a:rPr>
              <a:t>{</a:t>
            </a:r>
            <a:r>
              <a:rPr lang="en-US" altLang="zh-CN" sz="2400" dirty="0" smtClean="0"/>
              <a:t>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              </a:t>
            </a:r>
            <a:r>
              <a:rPr lang="en-US" altLang="zh-CN" sz="2400" dirty="0" smtClean="0"/>
              <a:t>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报号计数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 smtClean="0"/>
              <a:t>while  (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! = 3 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{    </a:t>
            </a:r>
            <a:r>
              <a:rPr lang="en-US" altLang="zh-CN" sz="2400" dirty="0" smtClean="0"/>
              <a:t>h = link[h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nextp</a:t>
            </a:r>
            <a:r>
              <a:rPr lang="en-US" altLang="zh-CN" sz="2400" dirty="0"/>
              <a:t>;        </a:t>
            </a:r>
            <a:r>
              <a:rPr lang="en-US" altLang="zh-CN" sz="2400" dirty="0" smtClean="0"/>
              <a:t>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下</a:t>
            </a:r>
            <a:r>
              <a:rPr lang="zh-CN" altLang="en-US" sz="2400" dirty="0">
                <a:solidFill>
                  <a:srgbClr val="00B050"/>
                </a:solidFill>
              </a:rPr>
              <a:t>一个人报号</a:t>
            </a:r>
          </a:p>
          <a:p>
            <a:r>
              <a:rPr lang="zh-CN" altLang="en-US" sz="2400" dirty="0"/>
              <a:t>       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if </a:t>
            </a:r>
            <a:r>
              <a:rPr lang="en-US" altLang="zh-CN" sz="2400" dirty="0" smtClean="0"/>
              <a:t>( </a:t>
            </a:r>
            <a:r>
              <a:rPr lang="en-US" altLang="zh-CN" sz="2400" dirty="0" smtClean="0">
                <a:solidFill>
                  <a:srgbClr val="FF0000"/>
                </a:solidFill>
              </a:rPr>
              <a:t>link[h</a:t>
            </a:r>
            <a:r>
              <a:rPr lang="en-US" altLang="zh-CN" sz="2400" dirty="0">
                <a:solidFill>
                  <a:srgbClr val="FF0000"/>
                </a:solidFill>
              </a:rPr>
              <a:t>].</a:t>
            </a:r>
            <a:r>
              <a:rPr lang="en-US" altLang="zh-CN" sz="2400" dirty="0" smtClean="0">
                <a:solidFill>
                  <a:srgbClr val="FF0000"/>
                </a:solidFill>
              </a:rPr>
              <a:t>number </a:t>
            </a:r>
            <a:r>
              <a:rPr lang="en-US" altLang="zh-CN" sz="2400" dirty="0" smtClean="0"/>
              <a:t>)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++</a:t>
            </a:r>
            <a:r>
              <a:rPr lang="en-US" altLang="zh-CN" sz="2400" dirty="0" smtClean="0"/>
              <a:t>; </a:t>
            </a:r>
            <a:r>
              <a:rPr lang="en-US" altLang="zh-CN" sz="2400" dirty="0" smtClean="0">
                <a:solidFill>
                  <a:srgbClr val="0070C0"/>
                </a:solidFill>
              </a:rPr>
              <a:t>}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不为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，报号计数加</a:t>
            </a:r>
            <a:r>
              <a:rPr lang="en-US" altLang="zh-CN" sz="2400" dirty="0" smtClean="0">
                <a:solidFill>
                  <a:srgbClr val="00B050"/>
                </a:solidFill>
              </a:rPr>
              <a:t>1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("%4d",link[h].number); 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出圈显示</a:t>
            </a:r>
          </a:p>
          <a:p>
            <a:r>
              <a:rPr lang="zh-CN" altLang="en-US" sz="2400" dirty="0"/>
              <a:t>  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link[h].number=0;              </a:t>
            </a:r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号码清零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count</a:t>
            </a:r>
            <a:r>
              <a:rPr lang="en-US" altLang="zh-CN" sz="2400" dirty="0">
                <a:solidFill>
                  <a:srgbClr val="FF0000"/>
                </a:solidFill>
              </a:rPr>
              <a:t>++</a:t>
            </a:r>
            <a:r>
              <a:rPr lang="en-US" altLang="zh-CN" sz="2400" dirty="0"/>
              <a:t>;                       </a:t>
            </a:r>
            <a:r>
              <a:rPr lang="en-US" altLang="zh-CN" sz="2400" dirty="0" smtClean="0"/>
              <a:t>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出圈计数加</a:t>
            </a:r>
            <a:r>
              <a:rPr lang="en-US" altLang="zh-CN" sz="24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zh-CN" sz="2400" dirty="0" smtClean="0">
                <a:solidFill>
                  <a:srgbClr val="FF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3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80324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程序续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7584" y="1334254"/>
            <a:ext cx="6174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printf</a:t>
            </a:r>
            <a:r>
              <a:rPr lang="en-US" altLang="zh-CN" sz="2800" dirty="0"/>
              <a:t>("\</a:t>
            </a:r>
            <a:r>
              <a:rPr lang="en-US" altLang="zh-CN" sz="2800" dirty="0" err="1"/>
              <a:t>nThe</a:t>
            </a:r>
            <a:r>
              <a:rPr lang="en-US" altLang="zh-CN" sz="2800" dirty="0"/>
              <a:t> last one is:");</a:t>
            </a:r>
          </a:p>
          <a:p>
            <a:r>
              <a:rPr lang="en-US" altLang="zh-CN" sz="2800" dirty="0" smtClean="0"/>
              <a:t>for 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=1</a:t>
            </a:r>
            <a:r>
              <a:rPr lang="en-US" altLang="zh-CN" sz="2800" dirty="0" smtClean="0">
                <a:solidFill>
                  <a:srgbClr val="FF0000"/>
                </a:solidFill>
              </a:rPr>
              <a:t>;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&lt;=N</a:t>
            </a:r>
            <a:r>
              <a:rPr lang="en-US" altLang="zh-CN" sz="2800" dirty="0" smtClean="0">
                <a:solidFill>
                  <a:srgbClr val="FF0000"/>
                </a:solidFill>
              </a:rPr>
              <a:t>;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++</a:t>
            </a:r>
            <a:r>
              <a:rPr lang="en-US" altLang="zh-CN" sz="2800" dirty="0"/>
              <a:t>)         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</a:rPr>
              <a:t>显示最后一个</a:t>
            </a:r>
          </a:p>
          <a:p>
            <a:r>
              <a:rPr lang="zh-CN" altLang="en-US" sz="2800" dirty="0"/>
              <a:t>  </a:t>
            </a:r>
            <a:r>
              <a:rPr lang="zh-CN" altLang="en-US" sz="2800" dirty="0" smtClean="0"/>
              <a:t>  </a:t>
            </a:r>
            <a:r>
              <a:rPr lang="en-US" altLang="zh-CN" sz="2800" dirty="0"/>
              <a:t>if </a:t>
            </a:r>
            <a:r>
              <a:rPr lang="en-US" altLang="zh-CN" sz="2800" dirty="0" smtClean="0"/>
              <a:t>( </a:t>
            </a:r>
            <a:r>
              <a:rPr lang="en-US" altLang="zh-CN" sz="2800" dirty="0" smtClean="0">
                <a:solidFill>
                  <a:srgbClr val="FF0000"/>
                </a:solidFill>
              </a:rPr>
              <a:t>link[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].</a:t>
            </a:r>
            <a:r>
              <a:rPr lang="en-US" altLang="zh-CN" sz="2800" dirty="0" smtClean="0">
                <a:solidFill>
                  <a:srgbClr val="FF0000"/>
                </a:solidFill>
              </a:rPr>
              <a:t>number 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 ("%</a:t>
            </a:r>
            <a:r>
              <a:rPr lang="en-US" altLang="zh-CN" sz="2800" dirty="0"/>
              <a:t>4d\n</a:t>
            </a:r>
            <a:r>
              <a:rPr lang="en-US" altLang="zh-CN" sz="2800" dirty="0" smtClean="0"/>
              <a:t>", link[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].</a:t>
            </a:r>
            <a:r>
              <a:rPr lang="en-US" altLang="zh-CN" sz="2800" dirty="0" smtClean="0"/>
              <a:t>number );</a:t>
            </a:r>
            <a:endParaRPr lang="en-US" altLang="zh-CN" sz="2800" dirty="0"/>
          </a:p>
          <a:p>
            <a:r>
              <a:rPr lang="en-US" altLang="zh-CN" sz="2800" dirty="0" smtClean="0"/>
              <a:t>return </a:t>
            </a:r>
            <a:r>
              <a:rPr lang="en-US" altLang="zh-CN" sz="2800" dirty="0"/>
              <a:t>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011910"/>
            <a:ext cx="7986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运行结果</a:t>
            </a:r>
            <a:r>
              <a:rPr lang="en-US" altLang="zh-CN" sz="2800" dirty="0" smtClean="0">
                <a:solidFill>
                  <a:srgbClr val="0070C0"/>
                </a:solidFill>
              </a:rPr>
              <a:t>(13,3)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/>
              <a:t>3  6  9  12  2  7  11  4  10  5  1  8   </a:t>
            </a:r>
            <a:r>
              <a:rPr lang="en-US" altLang="zh-CN" sz="2800" dirty="0" smtClean="0">
                <a:solidFill>
                  <a:srgbClr val="FF0000"/>
                </a:solidFill>
              </a:rPr>
              <a:t>13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118594</TotalTime>
  <Words>1617</Words>
  <Application>Microsoft Office PowerPoint</Application>
  <PresentationFormat>全屏显示(16:9)</PresentationFormat>
  <Paragraphs>317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第11讲  作业讲评         问题解答</vt:lpstr>
      <vt:lpstr>第8章第5题 第9章第6题</vt:lpstr>
      <vt:lpstr>方法1：数组出圈置0法</vt:lpstr>
      <vt:lpstr>方法1程序</vt:lpstr>
      <vt:lpstr>方法1程序续</vt:lpstr>
      <vt:lpstr>方法2链表出圈置0法</vt:lpstr>
      <vt:lpstr>方法2程序</vt:lpstr>
      <vt:lpstr>方法2程序续1</vt:lpstr>
      <vt:lpstr>方法2程序续2</vt:lpstr>
      <vt:lpstr>方法1程序改进1指针法</vt:lpstr>
      <vt:lpstr>方法1程序改进2下标输出法</vt:lpstr>
      <vt:lpstr>方法3数组元素移动删除法</vt:lpstr>
      <vt:lpstr>方法3程序主体</vt:lpstr>
      <vt:lpstr>方法3程序调试</vt:lpstr>
      <vt:lpstr>方法4字符串复制删除法</vt:lpstr>
      <vt:lpstr>方法4程序修改要点</vt:lpstr>
      <vt:lpstr>方法5链表出圈删除法</vt:lpstr>
      <vt:lpstr>方法6顺序队列出队入队法</vt:lpstr>
      <vt:lpstr>问题1：二维数组指针数组</vt:lpstr>
      <vt:lpstr>思考题1：多关键字排序</vt:lpstr>
      <vt:lpstr>思考题2：小数整型化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981</cp:revision>
  <dcterms:created xsi:type="dcterms:W3CDTF">2017-06-15T08:08:42Z</dcterms:created>
  <dcterms:modified xsi:type="dcterms:W3CDTF">2022-07-13T02:11:13Z</dcterms:modified>
</cp:coreProperties>
</file>