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64" r:id="rId6"/>
    <p:sldId id="259" r:id="rId7"/>
    <p:sldId id="266" r:id="rId8"/>
    <p:sldId id="267" r:id="rId9"/>
    <p:sldId id="262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bbejeck/sql-for-lucene" TargetMode="External"/><Relationship Id="rId4" Type="http://schemas.openxmlformats.org/officeDocument/2006/relationships/hyperlink" Target="https://lucene.apache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 smtClean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Preliminary Discussion</a:t>
            </a:r>
            <a:endParaRPr lang="en-IN" sz="3200" b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  <a:endParaRPr lang="en-IN" sz="2000" b="1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XX / 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Email ID</a:t>
            </a:r>
            <a:endParaRPr lang="en-IN" i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AutoNum type="arabicPeriod"/>
            </a:pPr>
            <a:r>
              <a:rPr lang="en-IN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 / Email ID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 / Email ID</a:t>
            </a:r>
            <a:endParaRPr lang="en-IN" sz="14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 / Email ID</a:t>
            </a:r>
            <a:endParaRPr lang="en-IN" sz="14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 / Email ID</a:t>
            </a:r>
            <a:endParaRPr lang="en-IN" sz="14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Department:</a:t>
            </a:r>
            <a:endParaRPr lang="en-IN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9433" y="6437194"/>
            <a:ext cx="20325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Date: 5 Aug 2019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8136" y="2277799"/>
            <a:ext cx="9402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i="1" dirty="0" smtClean="0">
                <a:latin typeface="SamsungOne 700" panose="020B0803030303020204" pitchFamily="34" charset="0"/>
                <a:ea typeface="SamsungOne 700" panose="020B0803030303020204" pitchFamily="34" charset="0"/>
              </a:rPr>
              <a:t>[ NAME OF WORK-LET]</a:t>
            </a:r>
            <a:endParaRPr lang="en-IN" sz="4000" b="1" i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851884"/>
            <a:ext cx="5012267" cy="6006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146254"/>
            <a:ext cx="88975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Information Retrieval </a:t>
            </a:r>
            <a:r>
              <a:rPr lang="en-IN" sz="20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| </a:t>
            </a: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SQL to Lucene Query Parser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133" y="206714"/>
            <a:ext cx="1811867" cy="3808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333998" y="5596468"/>
            <a:ext cx="5435602" cy="143934"/>
            <a:chOff x="5926666" y="5681136"/>
            <a:chExt cx="5435602" cy="143934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6002866" y="5753103"/>
              <a:ext cx="5317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926666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690533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454400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1218268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898" y="896920"/>
            <a:ext cx="4452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B0F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Problem Statement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 is a High Performance Text Search Engine implemented in Java. 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Query to search Text has to be created using Lucene APIs 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There have been limited attempts to use SQL for forming Lucene Queries. While SQL query is quite famous among developers but 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query not.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When giving 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engine API for text retrieval engine to 3</a:t>
            </a:r>
            <a:r>
              <a:rPr lang="en-IN" sz="1100" baseline="300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rd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party there is learning curve from the developer end to adapt the </a:t>
            </a:r>
            <a:r>
              <a:rPr lang="en-IN" sz="1100" dirty="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ucene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query which can cause the integration delay.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problem statement is to create a module which can take SQL queries as Input and Output an equivalent 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Query</a:t>
            </a:r>
            <a:r>
              <a:rPr lang="en-IN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 real time processing speed so that developer can use the 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engine without learning new query syntax (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</a:t>
            </a:r>
            <a:r>
              <a:rPr lang="en-IN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 this case)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This will create the abstraction which allow less coupling with any indexing engine.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1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1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749" y="5841997"/>
            <a:ext cx="1261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Srevatsa</a:t>
            </a:r>
            <a:r>
              <a:rPr lang="en-IN" sz="8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, Director</a:t>
            </a:r>
            <a:endParaRPr lang="en-IN" sz="8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67158" y="5841997"/>
            <a:ext cx="1412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Vanraj</a:t>
            </a:r>
            <a:r>
              <a:rPr lang="en-IN" sz="8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, Manager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949267" y="4833201"/>
            <a:ext cx="0" cy="15845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23931" y="5816601"/>
            <a:ext cx="136313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Kick Off  15 Sep 18</a:t>
            </a:r>
            <a:endParaRPr lang="en-IN" sz="1050" b="1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Understand Lucene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Implement Lucene Queries</a:t>
            </a:r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9720" y="5816601"/>
            <a:ext cx="1542345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Milestone 1 15 Oct 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Basic Select Statements to Lucene Query working with projection and selection </a:t>
            </a:r>
            <a:r>
              <a:rPr lang="en-IN" sz="900" dirty="0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args</a:t>
            </a: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75509" y="5816601"/>
            <a:ext cx="1603023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Milestone 2 15 Nov 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Insert , Update and Delete SQL Query to Lucene Query Working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Test Case Report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01298" y="5816601"/>
            <a:ext cx="136313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Closure 31st Dec 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Project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Test Case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Demonstration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29697" y="5129484"/>
            <a:ext cx="19924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000" b="1" dirty="0">
                <a:solidFill>
                  <a:srgbClr val="00B0F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Additional Documentation:</a:t>
            </a:r>
          </a:p>
          <a:p>
            <a:pPr lvl="0"/>
            <a:r>
              <a:rPr lang="en-IN" sz="1000" b="1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Lucene:</a:t>
            </a:r>
          </a:p>
          <a:p>
            <a:pPr lvl="0"/>
            <a:r>
              <a:rPr lang="en-IN" sz="10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4"/>
              </a:rPr>
              <a:t>https</a:t>
            </a:r>
            <a:r>
              <a:rPr lang="en-IN" sz="10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4"/>
              </a:rPr>
              <a:t>://lucene.apache.org</a:t>
            </a:r>
            <a:r>
              <a:rPr lang="en-IN" sz="10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4"/>
              </a:rPr>
              <a:t>/</a:t>
            </a:r>
            <a:endParaRPr lang="en-IN" sz="10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/>
            <a:endParaRPr lang="en-IN" sz="10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/>
            <a:r>
              <a:rPr lang="en-IN" sz="1000" b="1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SQL To Lucene Sample :</a:t>
            </a:r>
          </a:p>
          <a:p>
            <a:pPr lvl="0"/>
            <a:r>
              <a:rPr lang="en-IN" sz="10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5"/>
              </a:rPr>
              <a:t>https</a:t>
            </a:r>
            <a:r>
              <a:rPr lang="en-IN" sz="10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5"/>
              </a:rPr>
              <a:t>://</a:t>
            </a:r>
            <a:r>
              <a:rPr lang="en-IN" sz="10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5"/>
              </a:rPr>
              <a:t>github.com/bbejeck/sql-for-lucene</a:t>
            </a:r>
            <a:endParaRPr lang="en-IN" sz="10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/>
            <a:endParaRPr lang="en-IN" sz="1000" dirty="0">
              <a:solidFill>
                <a:prstClr val="black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7001" y="896920"/>
            <a:ext cx="68464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Expectations</a:t>
            </a:r>
          </a:p>
          <a:p>
            <a:pPr marL="228600" indent="-228600">
              <a:buAutoNum type="arabicPeriod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 java library with API (s) to take SQL text query as Input and return a valid equivalent Lucene Query.  Mapping Simple and Complex SQL queries to Lucene Query</a:t>
            </a:r>
          </a:p>
          <a:p>
            <a:pPr marL="228600" indent="-228600">
              <a:buAutoNum type="arabicPeriod"/>
            </a:pPr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SELECT, UPDATE, INSERT and DELETE APIs should be implemented.</a:t>
            </a:r>
          </a:p>
          <a:p>
            <a:pPr marL="228600" indent="-228600">
              <a:buAutoNum type="arabicPeriod"/>
            </a:pPr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Sufficient level of argument complexity should be taken care of. (e.g. Range Query with BETWEEN etc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)</a:t>
            </a:r>
          </a:p>
          <a:p>
            <a:pPr marL="228600" indent="-228600">
              <a:buAutoNum type="arabicPeriod"/>
            </a:pPr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Automatic Unit Test cases running various combinations of SQL Queries and Testing Lucene Query Equivalence.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API Document, Design Document, Implemented Project Code, Unit Test Report.</a:t>
            </a:r>
          </a:p>
          <a:p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/>
            <a:r>
              <a:rPr lang="en-IN" sz="1400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Training/ Pre-requisites</a:t>
            </a:r>
            <a:endParaRPr lang="en-IN" sz="1400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lvl="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Trained in Java</a:t>
            </a:r>
          </a:p>
          <a:p>
            <a:pPr marL="177800" lvl="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Completed Courses:</a:t>
            </a:r>
          </a:p>
          <a:p>
            <a:pPr marL="635000" lvl="1" indent="-177800">
              <a:buFont typeface="SamsungOne 400" panose="020B0503030303020204" pitchFamily="34" charset="0"/>
              <a:buChar char="-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 Structures</a:t>
            </a:r>
          </a:p>
          <a:p>
            <a:pPr marL="635000" lvl="1" indent="-177800">
              <a:buFont typeface="SamsungOne 400" panose="020B0503030303020204" pitchFamily="34" charset="0"/>
              <a:buChar char="-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Databases</a:t>
            </a:r>
          </a:p>
          <a:p>
            <a:pPr marL="635000" lvl="1" indent="-177800">
              <a:buFont typeface="SamsungOne 400" panose="020B0503030303020204" pitchFamily="34" charset="0"/>
              <a:buChar char="-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Algorithms</a:t>
            </a:r>
          </a:p>
          <a:p>
            <a:endParaRPr lang="en-IN" sz="1400" b="1" dirty="0" smtClean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400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 Learning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Information Retrieval Concepts.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Lucence Text Search Engine Usage.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Design of Interfaces.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Test Driven Development.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66" y="5034215"/>
            <a:ext cx="647700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5064" t="6220" r="6660" b="6215"/>
          <a:stretch/>
        </p:blipFill>
        <p:spPr>
          <a:xfrm>
            <a:off x="1820091" y="5085806"/>
            <a:ext cx="731520" cy="592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4702" y="3340891"/>
            <a:ext cx="2651364" cy="1744915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11490925" y="3031114"/>
            <a:ext cx="255639" cy="275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amsungOne 600C" panose="020B0706030303020204" pitchFamily="34" charset="0"/>
                <a:ea typeface="SamsungOne 600C" panose="020B0706030303020204" pitchFamily="34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231055" y="3297470"/>
            <a:ext cx="82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Members</a:t>
            </a:r>
            <a:endParaRPr lang="en-US" sz="1200" b="1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20159744">
            <a:off x="345717" y="2818619"/>
            <a:ext cx="11992124" cy="141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[ INSERT YOUR WORK-LET TEMPLATE HERE ]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415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Literature survey and study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4404"/>
            <a:ext cx="12191999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Major </a:t>
            </a:r>
            <a:r>
              <a:rPr lang="en-US" sz="1600" b="1" u="sng" dirty="0" smtClean="0">
                <a:solidFill>
                  <a:srgbClr val="0E4094"/>
                </a:solidFill>
              </a:rPr>
              <a:t>Observations </a:t>
            </a:r>
            <a:r>
              <a:rPr lang="en-US" sz="1600" b="1" u="sng" dirty="0">
                <a:solidFill>
                  <a:srgbClr val="0E4094"/>
                </a:solidFill>
              </a:rPr>
              <a:t>/ </a:t>
            </a:r>
            <a:r>
              <a:rPr lang="en-US" sz="1600" b="1" u="sng" dirty="0" smtClean="0">
                <a:solidFill>
                  <a:srgbClr val="0E4094"/>
                </a:solidFill>
              </a:rPr>
              <a:t>Conclusions: </a:t>
            </a:r>
            <a:endParaRPr lang="en-US" sz="1600" b="1" u="sng" dirty="0">
              <a:solidFill>
                <a:srgbClr val="0E4094"/>
              </a:solidFill>
            </a:endParaRP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</a:t>
            </a:r>
            <a:r>
              <a:rPr lang="en-US" sz="1200" dirty="0" smtClean="0">
                <a:solidFill>
                  <a:srgbClr val="0E4094"/>
                </a:solidFill>
              </a:rPr>
              <a:t>(provide </a:t>
            </a:r>
            <a:r>
              <a:rPr lang="en-US" sz="1200" dirty="0">
                <a:solidFill>
                  <a:srgbClr val="0E4094"/>
                </a:solidFill>
              </a:rPr>
              <a:t>details about your findings, </a:t>
            </a:r>
            <a:r>
              <a:rPr lang="en-US" sz="1200" dirty="0" smtClean="0">
                <a:solidFill>
                  <a:srgbClr val="0E4094"/>
                </a:solidFill>
              </a:rPr>
              <a:t>experimental </a:t>
            </a:r>
            <a:r>
              <a:rPr lang="en-US" sz="1200" dirty="0">
                <a:solidFill>
                  <a:srgbClr val="0E4094"/>
                </a:solidFill>
              </a:rPr>
              <a:t>opinion – Use separate slide if </a:t>
            </a:r>
            <a:r>
              <a:rPr lang="en-US" sz="1200" dirty="0" smtClean="0">
                <a:solidFill>
                  <a:srgbClr val="0E4094"/>
                </a:solidFill>
              </a:rPr>
              <a:t>necessary)</a:t>
            </a:r>
            <a:endParaRPr lang="en-US" sz="1600" dirty="0" smtClean="0"/>
          </a:p>
          <a:p>
            <a:pPr algn="just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Identified Resource Requirements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4404"/>
            <a:ext cx="121919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Mention any GPU/Device </a:t>
            </a:r>
            <a:r>
              <a:rPr lang="en-US" sz="1600" b="1" u="sng" dirty="0" err="1" smtClean="0">
                <a:solidFill>
                  <a:srgbClr val="0E4094"/>
                </a:solidFill>
              </a:rPr>
              <a:t>etc</a:t>
            </a:r>
            <a:r>
              <a:rPr lang="en-US" sz="1600" b="1" u="sng" dirty="0" smtClean="0">
                <a:solidFill>
                  <a:srgbClr val="0E4094"/>
                </a:solidFill>
              </a:rPr>
              <a:t> requirement here clearly.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Also mention which of these can be fulfilled at college level (Lab </a:t>
            </a:r>
            <a:r>
              <a:rPr lang="en-US" sz="1600" b="1" u="sng" dirty="0" err="1" smtClean="0">
                <a:solidFill>
                  <a:srgbClr val="0E4094"/>
                </a:solidFill>
              </a:rPr>
              <a:t>etc</a:t>
            </a:r>
            <a:r>
              <a:rPr lang="en-US" sz="1600" b="1" u="sng" dirty="0" smtClean="0">
                <a:solidFill>
                  <a:srgbClr val="0E4094"/>
                </a:solidFill>
              </a:rPr>
              <a:t>).</a:t>
            </a:r>
            <a:endParaRPr lang="en-US" sz="1600" dirty="0" smtClean="0"/>
          </a:p>
          <a:p>
            <a:pPr algn="just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179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Academic Calendar Breaks (If Any)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4404"/>
            <a:ext cx="1219199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Mention any planned academic activity (Internals/Exams/Holidays/Events/Other Internships </a:t>
            </a:r>
            <a:r>
              <a:rPr lang="en-US" sz="1600" b="1" u="sng" dirty="0" err="1" smtClean="0">
                <a:solidFill>
                  <a:srgbClr val="0E4094"/>
                </a:solidFill>
              </a:rPr>
              <a:t>etc</a:t>
            </a:r>
            <a:r>
              <a:rPr lang="en-US" sz="1600" b="1" u="sng" dirty="0" smtClean="0">
                <a:solidFill>
                  <a:srgbClr val="0E4094"/>
                </a:solidFill>
              </a:rPr>
              <a:t>) in next 6 months which will impact project timeline.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This helps in setting up the expectation of delivery timeline.</a:t>
            </a:r>
            <a:endParaRPr lang="en-US" sz="1600" dirty="0" smtClean="0"/>
          </a:p>
          <a:p>
            <a:pPr algn="just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178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Queries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Challenges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 smtClean="0">
                <a:solidFill>
                  <a:srgbClr val="0E4094"/>
                </a:solidFill>
              </a:rPr>
              <a:t>      (Discuss in the form of bullets, what are the next action steps, any road blocks / bottlenecks)</a:t>
            </a:r>
          </a:p>
        </p:txBody>
      </p:sp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Professor Comments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4404"/>
            <a:ext cx="1219199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Slide to be filled in by professor (Either of two)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Please mention below points at the least: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Proposed monthly progress approach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Latest paper reviewed regarding the problem statement area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Professor Expert Insights</a:t>
            </a:r>
          </a:p>
        </p:txBody>
      </p:sp>
    </p:spTree>
    <p:extLst>
      <p:ext uri="{BB962C8B-B14F-4D97-AF65-F5344CB8AC3E}">
        <p14:creationId xmlns:p14="http://schemas.microsoft.com/office/powerpoint/2010/main" val="8216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 smtClean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B7E07D-072A-4D90-BA7A-7BCCEBF26EF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9779E0A-357E-4659-B827-12FDDE942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571</Words>
  <Application>Microsoft Office PowerPoint</Application>
  <PresentationFormat>Widescreen</PresentationFormat>
  <Paragraphs>95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Edwardian Script ITC</vt:lpstr>
      <vt:lpstr>SamsungOne 200</vt:lpstr>
      <vt:lpstr>SamsungOne 400</vt:lpstr>
      <vt:lpstr>SamsungOne 600C</vt:lpstr>
      <vt:lpstr>SamsungOne 700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k.ghuguloth</cp:lastModifiedBy>
  <cp:revision>21</cp:revision>
  <dcterms:created xsi:type="dcterms:W3CDTF">2019-07-24T12:22:39Z</dcterms:created>
  <dcterms:modified xsi:type="dcterms:W3CDTF">2024-05-29T06:19:40Z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