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1004" r:id="rId3"/>
    <p:sldId id="919" r:id="rId4"/>
    <p:sldId id="1024" r:id="rId5"/>
    <p:sldId id="1021" r:id="rId6"/>
    <p:sldId id="1022" r:id="rId7"/>
    <p:sldId id="1013" r:id="rId8"/>
    <p:sldId id="1015" r:id="rId9"/>
    <p:sldId id="1016" r:id="rId10"/>
    <p:sldId id="934" r:id="rId11"/>
    <p:sldId id="1023" r:id="rId12"/>
    <p:sldId id="1017" r:id="rId13"/>
    <p:sldId id="1018" r:id="rId14"/>
    <p:sldId id="1019" r:id="rId15"/>
    <p:sldId id="1020" r:id="rId16"/>
    <p:sldId id="982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66CC"/>
    <a:srgbClr val="9900CC"/>
    <a:srgbClr val="FF0000"/>
    <a:srgbClr val="009242"/>
    <a:srgbClr val="CC3300"/>
    <a:srgbClr val="0066FF"/>
    <a:srgbClr val="004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89343" autoAdjust="0"/>
  </p:normalViewPr>
  <p:slideViewPr>
    <p:cSldViewPr>
      <p:cViewPr varScale="1">
        <p:scale>
          <a:sx n="78" d="100"/>
          <a:sy n="78" d="100"/>
        </p:scale>
        <p:origin x="182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840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C4B2DBF-9043-43B3-A019-159C7DA24C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20B64-A362-4EC6-A98E-5BCED6F9AA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42E21-B6AA-48F7-BF20-3A6B472385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7598D-D639-4EE0-A894-9EDBB1D262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5AEF4-215F-476E-9975-B90D1D4E6F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120C3-BA17-4C5D-A362-D2C80CFC74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B17FE-69F7-4BE0-80B2-7B3422B063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9FDC5-8C22-454D-ABA4-1346519E8B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C0806-1B68-4EB9-B356-8076252B54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11E5D-E2E9-4B55-8D72-03B8D0811D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9234B-0CD9-45B0-9DC6-EDF4F6BB64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79744-3B7E-4CD4-BEF4-235966FB52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8A6E8EF-301A-4501-A00B-8EE016D152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" y="609600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zh-CN" sz="3600" dirty="0" smtClean="0">
                <a:solidFill>
                  <a:srgbClr val="FF0000"/>
                </a:solidFill>
              </a:rPr>
              <a:t>PA1–</a:t>
            </a:r>
            <a:r>
              <a:rPr lang="zh-CN" altLang="en-US" sz="3600" dirty="0" smtClean="0">
                <a:solidFill>
                  <a:srgbClr val="FF0000"/>
                </a:solidFill>
              </a:rPr>
              <a:t>开天辟地的篇章</a:t>
            </a:r>
            <a:r>
              <a:rPr lang="en-US" altLang="zh-CN" sz="3600" dirty="0" smtClean="0">
                <a:solidFill>
                  <a:srgbClr val="FF0000"/>
                </a:solidFill>
              </a:rPr>
              <a:t>: </a:t>
            </a:r>
            <a:r>
              <a:rPr lang="zh-CN" altLang="en-US" sz="3600" dirty="0" smtClean="0">
                <a:solidFill>
                  <a:srgbClr val="FF0000"/>
                </a:solidFill>
              </a:rPr>
              <a:t>最简单的计算机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endParaRPr lang="en-US" altLang="zh-CN" sz="32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 smtClean="0"/>
              <a:t>指令执行主循环 </a:t>
            </a:r>
            <a:r>
              <a:rPr lang="en-US" altLang="zh-CN" sz="3600" dirty="0" smtClean="0"/>
              <a:t>— — cpu_exec()</a:t>
            </a:r>
            <a:endParaRPr lang="zh-CN" altLang="en-US" sz="3600" dirty="0" smtClean="0"/>
          </a:p>
        </p:txBody>
      </p:sp>
      <p:sp>
        <p:nvSpPr>
          <p:cNvPr id="7171" name="TextBox 41"/>
          <p:cNvSpPr txBox="1">
            <a:spLocks noChangeArrowheads="1"/>
          </p:cNvSpPr>
          <p:nvPr/>
        </p:nvSpPr>
        <p:spPr bwMode="auto">
          <a:xfrm>
            <a:off x="341313" y="1171575"/>
            <a:ext cx="8505825" cy="53553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cpu_exec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(uint32_t n) {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if(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nemu_state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== END) {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(“Program execution has ended. To restart ….\n");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return;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nemu_state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= RUNNING;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 . . . .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for(; n &gt; 0; n --)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exec_wrapper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print_flag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   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……………..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	if(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nemu_state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!= RUNNING) { return; }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if(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nemu_state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== RUNNING) {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nemu_state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 STOP; }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45" name="矩形 44"/>
          <p:cNvSpPr/>
          <p:nvPr/>
        </p:nvSpPr>
        <p:spPr>
          <a:xfrm>
            <a:off x="1196975" y="1493838"/>
            <a:ext cx="7424738" cy="1439862"/>
          </a:xfrm>
          <a:prstGeom prst="rect">
            <a:avLst/>
          </a:prstGeom>
          <a:noFill/>
          <a:ln w="28575">
            <a:solidFill>
              <a:srgbClr val="0066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097088" y="3878005"/>
            <a:ext cx="3509962" cy="451095"/>
          </a:xfrm>
          <a:prstGeom prst="rect">
            <a:avLst/>
          </a:prstGeom>
          <a:noFill/>
          <a:ln w="28575">
            <a:solidFill>
              <a:srgbClr val="0066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3671900" y="3374703"/>
            <a:ext cx="3492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每次执行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指向的一条指令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6" name="TextBox 58"/>
          <p:cNvSpPr txBox="1">
            <a:spLocks noChangeArrowheads="1"/>
          </p:cNvSpPr>
          <p:nvPr/>
        </p:nvSpPr>
        <p:spPr bwMode="auto">
          <a:xfrm>
            <a:off x="250825" y="757238"/>
            <a:ext cx="5131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所在文件</a:t>
            </a:r>
            <a:r>
              <a:rPr lang="zh-CN" altLang="en-US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err="1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/monitor/</a:t>
            </a:r>
            <a:r>
              <a:rPr lang="en-US" altLang="zh-CN" dirty="0" err="1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cpu-exec.c</a:t>
            </a:r>
            <a:endParaRPr lang="zh-CN" altLang="en-US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7145" y="3855820"/>
            <a:ext cx="2925325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指令执行循环退出条件：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达到循环次数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执行了</a:t>
            </a:r>
            <a:r>
              <a:rPr lang="en-US" altLang="zh-CN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nemu_trap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指令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57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smtClean="0"/>
              <a:t>NEMU</a:t>
            </a:r>
            <a:r>
              <a:rPr lang="zh-CN" altLang="en-US" sz="3600" dirty="0" smtClean="0"/>
              <a:t>中的“图灵机</a:t>
            </a:r>
            <a:r>
              <a:rPr lang="en-US" altLang="zh-CN" sz="3600" dirty="0" smtClean="0"/>
              <a:t>TRM</a:t>
            </a:r>
            <a:r>
              <a:rPr lang="zh-CN" altLang="en-US" sz="3600" dirty="0" smtClean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545" y="1044604"/>
            <a:ext cx="814590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程序需要有地方放置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-&gt; </a:t>
            </a:r>
            <a:r>
              <a:rPr lang="zh-CN" altLang="en-US" sz="2400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存储器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altLang="zh-CN" sz="2000" dirty="0" err="1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pmem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128MB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，位于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/memory/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memory.c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"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dirty="0" smtClean="0">
              <a:solidFill>
                <a:srgbClr val="0066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zh-CN" altLang="en-US" sz="2400" b="1" dirty="0" smtClean="0">
              <a:solidFill>
                <a:srgbClr val="0066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程序需要处理数据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-&gt; </a:t>
            </a:r>
            <a:r>
              <a:rPr lang="zh-CN" altLang="en-US" sz="2400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加法器（运算器</a:t>
            </a:r>
            <a:r>
              <a:rPr lang="en-US" altLang="zh-CN" sz="2400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ALU</a:t>
            </a:r>
            <a:r>
              <a:rPr lang="zh-CN" altLang="en-US" sz="2400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b="1" dirty="0" smtClean="0">
              <a:solidFill>
                <a:srgbClr val="0066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zh-CN" altLang="en-US" sz="2400" b="1" dirty="0" smtClean="0">
              <a:solidFill>
                <a:srgbClr val="0066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需要高效地暂存处理的中间结果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-&gt; </a:t>
            </a:r>
            <a:r>
              <a:rPr lang="zh-CN" altLang="en-US" sz="2400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endParaRPr lang="en-US" altLang="zh-CN" sz="2400" b="1" dirty="0" smtClean="0">
              <a:solidFill>
                <a:srgbClr val="0066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结构体</a:t>
            </a:r>
            <a:r>
              <a:rPr lang="en-US" altLang="zh-CN" sz="2000" dirty="0" err="1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CPU_state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（位于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/include/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reg.h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"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dirty="0" smtClean="0">
              <a:solidFill>
                <a:srgbClr val="0066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400" dirty="0" smtClean="0">
              <a:solidFill>
                <a:srgbClr val="0066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TRM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的工作方式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2000" dirty="0" smtClean="0">
                <a:solidFill>
                  <a:srgbClr val="9900CC"/>
                </a:solidFill>
                <a:latin typeface="微软雅黑" pitchFamily="34" charset="-122"/>
                <a:ea typeface="微软雅黑" pitchFamily="34" charset="-122"/>
              </a:rPr>
              <a:t>cpu_exec()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（位于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/monitor/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cpu-exec.c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solidFill>
                <a:srgbClr val="99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 rot="19974929">
            <a:off x="1339080" y="3130063"/>
            <a:ext cx="6705745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使用软件的数据结构模拟数字电路（虚拟计算机）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smtClean="0"/>
              <a:t>主要内容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5626100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altLang="zh-CN" sz="3600" dirty="0" smtClean="0">
                <a:ea typeface="黑体" pitchFamily="49" charset="-122"/>
              </a:rPr>
              <a:t>NEMU</a:t>
            </a:r>
            <a:r>
              <a:rPr lang="zh-CN" altLang="en-US" sz="3600" dirty="0" smtClean="0">
                <a:ea typeface="黑体" pitchFamily="49" charset="-122"/>
              </a:rPr>
              <a:t>的主体代码框架</a:t>
            </a:r>
            <a:endParaRPr lang="en-US" altLang="zh-CN" sz="3600" dirty="0" smtClean="0">
              <a:ea typeface="黑体" pitchFamily="49" charset="-122"/>
            </a:endParaRPr>
          </a:p>
          <a:p>
            <a:pPr>
              <a:spcBef>
                <a:spcPts val="1000"/>
              </a:spcBef>
              <a:buNone/>
            </a:pPr>
            <a:endParaRPr lang="en-US" altLang="zh-CN" sz="3600" dirty="0" smtClean="0">
              <a:ea typeface="黑体" pitchFamily="49" charset="-122"/>
            </a:endParaRPr>
          </a:p>
          <a:p>
            <a:pPr>
              <a:spcBef>
                <a:spcPts val="1000"/>
              </a:spcBef>
            </a:pPr>
            <a:r>
              <a:rPr lang="zh-CN" altLang="en-US" sz="3600" dirty="0" smtClean="0">
                <a:solidFill>
                  <a:srgbClr val="FF0000"/>
                </a:solidFill>
                <a:ea typeface="黑体" pitchFamily="49" charset="-122"/>
              </a:rPr>
              <a:t>简易调试器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98425"/>
            <a:ext cx="8229600" cy="561975"/>
          </a:xfrm>
          <a:prstGeom prst="rect">
            <a:avLst/>
          </a:prstGeom>
        </p:spPr>
        <p:txBody>
          <a:bodyPr/>
          <a:lstStyle/>
          <a:p>
            <a:pPr lvl="0" algn="ctr" eaLnBrk="0" hangingPunct="0"/>
            <a:r>
              <a:rPr lang="zh-CN" altLang="en-US" sz="3600" b="1" kern="0" dirty="0" smtClean="0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rPr>
              <a:t>简易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调试器支持的功能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63715"/>
            <a:ext cx="7530955" cy="553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421650" y="1313765"/>
            <a:ext cx="7335815" cy="11701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6515" y="1718810"/>
            <a:ext cx="1035115" cy="369332"/>
          </a:xfrm>
          <a:prstGeom prst="rect">
            <a:avLst/>
          </a:prstGeom>
          <a:solidFill>
            <a:srgbClr val="FF99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已实现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21650" y="2528900"/>
            <a:ext cx="7335815" cy="630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31940" y="3203975"/>
            <a:ext cx="1215135" cy="315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21650" y="4509120"/>
            <a:ext cx="7335815" cy="630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21650" y="3834045"/>
            <a:ext cx="7335815" cy="630070"/>
          </a:xfrm>
          <a:prstGeom prst="rect">
            <a:avLst/>
          </a:prstGeom>
          <a:noFill/>
          <a:ln w="28575"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21650" y="5184195"/>
            <a:ext cx="7335815" cy="720080"/>
          </a:xfrm>
          <a:prstGeom prst="rect">
            <a:avLst/>
          </a:prstGeom>
          <a:noFill/>
          <a:ln w="28575"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006" y="3834045"/>
            <a:ext cx="133163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正则表达式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递归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006" y="5319210"/>
            <a:ext cx="13316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链表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98425"/>
            <a:ext cx="8229600" cy="561975"/>
          </a:xfrm>
          <a:prstGeom prst="rect">
            <a:avLst/>
          </a:prstGeom>
        </p:spPr>
        <p:txBody>
          <a:bodyPr/>
          <a:lstStyle/>
          <a:p>
            <a:pPr lvl="0" algn="ctr" eaLnBrk="0" hangingPunct="0"/>
            <a:r>
              <a:rPr lang="zh-CN" altLang="en-US" sz="3600" b="1" kern="0" dirty="0" smtClean="0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rPr>
              <a:t>简易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调试器支持的功能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6555" y="1088740"/>
            <a:ext cx="81459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简易调试器：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/monitor/debug/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ui.c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表达式求值：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/monitor/debug/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expr.c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监视点：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/monitor/debug/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watchpoint.c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98425"/>
            <a:ext cx="8229600" cy="561975"/>
          </a:xfrm>
          <a:prstGeom prst="rect">
            <a:avLst/>
          </a:prstGeom>
        </p:spPr>
        <p:txBody>
          <a:bodyPr/>
          <a:lstStyle/>
          <a:p>
            <a:pPr lvl="0" algn="ctr" eaLnBrk="0" hangingPunct="0"/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总结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26191" y="1182561"/>
            <a:ext cx="8250265" cy="481172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nemu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src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main.c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: main()</a:t>
            </a:r>
          </a:p>
          <a:p>
            <a:pPr marL="742950" marR="0" lvl="1" indent="-28575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NEMU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入口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nemu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src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/monitor/debug/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ui.c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: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ui_mainloop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742950" marR="0" lvl="1" indent="-28575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用户接口主循环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nemu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src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/monitor/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cpu-exec.c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: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cpu_exec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742950" marR="0" lvl="1" indent="-28575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执行主循环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Box 5"/>
          <p:cNvSpPr txBox="1">
            <a:spLocks noChangeArrowheads="1"/>
          </p:cNvSpPr>
          <p:nvPr/>
        </p:nvSpPr>
        <p:spPr bwMode="auto">
          <a:xfrm>
            <a:off x="1285875" y="1673225"/>
            <a:ext cx="6751638" cy="104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altLang="zh-CN" sz="6000" dirty="0" smtClean="0">
                <a:latin typeface="微软雅黑" pitchFamily="34" charset="-122"/>
                <a:ea typeface="微软雅黑" pitchFamily="34" charset="-122"/>
              </a:rPr>
              <a:t>PA1</a:t>
            </a:r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zh-CN" altLang="en-US" sz="6000" dirty="0">
                <a:latin typeface="微软雅黑" pitchFamily="34" charset="-122"/>
                <a:ea typeface="微软雅黑" pitchFamily="34" charset="-122"/>
              </a:rPr>
              <a:t>此</a:t>
            </a:r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</a:rPr>
              <a:t>结束</a:t>
            </a:r>
            <a:endParaRPr lang="en-US" altLang="zh-CN" sz="6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smtClean="0"/>
              <a:t>PA</a:t>
            </a:r>
            <a:r>
              <a:rPr lang="zh-CN" altLang="en-US" sz="3600" dirty="0" smtClean="0"/>
              <a:t>能做什么？什么是</a:t>
            </a:r>
            <a:r>
              <a:rPr lang="en-US" altLang="zh-CN" sz="3600" dirty="0" smtClean="0"/>
              <a:t>NEMU</a:t>
            </a:r>
            <a:r>
              <a:rPr lang="zh-CN" altLang="en-US" sz="3600" dirty="0" smtClean="0"/>
              <a:t>？</a:t>
            </a:r>
          </a:p>
        </p:txBody>
      </p:sp>
      <p:sp>
        <p:nvSpPr>
          <p:cNvPr id="42" name="矩形 41"/>
          <p:cNvSpPr/>
          <p:nvPr/>
        </p:nvSpPr>
        <p:spPr>
          <a:xfrm>
            <a:off x="746574" y="1942372"/>
            <a:ext cx="3150350" cy="85655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Computer Hardware</a:t>
            </a:r>
          </a:p>
          <a:p>
            <a:pPr algn="ctr"/>
            <a:endParaRPr lang="zh-CN" altLang="en-US" b="1" dirty="0" smtClean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46575" y="1445854"/>
            <a:ext cx="3150350" cy="49651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Linux/GNU</a:t>
            </a:r>
            <a:endParaRPr lang="zh-CN" altLang="en-US" b="1" dirty="0" smtClean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6574" y="953725"/>
            <a:ext cx="3150350" cy="49651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Application Program</a:t>
            </a:r>
            <a:endParaRPr lang="zh-CN" altLang="en-US" b="1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06614" y="2879648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上运行应用程序</a:t>
            </a:r>
            <a:endParaRPr lang="zh-CN" altLang="en-US" dirty="0">
              <a:solidFill>
                <a:srgbClr val="0066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46574" y="5650222"/>
            <a:ext cx="3105345" cy="49651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Computer Hardware</a:t>
            </a:r>
            <a:endParaRPr lang="zh-CN" altLang="en-US" b="1" dirty="0" smtClean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46575" y="5153704"/>
            <a:ext cx="3105345" cy="49651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Linux/GNU</a:t>
            </a:r>
            <a:endParaRPr lang="zh-CN" altLang="en-US" b="1" dirty="0" smtClean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46574" y="4661575"/>
            <a:ext cx="3105345" cy="49651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NES Emulator</a:t>
            </a:r>
            <a:endParaRPr lang="zh-CN" altLang="en-US" b="1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46576" y="4165057"/>
            <a:ext cx="3105344" cy="496518"/>
          </a:xfrm>
          <a:prstGeom prst="rect">
            <a:avLst/>
          </a:prstGeom>
          <a:gradFill flip="none" rotWithShape="1">
            <a:gsLst>
              <a:gs pos="0">
                <a:srgbClr val="FF9933">
                  <a:tint val="66000"/>
                  <a:satMod val="160000"/>
                </a:srgbClr>
              </a:gs>
              <a:gs pos="50000">
                <a:srgbClr val="FF9933">
                  <a:tint val="44500"/>
                  <a:satMod val="160000"/>
                </a:srgbClr>
              </a:gs>
              <a:gs pos="100000">
                <a:srgbClr val="FF9933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Simulated NES Hardware</a:t>
            </a:r>
            <a:endParaRPr lang="zh-CN" altLang="en-US" b="1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46575" y="3672928"/>
            <a:ext cx="3105345" cy="49651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Super Mario</a:t>
            </a:r>
            <a:endParaRPr lang="zh-CN" altLang="en-US" b="1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067054" y="5634245"/>
            <a:ext cx="3105345" cy="49651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Computer Hardware</a:t>
            </a:r>
            <a:endParaRPr lang="zh-CN" altLang="en-US" b="1" dirty="0" smtClean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067055" y="5137727"/>
            <a:ext cx="3105345" cy="49651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Linux/GNU</a:t>
            </a:r>
            <a:endParaRPr lang="zh-CN" altLang="en-US" b="1" dirty="0" smtClean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067054" y="4645598"/>
            <a:ext cx="3105345" cy="49651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NEMU</a:t>
            </a:r>
            <a:endParaRPr lang="zh-CN" altLang="en-US" b="1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067056" y="3699030"/>
            <a:ext cx="3105344" cy="946568"/>
          </a:xfrm>
          <a:prstGeom prst="rect">
            <a:avLst/>
          </a:prstGeom>
          <a:gradFill flip="none" rotWithShape="1">
            <a:gsLst>
              <a:gs pos="0">
                <a:srgbClr val="FF9933">
                  <a:tint val="66000"/>
                  <a:satMod val="160000"/>
                </a:srgbClr>
              </a:gs>
              <a:gs pos="50000">
                <a:srgbClr val="FF9933">
                  <a:tint val="44500"/>
                  <a:satMod val="160000"/>
                </a:srgbClr>
              </a:gs>
              <a:gs pos="100000">
                <a:srgbClr val="FF9933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Simulated X86 Hardware</a:t>
            </a:r>
          </a:p>
          <a:p>
            <a:pPr algn="ctr"/>
            <a:endParaRPr lang="zh-CN" altLang="en-US" b="1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067055" y="3187998"/>
            <a:ext cx="3105345" cy="496518"/>
          </a:xfrm>
          <a:prstGeom prst="rect">
            <a:avLst/>
          </a:prstGeom>
          <a:gradFill flip="none" rotWithShape="1">
            <a:gsLst>
              <a:gs pos="0">
                <a:srgbClr val="FF9933">
                  <a:tint val="66000"/>
                  <a:satMod val="160000"/>
                </a:srgbClr>
              </a:gs>
              <a:gs pos="50000">
                <a:srgbClr val="FF9933">
                  <a:tint val="44500"/>
                  <a:satMod val="160000"/>
                </a:srgbClr>
              </a:gs>
              <a:gs pos="100000">
                <a:srgbClr val="FF9933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Abstract Machine</a:t>
            </a:r>
            <a:r>
              <a:rPr lang="zh-CN" altLang="en-US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（</a:t>
            </a:r>
            <a:r>
              <a:rPr lang="en-US" altLang="zh-CN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AM</a:t>
            </a:r>
            <a:r>
              <a:rPr lang="zh-CN" altLang="en-US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）</a:t>
            </a:r>
            <a:endParaRPr lang="zh-CN" altLang="en-US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067055" y="2212402"/>
            <a:ext cx="3105345" cy="496518"/>
          </a:xfrm>
          <a:prstGeom prst="rect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Application Program</a:t>
            </a:r>
            <a:endParaRPr lang="zh-CN" altLang="en-US" b="1" dirty="0">
              <a:solidFill>
                <a:srgbClr val="00924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02812" y="6309320"/>
            <a:ext cx="283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在虚拟机上运行应用程序</a:t>
            </a:r>
            <a:endParaRPr lang="zh-CN" altLang="en-US" dirty="0">
              <a:solidFill>
                <a:srgbClr val="0066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54004" y="908720"/>
            <a:ext cx="229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%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  %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ebx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67055" y="1403775"/>
            <a:ext cx="387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%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  0x100(%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ebx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%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4)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775603" y="2393885"/>
            <a:ext cx="945105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1797667" y="2392422"/>
            <a:ext cx="1170130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Mem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3024390" y="2393885"/>
            <a:ext cx="810090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>
            <a:off x="3940467" y="4914165"/>
            <a:ext cx="990110" cy="0"/>
          </a:xfrm>
          <a:prstGeom prst="straightConnector1">
            <a:avLst/>
          </a:prstGeom>
          <a:ln w="76200">
            <a:solidFill>
              <a:srgbClr val="00B0F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3927416" y="4194085"/>
            <a:ext cx="1049629" cy="225025"/>
          </a:xfrm>
          <a:prstGeom prst="straightConnector1">
            <a:avLst/>
          </a:prstGeom>
          <a:ln w="76200">
            <a:solidFill>
              <a:srgbClr val="00B0F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左大括号 81"/>
          <p:cNvSpPr/>
          <p:nvPr/>
        </p:nvSpPr>
        <p:spPr>
          <a:xfrm>
            <a:off x="4797025" y="2213865"/>
            <a:ext cx="180020" cy="142125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/>
          <p:cNvCxnSpPr/>
          <p:nvPr/>
        </p:nvCxnSpPr>
        <p:spPr>
          <a:xfrm flipV="1">
            <a:off x="3898388" y="3203975"/>
            <a:ext cx="808627" cy="733131"/>
          </a:xfrm>
          <a:prstGeom prst="straightConnector1">
            <a:avLst/>
          </a:prstGeom>
          <a:ln w="76200">
            <a:solidFill>
              <a:srgbClr val="00B0F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5081569" y="4208599"/>
            <a:ext cx="945105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6103633" y="4207136"/>
            <a:ext cx="1170130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Mem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7330356" y="4208599"/>
            <a:ext cx="810090" cy="3600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217405" y="3834045"/>
            <a:ext cx="45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898388" y="2062589"/>
            <a:ext cx="45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硬件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996" y="5301771"/>
            <a:ext cx="705566" cy="70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385499"/>
            <a:ext cx="708249" cy="51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686158"/>
            <a:ext cx="694383" cy="46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矩形 36"/>
          <p:cNvSpPr/>
          <p:nvPr/>
        </p:nvSpPr>
        <p:spPr>
          <a:xfrm>
            <a:off x="5067055" y="2692943"/>
            <a:ext cx="3105345" cy="496518"/>
          </a:xfrm>
          <a:prstGeom prst="rect">
            <a:avLst/>
          </a:prstGeom>
          <a:gradFill flip="none" rotWithShape="1">
            <a:gsLst>
              <a:gs pos="0">
                <a:srgbClr val="FF9933">
                  <a:tint val="66000"/>
                  <a:satMod val="160000"/>
                </a:srgbClr>
              </a:gs>
              <a:gs pos="50000">
                <a:srgbClr val="FF9933">
                  <a:tint val="44500"/>
                  <a:satMod val="160000"/>
                </a:srgbClr>
              </a:gs>
              <a:gs pos="100000">
                <a:srgbClr val="FF9933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Operating System</a:t>
            </a:r>
            <a:r>
              <a:rPr lang="zh-CN" altLang="en-US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（</a:t>
            </a:r>
            <a:r>
              <a:rPr lang="en-US" altLang="zh-CN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OS</a:t>
            </a:r>
            <a:r>
              <a:rPr lang="zh-CN" altLang="en-US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）</a:t>
            </a:r>
            <a:endParaRPr lang="zh-CN" altLang="en-US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99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99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5549E-6 L 5E-6 0.3993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99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87283E-6 L 1.38889E-6 0.33365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99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/>
      <p:bldP spid="72" grpId="1"/>
      <p:bldP spid="72" grpId="2"/>
      <p:bldP spid="73" grpId="0"/>
      <p:bldP spid="73" grpId="1"/>
      <p:bldP spid="73" grpId="2"/>
      <p:bldP spid="82" grpId="0" animBg="1"/>
      <p:bldP spid="86" grpId="0" animBg="1"/>
      <p:bldP spid="87" grpId="0" animBg="1"/>
      <p:bldP spid="88" grpId="0" animBg="1"/>
      <p:bldP spid="91" grpId="0"/>
      <p:bldP spid="92" grpId="0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smtClean="0"/>
              <a:t>主要内容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5626100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altLang="zh-CN" sz="3200" dirty="0" smtClean="0">
                <a:solidFill>
                  <a:srgbClr val="FF0000"/>
                </a:solidFill>
                <a:ea typeface="黑体" pitchFamily="49" charset="-122"/>
              </a:rPr>
              <a:t>NEMU</a:t>
            </a:r>
            <a:r>
              <a:rPr lang="zh-CN" altLang="en-US" sz="3200" dirty="0" smtClean="0">
                <a:solidFill>
                  <a:srgbClr val="FF0000"/>
                </a:solidFill>
                <a:ea typeface="黑体" pitchFamily="49" charset="-122"/>
              </a:rPr>
              <a:t>的主体代码框架（最简单的计算机）</a:t>
            </a:r>
            <a:endParaRPr lang="en-US" altLang="zh-CN" sz="3200" dirty="0" smtClean="0">
              <a:solidFill>
                <a:srgbClr val="FF0000"/>
              </a:solidFill>
              <a:ea typeface="黑体" pitchFamily="49" charset="-122"/>
            </a:endParaRPr>
          </a:p>
          <a:p>
            <a:pPr>
              <a:spcBef>
                <a:spcPts val="1000"/>
              </a:spcBef>
              <a:buNone/>
            </a:pPr>
            <a:endParaRPr lang="en-US" altLang="zh-CN" sz="3200" dirty="0" smtClean="0">
              <a:ea typeface="黑体" pitchFamily="49" charset="-122"/>
            </a:endParaRPr>
          </a:p>
          <a:p>
            <a:pPr>
              <a:spcBef>
                <a:spcPts val="1000"/>
              </a:spcBef>
            </a:pPr>
            <a:r>
              <a:rPr lang="zh-CN" altLang="en-US" sz="3200" dirty="0" smtClean="0">
                <a:ea typeface="黑体" pitchFamily="49" charset="-122"/>
              </a:rPr>
              <a:t>简易调试器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200" dirty="0" smtClean="0"/>
              <a:t>PA</a:t>
            </a:r>
            <a:r>
              <a:rPr lang="zh-CN" altLang="en-US" sz="3200" dirty="0" smtClean="0"/>
              <a:t>的文件结构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49" y="2303875"/>
            <a:ext cx="6622701" cy="2115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200" dirty="0" smtClean="0"/>
              <a:t>NEMU</a:t>
            </a:r>
            <a:r>
              <a:rPr lang="zh-CN" altLang="en-US" sz="3200" dirty="0" smtClean="0"/>
              <a:t>的组成结构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149766" y="773705"/>
            <a:ext cx="2590586" cy="1450336"/>
            <a:chOff x="424111" y="60325"/>
            <a:chExt cx="2590586" cy="1450336"/>
          </a:xfrm>
        </p:grpSpPr>
        <p:grpSp>
          <p:nvGrpSpPr>
            <p:cNvPr id="5" name="组合 5"/>
            <p:cNvGrpSpPr/>
            <p:nvPr/>
          </p:nvGrpSpPr>
          <p:grpSpPr>
            <a:xfrm>
              <a:off x="424111" y="619194"/>
              <a:ext cx="2590586" cy="338292"/>
              <a:chOff x="2928941" y="71411"/>
              <a:chExt cx="2590586" cy="338292"/>
            </a:xfrm>
          </p:grpSpPr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2928941" y="237338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9" name="Text Box 35"/>
              <p:cNvSpPr txBox="1">
                <a:spLocks noChangeArrowheads="1"/>
              </p:cNvSpPr>
              <p:nvPr/>
            </p:nvSpPr>
            <p:spPr bwMode="auto">
              <a:xfrm>
                <a:off x="3429003" y="71411"/>
                <a:ext cx="2090524" cy="338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dirty="0">
                    <a:solidFill>
                      <a:srgbClr val="FF6600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Memory mapped I/O</a:t>
                </a:r>
              </a:p>
            </p:txBody>
          </p:sp>
        </p:grpSp>
        <p:grpSp>
          <p:nvGrpSpPr>
            <p:cNvPr id="6" name="组合 7"/>
            <p:cNvGrpSpPr/>
            <p:nvPr/>
          </p:nvGrpSpPr>
          <p:grpSpPr>
            <a:xfrm>
              <a:off x="428625" y="60325"/>
              <a:ext cx="2415183" cy="338292"/>
              <a:chOff x="428625" y="60325"/>
              <a:chExt cx="2415183" cy="338292"/>
            </a:xfrm>
          </p:grpSpPr>
          <p:sp>
            <p:nvSpPr>
              <p:cNvPr id="16" name="Text Box 35"/>
              <p:cNvSpPr txBox="1">
                <a:spLocks noChangeArrowheads="1"/>
              </p:cNvSpPr>
              <p:nvPr/>
            </p:nvSpPr>
            <p:spPr bwMode="auto">
              <a:xfrm>
                <a:off x="928687" y="60325"/>
                <a:ext cx="1915121" cy="338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Common data flow</a:t>
                </a:r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>
                <a:off x="428625" y="224012"/>
                <a:ext cx="42862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7" name="组合 8"/>
            <p:cNvGrpSpPr/>
            <p:nvPr/>
          </p:nvGrpSpPr>
          <p:grpSpPr>
            <a:xfrm>
              <a:off x="428625" y="1172369"/>
              <a:ext cx="1595472" cy="338292"/>
              <a:chOff x="428625" y="335390"/>
              <a:chExt cx="1595472" cy="338292"/>
            </a:xfrm>
          </p:grpSpPr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>
                <a:off x="428625" y="505430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5" name="Text Box 35"/>
              <p:cNvSpPr txBox="1">
                <a:spLocks noChangeArrowheads="1"/>
              </p:cNvSpPr>
              <p:nvPr/>
            </p:nvSpPr>
            <p:spPr bwMode="auto">
              <a:xfrm>
                <a:off x="928687" y="335390"/>
                <a:ext cx="1095410" cy="338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dirty="0">
                    <a:solidFill>
                      <a:srgbClr val="FF33CC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Interrupt</a:t>
                </a:r>
              </a:p>
            </p:txBody>
          </p:sp>
        </p:grpSp>
        <p:grpSp>
          <p:nvGrpSpPr>
            <p:cNvPr id="8" name="组合 9"/>
            <p:cNvGrpSpPr/>
            <p:nvPr/>
          </p:nvGrpSpPr>
          <p:grpSpPr>
            <a:xfrm>
              <a:off x="428625" y="893862"/>
              <a:ext cx="1487526" cy="338292"/>
              <a:chOff x="428625" y="661833"/>
              <a:chExt cx="1487526" cy="338292"/>
            </a:xfrm>
          </p:grpSpPr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>
                <a:off x="428625" y="827187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3" name="Text Box 35"/>
              <p:cNvSpPr txBox="1">
                <a:spLocks noChangeArrowheads="1"/>
              </p:cNvSpPr>
              <p:nvPr/>
            </p:nvSpPr>
            <p:spPr bwMode="auto">
              <a:xfrm>
                <a:off x="928687" y="661833"/>
                <a:ext cx="987464" cy="338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dirty="0">
                    <a:solidFill>
                      <a:srgbClr val="0099FF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Port I/O</a:t>
                </a:r>
              </a:p>
            </p:txBody>
          </p:sp>
        </p:grpSp>
        <p:grpSp>
          <p:nvGrpSpPr>
            <p:cNvPr id="9" name="组合 10"/>
            <p:cNvGrpSpPr/>
            <p:nvPr/>
          </p:nvGrpSpPr>
          <p:grpSpPr>
            <a:xfrm>
              <a:off x="425546" y="328464"/>
              <a:ext cx="2380162" cy="338292"/>
              <a:chOff x="2928926" y="643029"/>
              <a:chExt cx="2380162" cy="338292"/>
            </a:xfrm>
          </p:grpSpPr>
          <p:sp>
            <p:nvSpPr>
              <p:cNvPr id="10" name="Line 15"/>
              <p:cNvSpPr>
                <a:spLocks noChangeShapeType="1"/>
              </p:cNvSpPr>
              <p:nvPr/>
            </p:nvSpPr>
            <p:spPr bwMode="auto">
              <a:xfrm>
                <a:off x="2928926" y="817662"/>
                <a:ext cx="428624" cy="0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11" name="Text Box 35"/>
              <p:cNvSpPr txBox="1">
                <a:spLocks noChangeArrowheads="1"/>
              </p:cNvSpPr>
              <p:nvPr/>
            </p:nvSpPr>
            <p:spPr bwMode="auto">
              <a:xfrm>
                <a:off x="3434390" y="643029"/>
                <a:ext cx="1874698" cy="338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600" dirty="0">
                    <a:solidFill>
                      <a:srgbClr val="00B050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Debug information</a:t>
                </a:r>
              </a:p>
            </p:txBody>
          </p:sp>
        </p:grpSp>
      </p:grp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691680" y="5454225"/>
            <a:ext cx="1951838" cy="1152128"/>
          </a:xfrm>
          <a:prstGeom prst="rect">
            <a:avLst/>
          </a:prstGeom>
          <a:solidFill>
            <a:srgbClr val="993366">
              <a:alpha val="10000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b="1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472100" y="2414855"/>
            <a:ext cx="2304256" cy="4191498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b="1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438203" y="2414855"/>
            <a:ext cx="2069901" cy="1011636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b="1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691680" y="3426491"/>
            <a:ext cx="3816424" cy="2027733"/>
          </a:xfrm>
          <a:prstGeom prst="rect">
            <a:avLst/>
          </a:prstGeom>
          <a:solidFill>
            <a:srgbClr val="008080">
              <a:alpha val="10000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b="1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691680" y="2414855"/>
            <a:ext cx="1746523" cy="1013867"/>
          </a:xfrm>
          <a:prstGeom prst="rect">
            <a:avLst/>
          </a:prstGeom>
          <a:solidFill>
            <a:srgbClr val="008080">
              <a:alpha val="10000"/>
            </a:srgbClr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b="1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863552" y="2639711"/>
            <a:ext cx="5732784" cy="3750617"/>
            <a:chOff x="1773213" y="1700808"/>
            <a:chExt cx="5732784" cy="3750617"/>
          </a:xfrm>
        </p:grpSpPr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3908078" y="1700808"/>
              <a:ext cx="1285875" cy="523875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FF00FF"/>
              </a:solidFill>
              <a:prstDash val="sysDot"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Timer</a:t>
              </a: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5970091" y="3769876"/>
              <a:ext cx="1285875" cy="523220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FF00FF"/>
              </a:solidFill>
              <a:prstDash val="sysDot"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UART</a:t>
              </a:r>
              <a:endParaRPr lang="en-US" altLang="zh-CN" sz="28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1773213" y="4921349"/>
              <a:ext cx="1584176" cy="52387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00FF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Memory</a:t>
              </a:r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065039" y="2750493"/>
              <a:ext cx="1000125" cy="52387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00FF"/>
              </a:solidFill>
              <a:prstDash val="sysDot"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PC</a:t>
              </a:r>
              <a:endParaRPr lang="en-US" altLang="zh-CN" sz="28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4017336" y="3770134"/>
              <a:ext cx="1013788" cy="52322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00FF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dirty="0" err="1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Reg</a:t>
              </a:r>
              <a:endParaRPr lang="en-US" altLang="zh-CN" sz="28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auto">
            <a:xfrm>
              <a:off x="2068249" y="1700808"/>
              <a:ext cx="1000125" cy="523875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rgbClr val="FF00FF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dirty="0" err="1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Excp</a:t>
              </a:r>
              <a:endParaRPr lang="en-US" altLang="zh-CN" sz="28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3771443" y="4927550"/>
              <a:ext cx="1500187" cy="523875"/>
            </a:xfrm>
            <a:prstGeom prst="rect">
              <a:avLst/>
            </a:prstGeom>
            <a:solidFill>
              <a:srgbClr val="00FF00"/>
            </a:solidFill>
            <a:ln w="38100">
              <a:solidFill>
                <a:srgbClr val="FF00FF"/>
              </a:solidFill>
              <a:prstDash val="sysDot"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Monitor</a:t>
              </a: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4021474" y="2750491"/>
              <a:ext cx="1000125" cy="52387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00FF"/>
              </a:solidFill>
              <a:prstDash val="sysDot"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ALU</a:t>
              </a:r>
              <a:endParaRPr lang="en-US" altLang="zh-CN" sz="28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1969828" y="3769221"/>
              <a:ext cx="1183939" cy="523875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F00FF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MMU</a:t>
              </a:r>
            </a:p>
          </p:txBody>
        </p:sp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5720059" y="2750542"/>
              <a:ext cx="1785938" cy="523875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FF00FF"/>
              </a:solidFill>
              <a:prstDash val="sysDot"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Keyboard</a:t>
              </a:r>
            </a:p>
          </p:txBody>
        </p:sp>
        <p:sp>
          <p:nvSpPr>
            <p:cNvPr id="40" name="Text Box 5"/>
            <p:cNvSpPr txBox="1">
              <a:spLocks noChangeArrowheads="1"/>
            </p:cNvSpPr>
            <p:nvPr/>
          </p:nvSpPr>
          <p:spPr bwMode="auto">
            <a:xfrm>
              <a:off x="6077247" y="4929138"/>
              <a:ext cx="1071562" cy="522287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FF00FF"/>
              </a:solidFill>
              <a:prstDash val="sysDot"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VGA</a:t>
              </a:r>
            </a:p>
          </p:txBody>
        </p:sp>
        <p:cxnSp>
          <p:nvCxnSpPr>
            <p:cNvPr id="41" name="直接箭头连接符 40"/>
            <p:cNvCxnSpPr>
              <a:stCxn id="34" idx="2"/>
              <a:endCxn id="36" idx="0"/>
            </p:cNvCxnSpPr>
            <p:nvPr/>
          </p:nvCxnSpPr>
          <p:spPr>
            <a:xfrm flipH="1">
              <a:off x="4521537" y="4293354"/>
              <a:ext cx="2693" cy="63419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2" idx="3"/>
              <a:endCxn id="36" idx="1"/>
            </p:cNvCxnSpPr>
            <p:nvPr/>
          </p:nvCxnSpPr>
          <p:spPr>
            <a:xfrm>
              <a:off x="3357389" y="5183287"/>
              <a:ext cx="414054" cy="620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8" idx="2"/>
              <a:endCxn id="32" idx="0"/>
            </p:cNvCxnSpPr>
            <p:nvPr/>
          </p:nvCxnSpPr>
          <p:spPr>
            <a:xfrm>
              <a:off x="2561798" y="4293096"/>
              <a:ext cx="3503" cy="6282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2"/>
              <a:endCxn id="38" idx="0"/>
            </p:cNvCxnSpPr>
            <p:nvPr/>
          </p:nvCxnSpPr>
          <p:spPr>
            <a:xfrm flipH="1">
              <a:off x="2561798" y="3274368"/>
              <a:ext cx="3304" cy="4948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5" idx="2"/>
              <a:endCxn id="33" idx="0"/>
            </p:cNvCxnSpPr>
            <p:nvPr/>
          </p:nvCxnSpPr>
          <p:spPr>
            <a:xfrm flipH="1">
              <a:off x="2565102" y="2224683"/>
              <a:ext cx="3210" cy="525810"/>
            </a:xfrm>
            <a:prstGeom prst="straightConnector1">
              <a:avLst/>
            </a:prstGeom>
            <a:ln w="38100">
              <a:solidFill>
                <a:srgbClr val="FF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0" idx="1"/>
              <a:endCxn id="35" idx="3"/>
            </p:cNvCxnSpPr>
            <p:nvPr/>
          </p:nvCxnSpPr>
          <p:spPr>
            <a:xfrm flipH="1">
              <a:off x="3068374" y="1962746"/>
              <a:ext cx="839704" cy="0"/>
            </a:xfrm>
            <a:prstGeom prst="straightConnector1">
              <a:avLst/>
            </a:prstGeom>
            <a:ln w="38100">
              <a:solidFill>
                <a:srgbClr val="FF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7" idx="2"/>
              <a:endCxn id="34" idx="0"/>
            </p:cNvCxnSpPr>
            <p:nvPr/>
          </p:nvCxnSpPr>
          <p:spPr>
            <a:xfrm>
              <a:off x="4521537" y="3274366"/>
              <a:ext cx="2693" cy="4957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34" idx="1"/>
              <a:endCxn id="38" idx="3"/>
            </p:cNvCxnSpPr>
            <p:nvPr/>
          </p:nvCxnSpPr>
          <p:spPr>
            <a:xfrm flipH="1" flipV="1">
              <a:off x="3153767" y="4031159"/>
              <a:ext cx="863569" cy="5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34" idx="3"/>
              <a:endCxn id="31" idx="1"/>
            </p:cNvCxnSpPr>
            <p:nvPr/>
          </p:nvCxnSpPr>
          <p:spPr>
            <a:xfrm flipV="1">
              <a:off x="5031124" y="4031486"/>
              <a:ext cx="938967" cy="258"/>
            </a:xfrm>
            <a:prstGeom prst="straightConnector1">
              <a:avLst/>
            </a:prstGeom>
            <a:ln w="38100">
              <a:solidFill>
                <a:srgbClr val="00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肘形连接符 51"/>
            <p:cNvCxnSpPr>
              <a:endCxn id="40" idx="0"/>
            </p:cNvCxnSpPr>
            <p:nvPr/>
          </p:nvCxnSpPr>
          <p:spPr>
            <a:xfrm>
              <a:off x="2558788" y="4610453"/>
              <a:ext cx="4054240" cy="318685"/>
            </a:xfrm>
            <a:prstGeom prst="bentConnector2">
              <a:avLst/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连接符 52"/>
            <p:cNvCxnSpPr>
              <a:endCxn id="30" idx="3"/>
            </p:cNvCxnSpPr>
            <p:nvPr/>
          </p:nvCxnSpPr>
          <p:spPr>
            <a:xfrm rot="16200000" flipV="1">
              <a:off x="4309509" y="2847190"/>
              <a:ext cx="2068412" cy="299523"/>
            </a:xfrm>
            <a:prstGeom prst="bentConnector2">
              <a:avLst/>
            </a:prstGeom>
            <a:ln w="38100">
              <a:solidFill>
                <a:srgbClr val="00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endCxn id="39" idx="1"/>
            </p:cNvCxnSpPr>
            <p:nvPr/>
          </p:nvCxnSpPr>
          <p:spPr>
            <a:xfrm>
              <a:off x="5507739" y="3012479"/>
              <a:ext cx="212320" cy="1"/>
            </a:xfrm>
            <a:prstGeom prst="straightConnector1">
              <a:avLst/>
            </a:prstGeom>
            <a:ln w="38100">
              <a:solidFill>
                <a:srgbClr val="0099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6696174" y="2620512"/>
            <a:ext cx="1000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device</a:t>
            </a:r>
          </a:p>
        </p:txBody>
      </p:sp>
      <p:sp>
        <p:nvSpPr>
          <p:cNvPr id="28" name="Text Box 36"/>
          <p:cNvSpPr txBox="1">
            <a:spLocks noChangeArrowheads="1"/>
          </p:cNvSpPr>
          <p:nvPr/>
        </p:nvSpPr>
        <p:spPr bwMode="auto">
          <a:xfrm>
            <a:off x="1691680" y="3213716"/>
            <a:ext cx="7126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CPU</a:t>
            </a:r>
            <a:endParaRPr lang="en-US" altLang="zh-CN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1703819" y="5439191"/>
            <a:ext cx="7126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mem</a:t>
            </a:r>
            <a:endParaRPr lang="en-US" altLang="zh-CN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771643" y="1334735"/>
            <a:ext cx="1675232" cy="777691"/>
            <a:chOff x="5796136" y="620688"/>
            <a:chExt cx="1675232" cy="777691"/>
          </a:xfrm>
        </p:grpSpPr>
        <p:sp>
          <p:nvSpPr>
            <p:cNvPr id="54" name="Text Box 11"/>
            <p:cNvSpPr txBox="1">
              <a:spLocks noChangeArrowheads="1"/>
            </p:cNvSpPr>
            <p:nvPr/>
          </p:nvSpPr>
          <p:spPr bwMode="auto">
            <a:xfrm>
              <a:off x="5796136" y="627777"/>
              <a:ext cx="792087" cy="33855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FF00FF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TRM</a:t>
              </a:r>
              <a:endParaRPr lang="en-US" altLang="zh-CN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6679281" y="620688"/>
              <a:ext cx="79208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FF00FF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IOE</a:t>
              </a:r>
              <a:endParaRPr lang="en-US" altLang="zh-CN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6" name="Text Box 11"/>
            <p:cNvSpPr txBox="1">
              <a:spLocks noChangeArrowheads="1"/>
            </p:cNvSpPr>
            <p:nvPr/>
          </p:nvSpPr>
          <p:spPr bwMode="auto">
            <a:xfrm>
              <a:off x="5796136" y="1059825"/>
              <a:ext cx="792087" cy="338554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rgbClr val="FF00FF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ASYE</a:t>
              </a:r>
              <a:endParaRPr lang="en-US" altLang="zh-CN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6679281" y="1059825"/>
              <a:ext cx="792087" cy="33855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F00FF"/>
              </a:solidFill>
              <a:prstDash val="sysDot"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PTE</a:t>
              </a:r>
              <a:endParaRPr lang="en-US" altLang="zh-CN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 smtClean="0"/>
              <a:t>最简单的计算机（图灵机</a:t>
            </a:r>
            <a:r>
              <a:rPr lang="en-US" altLang="zh-CN" sz="3200" dirty="0" smtClean="0"/>
              <a:t>TRM</a:t>
            </a:r>
            <a:r>
              <a:rPr lang="zh-CN" altLang="en-US" sz="3200" dirty="0" smtClean="0"/>
              <a:t>）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6555" y="1359639"/>
            <a:ext cx="81459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程序需要有地方放置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-&gt; </a:t>
            </a:r>
            <a:r>
              <a:rPr lang="zh-CN" altLang="en-US" sz="2400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存储器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程序需要处理数据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-&gt; </a:t>
            </a:r>
            <a:r>
              <a:rPr lang="zh-CN" altLang="en-US" sz="2400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加法器（运算器</a:t>
            </a:r>
            <a:r>
              <a:rPr lang="en-US" altLang="zh-CN" sz="2400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ALU</a:t>
            </a:r>
            <a:r>
              <a:rPr lang="zh-CN" altLang="en-US" sz="2400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需要高效地暂存处理的中间结果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-&gt; </a:t>
            </a:r>
            <a:r>
              <a:rPr lang="zh-CN" altLang="en-US" sz="2400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endParaRPr lang="zh-CN" altLang="en-US" sz="2400" b="1" dirty="0">
              <a:solidFill>
                <a:srgbClr val="0066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6565" y="818710"/>
            <a:ext cx="387043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最简单的计算机的结构？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521550" y="4011133"/>
            <a:ext cx="3096344" cy="2088232"/>
            <a:chOff x="701570" y="3726033"/>
            <a:chExt cx="3096344" cy="2088232"/>
          </a:xfrm>
        </p:grpSpPr>
        <p:grpSp>
          <p:nvGrpSpPr>
            <p:cNvPr id="60" name="组合 59"/>
            <p:cNvGrpSpPr/>
            <p:nvPr/>
          </p:nvGrpSpPr>
          <p:grpSpPr>
            <a:xfrm>
              <a:off x="918710" y="3870049"/>
              <a:ext cx="2664296" cy="1800200"/>
              <a:chOff x="4932040" y="3068960"/>
              <a:chExt cx="2664296" cy="1800200"/>
            </a:xfrm>
          </p:grpSpPr>
          <p:sp>
            <p:nvSpPr>
              <p:cNvPr id="61" name="圆角矩形 60"/>
              <p:cNvSpPr/>
              <p:nvPr/>
            </p:nvSpPr>
            <p:spPr>
              <a:xfrm>
                <a:off x="4932040" y="3068960"/>
                <a:ext cx="1008112" cy="648072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 smtClean="0">
                    <a:latin typeface="微软雅黑" pitchFamily="34" charset="-122"/>
                    <a:ea typeface="微软雅黑" pitchFamily="34" charset="-122"/>
                  </a:rPr>
                  <a:t>Reg</a:t>
                </a:r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4932040" y="4221088"/>
                <a:ext cx="1008112" cy="648072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ALU</a:t>
                </a:r>
                <a:endParaRPr lang="zh-CN" altLang="en-US" b="1" dirty="0"/>
              </a:p>
            </p:txBody>
          </p:sp>
          <p:sp>
            <p:nvSpPr>
              <p:cNvPr id="63" name="圆角矩形 62"/>
              <p:cNvSpPr/>
              <p:nvPr/>
            </p:nvSpPr>
            <p:spPr>
              <a:xfrm>
                <a:off x="6588224" y="3068960"/>
                <a:ext cx="1008112" cy="648072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latin typeface="微软雅黑" pitchFamily="34" charset="-122"/>
                    <a:ea typeface="微软雅黑" pitchFamily="34" charset="-122"/>
                  </a:rPr>
                  <a:t>Mem</a:t>
                </a:r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64" name="直接箭头连接符 63"/>
              <p:cNvCxnSpPr/>
              <p:nvPr/>
            </p:nvCxnSpPr>
            <p:spPr>
              <a:xfrm>
                <a:off x="5292080" y="3717032"/>
                <a:ext cx="0" cy="504056"/>
              </a:xfrm>
              <a:prstGeom prst="straightConnector1">
                <a:avLst/>
              </a:prstGeom>
              <a:ln w="38100">
                <a:solidFill>
                  <a:srgbClr val="FF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/>
              <p:cNvCxnSpPr/>
              <p:nvPr/>
            </p:nvCxnSpPr>
            <p:spPr>
              <a:xfrm flipV="1">
                <a:off x="5652120" y="3717032"/>
                <a:ext cx="0" cy="465188"/>
              </a:xfrm>
              <a:prstGeom prst="straightConnector1">
                <a:avLst/>
              </a:prstGeom>
              <a:ln w="38100">
                <a:solidFill>
                  <a:srgbClr val="FF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/>
              <p:cNvCxnSpPr/>
              <p:nvPr/>
            </p:nvCxnSpPr>
            <p:spPr>
              <a:xfrm flipH="1">
                <a:off x="5940152" y="3501008"/>
                <a:ext cx="648072" cy="0"/>
              </a:xfrm>
              <a:prstGeom prst="straightConnector1">
                <a:avLst/>
              </a:prstGeom>
              <a:ln w="38100">
                <a:solidFill>
                  <a:srgbClr val="FF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/>
            </p:nvCxnSpPr>
            <p:spPr>
              <a:xfrm>
                <a:off x="5940152" y="3284984"/>
                <a:ext cx="648072" cy="0"/>
              </a:xfrm>
              <a:prstGeom prst="straightConnector1">
                <a:avLst/>
              </a:prstGeom>
              <a:ln w="38100">
                <a:solidFill>
                  <a:srgbClr val="FF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圆角矩形 67"/>
            <p:cNvSpPr/>
            <p:nvPr/>
          </p:nvSpPr>
          <p:spPr>
            <a:xfrm>
              <a:off x="701570" y="3726033"/>
              <a:ext cx="3096344" cy="2088232"/>
            </a:xfrm>
            <a:prstGeom prst="round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866435" y="3996738"/>
            <a:ext cx="4125946" cy="214417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ts val="32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值从存储器中取出指令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ts val="3200"/>
              </a:lnSpc>
              <a:buAutoNum type="arabicPeriod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ts val="32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执行指令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ts val="3200"/>
              </a:lnSpc>
              <a:buAutoNum type="arabicPeriod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ts val="3200"/>
              </a:lnSpc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更新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值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左弧形箭头 83"/>
          <p:cNvSpPr/>
          <p:nvPr/>
        </p:nvSpPr>
        <p:spPr>
          <a:xfrm rot="10800000">
            <a:off x="8082390" y="4164150"/>
            <a:ext cx="675076" cy="1800200"/>
          </a:xfrm>
          <a:prstGeom prst="curvedRightArrow">
            <a:avLst/>
          </a:prstGeom>
          <a:solidFill>
            <a:srgbClr val="FFC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51920" y="3338990"/>
            <a:ext cx="414046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最简单的计算机的工作方式？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91580" y="6264315"/>
            <a:ext cx="6930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图灵机（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TRM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）：存储程序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7" name="图片 86" descr="图灵机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27295" y="818710"/>
            <a:ext cx="1575175" cy="1648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4" grpId="0" animBg="1"/>
      <p:bldP spid="85" grpId="0" animBg="1"/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dirty="0" smtClean="0"/>
              <a:t>NEMU</a:t>
            </a:r>
            <a:r>
              <a:rPr lang="zh-CN" altLang="en-US" sz="3600" dirty="0" smtClean="0"/>
              <a:t>的主体代码框架</a:t>
            </a:r>
          </a:p>
        </p:txBody>
      </p:sp>
      <p:sp>
        <p:nvSpPr>
          <p:cNvPr id="42" name="左大括号 41"/>
          <p:cNvSpPr/>
          <p:nvPr/>
        </p:nvSpPr>
        <p:spPr>
          <a:xfrm rot="5400000">
            <a:off x="4432301" y="-2506663"/>
            <a:ext cx="234950" cy="7515225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881063" y="773113"/>
            <a:ext cx="7470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main.c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92163" y="1682750"/>
            <a:ext cx="1709737" cy="495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init_monitor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431800" y="1344613"/>
            <a:ext cx="22955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/monitor/monitor.c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>
            <a:hlinkClick r:id="rId3" action="ppaction://hlinksldjump"/>
          </p:cNvPr>
          <p:cNvSpPr/>
          <p:nvPr/>
        </p:nvSpPr>
        <p:spPr>
          <a:xfrm>
            <a:off x="2727325" y="1682750"/>
            <a:ext cx="1709738" cy="495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reg_test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665413" y="2268538"/>
            <a:ext cx="1846262" cy="3683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测试寄存器结构</a:t>
            </a:r>
          </a:p>
        </p:txBody>
      </p:sp>
      <p:cxnSp>
        <p:nvCxnSpPr>
          <p:cNvPr id="63" name="直接箭头连接符 62"/>
          <p:cNvCxnSpPr>
            <a:endCxn id="61" idx="1"/>
          </p:cNvCxnSpPr>
          <p:nvPr/>
        </p:nvCxnSpPr>
        <p:spPr>
          <a:xfrm>
            <a:off x="2501900" y="1930400"/>
            <a:ext cx="22542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4662488" y="1682750"/>
            <a:ext cx="1709737" cy="495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load_img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16450" y="2268538"/>
            <a:ext cx="1846263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加载客户程序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9" name="直接箭头连接符 68"/>
          <p:cNvCxnSpPr>
            <a:endCxn id="67" idx="1"/>
          </p:cNvCxnSpPr>
          <p:nvPr/>
        </p:nvCxnSpPr>
        <p:spPr>
          <a:xfrm>
            <a:off x="4437063" y="1930400"/>
            <a:ext cx="22542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6597625" y="1673805"/>
            <a:ext cx="1709737" cy="495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restart()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551587" y="2259593"/>
            <a:ext cx="1846263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启动计算机运行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2" name="直接箭头连接符 71"/>
          <p:cNvCxnSpPr>
            <a:endCxn id="70" idx="1"/>
          </p:cNvCxnSpPr>
          <p:nvPr/>
        </p:nvCxnSpPr>
        <p:spPr>
          <a:xfrm>
            <a:off x="6372200" y="1921455"/>
            <a:ext cx="22542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2816225" y="1344613"/>
            <a:ext cx="1441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/cpu/reg.c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257675" y="1344613"/>
            <a:ext cx="2293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/monitor/monitor.c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553537" y="1350182"/>
            <a:ext cx="2293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/monitor/monitor.c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6" name="组合 52"/>
          <p:cNvGrpSpPr>
            <a:grpSpLocks/>
          </p:cNvGrpSpPr>
          <p:nvPr/>
        </p:nvGrpSpPr>
        <p:grpSpPr bwMode="auto">
          <a:xfrm>
            <a:off x="746125" y="5754688"/>
            <a:ext cx="7605713" cy="674687"/>
            <a:chOff x="746575" y="5814265"/>
            <a:chExt cx="7605845" cy="675075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746575" y="5814265"/>
              <a:ext cx="7605845" cy="0"/>
            </a:xfrm>
            <a:prstGeom prst="line">
              <a:avLst/>
            </a:prstGeom>
            <a:ln w="28575">
              <a:solidFill>
                <a:srgbClr val="009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746575" y="6489340"/>
              <a:ext cx="7605845" cy="0"/>
            </a:xfrm>
            <a:prstGeom prst="line">
              <a:avLst/>
            </a:prstGeom>
            <a:ln w="28575">
              <a:solidFill>
                <a:srgbClr val="009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V="1">
              <a:off x="746575" y="5814265"/>
              <a:ext cx="0" cy="675075"/>
            </a:xfrm>
            <a:prstGeom prst="line">
              <a:avLst/>
            </a:prstGeom>
            <a:ln w="28575">
              <a:solidFill>
                <a:srgbClr val="009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V="1">
              <a:off x="2862297" y="5814265"/>
              <a:ext cx="0" cy="675075"/>
            </a:xfrm>
            <a:prstGeom prst="line">
              <a:avLst/>
            </a:prstGeom>
            <a:ln w="28575">
              <a:solidFill>
                <a:srgbClr val="009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V="1">
              <a:off x="5562644" y="5814265"/>
              <a:ext cx="0" cy="675075"/>
            </a:xfrm>
            <a:prstGeom prst="line">
              <a:avLst/>
            </a:prstGeom>
            <a:ln w="28575">
              <a:solidFill>
                <a:srgbClr val="009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68325" y="5364163"/>
            <a:ext cx="3603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2276243" y="5370513"/>
            <a:ext cx="18907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0x100000(%eip)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3600450" y="6473825"/>
            <a:ext cx="16922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主存空间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266855" y="5904275"/>
            <a:ext cx="1890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客户程序镜像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842031" y="4914165"/>
            <a:ext cx="43019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区别于实际的计算机启动流程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客户程序镜像是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可执行文件中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raw binary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626253" y="2753925"/>
            <a:ext cx="1709737" cy="4492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613202" y="3293985"/>
            <a:ext cx="1709737" cy="4492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cr0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597225" y="3834832"/>
            <a:ext cx="1709737" cy="4492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EFLAGS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92535" y="3835917"/>
            <a:ext cx="1709738" cy="495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ui_mainloop</a:t>
            </a:r>
            <a:r>
              <a: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9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726794" y="3533816"/>
            <a:ext cx="2970331" cy="127727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模拟器主循环，类似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GDB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，等待用户输入命令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”，进入指令执行主循环“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cpu_exec()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”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161510" y="4396008"/>
            <a:ext cx="25209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/monitor/debug/ui.c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右箭头 98"/>
          <p:cNvSpPr/>
          <p:nvPr/>
        </p:nvSpPr>
        <p:spPr>
          <a:xfrm rot="5400000">
            <a:off x="791579" y="2888942"/>
            <a:ext cx="1665186" cy="225024"/>
          </a:xfrm>
          <a:prstGeom prst="rightArrow">
            <a:avLst/>
          </a:prstGeom>
          <a:solidFill>
            <a:srgbClr val="99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5" grpId="0" animBg="1"/>
      <p:bldP spid="47" grpId="0"/>
      <p:bldP spid="61" grpId="0" animBg="1"/>
      <p:bldP spid="62" grpId="0" animBg="1"/>
      <p:bldP spid="67" grpId="0" animBg="1"/>
      <p:bldP spid="68" grpId="0" animBg="1"/>
      <p:bldP spid="70" grpId="0" animBg="1"/>
      <p:bldP spid="71" grpId="0" animBg="1"/>
      <p:bldP spid="73" grpId="0"/>
      <p:bldP spid="74" grpId="0"/>
      <p:bldP spid="75" grpId="0"/>
      <p:bldP spid="83" grpId="0"/>
      <p:bldP spid="86" grpId="0"/>
      <p:bldP spid="88" grpId="0"/>
      <p:bldP spid="89" grpId="0"/>
      <p:bldP spid="90" grpId="0"/>
      <p:bldP spid="91" grpId="0" animBg="1"/>
      <p:bldP spid="92" grpId="0" animBg="1"/>
      <p:bldP spid="93" grpId="0" animBg="1"/>
      <p:bldP spid="94" grpId="0" animBg="1"/>
      <p:bldP spid="95" grpId="0" animBg="1"/>
      <p:bldP spid="96" grpId="0"/>
      <p:bldP spid="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98425"/>
            <a:ext cx="8229600" cy="561975"/>
          </a:xfrm>
          <a:prstGeom prst="rect">
            <a:avLst/>
          </a:prstGeom>
        </p:spPr>
        <p:txBody>
          <a:bodyPr/>
          <a:lstStyle/>
          <a:p>
            <a:pPr lvl="0" algn="ctr" eaLnBrk="0" hangingPunct="0"/>
            <a:r>
              <a:rPr lang="zh-CN" altLang="en-US" sz="3600" b="1" kern="0" dirty="0" smtClean="0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rPr>
              <a:t>实现正确的寄存器结构体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9" y="908720"/>
            <a:ext cx="4788532" cy="403187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nemu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/include/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reg.h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typedef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uint32_t _32;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uint16_t _16;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uint8_t _8[2];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}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gpr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[8];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uint32_t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ecx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edx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ebx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esp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ebp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edi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vaddr_t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. . . . . .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}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CPU_state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76" y="1546778"/>
            <a:ext cx="6930770" cy="548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427095" y="939211"/>
            <a:ext cx="252028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_32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27095" y="1344256"/>
            <a:ext cx="63007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_8[1]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57165" y="1344256"/>
            <a:ext cx="63007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_8[0]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87235" y="1344256"/>
            <a:ext cx="126014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_16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92380" y="1178750"/>
            <a:ext cx="765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gpr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[0]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27095" y="1762352"/>
            <a:ext cx="252028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_32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27095" y="2167397"/>
            <a:ext cx="63007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_8[1]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57165" y="2167397"/>
            <a:ext cx="63007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_8[0]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87235" y="2167397"/>
            <a:ext cx="126014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_16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92380" y="2001891"/>
            <a:ext cx="765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gpr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[1]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27095" y="3113965"/>
            <a:ext cx="252028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_32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27095" y="3519010"/>
            <a:ext cx="63007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_8[1]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57165" y="3519010"/>
            <a:ext cx="63007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_8[0]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87235" y="3519010"/>
            <a:ext cx="126014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_16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92380" y="3353504"/>
            <a:ext cx="765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gpr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[7]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427095" y="3924055"/>
            <a:ext cx="2520280" cy="40504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27095" y="4329100"/>
            <a:ext cx="2520280" cy="40504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ecx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27095" y="5184195"/>
            <a:ext cx="2520280" cy="40504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edi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rot="5400000">
            <a:off x="6360440" y="2681184"/>
            <a:ext cx="765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. . .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rot="5400000">
            <a:off x="6360440" y="4781905"/>
            <a:ext cx="765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. . .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9" grpId="0" animBg="1"/>
      <p:bldP spid="10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98425"/>
            <a:ext cx="8229600" cy="561975"/>
          </a:xfrm>
          <a:prstGeom prst="rect">
            <a:avLst/>
          </a:prstGeom>
        </p:spPr>
        <p:txBody>
          <a:bodyPr/>
          <a:lstStyle/>
          <a:p>
            <a:pPr lvl="0" algn="ctr" eaLnBrk="0" hangingPunct="0"/>
            <a:r>
              <a:rPr lang="zh-CN" altLang="en-US" sz="3600" b="1" kern="0" dirty="0" smtClean="0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rPr>
              <a:t>实现正确的寄存器结构体</a:t>
            </a:r>
            <a:r>
              <a:rPr lang="en-US" altLang="zh-CN" sz="3600" b="1" kern="0" dirty="0" smtClean="0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rPr>
              <a:t>---</a:t>
            </a:r>
            <a:r>
              <a:rPr lang="zh-CN" altLang="en-US" sz="3600" b="1" kern="0" dirty="0" smtClean="0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rPr>
              <a:t>参考答案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j-lt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529" y="1131126"/>
            <a:ext cx="5229581" cy="427809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typedef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union {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union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{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    uint32_t _32;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    uint16_t _16;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    uint8_t _8[2];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}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gpr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[8];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{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rtlreg_t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ecx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edx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ebx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esp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ebp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esi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edi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};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};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vaddr_t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// ...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}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CPU_state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动作按钮: 上一张 3">
            <a:hlinkClick r:id="rId2" action="ppaction://hlinksldjump" highlightClick="1"/>
          </p:cNvPr>
          <p:cNvSpPr/>
          <p:nvPr/>
        </p:nvSpPr>
        <p:spPr>
          <a:xfrm>
            <a:off x="8082390" y="6219310"/>
            <a:ext cx="585065" cy="593685"/>
          </a:xfrm>
          <a:prstGeom prst="actionButtonReturn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832140" y="1160154"/>
            <a:ext cx="252028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gpr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[0]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832140" y="1160154"/>
            <a:ext cx="2520280" cy="405045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_32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7092280" y="1160154"/>
            <a:ext cx="1260140" cy="405045"/>
            <a:chOff x="7092280" y="2033845"/>
            <a:chExt cx="1260140" cy="405045"/>
          </a:xfrm>
        </p:grpSpPr>
        <p:sp>
          <p:nvSpPr>
            <p:cNvPr id="38" name="矩形 37"/>
            <p:cNvSpPr/>
            <p:nvPr/>
          </p:nvSpPr>
          <p:spPr>
            <a:xfrm>
              <a:off x="7092280" y="2033845"/>
              <a:ext cx="630070" cy="405045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_8[1]</a:t>
              </a:r>
              <a:endPara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722350" y="2033845"/>
              <a:ext cx="630070" cy="405045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_8[2]</a:t>
              </a:r>
              <a:endPara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7076303" y="1161617"/>
            <a:ext cx="1260140" cy="40504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_16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832140" y="1566662"/>
            <a:ext cx="252028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gpr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[1]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832140" y="1971707"/>
            <a:ext cx="252028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gpr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[2]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832140" y="2376752"/>
            <a:ext cx="252028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gpr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[3]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832140" y="2781797"/>
            <a:ext cx="252028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gpr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[4]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832140" y="3188305"/>
            <a:ext cx="252028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gpr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[5]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832140" y="3593350"/>
            <a:ext cx="252028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gpr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[6]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832140" y="3998395"/>
            <a:ext cx="2520280" cy="4050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gpr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[7]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352420" y="1190645"/>
            <a:ext cx="765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eax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52420" y="1573634"/>
            <a:ext cx="765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ecx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352420" y="1986221"/>
            <a:ext cx="765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edx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352420" y="2412752"/>
            <a:ext cx="765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ebx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352420" y="2796311"/>
            <a:ext cx="765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esp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352420" y="3179300"/>
            <a:ext cx="765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ebp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352420" y="3591887"/>
            <a:ext cx="765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esi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352420" y="4018418"/>
            <a:ext cx="765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edi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48" grpId="1" animBg="1"/>
      <p:bldP spid="40" grpId="0" animBg="1"/>
      <p:bldP spid="40" grpId="1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32465</TotalTime>
  <Words>722</Words>
  <Application>Microsoft Office PowerPoint</Application>
  <PresentationFormat>全屏显示(4:3)</PresentationFormat>
  <Paragraphs>235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 Unicode MS</vt:lpstr>
      <vt:lpstr>黑体</vt:lpstr>
      <vt:lpstr>宋体</vt:lpstr>
      <vt:lpstr>微软雅黑</vt:lpstr>
      <vt:lpstr>Arial</vt:lpstr>
      <vt:lpstr>Wingdings</vt:lpstr>
      <vt:lpstr>默认设计模板</vt:lpstr>
      <vt:lpstr>PA1–开天辟地的篇章: 最简单的计算机 </vt:lpstr>
      <vt:lpstr>PA能做什么？什么是NEMU？</vt:lpstr>
      <vt:lpstr>主要内容</vt:lpstr>
      <vt:lpstr>PA的文件结构</vt:lpstr>
      <vt:lpstr>NEMU的组成结构</vt:lpstr>
      <vt:lpstr>最简单的计算机（图灵机TRM）</vt:lpstr>
      <vt:lpstr>NEMU的主体代码框架</vt:lpstr>
      <vt:lpstr>PowerPoint 演示文稿</vt:lpstr>
      <vt:lpstr>PowerPoint 演示文稿</vt:lpstr>
      <vt:lpstr>指令执行主循环 — — cpu_exec()</vt:lpstr>
      <vt:lpstr>NEMU中的“图灵机TRM”</vt:lpstr>
      <vt:lpstr>主要内容</vt:lpstr>
      <vt:lpstr>PowerPoint 演示文稿</vt:lpstr>
      <vt:lpstr>PowerPoint 演示文稿</vt:lpstr>
      <vt:lpstr>PowerPoint 演示文稿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Windows 用户</cp:lastModifiedBy>
  <cp:revision>2556</cp:revision>
  <dcterms:created xsi:type="dcterms:W3CDTF">2008-04-26T09:05:28Z</dcterms:created>
  <dcterms:modified xsi:type="dcterms:W3CDTF">2018-05-06T03:11:58Z</dcterms:modified>
</cp:coreProperties>
</file>