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6" r:id="rId2"/>
    <p:sldId id="919" r:id="rId3"/>
    <p:sldId id="1012" r:id="rId4"/>
    <p:sldId id="876" r:id="rId5"/>
    <p:sldId id="934" r:id="rId6"/>
    <p:sldId id="936" r:id="rId7"/>
    <p:sldId id="937" r:id="rId8"/>
    <p:sldId id="938" r:id="rId9"/>
    <p:sldId id="939" r:id="rId10"/>
    <p:sldId id="940" r:id="rId11"/>
    <p:sldId id="941" r:id="rId12"/>
    <p:sldId id="984" r:id="rId13"/>
    <p:sldId id="942" r:id="rId14"/>
    <p:sldId id="985" r:id="rId15"/>
    <p:sldId id="995" r:id="rId16"/>
    <p:sldId id="944" r:id="rId17"/>
    <p:sldId id="1013" r:id="rId18"/>
    <p:sldId id="943" r:id="rId19"/>
    <p:sldId id="946" r:id="rId20"/>
    <p:sldId id="945" r:id="rId21"/>
    <p:sldId id="1014" r:id="rId22"/>
    <p:sldId id="1017" r:id="rId23"/>
    <p:sldId id="1015" r:id="rId24"/>
    <p:sldId id="1016" r:id="rId25"/>
    <p:sldId id="947" r:id="rId26"/>
    <p:sldId id="1018" r:id="rId27"/>
    <p:sldId id="1019" r:id="rId28"/>
    <p:sldId id="1020" r:id="rId29"/>
    <p:sldId id="1021" r:id="rId30"/>
    <p:sldId id="1023" r:id="rId31"/>
    <p:sldId id="1003" r:id="rId32"/>
    <p:sldId id="952" r:id="rId33"/>
    <p:sldId id="1024" r:id="rId34"/>
    <p:sldId id="1025" r:id="rId35"/>
    <p:sldId id="1026" r:id="rId36"/>
    <p:sldId id="1027" r:id="rId37"/>
    <p:sldId id="1028" r:id="rId38"/>
    <p:sldId id="1030" r:id="rId39"/>
    <p:sldId id="1031" r:id="rId40"/>
    <p:sldId id="1032" r:id="rId41"/>
    <p:sldId id="1033" r:id="rId42"/>
    <p:sldId id="1034" r:id="rId43"/>
    <p:sldId id="1022" r:id="rId44"/>
    <p:sldId id="1035" r:id="rId45"/>
    <p:sldId id="1036" r:id="rId46"/>
    <p:sldId id="1037" r:id="rId47"/>
    <p:sldId id="1038" r:id="rId48"/>
    <p:sldId id="1039" r:id="rId49"/>
    <p:sldId id="1045" r:id="rId50"/>
    <p:sldId id="1040" r:id="rId51"/>
    <p:sldId id="1041" r:id="rId52"/>
    <p:sldId id="1042" r:id="rId53"/>
    <p:sldId id="1043" r:id="rId54"/>
    <p:sldId id="1044" r:id="rId55"/>
    <p:sldId id="1046" r:id="rId56"/>
    <p:sldId id="1047" r:id="rId57"/>
    <p:sldId id="1048" r:id="rId58"/>
    <p:sldId id="982" r:id="rId5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9900CC"/>
    <a:srgbClr val="0066CC"/>
    <a:srgbClr val="009242"/>
    <a:srgbClr val="FF0000"/>
    <a:srgbClr val="FF9933"/>
    <a:srgbClr val="CC3300"/>
    <a:srgbClr val="0048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46" autoAdjust="0"/>
    <p:restoredTop sz="89206" autoAdjust="0"/>
  </p:normalViewPr>
  <p:slideViewPr>
    <p:cSldViewPr>
      <p:cViewPr varScale="1">
        <p:scale>
          <a:sx n="78" d="100"/>
          <a:sy n="78" d="100"/>
        </p:scale>
        <p:origin x="1829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5840"/>
    </p:cViewPr>
  </p:sorterViewPr>
  <p:notesViewPr>
    <p:cSldViewPr>
      <p:cViewPr varScale="1">
        <p:scale>
          <a:sx n="68" d="100"/>
          <a:sy n="68" d="100"/>
        </p:scale>
        <p:origin x="-3288" y="-108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C4B2DBF-9043-43B3-A019-159C7DA24C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 smtClean="0"/>
              <a:t>看一下，指令组</a:t>
            </a:r>
            <a:r>
              <a:rPr lang="en-US" altLang="zh-CN" dirty="0" smtClean="0"/>
              <a:t>p416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x86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把这种类型的指令划分成不同的指令组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(instruction group), 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在同一个指令组中的指令操作码相同，需要通过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ModR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/M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字节中的扩展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opcode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域来区分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.</a:t>
            </a:r>
            <a:endParaRPr lang="zh-CN" alt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操作数译码函数会把操作数的信息记录在结构体</a:t>
            </a:r>
            <a:r>
              <a:rPr lang="en-US" altLang="zh-CN" dirty="0" smtClean="0"/>
              <a:t>op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中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如果操作数在指令中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就会通过</a:t>
            </a:r>
            <a:r>
              <a:rPr lang="en-US" altLang="zh-CN" dirty="0" err="1" smtClean="0"/>
              <a:t>instr_fetch</a:t>
            </a:r>
            <a:r>
              <a:rPr lang="en-US" altLang="zh-CN" dirty="0" smtClean="0"/>
              <a:t>()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将它们从</a:t>
            </a:r>
            <a:r>
              <a:rPr lang="en-US" altLang="zh-CN" dirty="0" err="1" smtClean="0"/>
              <a:t>eip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所指向的内存位置取出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.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为了使操作数译码函数更易于复用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函数中的</a:t>
            </a:r>
            <a:r>
              <a:rPr lang="en-US" altLang="zh-CN" dirty="0" err="1" smtClean="0"/>
              <a:t>load_val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参数会控制 是否需要将该操作数读出到全局译码信息</a:t>
            </a:r>
            <a:r>
              <a:rPr lang="en-US" altLang="zh-CN" dirty="0" smtClean="0"/>
              <a:t>decoding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供后续使用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.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例如如果一个内存操作数是源操作数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就需要将这个操作数从内存中读出来供后续执行阶段来使用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;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如果它仅仅是一个目的操作数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就不需要从内存读出它的值了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因为执行这条指令并不需要这个值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而是将新数据写入相应的内存位置</a:t>
            </a:r>
            <a:endParaRPr lang="en-US" altLang="zh-CN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dirty="0" smtClean="0"/>
              <a:t>(</a:t>
            </a:r>
            <a:r>
              <a:rPr lang="zh-CN" altLang="en-US" dirty="0" smtClean="0"/>
              <a:t>在</a:t>
            </a:r>
            <a:r>
              <a:rPr lang="en-US" altLang="zh-CN" dirty="0" smtClean="0"/>
              <a:t>NEMU</a:t>
            </a:r>
            <a:r>
              <a:rPr lang="zh-CN" altLang="en-US" dirty="0" smtClean="0"/>
              <a:t>中</a:t>
            </a:r>
            <a:r>
              <a:rPr lang="en-US" altLang="zh-CN" dirty="0" smtClean="0"/>
              <a:t>)</a:t>
            </a:r>
            <a:r>
              <a:rPr lang="zh-CN" altLang="en-US" dirty="0" smtClean="0"/>
              <a:t>实现硬件功能 </a:t>
            </a:r>
            <a:r>
              <a:rPr lang="en-US" altLang="zh-CN" dirty="0" smtClean="0"/>
              <a:t>-&gt; (</a:t>
            </a:r>
            <a:r>
              <a:rPr lang="zh-CN" altLang="en-US" dirty="0" smtClean="0"/>
              <a:t>在</a:t>
            </a:r>
            <a:r>
              <a:rPr lang="en-US" altLang="zh-CN" dirty="0" smtClean="0"/>
              <a:t>AM</a:t>
            </a:r>
            <a:r>
              <a:rPr lang="zh-CN" altLang="en-US" dirty="0" smtClean="0"/>
              <a:t>中</a:t>
            </a:r>
            <a:r>
              <a:rPr lang="en-US" altLang="zh-CN" dirty="0" smtClean="0"/>
              <a:t>)</a:t>
            </a:r>
            <a:r>
              <a:rPr lang="zh-CN" altLang="en-US" dirty="0" smtClean="0"/>
              <a:t>提供软件抽象 </a:t>
            </a:r>
            <a:r>
              <a:rPr lang="en-US" altLang="zh-CN" dirty="0" smtClean="0"/>
              <a:t>-&gt; (</a:t>
            </a:r>
            <a:r>
              <a:rPr lang="zh-CN" altLang="en-US" dirty="0" smtClean="0"/>
              <a:t>在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层</a:t>
            </a:r>
            <a:r>
              <a:rPr lang="en-US" altLang="zh-CN" dirty="0" smtClean="0"/>
              <a:t>)</a:t>
            </a:r>
            <a:r>
              <a:rPr lang="zh-CN" altLang="en-US" dirty="0" smtClean="0"/>
              <a:t>运行程序 </a:t>
            </a:r>
            <a:endParaRPr lang="en-US" altLang="zh-CN" dirty="0" smtClean="0"/>
          </a:p>
          <a:p>
            <a:r>
              <a:rPr lang="en-US" altLang="zh-CN" dirty="0" smtClean="0"/>
              <a:t>(</a:t>
            </a:r>
            <a:r>
              <a:rPr lang="zh-CN" altLang="en-US" dirty="0" smtClean="0"/>
              <a:t>在</a:t>
            </a:r>
            <a:r>
              <a:rPr lang="en-US" altLang="zh-CN" dirty="0" smtClean="0"/>
              <a:t>NEMU</a:t>
            </a:r>
            <a:r>
              <a:rPr lang="zh-CN" altLang="en-US" dirty="0" smtClean="0"/>
              <a:t>中</a:t>
            </a:r>
            <a:r>
              <a:rPr lang="en-US" altLang="zh-CN" dirty="0" smtClean="0"/>
              <a:t>)</a:t>
            </a:r>
            <a:r>
              <a:rPr lang="zh-CN" altLang="en-US" dirty="0" smtClean="0"/>
              <a:t>实现更强大的硬件功能 </a:t>
            </a:r>
            <a:r>
              <a:rPr lang="en-US" altLang="zh-CN" dirty="0" smtClean="0"/>
              <a:t>-&gt; (</a:t>
            </a:r>
            <a:r>
              <a:rPr lang="zh-CN" altLang="en-US" dirty="0" smtClean="0"/>
              <a:t>在</a:t>
            </a:r>
            <a:r>
              <a:rPr lang="en-US" altLang="zh-CN" dirty="0" smtClean="0"/>
              <a:t>AM</a:t>
            </a:r>
            <a:r>
              <a:rPr lang="zh-CN" altLang="en-US" dirty="0" smtClean="0"/>
              <a:t>中</a:t>
            </a:r>
            <a:r>
              <a:rPr lang="en-US" altLang="zh-CN" dirty="0" smtClean="0"/>
              <a:t>)</a:t>
            </a:r>
            <a:r>
              <a:rPr lang="zh-CN" altLang="en-US" dirty="0" smtClean="0"/>
              <a:t>提供更丰富的软件抽象 </a:t>
            </a:r>
            <a:r>
              <a:rPr lang="en-US" altLang="zh-CN" dirty="0" smtClean="0"/>
              <a:t>-&gt; (</a:t>
            </a:r>
            <a:r>
              <a:rPr lang="zh-CN" altLang="en-US" dirty="0" smtClean="0"/>
              <a:t>在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层</a:t>
            </a:r>
            <a:r>
              <a:rPr lang="en-US" altLang="zh-CN" dirty="0" smtClean="0"/>
              <a:t>)</a:t>
            </a:r>
            <a:r>
              <a:rPr lang="zh-CN" altLang="en-US" dirty="0" smtClean="0"/>
              <a:t>运行更复杂的程序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VGA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初始化时注册了从</a:t>
            </a:r>
            <a:r>
              <a:rPr lang="en-US" altLang="zh-CN" dirty="0" smtClean="0"/>
              <a:t>0x40000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开始的一段用于映射到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video memory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的物理内存。代码只模拟了</a:t>
            </a:r>
            <a:r>
              <a:rPr lang="en-US" altLang="zh-CN" dirty="0" smtClean="0"/>
              <a:t>320x200x32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的图形模式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一个像素占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32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个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bit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的存储空间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, R(red), G(green), B(blue), A(alpha)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各占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8 bit,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其中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VGA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不使用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alpha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的信息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. </a:t>
            </a:r>
            <a:endParaRPr lang="zh-CN" altLang="en-US" dirty="0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其中在初始化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vga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时还会进行一些和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SDL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相关的初始化工作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包括创建窗口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设置显示模式等。注册一个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100Hz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的定时器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每隔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0.01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秒就会调用一次</a:t>
            </a:r>
            <a:r>
              <a:rPr lang="en-US" altLang="zh-CN" dirty="0" err="1" smtClean="0"/>
              <a:t>device_update</a:t>
            </a:r>
            <a:r>
              <a:rPr lang="en-US" altLang="zh-CN" dirty="0" smtClean="0"/>
              <a:t>()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函数</a:t>
            </a:r>
            <a:endParaRPr lang="zh-CN" altLang="en-US" dirty="0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 程序才可以提供时间相关的体验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例如游戏的帧率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程序的快慢等</a:t>
            </a:r>
            <a:endParaRPr lang="zh-CN" altLang="en-US" dirty="0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i8042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初始化时会注册</a:t>
            </a:r>
            <a:r>
              <a:rPr lang="en-US" altLang="zh-CN" dirty="0" smtClean="0"/>
              <a:t>0x60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处的端口作为数据寄存器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注册</a:t>
            </a:r>
            <a:r>
              <a:rPr lang="en-US" altLang="zh-CN" dirty="0" smtClean="0"/>
              <a:t>0x64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处的端口作为状态寄存器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.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每当用户敲下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释放按键时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将会把相应的键盘码放入数据寄存器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同时把状态寄存器的标志设置为</a:t>
            </a:r>
            <a:r>
              <a:rPr lang="en-US" altLang="zh-CN" dirty="0" smtClean="0"/>
              <a:t>1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表示有按键事件发生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. CPU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可以通过端口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I/O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访问这些寄存器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获得键盘码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.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在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AM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中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我们约定通码的值为</a:t>
            </a:r>
            <a:r>
              <a:rPr lang="zh-CN" altLang="en-US" dirty="0" smtClean="0"/>
              <a:t>断码 </a:t>
            </a:r>
            <a:r>
              <a:rPr lang="en-US" altLang="zh-CN" smtClean="0"/>
              <a:t>+ 0x8000</a:t>
            </a:r>
            <a:r>
              <a:rPr lang="en-US" altLang="zh-CN" sz="1200" b="0" i="0" kern="120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.</a:t>
            </a:r>
            <a:endParaRPr lang="zh-CN" alt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/>
              <a:t>0x84</a:t>
            </a:r>
            <a:r>
              <a:rPr lang="zh-CN" altLang="en-US" smtClean="0"/>
              <a:t>：</a:t>
            </a:r>
            <a:r>
              <a:rPr lang="en-US" altLang="zh-CN" smtClean="0"/>
              <a:t>10 000 100</a:t>
            </a:r>
          </a:p>
          <a:p>
            <a:r>
              <a:rPr lang="en-US" altLang="zh-CN" smtClean="0"/>
              <a:t>0x99</a:t>
            </a:r>
            <a:r>
              <a:rPr lang="zh-CN" altLang="en-US" smtClean="0"/>
              <a:t>：</a:t>
            </a:r>
            <a:r>
              <a:rPr lang="en-US" altLang="zh-CN" smtClean="0"/>
              <a:t>10 011 001 </a:t>
            </a:r>
            <a:r>
              <a:rPr lang="en-US" altLang="zh-CN" smtClean="0">
                <a:sym typeface="Wingdings" pitchFamily="2" charset="2"/>
              </a:rPr>
              <a:t> SS: 10 index</a:t>
            </a:r>
            <a:r>
              <a:rPr lang="zh-CN" altLang="en-US" smtClean="0">
                <a:sym typeface="Wingdings" pitchFamily="2" charset="2"/>
              </a:rPr>
              <a:t>：</a:t>
            </a:r>
            <a:r>
              <a:rPr lang="en-US" altLang="zh-CN" smtClean="0">
                <a:sym typeface="Wingdings" pitchFamily="2" charset="2"/>
              </a:rPr>
              <a:t>011</a:t>
            </a:r>
            <a:r>
              <a:rPr lang="zh-CN" altLang="en-US" smtClean="0">
                <a:sym typeface="Wingdings" pitchFamily="2" charset="2"/>
              </a:rPr>
              <a:t>（</a:t>
            </a:r>
            <a:r>
              <a:rPr lang="en-US" altLang="zh-CN" smtClean="0">
                <a:sym typeface="Wingdings" pitchFamily="2" charset="2"/>
              </a:rPr>
              <a:t>[%EBX * 4]</a:t>
            </a:r>
            <a:r>
              <a:rPr lang="zh-CN" altLang="en-US" smtClean="0">
                <a:sym typeface="Wingdings" pitchFamily="2" charset="2"/>
              </a:rPr>
              <a:t>）</a:t>
            </a:r>
            <a:r>
              <a:rPr lang="en-US" altLang="zh-CN" smtClean="0">
                <a:sym typeface="Wingdings" pitchFamily="2" charset="2"/>
              </a:rPr>
              <a:t>Base: 001 %ECX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通过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is_mmio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()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函数判断一个物理地址是否被映射到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I/O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空间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如果是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,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is_mmio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()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会返回映射号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否则返回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-1.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内存映射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I/O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的访问需要调用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mmio_read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()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或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mmio_write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(),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调用时需要提供映射号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.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如果不是内存映射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I/O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的访问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就访问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pmem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.</a:t>
            </a: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latin typeface="Arial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latin typeface="Arial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/>
              <a:t>操作码，汇编语言格式，时钟周期，功能描述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920B64-A362-4EC6-A98E-5BCED6F9AA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F42E21-B6AA-48F7-BF20-3A6B472385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188913"/>
            <a:ext cx="2058988" cy="58658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29325" cy="58658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57598D-D639-4EE0-A894-9EDBB1D262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15AEF4-215F-476E-9975-B90D1D4E6F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E120C3-BA17-4C5D-A362-D2C80CFC74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836613"/>
            <a:ext cx="4038600" cy="5218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836613"/>
            <a:ext cx="4038600" cy="5218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DB17FE-69F7-4BE0-80B2-7B3422B063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C9FDC5-8C22-454D-ABA4-1346519E8B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EC0806-1B68-4EB9-B356-8076252B54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C11E5D-E2E9-4B55-8D72-03B8D0811D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B9234B-0CD9-45B0-9DC6-EDF4F6BB64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79744-3B7E-4CD4-BEF4-235966FB52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913"/>
            <a:ext cx="8229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836613"/>
            <a:ext cx="8229600" cy="521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8A6E8EF-301A-4501-A00B-8EE016D152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323850" y="692150"/>
            <a:ext cx="8496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+mj-lt"/>
          <a:ea typeface="黑体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–"/>
        <a:defRPr sz="2000" b="1">
          <a:solidFill>
            <a:srgbClr val="0000CC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•"/>
        <a:defRPr sz="2400" b="1">
          <a:solidFill>
            <a:srgbClr val="006600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–"/>
        <a:defRPr sz="1600" b="1">
          <a:solidFill>
            <a:srgbClr val="CC3300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5pPr>
      <a:lvl6pPr marL="25146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6pPr>
      <a:lvl7pPr marL="29718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7pPr>
      <a:lvl8pPr marL="34290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8pPr>
      <a:lvl9pPr marL="38862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6250" y="609600"/>
            <a:ext cx="8145463" cy="5969000"/>
          </a:xfrm>
        </p:spPr>
        <p:txBody>
          <a:bodyPr/>
          <a:lstStyle/>
          <a:p>
            <a:pPr eaLnBrk="1" hangingPunct="1">
              <a:lnSpc>
                <a:spcPct val="135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PA2 – </a:t>
            </a:r>
            <a:r>
              <a:rPr lang="zh-CN" altLang="en-US" dirty="0" smtClean="0">
                <a:solidFill>
                  <a:srgbClr val="FF0000"/>
                </a:solidFill>
              </a:rPr>
              <a:t>冯诺依曼计算机系统</a:t>
            </a:r>
            <a:r>
              <a:rPr lang="en-US" altLang="zh-CN" dirty="0" smtClean="0">
                <a:solidFill>
                  <a:srgbClr val="FF0000"/>
                </a:solidFill>
              </a:rPr>
              <a:t/>
            </a:r>
            <a:br>
              <a:rPr lang="en-US" altLang="zh-CN" dirty="0" smtClean="0">
                <a:solidFill>
                  <a:srgbClr val="FF0000"/>
                </a:solidFill>
              </a:rPr>
            </a:br>
            <a:endParaRPr lang="en-US" altLang="zh-CN" sz="3200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en-US" altLang="zh-CN" sz="3600" smtClean="0"/>
              <a:t>Opcode Table</a:t>
            </a:r>
            <a:r>
              <a:rPr lang="zh-CN" altLang="en-US" sz="3600" smtClean="0"/>
              <a:t>的阅读 </a:t>
            </a:r>
            <a:r>
              <a:rPr lang="en-US" altLang="zh-CN" sz="3600" smtClean="0"/>
              <a:t>- 1</a:t>
            </a:r>
            <a:endParaRPr lang="zh-CN" altLang="en-US" sz="3600" smtClean="0"/>
          </a:p>
        </p:txBody>
      </p:sp>
      <p:sp>
        <p:nvSpPr>
          <p:cNvPr id="12291" name="TextBox 13"/>
          <p:cNvSpPr txBox="1">
            <a:spLocks noChangeArrowheads="1"/>
          </p:cNvSpPr>
          <p:nvPr/>
        </p:nvSpPr>
        <p:spPr bwMode="auto">
          <a:xfrm>
            <a:off x="341313" y="773113"/>
            <a:ext cx="84613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zh-CN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Tips</a:t>
            </a:r>
            <a:r>
              <a:rPr lang="zh-CN" altLang="en-US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i386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手册中是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Intel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格式，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objdump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默认格式是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AT&amp;T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格式，两者的源、目的操作数位置不同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179388" y="3376613"/>
            <a:ext cx="8713787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zh-CN" altLang="en-US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功能：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位寄存器中的数据传送到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位的寄存器或者内存中。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AutoNum type="arabicPeriod"/>
            </a:pP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AutoNum type="arabicPeriod"/>
            </a:pPr>
            <a:r>
              <a:rPr lang="zh-CN" altLang="en-US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88</a:t>
            </a:r>
            <a:r>
              <a:rPr lang="zh-CN" altLang="en-US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表示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opcode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/r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表示后面跟一个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ModR/M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字节，并且其中的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reg/opcode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字段被解释为寄存器的编码。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AutoNum type="arabicPeriod"/>
            </a:pP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AutoNum type="arabicPeriod"/>
            </a:pPr>
            <a:r>
              <a:rPr lang="en-US" altLang="zh-CN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r8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表示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位寄存器；</a:t>
            </a:r>
            <a:r>
              <a:rPr lang="en-US" altLang="zh-CN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r/m8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表示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位寄存器或内存，至于是什么由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mod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字段决定。</a:t>
            </a:r>
          </a:p>
        </p:txBody>
      </p:sp>
      <p:sp>
        <p:nvSpPr>
          <p:cNvPr id="12293" name="TextBox 7"/>
          <p:cNvSpPr txBox="1">
            <a:spLocks noChangeArrowheads="1"/>
          </p:cNvSpPr>
          <p:nvPr/>
        </p:nvSpPr>
        <p:spPr bwMode="auto">
          <a:xfrm>
            <a:off x="385763" y="1927225"/>
            <a:ext cx="8372475" cy="646113"/>
          </a:xfrm>
          <a:prstGeom prst="rect">
            <a:avLst/>
          </a:prstGeom>
          <a:gradFill rotWithShape="1">
            <a:gsLst>
              <a:gs pos="0">
                <a:srgbClr val="8FDEA0"/>
              </a:gs>
              <a:gs pos="50000">
                <a:srgbClr val="BCE9C5"/>
              </a:gs>
              <a:gs pos="100000">
                <a:srgbClr val="DFF3E3"/>
              </a:gs>
            </a:gsLst>
            <a:lin ang="13500000" scaled="1"/>
          </a:gradFill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         Opcode    Instruction        Clocks        Description</a:t>
            </a:r>
          </a:p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&lt; 1&gt; 88 /r         MOV r/m8, r8    2/2             Move byte register to r/m byte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en-US" altLang="zh-CN" sz="3600" smtClean="0"/>
              <a:t>Opcode Table</a:t>
            </a:r>
            <a:r>
              <a:rPr lang="zh-CN" altLang="en-US" sz="3600" smtClean="0"/>
              <a:t>的阅读 </a:t>
            </a:r>
            <a:r>
              <a:rPr lang="en-US" altLang="zh-CN" sz="3600" smtClean="0"/>
              <a:t>- 2</a:t>
            </a:r>
            <a:endParaRPr lang="zh-CN" altLang="en-US" sz="3600" smtClean="0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206375" y="2409825"/>
            <a:ext cx="8713788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/32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位操作的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opcode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相同，为了避免歧义，通过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operand-size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前缀进行区分。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AutoNum type="arabicPeriod"/>
            </a:pP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AutoNum type="arabicPeriod"/>
            </a:pPr>
            <a:r>
              <a:rPr lang="en-US" altLang="zh-CN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operand-size = 66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，表示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位操作数；若该前缀不出现，则操作数默认为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位。</a:t>
            </a:r>
          </a:p>
        </p:txBody>
      </p:sp>
      <p:sp>
        <p:nvSpPr>
          <p:cNvPr id="13316" name="TextBox 7"/>
          <p:cNvSpPr txBox="1">
            <a:spLocks noChangeArrowheads="1"/>
          </p:cNvSpPr>
          <p:nvPr/>
        </p:nvSpPr>
        <p:spPr bwMode="auto">
          <a:xfrm>
            <a:off x="161925" y="1171575"/>
            <a:ext cx="8756650" cy="923925"/>
          </a:xfrm>
          <a:prstGeom prst="rect">
            <a:avLst/>
          </a:prstGeom>
          <a:gradFill rotWithShape="1">
            <a:gsLst>
              <a:gs pos="0">
                <a:srgbClr val="8FDEA0"/>
              </a:gs>
              <a:gs pos="50000">
                <a:srgbClr val="BCE9C5"/>
              </a:gs>
              <a:gs pos="100000">
                <a:srgbClr val="DFF3E3"/>
              </a:gs>
            </a:gsLst>
            <a:lin ang="13500000" scaled="1"/>
          </a:gradFill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         Opcode    Instruction        Clocks       Description</a:t>
            </a:r>
          </a:p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&lt; 2&gt; 89 /r         MOV r/m16,r16     2/2       Move word register to r/m word</a:t>
            </a:r>
          </a:p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&lt; 3&gt; 89 /r         MOV r/m32,r32     2/2       Move dword register to r/m dword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61925" y="3668713"/>
            <a:ext cx="8756650" cy="1200150"/>
          </a:xfrm>
          <a:prstGeom prst="rect">
            <a:avLst/>
          </a:prstGeom>
          <a:gradFill rotWithShape="1">
            <a:gsLst>
              <a:gs pos="0">
                <a:srgbClr val="8FDEA0"/>
              </a:gs>
              <a:gs pos="50000">
                <a:srgbClr val="BCE9C5"/>
              </a:gs>
              <a:gs pos="100000">
                <a:srgbClr val="DFF3E3"/>
              </a:gs>
            </a:gsLst>
            <a:lin ang="13500000" scaled="1"/>
          </a:gradFill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         Opcode    Instruction           Clocks     Description</a:t>
            </a:r>
          </a:p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&lt; 4&gt; 8A /r         MOV r8,r/m8       2/4          Move r/m byte to byte register</a:t>
            </a:r>
          </a:p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&lt; 5&gt; 8B /r         MOV r16,r/m16   2/4          Move r/m word to word register</a:t>
            </a:r>
          </a:p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&lt; 6&gt; 8B /r         MOV r32,r/m32   2/4          Move r/m dword to dword register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en-US" altLang="zh-CN" sz="3600" smtClean="0"/>
              <a:t>Opcode Table</a:t>
            </a:r>
            <a:r>
              <a:rPr lang="zh-CN" altLang="en-US" sz="3600" smtClean="0"/>
              <a:t>的阅读 </a:t>
            </a:r>
            <a:r>
              <a:rPr lang="en-US" altLang="zh-CN" sz="3600" smtClean="0"/>
              <a:t>- 3</a:t>
            </a:r>
            <a:endParaRPr lang="zh-CN" altLang="en-US" sz="3600" smtClean="0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206375" y="2409825"/>
            <a:ext cx="87137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altLang="zh-CN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Sreg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，段寄存器，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PA3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中需实现这两条指令。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40" name="TextBox 7"/>
          <p:cNvSpPr txBox="1">
            <a:spLocks noChangeArrowheads="1"/>
          </p:cNvSpPr>
          <p:nvPr/>
        </p:nvSpPr>
        <p:spPr bwMode="auto">
          <a:xfrm>
            <a:off x="161925" y="1171575"/>
            <a:ext cx="8756650" cy="923925"/>
          </a:xfrm>
          <a:prstGeom prst="rect">
            <a:avLst/>
          </a:prstGeom>
          <a:gradFill rotWithShape="1">
            <a:gsLst>
              <a:gs pos="0">
                <a:srgbClr val="8FDEA0"/>
              </a:gs>
              <a:gs pos="50000">
                <a:srgbClr val="BCE9C5"/>
              </a:gs>
              <a:gs pos="100000">
                <a:srgbClr val="DFF3E3"/>
              </a:gs>
            </a:gsLst>
            <a:lin ang="13500000" scaled="1"/>
          </a:gradFill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         Opcode    Instruction           Clocks   Description</a:t>
            </a:r>
          </a:p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&lt; 7&gt; 8C /r        MOV r/m16,Sreg  2/2        Move segment register to r/m word</a:t>
            </a:r>
          </a:p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&lt; 8&gt; 8D /r        MOV Sreg,r/m16  2/5       Move r/m word to segment register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61925" y="3038475"/>
            <a:ext cx="8756650" cy="1924050"/>
          </a:xfrm>
          <a:prstGeom prst="rect">
            <a:avLst/>
          </a:prstGeom>
          <a:gradFill rotWithShape="1">
            <a:gsLst>
              <a:gs pos="0">
                <a:srgbClr val="8FDEA0"/>
              </a:gs>
              <a:gs pos="50000">
                <a:srgbClr val="BCE9C5"/>
              </a:gs>
              <a:gs pos="100000">
                <a:srgbClr val="DFF3E3"/>
              </a:gs>
            </a:gsLst>
            <a:lin ang="13500000" scaled="1"/>
          </a:gradFill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700">
                <a:latin typeface="微软雅黑" pitchFamily="34" charset="-122"/>
                <a:ea typeface="微软雅黑" pitchFamily="34" charset="-122"/>
              </a:rPr>
              <a:t>          Opcode    Instruction                Clocks     Description</a:t>
            </a:r>
          </a:p>
          <a:p>
            <a:r>
              <a:rPr lang="en-US" altLang="zh-CN" sz="1700">
                <a:latin typeface="微软雅黑" pitchFamily="34" charset="-122"/>
                <a:ea typeface="微软雅黑" pitchFamily="34" charset="-122"/>
              </a:rPr>
              <a:t>&lt; 9&gt;  A0            MOV AL,moffs8         4             Move byte at (seg:offset) to AL</a:t>
            </a:r>
          </a:p>
          <a:p>
            <a:r>
              <a:rPr lang="en-US" altLang="zh-CN" sz="1700">
                <a:latin typeface="微软雅黑" pitchFamily="34" charset="-122"/>
                <a:ea typeface="微软雅黑" pitchFamily="34" charset="-122"/>
              </a:rPr>
              <a:t>&lt;10&gt; A1            MOV AX,moffs16      4             Move word at (seg:offset) to AX</a:t>
            </a:r>
          </a:p>
          <a:p>
            <a:r>
              <a:rPr lang="en-US" altLang="zh-CN" sz="1700">
                <a:latin typeface="微软雅黑" pitchFamily="34" charset="-122"/>
                <a:ea typeface="微软雅黑" pitchFamily="34" charset="-122"/>
              </a:rPr>
              <a:t>&lt;11&gt; A1            MOV EAX,moffs32    4             Move dword at (seg:offset) to EAX</a:t>
            </a:r>
          </a:p>
          <a:p>
            <a:r>
              <a:rPr lang="en-US" altLang="zh-CN" sz="1700">
                <a:latin typeface="微软雅黑" pitchFamily="34" charset="-122"/>
                <a:ea typeface="微软雅黑" pitchFamily="34" charset="-122"/>
              </a:rPr>
              <a:t>&lt;12&gt; A2            MOV moffs8,AL        2             Move AL to (seg:offset)</a:t>
            </a:r>
          </a:p>
          <a:p>
            <a:r>
              <a:rPr lang="en-US" altLang="zh-CN" sz="1700">
                <a:latin typeface="微软雅黑" pitchFamily="34" charset="-122"/>
                <a:ea typeface="微软雅黑" pitchFamily="34" charset="-122"/>
              </a:rPr>
              <a:t>&lt;13&gt; A3            MOV moffs16,AX      2             Move AX to (seg:offset)</a:t>
            </a:r>
          </a:p>
          <a:p>
            <a:r>
              <a:rPr lang="en-US" altLang="zh-CN" sz="1700">
                <a:latin typeface="微软雅黑" pitchFamily="34" charset="-122"/>
                <a:ea typeface="微软雅黑" pitchFamily="34" charset="-122"/>
              </a:rPr>
              <a:t>&lt;14&gt; A3            MOV moffs32,EAX    2             Move EAX to (seg:offset)</a:t>
            </a:r>
            <a:endParaRPr lang="zh-CN" altLang="en-US" sz="17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09550" y="5175250"/>
            <a:ext cx="8934450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ts val="3000"/>
              </a:lnSpc>
              <a:buFontTx/>
              <a:buAutoNum type="arabicPeriod"/>
            </a:pPr>
            <a:r>
              <a:rPr lang="en-US" altLang="zh-CN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moffs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，表示段内偏移，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PA2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中没有段的概念，可理解为“相对物理地址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的偏移”。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000"/>
              </a:lnSpc>
              <a:buFontTx/>
              <a:buAutoNum type="arabicPeriod"/>
            </a:pP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AutoNum type="arabicPeriod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没有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ModR/M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字节，可以让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displacement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直接跟在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opcode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之后，指示内存地址。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en-US" altLang="zh-CN" sz="3600" smtClean="0"/>
              <a:t>Opcode Table</a:t>
            </a:r>
            <a:r>
              <a:rPr lang="zh-CN" altLang="en-US" sz="3600" smtClean="0"/>
              <a:t>的阅读 </a:t>
            </a:r>
            <a:r>
              <a:rPr lang="en-US" altLang="zh-CN" sz="3600" smtClean="0"/>
              <a:t>- 4</a:t>
            </a:r>
            <a:endParaRPr lang="zh-CN" altLang="en-US" sz="3600" smtClean="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79388" y="2528888"/>
            <a:ext cx="8713787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zh-CN" altLang="en-US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功能：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个立即数转送到通用寄存器中。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AutoNum type="arabicPeriod"/>
            </a:pP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AutoNum type="arabicPeriod"/>
            </a:pPr>
            <a:r>
              <a:rPr lang="zh-CN" altLang="en-US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+rb, +rw, +rd</a:t>
            </a:r>
            <a:r>
              <a:rPr lang="zh-CN" altLang="en-US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分别表示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位、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位和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位通用寄存器编码。和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ModR/M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中的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reg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字段不同，它们表示</a:t>
            </a:r>
            <a:r>
              <a:rPr lang="zh-CN" altLang="en-US" b="1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直接将寄存器编号按数值加到</a:t>
            </a:r>
            <a:r>
              <a:rPr lang="en-US" altLang="zh-CN" b="1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opcode</a:t>
            </a:r>
            <a:r>
              <a:rPr lang="zh-CN" altLang="en-US" b="1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，可通过操作码低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位确定一个寄存器操作数。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AutoNum type="arabicPeriod"/>
            </a:pP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AutoNum type="arabicPeriod"/>
            </a:pPr>
            <a:r>
              <a:rPr lang="zh-CN" altLang="en-US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ib</a:t>
            </a:r>
            <a:r>
              <a:rPr lang="zh-CN" altLang="en-US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表示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位立即数；</a:t>
            </a:r>
            <a:r>
              <a:rPr lang="zh-CN" altLang="en-US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iw</a:t>
            </a:r>
            <a:r>
              <a:rPr lang="zh-CN" altLang="en-US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表示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位立即数；</a:t>
            </a:r>
            <a:r>
              <a:rPr lang="zh-CN" altLang="en-US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表示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位立即数。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64" name="TextBox 5"/>
          <p:cNvSpPr txBox="1">
            <a:spLocks noChangeArrowheads="1"/>
          </p:cNvSpPr>
          <p:nvPr/>
        </p:nvSpPr>
        <p:spPr bwMode="auto">
          <a:xfrm>
            <a:off x="161925" y="954088"/>
            <a:ext cx="8775700" cy="1138237"/>
          </a:xfrm>
          <a:prstGeom prst="rect">
            <a:avLst/>
          </a:prstGeom>
          <a:gradFill rotWithShape="1">
            <a:gsLst>
              <a:gs pos="0">
                <a:srgbClr val="8FDEA0"/>
              </a:gs>
              <a:gs pos="50000">
                <a:srgbClr val="BCE9C5"/>
              </a:gs>
              <a:gs pos="100000">
                <a:srgbClr val="DFF3E3"/>
              </a:gs>
            </a:gsLst>
            <a:lin ang="13500000" scaled="1"/>
          </a:gradFill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700">
                <a:latin typeface="微软雅黑" pitchFamily="34" charset="-122"/>
                <a:ea typeface="微软雅黑" pitchFamily="34" charset="-122"/>
              </a:rPr>
              <a:t>         Opcode        Instruction             Clocks       Description</a:t>
            </a:r>
          </a:p>
          <a:p>
            <a:r>
              <a:rPr lang="en-US" altLang="zh-CN" sz="1700">
                <a:latin typeface="微软雅黑" pitchFamily="34" charset="-122"/>
                <a:ea typeface="微软雅黑" pitchFamily="34" charset="-122"/>
              </a:rPr>
              <a:t>&lt;15&gt; B0 + rb ib    MOV r8,imm8        2              Move immediate byte to register</a:t>
            </a:r>
          </a:p>
          <a:p>
            <a:r>
              <a:rPr lang="en-US" altLang="zh-CN" sz="1700">
                <a:latin typeface="微软雅黑" pitchFamily="34" charset="-122"/>
                <a:ea typeface="微软雅黑" pitchFamily="34" charset="-122"/>
              </a:rPr>
              <a:t>&lt;16&gt; B8 + rw iw   MOV r16,imm16    2              Move immediate word to register</a:t>
            </a:r>
          </a:p>
          <a:p>
            <a:r>
              <a:rPr lang="en-US" altLang="zh-CN" sz="1700">
                <a:latin typeface="微软雅黑" pitchFamily="34" charset="-122"/>
                <a:ea typeface="微软雅黑" pitchFamily="34" charset="-122"/>
              </a:rPr>
              <a:t>&lt;17&gt; B8 + rd id    MOV r32,imm32    2              Move immediate dword to register</a:t>
            </a:r>
            <a:endParaRPr lang="zh-CN" altLang="en-US" sz="170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en-US" altLang="zh-CN" sz="3600" smtClean="0"/>
              <a:t>Opcode Table</a:t>
            </a:r>
            <a:r>
              <a:rPr lang="zh-CN" altLang="en-US" sz="3600" smtClean="0"/>
              <a:t>的阅读 </a:t>
            </a:r>
            <a:r>
              <a:rPr lang="en-US" altLang="zh-CN" sz="3600" smtClean="0"/>
              <a:t>- 5</a:t>
            </a:r>
            <a:endParaRPr lang="zh-CN" altLang="en-US" sz="3600" smtClean="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79388" y="2528888"/>
            <a:ext cx="8713787" cy="14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zh-CN" altLang="en-US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功能：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个立即数转送到通用寄存器或内存中。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AutoNum type="arabicPeriod"/>
            </a:pP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AutoNum type="arabicPeriod"/>
            </a:pP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AutoNum type="arabicPeriod"/>
            </a:pPr>
            <a:r>
              <a:rPr lang="zh-CN" altLang="en-US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/digit</a:t>
            </a:r>
            <a:r>
              <a:rPr lang="zh-CN" altLang="en-US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digit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～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 中一个数字（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/0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），表示操作码后跟一个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ModR/M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字节，并且</a:t>
            </a:r>
            <a:r>
              <a:rPr lang="en-US" altLang="zh-CN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reg/opcode</a:t>
            </a:r>
            <a:r>
              <a:rPr lang="zh-CN" altLang="en-US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字段被解释为扩展</a:t>
            </a:r>
            <a:r>
              <a:rPr lang="en-US" altLang="zh-CN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opcode</a:t>
            </a:r>
            <a:r>
              <a:rPr lang="zh-CN" altLang="en-US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，取值为</a:t>
            </a:r>
            <a:r>
              <a:rPr lang="en-US" altLang="zh-CN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digit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。（附录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416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页）</a:t>
            </a:r>
          </a:p>
        </p:txBody>
      </p:sp>
      <p:sp>
        <p:nvSpPr>
          <p:cNvPr id="16388" name="TextBox 5"/>
          <p:cNvSpPr txBox="1">
            <a:spLocks noChangeArrowheads="1"/>
          </p:cNvSpPr>
          <p:nvPr/>
        </p:nvSpPr>
        <p:spPr bwMode="auto">
          <a:xfrm>
            <a:off x="161925" y="954088"/>
            <a:ext cx="8775700" cy="1076325"/>
          </a:xfrm>
          <a:prstGeom prst="rect">
            <a:avLst/>
          </a:prstGeom>
          <a:gradFill rotWithShape="1">
            <a:gsLst>
              <a:gs pos="0">
                <a:srgbClr val="8FDEA0"/>
              </a:gs>
              <a:gs pos="50000">
                <a:srgbClr val="BCE9C5"/>
              </a:gs>
              <a:gs pos="100000">
                <a:srgbClr val="DFF3E3"/>
              </a:gs>
            </a:gsLst>
            <a:lin ang="13500000" scaled="1"/>
          </a:gradFill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         Opcode      Instruction                 Clocks       Description</a:t>
            </a:r>
          </a:p>
          <a:p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&lt;18&gt; C6 /0 ib     MOV r/m8,imm8       2/2            Move immediate byte to r/m byte</a:t>
            </a:r>
          </a:p>
          <a:p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&lt;19&gt; C7 /0 iw    MOV r/m16,imm16    2/2            Move immediate word to r/m word</a:t>
            </a:r>
          </a:p>
          <a:p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&lt;20&gt; C7 /0 id    MOV r/m32,imm32    2/2            Move immediate dword to r/m dword</a:t>
            </a: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313" y="908050"/>
            <a:ext cx="7831137" cy="522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其他信息</a:t>
            </a:r>
          </a:p>
        </p:txBody>
      </p:sp>
      <p:sp>
        <p:nvSpPr>
          <p:cNvPr id="6" name="矩形 5"/>
          <p:cNvSpPr/>
          <p:nvPr/>
        </p:nvSpPr>
        <p:spPr>
          <a:xfrm>
            <a:off x="385763" y="908050"/>
            <a:ext cx="1081087" cy="376238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85763" y="1854200"/>
            <a:ext cx="1260475" cy="374650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85763" y="3968750"/>
            <a:ext cx="1665287" cy="376238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85763" y="4913313"/>
            <a:ext cx="2790825" cy="374650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en-US" altLang="zh-CN" sz="3600" dirty="0" smtClean="0"/>
              <a:t>NEMU</a:t>
            </a:r>
            <a:r>
              <a:rPr lang="zh-CN" altLang="en-US" sz="3600" dirty="0" smtClean="0"/>
              <a:t>中指令周期</a:t>
            </a:r>
          </a:p>
        </p:txBody>
      </p:sp>
      <p:sp>
        <p:nvSpPr>
          <p:cNvPr id="18435" name="TextBox 5"/>
          <p:cNvSpPr txBox="1">
            <a:spLocks noChangeArrowheads="1"/>
          </p:cNvSpPr>
          <p:nvPr/>
        </p:nvSpPr>
        <p:spPr bwMode="auto">
          <a:xfrm>
            <a:off x="315295" y="914400"/>
            <a:ext cx="8712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关注两个文件夹：“</a:t>
            </a:r>
            <a:r>
              <a:rPr lang="en-US" altLang="zh-CN" sz="2400" dirty="0" err="1" smtClean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nemu</a:t>
            </a:r>
            <a:r>
              <a:rPr lang="en-US" altLang="zh-CN" sz="2400" dirty="0" smtClean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/include/</a:t>
            </a:r>
            <a:r>
              <a:rPr lang="en-US" altLang="zh-CN" sz="2400" dirty="0" err="1" smtClean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”和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2400" dirty="0" err="1" smtClean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nemu</a:t>
            </a:r>
            <a:r>
              <a:rPr lang="en-US" altLang="zh-CN" sz="2400" dirty="0" smtClean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2400" dirty="0" err="1" smtClean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en-US" altLang="zh-CN" sz="2400" dirty="0" smtClean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2400" dirty="0" err="1" smtClean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”</a:t>
            </a:r>
          </a:p>
        </p:txBody>
      </p:sp>
      <p:sp>
        <p:nvSpPr>
          <p:cNvPr id="18436" name="TextBox 6"/>
          <p:cNvSpPr txBox="1">
            <a:spLocks noChangeArrowheads="1"/>
          </p:cNvSpPr>
          <p:nvPr/>
        </p:nvSpPr>
        <p:spPr bwMode="auto">
          <a:xfrm>
            <a:off x="296525" y="1957480"/>
            <a:ext cx="8505825" cy="2785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掌握（缕顺）三方面内容：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000"/>
              </a:lnSpc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指令周期的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主代码框架</a:t>
            </a:r>
            <a:endParaRPr lang="en-US" altLang="zh-CN" sz="24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000"/>
              </a:lnSpc>
              <a:buFont typeface="Wingdings" pitchFamily="2" charset="2"/>
              <a:buChar char="l"/>
            </a:pP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000"/>
              </a:lnSpc>
              <a:buFont typeface="Wingdings" pitchFamily="2" charset="2"/>
              <a:buChar char="l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两个关键的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宏定义</a:t>
            </a:r>
            <a:endParaRPr lang="en-US" altLang="zh-CN" sz="24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000"/>
              </a:lnSpc>
              <a:buFont typeface="Wingdings" pitchFamily="2" charset="2"/>
              <a:buChar char="l"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两个重要的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数据结构</a:t>
            </a:r>
            <a:endParaRPr lang="en-US" altLang="zh-CN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1962150" y="2751447"/>
            <a:ext cx="1304705" cy="360363"/>
          </a:xfrm>
          <a:prstGeom prst="roundRect">
            <a:avLst/>
          </a:prstGeom>
          <a:solidFill>
            <a:srgbClr val="FFFF00"/>
          </a:solidFill>
          <a:ln w="190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98425"/>
            <a:ext cx="8480285" cy="561975"/>
          </a:xfrm>
        </p:spPr>
        <p:txBody>
          <a:bodyPr/>
          <a:lstStyle/>
          <a:p>
            <a:r>
              <a:rPr lang="en-US" altLang="zh-CN" sz="3600" dirty="0" smtClean="0"/>
              <a:t>NEMU</a:t>
            </a:r>
            <a:r>
              <a:rPr lang="zh-CN" altLang="en-US" sz="3600" dirty="0" smtClean="0"/>
              <a:t>的指令周期 </a:t>
            </a:r>
            <a:r>
              <a:rPr lang="en-US" altLang="zh-CN" sz="3600" dirty="0" smtClean="0"/>
              <a:t>— — </a:t>
            </a:r>
            <a:r>
              <a:rPr lang="en-US" altLang="zh-CN" sz="3600" dirty="0" err="1" smtClean="0"/>
              <a:t>exec_wrapper</a:t>
            </a:r>
            <a:r>
              <a:rPr lang="en-US" altLang="zh-CN" sz="3600" dirty="0" smtClean="0"/>
              <a:t>()</a:t>
            </a:r>
            <a:endParaRPr lang="zh-CN" altLang="en-US" sz="3600" dirty="0" smtClean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16605" y="819150"/>
            <a:ext cx="46164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dirty="0" err="1" smtClean="0">
                <a:solidFill>
                  <a:srgbClr val="009242"/>
                </a:solidFill>
                <a:latin typeface="微软雅黑" pitchFamily="34" charset="-122"/>
                <a:ea typeface="微软雅黑" pitchFamily="34" charset="-122"/>
              </a:rPr>
              <a:t>nemu</a:t>
            </a:r>
            <a:r>
              <a:rPr lang="en-US" altLang="zh-CN" sz="2000" dirty="0" smtClean="0">
                <a:solidFill>
                  <a:srgbClr val="009242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2000" dirty="0" err="1" smtClean="0">
                <a:solidFill>
                  <a:srgbClr val="009242"/>
                </a:solidFill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en-US" altLang="zh-CN" sz="2000" dirty="0" smtClean="0">
                <a:solidFill>
                  <a:srgbClr val="009242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2000" dirty="0" err="1" smtClean="0">
                <a:solidFill>
                  <a:srgbClr val="009242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en-US" altLang="zh-CN" sz="2000" dirty="0" smtClean="0">
                <a:solidFill>
                  <a:srgbClr val="009242"/>
                </a:solidFill>
                <a:latin typeface="微软雅黑" pitchFamily="34" charset="-122"/>
                <a:ea typeface="微软雅黑" pitchFamily="34" charset="-122"/>
              </a:rPr>
              <a:t>/exec/</a:t>
            </a:r>
            <a:r>
              <a:rPr lang="en-US" altLang="zh-CN" sz="2000" dirty="0" err="1" smtClean="0">
                <a:solidFill>
                  <a:srgbClr val="009242"/>
                </a:solidFill>
                <a:latin typeface="微软雅黑" pitchFamily="34" charset="-122"/>
                <a:ea typeface="微软雅黑" pitchFamily="34" charset="-122"/>
              </a:rPr>
              <a:t>exec.c</a:t>
            </a:r>
            <a:endParaRPr lang="zh-CN" altLang="en-US" sz="2000" dirty="0">
              <a:solidFill>
                <a:srgbClr val="00924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016000" y="1474788"/>
            <a:ext cx="7200900" cy="440120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void 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exec_wrapper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bool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print_flag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) {</a:t>
            </a: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      . . . . . .</a:t>
            </a: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b="1" dirty="0" err="1" smtClean="0">
                <a:solidFill>
                  <a:srgbClr val="009242"/>
                </a:solidFill>
                <a:latin typeface="微软雅黑" pitchFamily="34" charset="-122"/>
                <a:ea typeface="微软雅黑" pitchFamily="34" charset="-122"/>
              </a:rPr>
              <a:t>decoding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.seq_eip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= cpu.eip;   //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获取当前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%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eip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b="1" dirty="0" err="1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exec_real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(&amp;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decoding.seq_eip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);  //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取值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译码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执行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      . . . . . .</a:t>
            </a: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b="1" dirty="0" err="1" smtClean="0">
                <a:latin typeface="微软雅黑" pitchFamily="34" charset="-122"/>
                <a:ea typeface="微软雅黑" pitchFamily="34" charset="-122"/>
              </a:rPr>
              <a:t>update_eip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();   //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更新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%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eip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      . . . . . . 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}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V="1">
            <a:off x="2726795" y="2213865"/>
            <a:ext cx="1305145" cy="540061"/>
          </a:xfrm>
          <a:prstGeom prst="line">
            <a:avLst/>
          </a:prstGeom>
          <a:ln w="28575">
            <a:solidFill>
              <a:srgbClr val="0066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4076946" y="1898830"/>
            <a:ext cx="351039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保存译码相关的信息，如操作码，源操作数，目的操作数等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887035" y="3807038"/>
            <a:ext cx="4140460" cy="2862322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typedef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struct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{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uint32_t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opcode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vaddr_t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seq_eip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bool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is_operand_size_16;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uint8_t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ext_opcode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bool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is_jmp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vaddr_t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jmp_eip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Operand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dest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, src2;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}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DecodeInfo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;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7" grpId="0"/>
      <p:bldP spid="8" grpId="0" animBg="1"/>
      <p:bldP spid="24" grpId="0"/>
      <p:bldP spid="24" grpId="1"/>
      <p:bldP spid="25" grpId="0" animBg="1"/>
      <p:bldP spid="25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en-US" altLang="zh-CN" sz="3600" dirty="0" err="1" smtClean="0"/>
              <a:t>exec_real</a:t>
            </a:r>
            <a:r>
              <a:rPr lang="en-US" altLang="zh-CN" sz="3600" dirty="0" smtClean="0"/>
              <a:t>()</a:t>
            </a:r>
            <a:r>
              <a:rPr lang="zh-CN" altLang="en-US" sz="3600" dirty="0" smtClean="0"/>
              <a:t>是如何定义的？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017032" y="733695"/>
            <a:ext cx="35099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exec_real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函数在哪个文件中？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726080" y="728932"/>
            <a:ext cx="46164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dirty="0" err="1" smtClean="0">
                <a:solidFill>
                  <a:srgbClr val="009242"/>
                </a:solidFill>
                <a:latin typeface="微软雅黑" pitchFamily="34" charset="-122"/>
                <a:ea typeface="微软雅黑" pitchFamily="34" charset="-122"/>
              </a:rPr>
              <a:t>nemu</a:t>
            </a:r>
            <a:r>
              <a:rPr lang="en-US" altLang="zh-CN" sz="2000" dirty="0" smtClean="0">
                <a:solidFill>
                  <a:srgbClr val="009242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2000" dirty="0" err="1" smtClean="0">
                <a:solidFill>
                  <a:srgbClr val="009242"/>
                </a:solidFill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en-US" altLang="zh-CN" sz="2000" dirty="0" smtClean="0">
                <a:solidFill>
                  <a:srgbClr val="009242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2000" dirty="0" err="1" smtClean="0">
                <a:solidFill>
                  <a:srgbClr val="009242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en-US" altLang="zh-CN" sz="2000" dirty="0" smtClean="0">
                <a:solidFill>
                  <a:srgbClr val="009242"/>
                </a:solidFill>
                <a:latin typeface="微软雅黑" pitchFamily="34" charset="-122"/>
                <a:ea typeface="微软雅黑" pitchFamily="34" charset="-122"/>
              </a:rPr>
              <a:t>/exec/</a:t>
            </a:r>
            <a:r>
              <a:rPr lang="en-US" altLang="zh-CN" sz="2000" dirty="0" err="1" smtClean="0">
                <a:solidFill>
                  <a:srgbClr val="009242"/>
                </a:solidFill>
                <a:latin typeface="微软雅黑" pitchFamily="34" charset="-122"/>
                <a:ea typeface="微软雅黑" pitchFamily="34" charset="-122"/>
              </a:rPr>
              <a:t>exec.c</a:t>
            </a:r>
            <a:endParaRPr lang="zh-CN" altLang="en-US" sz="2000" dirty="0">
              <a:solidFill>
                <a:srgbClr val="00924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016000" y="1179619"/>
            <a:ext cx="7200900" cy="1754326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make_EHelper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(real) {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uint32_t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opcode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instr_fetch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eip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 1);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decoding.opcode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opcode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	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set_width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opcode_table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[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opcode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].width);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idex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eip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 &amp;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opcode_table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[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opcode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]);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}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76545" y="3338990"/>
            <a:ext cx="82624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#define </a:t>
            </a:r>
            <a:r>
              <a:rPr lang="en-US" altLang="zh-CN" b="1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make_EHelper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(name) </a:t>
            </a:r>
            <a:r>
              <a:rPr lang="en-US" altLang="zh-CN" b="1" dirty="0" smtClean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void </a:t>
            </a:r>
            <a:r>
              <a:rPr lang="en-US" altLang="zh-CN" b="1" dirty="0" err="1" smtClean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concat</a:t>
            </a:r>
            <a:r>
              <a:rPr lang="en-US" altLang="zh-CN" b="1" dirty="0" smtClean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(exec_, name) (</a:t>
            </a:r>
            <a:r>
              <a:rPr lang="en-US" altLang="zh-CN" b="1" dirty="0" err="1" smtClean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vaddr_t</a:t>
            </a:r>
            <a:r>
              <a:rPr lang="en-US" altLang="zh-CN" b="1" dirty="0" smtClean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 *</a:t>
            </a:r>
            <a:r>
              <a:rPr lang="en-US" altLang="zh-CN" b="1" dirty="0" err="1" smtClean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eip</a:t>
            </a:r>
            <a:r>
              <a:rPr lang="en-US" altLang="zh-CN" b="1" dirty="0" smtClean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b="1" dirty="0">
              <a:solidFill>
                <a:srgbClr val="0066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732061" y="4805363"/>
            <a:ext cx="7875875" cy="1754326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void </a:t>
            </a:r>
            <a:r>
              <a:rPr lang="en-US" altLang="zh-CN" b="1" dirty="0" err="1" smtClean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exec_real</a:t>
            </a:r>
            <a:r>
              <a:rPr lang="en-US" altLang="zh-CN" b="1" dirty="0" smtClean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b="1" dirty="0" err="1" smtClean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vaddr_t</a:t>
            </a:r>
            <a:r>
              <a:rPr lang="en-US" altLang="zh-CN" b="1" dirty="0" smtClean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 *</a:t>
            </a:r>
            <a:r>
              <a:rPr lang="en-US" altLang="zh-CN" b="1" dirty="0" err="1" smtClean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eip</a:t>
            </a:r>
            <a:r>
              <a:rPr lang="en-US" altLang="zh-CN" b="1" dirty="0" smtClean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{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 uint32_t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opcode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b="1" dirty="0" err="1" smtClean="0">
                <a:solidFill>
                  <a:srgbClr val="009242"/>
                </a:solidFill>
                <a:latin typeface="微软雅黑" pitchFamily="34" charset="-122"/>
                <a:ea typeface="微软雅黑" pitchFamily="34" charset="-122"/>
              </a:rPr>
              <a:t>instr_fetch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eip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 1);   //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获取操作码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（取指）</a:t>
            </a:r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decoding.opcode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opcode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	</a:t>
            </a:r>
            <a:r>
              <a:rPr lang="en-US" altLang="zh-CN" b="1" dirty="0" err="1" smtClean="0">
                <a:solidFill>
                  <a:srgbClr val="009242"/>
                </a:solidFill>
                <a:latin typeface="微软雅黑" pitchFamily="34" charset="-122"/>
                <a:ea typeface="微软雅黑" pitchFamily="34" charset="-122"/>
              </a:rPr>
              <a:t>set_width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opcode_table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[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opcode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].width);   //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设置操作数宽度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b="1" dirty="0" err="1" smtClean="0">
                <a:solidFill>
                  <a:srgbClr val="009242"/>
                </a:solidFill>
                <a:latin typeface="微软雅黑" pitchFamily="34" charset="-122"/>
                <a:ea typeface="微软雅黑" pitchFamily="34" charset="-122"/>
              </a:rPr>
              <a:t>idex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eip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 &amp;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opcode_table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[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opcode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]);            // 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译码和执行</a:t>
            </a:r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}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下箭头 10"/>
          <p:cNvSpPr/>
          <p:nvPr/>
        </p:nvSpPr>
        <p:spPr>
          <a:xfrm>
            <a:off x="4481513" y="2978072"/>
            <a:ext cx="269875" cy="3159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4481513" y="4419820"/>
            <a:ext cx="269875" cy="3143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47675" y="3727992"/>
            <a:ext cx="83264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其含义是</a:t>
            </a:r>
            <a:r>
              <a:rPr lang="en-US" altLang="zh-CN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en-US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定义一个执行阶段相关的</a:t>
            </a:r>
            <a:r>
              <a:rPr lang="en-US" altLang="zh-CN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helper</a:t>
            </a:r>
            <a:r>
              <a:rPr lang="zh-CN" altLang="en-US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en-US" altLang="zh-CN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”, </a:t>
            </a:r>
            <a:r>
              <a:rPr lang="zh-CN" altLang="en-US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这些函数都带有一个参数</a:t>
            </a:r>
            <a:r>
              <a:rPr lang="en-US" altLang="zh-CN" dirty="0" err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eip</a:t>
            </a:r>
            <a:r>
              <a:rPr lang="zh-CN" altLang="en-US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 NEMU</a:t>
            </a:r>
            <a:r>
              <a:rPr lang="zh-CN" altLang="en-US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通过不同的</a:t>
            </a:r>
            <a:r>
              <a:rPr lang="en-US" altLang="zh-CN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helper</a:t>
            </a:r>
            <a:r>
              <a:rPr lang="zh-CN" altLang="en-US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函数来模拟不同的步骤。</a:t>
            </a:r>
            <a:endParaRPr lang="zh-CN" altLang="en-US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/>
      <p:bldP spid="10" grpId="0" animBg="1"/>
      <p:bldP spid="11" grpId="0" animBg="1"/>
      <p:bldP spid="12" grpId="0" animBg="1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en-US" altLang="zh-CN" sz="3600" dirty="0" smtClean="0"/>
              <a:t>NEMU</a:t>
            </a:r>
            <a:r>
              <a:rPr lang="zh-CN" altLang="en-US" sz="3600" dirty="0" smtClean="0"/>
              <a:t>的指令周期 </a:t>
            </a:r>
            <a:r>
              <a:rPr lang="en-US" altLang="zh-CN" sz="3600" dirty="0" smtClean="0"/>
              <a:t>— — </a:t>
            </a:r>
            <a:r>
              <a:rPr lang="zh-CN" altLang="en-US" sz="3600" dirty="0" smtClean="0"/>
              <a:t>取指</a:t>
            </a:r>
            <a:r>
              <a:rPr lang="en-US" altLang="zh-CN" sz="3600" dirty="0" smtClean="0"/>
              <a:t>IF</a:t>
            </a:r>
            <a:endParaRPr lang="zh-CN" altLang="en-US" sz="3600" dirty="0" smtClean="0"/>
          </a:p>
        </p:txBody>
      </p:sp>
      <p:sp>
        <p:nvSpPr>
          <p:cNvPr id="20483" name="TextBox 14"/>
          <p:cNvSpPr txBox="1">
            <a:spLocks noChangeArrowheads="1"/>
          </p:cNvSpPr>
          <p:nvPr/>
        </p:nvSpPr>
        <p:spPr bwMode="auto">
          <a:xfrm>
            <a:off x="476250" y="1138238"/>
            <a:ext cx="82359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en-US" altLang="zh-CN" sz="2000" b="1" dirty="0" err="1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instr_fetch</a:t>
            </a:r>
            <a:r>
              <a:rPr lang="en-US" altLang="zh-CN" sz="2000" b="1" dirty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( )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负责取指工作，位于“</a:t>
            </a:r>
            <a:r>
              <a:rPr lang="en-US" altLang="zh-CN" sz="2000" dirty="0" err="1" smtClean="0">
                <a:solidFill>
                  <a:srgbClr val="009242"/>
                </a:solidFill>
                <a:latin typeface="微软雅黑" pitchFamily="34" charset="-122"/>
                <a:ea typeface="微软雅黑" pitchFamily="34" charset="-122"/>
              </a:rPr>
              <a:t>nemu</a:t>
            </a:r>
            <a:r>
              <a:rPr lang="en-US" altLang="zh-CN" sz="2000" dirty="0" smtClean="0">
                <a:solidFill>
                  <a:srgbClr val="009242"/>
                </a:solidFill>
                <a:latin typeface="微软雅黑" pitchFamily="34" charset="-122"/>
                <a:ea typeface="微软雅黑" pitchFamily="34" charset="-122"/>
              </a:rPr>
              <a:t>/include/</a:t>
            </a:r>
            <a:r>
              <a:rPr lang="en-US" altLang="zh-CN" sz="2000" dirty="0" err="1" smtClean="0">
                <a:solidFill>
                  <a:srgbClr val="009242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en-US" altLang="zh-CN" sz="2000" dirty="0" smtClean="0">
                <a:solidFill>
                  <a:srgbClr val="009242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2000" dirty="0" err="1" smtClean="0">
                <a:solidFill>
                  <a:srgbClr val="009242"/>
                </a:solidFill>
                <a:latin typeface="微软雅黑" pitchFamily="34" charset="-122"/>
                <a:ea typeface="微软雅黑" pitchFamily="34" charset="-122"/>
              </a:rPr>
              <a:t>exec.h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”</a:t>
            </a:r>
            <a:endParaRPr lang="zh-CN" altLang="en-US" sz="2000" dirty="0"/>
          </a:p>
        </p:txBody>
      </p:sp>
      <p:sp>
        <p:nvSpPr>
          <p:cNvPr id="20484" name="TextBox 15"/>
          <p:cNvSpPr txBox="1">
            <a:spLocks noChangeArrowheads="1"/>
          </p:cNvSpPr>
          <p:nvPr/>
        </p:nvSpPr>
        <p:spPr bwMode="auto">
          <a:xfrm>
            <a:off x="566738" y="1993772"/>
            <a:ext cx="8054975" cy="2785378"/>
          </a:xfrm>
          <a:prstGeom prst="rect">
            <a:avLst/>
          </a:prstGeom>
          <a:gradFill rotWithShape="1">
            <a:gsLst>
              <a:gs pos="0">
                <a:srgbClr val="8FDEA0"/>
              </a:gs>
              <a:gs pos="50000">
                <a:srgbClr val="BCE9C5"/>
              </a:gs>
              <a:gs pos="100000">
                <a:srgbClr val="DFF3E3"/>
              </a:gs>
            </a:gsLst>
            <a:lin ang="13500000" scaled="1"/>
          </a:gradFill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static inline uint32_t 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instr_fetch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vaddr_t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*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eip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len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) {</a:t>
            </a:r>
          </a:p>
          <a:p>
            <a:pPr>
              <a:lnSpc>
                <a:spcPts val="35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uint32_t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instr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vaddr_read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(*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eip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len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>
              <a:lnSpc>
                <a:spcPts val="35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      . . . . . .</a:t>
            </a:r>
          </a:p>
          <a:p>
            <a:pPr>
              <a:lnSpc>
                <a:spcPts val="35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(*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eip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) +=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len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lnSpc>
                <a:spcPts val="35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return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instr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lnSpc>
                <a:spcPts val="35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}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200" smtClean="0"/>
              <a:t>主要内容</a:t>
            </a:r>
          </a:p>
        </p:txBody>
      </p:sp>
      <p:sp>
        <p:nvSpPr>
          <p:cNvPr id="573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31800" y="998538"/>
            <a:ext cx="8370888" cy="5626100"/>
          </a:xfrm>
        </p:spPr>
        <p:txBody>
          <a:bodyPr/>
          <a:lstStyle/>
          <a:p>
            <a:pPr>
              <a:spcBef>
                <a:spcPts val="1000"/>
              </a:spcBef>
            </a:pPr>
            <a:r>
              <a:rPr lang="zh-CN" altLang="en-US" sz="2600" dirty="0" smtClean="0">
                <a:solidFill>
                  <a:srgbClr val="FF0000"/>
                </a:solidFill>
                <a:ea typeface="黑体" pitchFamily="49" charset="-122"/>
              </a:rPr>
              <a:t>指令系统</a:t>
            </a:r>
            <a:endParaRPr lang="en-US" altLang="zh-CN" sz="2600" dirty="0" smtClean="0">
              <a:solidFill>
                <a:srgbClr val="FF0000"/>
              </a:solidFill>
              <a:ea typeface="黑体" pitchFamily="49" charset="-122"/>
            </a:endParaRPr>
          </a:p>
          <a:p>
            <a:pPr>
              <a:spcBef>
                <a:spcPts val="1000"/>
              </a:spcBef>
            </a:pPr>
            <a:endParaRPr lang="en-US" altLang="zh-CN" sz="2600" dirty="0" smtClean="0">
              <a:ea typeface="黑体" pitchFamily="49" charset="-122"/>
            </a:endParaRPr>
          </a:p>
          <a:p>
            <a:pPr>
              <a:spcBef>
                <a:spcPts val="1000"/>
              </a:spcBef>
            </a:pPr>
            <a:r>
              <a:rPr lang="zh-CN" altLang="en-US" sz="2600" dirty="0" smtClean="0">
                <a:ea typeface="黑体" pitchFamily="49" charset="-122"/>
              </a:rPr>
              <a:t>抽象机器</a:t>
            </a:r>
            <a:r>
              <a:rPr lang="en-US" altLang="zh-CN" sz="2600" dirty="0" smtClean="0">
                <a:ea typeface="黑体" pitchFamily="49" charset="-122"/>
              </a:rPr>
              <a:t>AM</a:t>
            </a:r>
            <a:r>
              <a:rPr lang="zh-CN" altLang="en-US" sz="2600" dirty="0" smtClean="0">
                <a:ea typeface="黑体" pitchFamily="49" charset="-122"/>
              </a:rPr>
              <a:t>（</a:t>
            </a:r>
            <a:r>
              <a:rPr lang="en-US" altLang="zh-CN" sz="2600" dirty="0" smtClean="0">
                <a:ea typeface="黑体" pitchFamily="49" charset="-122"/>
              </a:rPr>
              <a:t>Abstract Machine</a:t>
            </a:r>
            <a:r>
              <a:rPr lang="zh-CN" altLang="en-US" sz="2600" dirty="0" smtClean="0">
                <a:ea typeface="黑体" pitchFamily="49" charset="-122"/>
              </a:rPr>
              <a:t>）</a:t>
            </a:r>
            <a:endParaRPr lang="en-US" altLang="zh-CN" sz="2600" dirty="0" smtClean="0">
              <a:ea typeface="黑体" pitchFamily="49" charset="-122"/>
            </a:endParaRPr>
          </a:p>
          <a:p>
            <a:pPr>
              <a:spcBef>
                <a:spcPts val="1000"/>
              </a:spcBef>
            </a:pPr>
            <a:endParaRPr lang="en-US" altLang="zh-CN" sz="2600" dirty="0" smtClean="0">
              <a:ea typeface="黑体" pitchFamily="49" charset="-122"/>
            </a:endParaRPr>
          </a:p>
          <a:p>
            <a:pPr>
              <a:spcBef>
                <a:spcPts val="1000"/>
              </a:spcBef>
            </a:pPr>
            <a:r>
              <a:rPr lang="zh-CN" altLang="en-US" sz="2600" dirty="0" smtClean="0">
                <a:ea typeface="黑体" pitchFamily="49" charset="-122"/>
              </a:rPr>
              <a:t>输入</a:t>
            </a:r>
            <a:r>
              <a:rPr lang="en-US" altLang="zh-CN" sz="2600" dirty="0" smtClean="0">
                <a:ea typeface="黑体" pitchFamily="49" charset="-122"/>
              </a:rPr>
              <a:t>/</a:t>
            </a:r>
            <a:r>
              <a:rPr lang="zh-CN" altLang="en-US" sz="2600" dirty="0" smtClean="0">
                <a:ea typeface="黑体" pitchFamily="49" charset="-122"/>
              </a:rPr>
              <a:t>输出设备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573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en-US" altLang="zh-CN" sz="3600" smtClean="0"/>
              <a:t>NEMU</a:t>
            </a:r>
            <a:r>
              <a:rPr lang="zh-CN" altLang="en-US" sz="3600" smtClean="0"/>
              <a:t>的指令周期 </a:t>
            </a:r>
            <a:r>
              <a:rPr lang="en-US" altLang="zh-CN" sz="3600" smtClean="0"/>
              <a:t>— — </a:t>
            </a:r>
            <a:r>
              <a:rPr lang="zh-CN" altLang="en-US" sz="3600" smtClean="0"/>
              <a:t>译码</a:t>
            </a:r>
            <a:r>
              <a:rPr lang="en-US" altLang="zh-CN" sz="3600" smtClean="0"/>
              <a:t>ID</a:t>
            </a:r>
            <a:r>
              <a:rPr lang="zh-CN" altLang="en-US" sz="3600" smtClean="0"/>
              <a:t>（</a:t>
            </a:r>
            <a:r>
              <a:rPr lang="en-US" altLang="zh-CN" sz="3600" smtClean="0"/>
              <a:t>1</a:t>
            </a:r>
            <a:r>
              <a:rPr lang="zh-CN" altLang="en-US" sz="3600" smtClean="0"/>
              <a:t>）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76250" y="683695"/>
            <a:ext cx="8235950" cy="138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ts val="3500"/>
              </a:lnSpc>
              <a:buFontTx/>
              <a:buAutoNum type="arabicPeriod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确定是哪一条指令的哪一种形式（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opcode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ts val="3500"/>
              </a:lnSpc>
              <a:buFontTx/>
              <a:buAutoNum type="arabicPeriod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确定操作数长度（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字节，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字节或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字节）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ts val="3500"/>
              </a:lnSpc>
              <a:buFontTx/>
              <a:buAutoNum type="arabicPeriod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确定操作数（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ModR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/M, SIB, Displacement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以及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Immediate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505573" y="4244025"/>
            <a:ext cx="516340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 dirty="0" err="1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opcode_entry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opcode_table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[512]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= {…};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505573" y="4903129"/>
            <a:ext cx="3223959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typedef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struct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{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b="1" dirty="0" err="1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DHelper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decode;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b="1" dirty="0" err="1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EHelper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execute;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	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width;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} </a:t>
            </a:r>
            <a:r>
              <a:rPr lang="en-US" altLang="zh-CN" sz="2000" b="1" dirty="0" err="1" smtClean="0">
                <a:solidFill>
                  <a:srgbClr val="009242"/>
                </a:solidFill>
                <a:latin typeface="微软雅黑" pitchFamily="34" charset="-122"/>
                <a:ea typeface="微软雅黑" pitchFamily="34" charset="-122"/>
              </a:rPr>
              <a:t>opcode_entry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;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21550" y="2258870"/>
            <a:ext cx="7875875" cy="1754326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3500000" scaled="1"/>
            <a:tileRect/>
          </a:gra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void </a:t>
            </a:r>
            <a:r>
              <a:rPr lang="en-US" altLang="zh-CN" b="1" dirty="0" err="1" smtClean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exec_real</a:t>
            </a:r>
            <a:r>
              <a:rPr lang="en-US" altLang="zh-CN" b="1" dirty="0" smtClean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b="1" dirty="0" err="1" smtClean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vaddr_t</a:t>
            </a:r>
            <a:r>
              <a:rPr lang="en-US" altLang="zh-CN" b="1" dirty="0" smtClean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 *</a:t>
            </a:r>
            <a:r>
              <a:rPr lang="en-US" altLang="zh-CN" b="1" dirty="0" err="1" smtClean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eip</a:t>
            </a:r>
            <a:r>
              <a:rPr lang="en-US" altLang="zh-CN" b="1" dirty="0" smtClean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{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 uint32_t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opcode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instr_fetch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eip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 1);   //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获取操作码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（取指）</a:t>
            </a:r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decoding.opcode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opcode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	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set_width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b="1" dirty="0" err="1" smtClean="0">
                <a:solidFill>
                  <a:srgbClr val="009242"/>
                </a:solidFill>
                <a:latin typeface="微软雅黑" pitchFamily="34" charset="-122"/>
                <a:ea typeface="微软雅黑" pitchFamily="34" charset="-122"/>
              </a:rPr>
              <a:t>opcode_table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[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opcode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].width);   //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设置操作数宽度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idex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eip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 &amp;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opcode_table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[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opcode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]);            // 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译码和执行</a:t>
            </a:r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}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4346975" y="5173159"/>
            <a:ext cx="4565481" cy="707886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typedef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void (*</a:t>
            </a:r>
            <a:r>
              <a:rPr lang="en-US" altLang="zh-CN" sz="2000" b="1" dirty="0" err="1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DHelper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) (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vaddr_t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*);</a:t>
            </a:r>
          </a:p>
          <a:p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typedef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void (*</a:t>
            </a:r>
            <a:r>
              <a:rPr lang="en-US" altLang="zh-CN" sz="2000" b="1" dirty="0" err="1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EHelper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) (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vaddr_t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*);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下箭头 9"/>
          <p:cNvSpPr/>
          <p:nvPr/>
        </p:nvSpPr>
        <p:spPr>
          <a:xfrm rot="16200000">
            <a:off x="3853382" y="5353178"/>
            <a:ext cx="315035" cy="4050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6C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8" grpId="0" animBg="1"/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en-US" altLang="zh-CN" sz="3600" dirty="0" err="1" smtClean="0"/>
              <a:t>opcode_table</a:t>
            </a:r>
            <a:r>
              <a:rPr lang="zh-CN" altLang="en-US" sz="3600" dirty="0" smtClean="0"/>
              <a:t>译码查找表</a:t>
            </a: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386534" y="953725"/>
            <a:ext cx="8415935" cy="400110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35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 err="1" smtClean="0">
                <a:solidFill>
                  <a:srgbClr val="9900CC"/>
                </a:solidFill>
                <a:latin typeface="微软雅黑" pitchFamily="34" charset="-122"/>
                <a:ea typeface="微软雅黑" pitchFamily="34" charset="-122"/>
              </a:rPr>
              <a:t>opcode_table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数组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中的元素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是一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z="2000" b="1" dirty="0" err="1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opcode_entry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类型的</a:t>
            </a:r>
            <a:r>
              <a:rPr lang="zh-CN" altLang="en-US" sz="2000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结构体变量</a:t>
            </a:r>
            <a:endParaRPr lang="zh-CN" altLang="en-US" sz="2000" b="1" dirty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505573" y="1583795"/>
            <a:ext cx="3223959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typedef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struct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{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b="1" dirty="0" err="1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DHelper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decode;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b="1" dirty="0" err="1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EHelper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execute;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	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width;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} </a:t>
            </a:r>
            <a:r>
              <a:rPr lang="en-US" altLang="zh-CN" sz="2000" b="1" dirty="0" err="1" smtClean="0">
                <a:solidFill>
                  <a:srgbClr val="009242"/>
                </a:solidFill>
                <a:latin typeface="微软雅黑" pitchFamily="34" charset="-122"/>
                <a:ea typeface="微软雅黑" pitchFamily="34" charset="-122"/>
              </a:rPr>
              <a:t>opcode_entry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;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4346975" y="1853825"/>
            <a:ext cx="4565481" cy="707886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typedef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void (*</a:t>
            </a:r>
            <a:r>
              <a:rPr lang="en-US" altLang="zh-CN" sz="2000" b="1" dirty="0" err="1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DHelper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) (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vaddr_t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*);</a:t>
            </a:r>
          </a:p>
          <a:p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typedef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void (*</a:t>
            </a:r>
            <a:r>
              <a:rPr lang="en-US" altLang="zh-CN" sz="2000" b="1" dirty="0" err="1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EHelper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) (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vaddr_t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*);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下箭头 13"/>
          <p:cNvSpPr/>
          <p:nvPr/>
        </p:nvSpPr>
        <p:spPr>
          <a:xfrm rot="16200000">
            <a:off x="3853382" y="2033844"/>
            <a:ext cx="315035" cy="4050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386535" y="3523945"/>
            <a:ext cx="8415935" cy="400110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35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每个元素通过如下的宏进行定义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386535" y="4138044"/>
            <a:ext cx="7697043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#define </a:t>
            </a: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IDEXW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(id, ex, w)   {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concat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(decode_, id),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concat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(exec_, ex), w}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#define </a:t>
            </a: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IDEX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(id, ex)     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IDEXW(id, ex, 0)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#define </a:t>
            </a: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EXW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(ex, w)       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{NULL,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concat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(exec_, ex), w}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#define </a:t>
            </a: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EX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(ex)           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EXW(ex, 0)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#define </a:t>
            </a: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EMPTY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        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EX(inv)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386535" y="5679250"/>
            <a:ext cx="8415935" cy="400110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35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例如操作码“</a:t>
            </a:r>
            <a:r>
              <a:rPr lang="en-US" altLang="zh-CN" sz="20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b9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”所对应的元素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06515" y="6219310"/>
            <a:ext cx="2367508" cy="369332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IDEX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(mov_I2r,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mov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615491" y="6219310"/>
            <a:ext cx="2861489" cy="369332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IDEXW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(mov_I2r,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mov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 0)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517105" y="6219310"/>
            <a:ext cx="3578095" cy="369332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{decode_mov_I2r,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exec_mov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 0}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6" name="曲线连接符 25"/>
          <p:cNvCxnSpPr>
            <a:stCxn id="21" idx="2"/>
            <a:endCxn id="23" idx="2"/>
          </p:cNvCxnSpPr>
          <p:nvPr/>
        </p:nvCxnSpPr>
        <p:spPr>
          <a:xfrm rot="16200000" flipH="1">
            <a:off x="2718252" y="5260658"/>
            <a:ext cx="12700" cy="2655967"/>
          </a:xfrm>
          <a:prstGeom prst="curvedConnector3">
            <a:avLst>
              <a:gd name="adj1" fmla="val 1800000"/>
            </a:avLst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曲线连接符 31"/>
          <p:cNvCxnSpPr>
            <a:stCxn id="23" idx="2"/>
            <a:endCxn id="24" idx="2"/>
          </p:cNvCxnSpPr>
          <p:nvPr/>
        </p:nvCxnSpPr>
        <p:spPr>
          <a:xfrm rot="16200000" flipH="1">
            <a:off x="5676194" y="4958683"/>
            <a:ext cx="12700" cy="3259917"/>
          </a:xfrm>
          <a:prstGeom prst="curvedConnector3">
            <a:avLst>
              <a:gd name="adj1" fmla="val 1800000"/>
            </a:avLst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  <p:bldP spid="14" grpId="0" animBg="1"/>
      <p:bldP spid="16" grpId="0" animBg="1"/>
      <p:bldP spid="17" grpId="0"/>
      <p:bldP spid="18" grpId="0" animBg="1"/>
      <p:bldP spid="21" grpId="0" animBg="1"/>
      <p:bldP spid="23" grpId="0" animBg="1"/>
      <p:bldP spid="2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en-US" altLang="zh-CN" sz="3600" dirty="0" err="1" smtClean="0"/>
              <a:t>opcode_table</a:t>
            </a:r>
            <a:r>
              <a:rPr lang="zh-CN" altLang="en-US" sz="3600" dirty="0" smtClean="0"/>
              <a:t>译码查找表</a:t>
            </a:r>
          </a:p>
        </p:txBody>
      </p:sp>
      <p:sp>
        <p:nvSpPr>
          <p:cNvPr id="15" name="矩形 14"/>
          <p:cNvSpPr/>
          <p:nvPr/>
        </p:nvSpPr>
        <p:spPr>
          <a:xfrm>
            <a:off x="296525" y="773705"/>
            <a:ext cx="8505945" cy="2336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索引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opcode_table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有两种特殊情况：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500"/>
              </a:lnSpc>
              <a:buFont typeface="Wingdings" pitchFamily="2" charset="2"/>
              <a:buChar char="l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5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(1).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两字节转义码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0x0f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，需要两个字节确定指令形式；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500"/>
              </a:lnSpc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5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(2).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ModR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/M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字节中的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reg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opcode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字段对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opcode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进行扩充（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指令组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）。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4"/>
          <p:cNvSpPr txBox="1">
            <a:spLocks noChangeArrowheads="1"/>
          </p:cNvSpPr>
          <p:nvPr/>
        </p:nvSpPr>
        <p:spPr bwMode="auto">
          <a:xfrm>
            <a:off x="341530" y="3524005"/>
            <a:ext cx="82809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NEMU</a:t>
            </a:r>
            <a:r>
              <a:rPr lang="zh-CN" altLang="en-US" sz="2000" dirty="0" smtClean="0"/>
              <a:t>中指令组通过宏“</a:t>
            </a:r>
            <a:r>
              <a:rPr lang="en-US" altLang="zh-CN" sz="2000" b="1" dirty="0" err="1" smtClean="0">
                <a:solidFill>
                  <a:srgbClr val="0066FF"/>
                </a:solidFill>
              </a:rPr>
              <a:t>make_group</a:t>
            </a:r>
            <a:r>
              <a:rPr lang="zh-CN" altLang="en-US" sz="2000" dirty="0" smtClean="0"/>
              <a:t>”进行定义，参照</a:t>
            </a:r>
            <a:r>
              <a:rPr lang="en-US" altLang="zh-CN" sz="2000" dirty="0" smtClean="0"/>
              <a:t>i386</a:t>
            </a:r>
            <a:r>
              <a:rPr lang="zh-CN" altLang="en-US" sz="2000" dirty="0" smtClean="0"/>
              <a:t>手册附录</a:t>
            </a:r>
            <a:r>
              <a:rPr lang="en-US" altLang="zh-CN" sz="2000" dirty="0" smtClean="0"/>
              <a:t>A</a:t>
            </a:r>
            <a:endParaRPr lang="zh-CN" altLang="en-US" sz="2000" dirty="0"/>
          </a:p>
        </p:txBody>
      </p:sp>
      <p:sp>
        <p:nvSpPr>
          <p:cNvPr id="20" name="矩形 19"/>
          <p:cNvSpPr/>
          <p:nvPr/>
        </p:nvSpPr>
        <p:spPr>
          <a:xfrm>
            <a:off x="296525" y="4329100"/>
            <a:ext cx="8487435" cy="2062103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3500000" scaled="1"/>
            <a:tileRect/>
          </a:gra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#define </a:t>
            </a:r>
            <a:r>
              <a:rPr lang="en-US" altLang="zh-CN" sz="1600" b="1" dirty="0" err="1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make_group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(name, item0, item1, item2, item3, item4, item5, item6, item7) \</a:t>
            </a: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	static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opcode_entry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b="1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concat</a:t>
            </a:r>
            <a:r>
              <a:rPr lang="en-US" altLang="zh-CN" sz="1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600" b="1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opcode_table</a:t>
            </a:r>
            <a:r>
              <a:rPr lang="en-US" altLang="zh-CN" sz="1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_, name)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[8] = { \</a:t>
            </a: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	/* 0x00 */	item0, item1, item2, item3, \</a:t>
            </a: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	/* 0x04 */	item4, item5, item6, item7  \</a:t>
            </a: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	}; \</a:t>
            </a: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	static </a:t>
            </a:r>
            <a:r>
              <a:rPr lang="en-US" altLang="zh-CN" sz="1600" b="1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make_EHelper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(name) { \</a:t>
            </a: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idex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eip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, &amp;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concat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opcode_table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_, name)[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decoding.ext_opcode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]); \</a:t>
            </a: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	}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en-US" altLang="zh-CN" sz="3600" dirty="0" smtClean="0"/>
              <a:t>NEMU</a:t>
            </a:r>
            <a:r>
              <a:rPr lang="zh-CN" altLang="en-US" sz="3600" dirty="0" smtClean="0"/>
              <a:t>的指令周期 </a:t>
            </a:r>
            <a:r>
              <a:rPr lang="en-US" altLang="zh-CN" sz="3600" dirty="0" smtClean="0"/>
              <a:t>— — </a:t>
            </a:r>
            <a:r>
              <a:rPr lang="zh-CN" altLang="en-US" sz="3600" dirty="0" smtClean="0"/>
              <a:t>译码</a:t>
            </a:r>
            <a:r>
              <a:rPr lang="en-US" altLang="zh-CN" sz="3600" dirty="0" smtClean="0"/>
              <a:t>ID</a:t>
            </a:r>
            <a:r>
              <a:rPr lang="zh-CN" altLang="en-US" sz="3600" dirty="0" smtClean="0"/>
              <a:t>（</a:t>
            </a:r>
            <a:r>
              <a:rPr lang="en-US" altLang="zh-CN" sz="3600" dirty="0" smtClean="0"/>
              <a:t>2</a:t>
            </a:r>
            <a:r>
              <a:rPr lang="zh-CN" altLang="en-US" sz="3600" dirty="0" smtClean="0"/>
              <a:t>）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76250" y="683695"/>
            <a:ext cx="8235950" cy="138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ts val="3500"/>
              </a:lnSpc>
              <a:buFontTx/>
              <a:buAutoNum type="arabicPeriod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确定是哪一条指令的哪一种形式（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opcode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ts val="3500"/>
              </a:lnSpc>
              <a:buFontTx/>
              <a:buAutoNum type="arabicPeriod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确定操作数长度（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字节，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字节或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字节）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ts val="3500"/>
              </a:lnSpc>
              <a:buFontTx/>
              <a:buAutoNum type="arabicPeriod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确定操作数（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ModR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/M, SIB, Displacement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以及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Immediate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21550" y="2258870"/>
            <a:ext cx="7875875" cy="1754326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3500000" scaled="1"/>
            <a:tileRect/>
          </a:gra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void </a:t>
            </a:r>
            <a:r>
              <a:rPr lang="en-US" altLang="zh-CN" b="1" dirty="0" err="1" smtClean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exec_real</a:t>
            </a:r>
            <a:r>
              <a:rPr lang="en-US" altLang="zh-CN" b="1" dirty="0" smtClean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b="1" dirty="0" err="1" smtClean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vaddr_t</a:t>
            </a:r>
            <a:r>
              <a:rPr lang="en-US" altLang="zh-CN" b="1" dirty="0" smtClean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 *</a:t>
            </a:r>
            <a:r>
              <a:rPr lang="en-US" altLang="zh-CN" b="1" dirty="0" err="1" smtClean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eip</a:t>
            </a:r>
            <a:r>
              <a:rPr lang="en-US" altLang="zh-CN" b="1" dirty="0" smtClean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{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 uint32_t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opcode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instr_fetch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eip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 1);   //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获取操作码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（取指）</a:t>
            </a:r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decoding.opcode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opcode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	</a:t>
            </a:r>
            <a:r>
              <a:rPr lang="en-US" altLang="zh-CN" b="1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set_width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opcode_table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[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opcode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].width);   //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设置操作数宽度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idex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eip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 &amp;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opcode_table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[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opcode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]);            // 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译码和执行</a:t>
            </a:r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}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6515" y="4870029"/>
            <a:ext cx="8685965" cy="1754326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3500000" scaled="1"/>
            <a:tileRect/>
          </a:gra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static inline void </a:t>
            </a:r>
            <a:r>
              <a:rPr lang="en-US" altLang="zh-CN" b="1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set_width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width) {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if (width == 0) {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	width =</a:t>
            </a: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decoding.is_operand_size_16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? 2 : 4;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}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b="1" dirty="0" err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decoding.src.len</a:t>
            </a:r>
            <a:r>
              <a:rPr lang="en-US" altLang="zh-CN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b="1" dirty="0" err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decoding.dest.len</a:t>
            </a:r>
            <a:r>
              <a:rPr lang="en-US" altLang="zh-CN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 = decoding.src2.len = width;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}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4"/>
          <p:cNvSpPr txBox="1">
            <a:spLocks noChangeArrowheads="1"/>
          </p:cNvSpPr>
          <p:nvPr/>
        </p:nvSpPr>
        <p:spPr bwMode="auto">
          <a:xfrm>
            <a:off x="296525" y="4199080"/>
            <a:ext cx="82359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en-US" altLang="zh-CN" sz="2000" b="1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set_width</a:t>
            </a:r>
            <a:r>
              <a:rPr lang="en-US" altLang="zh-CN" sz="20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( 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设置操作数长度，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位于“</a:t>
            </a:r>
            <a:r>
              <a:rPr lang="en-US" altLang="zh-CN" sz="2000" dirty="0" err="1" smtClean="0">
                <a:solidFill>
                  <a:srgbClr val="009242"/>
                </a:solidFill>
                <a:latin typeface="微软雅黑" pitchFamily="34" charset="-122"/>
                <a:ea typeface="微软雅黑" pitchFamily="34" charset="-122"/>
              </a:rPr>
              <a:t>nemu</a:t>
            </a:r>
            <a:r>
              <a:rPr lang="en-US" altLang="zh-CN" sz="2000" dirty="0" smtClean="0">
                <a:solidFill>
                  <a:srgbClr val="009242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2000" dirty="0" err="1" smtClean="0">
                <a:solidFill>
                  <a:srgbClr val="009242"/>
                </a:solidFill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en-US" altLang="zh-CN" sz="2000" dirty="0" smtClean="0">
                <a:solidFill>
                  <a:srgbClr val="009242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2000" dirty="0" err="1" smtClean="0">
                <a:solidFill>
                  <a:srgbClr val="009242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en-US" altLang="zh-CN" sz="2000" dirty="0" smtClean="0">
                <a:solidFill>
                  <a:srgbClr val="009242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2000" dirty="0" err="1" smtClean="0">
                <a:solidFill>
                  <a:srgbClr val="009242"/>
                </a:solidFill>
                <a:latin typeface="微软雅黑" pitchFamily="34" charset="-122"/>
                <a:ea typeface="微软雅黑" pitchFamily="34" charset="-122"/>
              </a:rPr>
              <a:t>exec.c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”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6C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en-US" altLang="zh-CN" sz="3600" dirty="0" smtClean="0"/>
              <a:t>NEMU</a:t>
            </a:r>
            <a:r>
              <a:rPr lang="zh-CN" altLang="en-US" sz="3600" dirty="0" smtClean="0"/>
              <a:t>的指令周期 </a:t>
            </a:r>
            <a:r>
              <a:rPr lang="en-US" altLang="zh-CN" sz="3600" dirty="0" smtClean="0"/>
              <a:t>— — </a:t>
            </a:r>
            <a:r>
              <a:rPr lang="zh-CN" altLang="en-US" sz="3600" dirty="0" smtClean="0"/>
              <a:t>译码</a:t>
            </a:r>
            <a:r>
              <a:rPr lang="en-US" altLang="zh-CN" sz="3600" dirty="0" smtClean="0"/>
              <a:t>ID</a:t>
            </a:r>
            <a:r>
              <a:rPr lang="zh-CN" altLang="en-US" sz="3600" dirty="0" smtClean="0"/>
              <a:t>（</a:t>
            </a:r>
            <a:r>
              <a:rPr lang="en-US" altLang="zh-CN" sz="3600" dirty="0" smtClean="0"/>
              <a:t>3</a:t>
            </a:r>
            <a:r>
              <a:rPr lang="zh-CN" altLang="en-US" sz="3600" dirty="0" smtClean="0"/>
              <a:t>）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76250" y="683695"/>
            <a:ext cx="8235950" cy="138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ts val="3500"/>
              </a:lnSpc>
              <a:buFontTx/>
              <a:buAutoNum type="arabicPeriod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确定是哪一条指令的哪一种形式（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opcode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ts val="3500"/>
              </a:lnSpc>
              <a:buFontTx/>
              <a:buAutoNum type="arabicPeriod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确定操作数长度（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字节，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字节或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字节）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ts val="3500"/>
              </a:lnSpc>
              <a:buFontTx/>
              <a:buAutoNum type="arabicPeriod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确定操作数（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ModR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/M, SIB, Displacement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以及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Immediate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21550" y="2258870"/>
            <a:ext cx="7875875" cy="1754326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3500000" scaled="1"/>
            <a:tileRect/>
          </a:gra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void </a:t>
            </a:r>
            <a:r>
              <a:rPr lang="en-US" altLang="zh-CN" b="1" dirty="0" err="1" smtClean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exec_real</a:t>
            </a:r>
            <a:r>
              <a:rPr lang="en-US" altLang="zh-CN" b="1" dirty="0" smtClean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b="1" dirty="0" err="1" smtClean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vaddr_t</a:t>
            </a:r>
            <a:r>
              <a:rPr lang="en-US" altLang="zh-CN" b="1" dirty="0" smtClean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 *</a:t>
            </a:r>
            <a:r>
              <a:rPr lang="en-US" altLang="zh-CN" b="1" dirty="0" err="1" smtClean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eip</a:t>
            </a:r>
            <a:r>
              <a:rPr lang="en-US" altLang="zh-CN" b="1" dirty="0" smtClean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{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 uint32_t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opcode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instr_fetch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eip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 1);   //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获取操作码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（取指）</a:t>
            </a:r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decoding.opcode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opcode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	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set_width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opcode_table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[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opcode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].width);   //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设置操作数宽度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b="1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idex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eip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 &amp;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opcode_table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[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opcode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]);            // 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译码和执行</a:t>
            </a:r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}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76546" y="4870029"/>
            <a:ext cx="7920879" cy="1754326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3500000" scaled="1"/>
            <a:tileRect/>
          </a:gra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static inline void </a:t>
            </a:r>
            <a:r>
              <a:rPr lang="en-US" altLang="zh-CN" b="1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idex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vaddr_t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*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eip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opcode_entry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*e) {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/*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eip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is pointing to the byte next to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opcode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*/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if(e-&gt;decode)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e-&gt;decode(</a:t>
            </a:r>
            <a:r>
              <a:rPr lang="en-US" altLang="zh-CN" b="1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eip</a:t>
            </a: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b="1" dirty="0" smtClean="0">
                <a:solidFill>
                  <a:srgbClr val="9900CC"/>
                </a:solidFill>
                <a:latin typeface="微软雅黑" pitchFamily="34" charset="-122"/>
                <a:ea typeface="微软雅黑" pitchFamily="34" charset="-122"/>
              </a:rPr>
              <a:t>e-&gt;execute(</a:t>
            </a:r>
            <a:r>
              <a:rPr lang="en-US" altLang="zh-CN" b="1" dirty="0" err="1" smtClean="0">
                <a:solidFill>
                  <a:srgbClr val="9900CC"/>
                </a:solidFill>
                <a:latin typeface="微软雅黑" pitchFamily="34" charset="-122"/>
                <a:ea typeface="微软雅黑" pitchFamily="34" charset="-122"/>
              </a:rPr>
              <a:t>eip</a:t>
            </a:r>
            <a:r>
              <a:rPr lang="en-US" altLang="zh-CN" b="1" dirty="0" smtClean="0">
                <a:solidFill>
                  <a:srgbClr val="9900CC"/>
                </a:solidFill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}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4"/>
          <p:cNvSpPr txBox="1">
            <a:spLocks noChangeArrowheads="1"/>
          </p:cNvSpPr>
          <p:nvPr/>
        </p:nvSpPr>
        <p:spPr bwMode="auto">
          <a:xfrm>
            <a:off x="476545" y="4199080"/>
            <a:ext cx="81009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en-US" altLang="zh-CN" sz="2000" b="1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idex</a:t>
            </a:r>
            <a:r>
              <a:rPr lang="en-US" altLang="zh-CN" sz="20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( 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设置操作数长度，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位于“</a:t>
            </a:r>
            <a:r>
              <a:rPr lang="en-US" altLang="zh-CN" sz="2000" dirty="0" err="1" smtClean="0">
                <a:solidFill>
                  <a:srgbClr val="009242"/>
                </a:solidFill>
                <a:latin typeface="微软雅黑" pitchFamily="34" charset="-122"/>
                <a:ea typeface="微软雅黑" pitchFamily="34" charset="-122"/>
              </a:rPr>
              <a:t>nemu</a:t>
            </a:r>
            <a:r>
              <a:rPr lang="en-US" altLang="zh-CN" sz="2000" dirty="0" smtClean="0">
                <a:solidFill>
                  <a:srgbClr val="009242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2000" dirty="0" err="1" smtClean="0">
                <a:solidFill>
                  <a:srgbClr val="009242"/>
                </a:solidFill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en-US" altLang="zh-CN" sz="2000" dirty="0" smtClean="0">
                <a:solidFill>
                  <a:srgbClr val="009242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2000" dirty="0" err="1" smtClean="0">
                <a:solidFill>
                  <a:srgbClr val="009242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en-US" altLang="zh-CN" sz="2000" dirty="0" smtClean="0">
                <a:solidFill>
                  <a:srgbClr val="009242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2000" dirty="0" err="1" smtClean="0">
                <a:solidFill>
                  <a:srgbClr val="009242"/>
                </a:solidFill>
                <a:latin typeface="微软雅黑" pitchFamily="34" charset="-122"/>
                <a:ea typeface="微软雅黑" pitchFamily="34" charset="-122"/>
              </a:rPr>
              <a:t>exec.c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”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6C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en-US" altLang="zh-CN" sz="3600" dirty="0" smtClean="0"/>
              <a:t>NEMU</a:t>
            </a:r>
            <a:r>
              <a:rPr lang="zh-CN" altLang="en-US" sz="3600" dirty="0" smtClean="0"/>
              <a:t>的指令周期 </a:t>
            </a:r>
            <a:r>
              <a:rPr lang="en-US" altLang="zh-CN" sz="3600" dirty="0" smtClean="0"/>
              <a:t>— — </a:t>
            </a:r>
            <a:r>
              <a:rPr lang="zh-CN" altLang="en-US" sz="3600" dirty="0" smtClean="0"/>
              <a:t>译码</a:t>
            </a:r>
            <a:r>
              <a:rPr lang="en-US" altLang="zh-CN" sz="3600" dirty="0" smtClean="0"/>
              <a:t>ID</a:t>
            </a:r>
            <a:r>
              <a:rPr lang="zh-CN" altLang="en-US" sz="3600" dirty="0" smtClean="0"/>
              <a:t>（</a:t>
            </a:r>
            <a:r>
              <a:rPr lang="en-US" altLang="zh-CN" sz="3600" dirty="0" smtClean="0"/>
              <a:t>4</a:t>
            </a:r>
            <a:r>
              <a:rPr lang="zh-CN" altLang="en-US" sz="3600" dirty="0" smtClean="0"/>
              <a:t>）</a:t>
            </a: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341313" y="819150"/>
            <a:ext cx="8461375" cy="1200150"/>
          </a:xfrm>
          <a:prstGeom prst="rect">
            <a:avLst/>
          </a:prstGeom>
          <a:noFill/>
          <a:ln w="28575">
            <a:solidFill>
              <a:srgbClr val="0066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/>
              <a:t>100014:       b9 00 80 00 00                      </a:t>
            </a:r>
            <a:r>
              <a:rPr lang="en-US" altLang="zh-CN" dirty="0" err="1"/>
              <a:t>mov</a:t>
            </a:r>
            <a:r>
              <a:rPr lang="en-US" altLang="zh-CN" dirty="0"/>
              <a:t> $0x8000,%ecx</a:t>
            </a:r>
          </a:p>
          <a:p>
            <a:r>
              <a:rPr lang="en-US" altLang="zh-CN" dirty="0"/>
              <a:t>......</a:t>
            </a:r>
          </a:p>
          <a:p>
            <a:r>
              <a:rPr lang="pt-BR" altLang="zh-CN" dirty="0"/>
              <a:t>1000fe:        66 c7 84 99 00 e0 ff              movw $0x1,-0x2000(%ecx,%ebx,4)</a:t>
            </a:r>
          </a:p>
          <a:p>
            <a:r>
              <a:rPr lang="en-US" altLang="zh-CN" dirty="0"/>
              <a:t>100105:       ff 01 00</a:t>
            </a:r>
            <a:endParaRPr lang="zh-CN" altLang="en-US" dirty="0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50825" y="2089150"/>
            <a:ext cx="8642350" cy="990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  <a:buFont typeface="Wingdings" pitchFamily="2" charset="2"/>
              <a:buChar char="l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首先通过</a:t>
            </a:r>
            <a:r>
              <a:rPr lang="en-US" altLang="zh-CN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instr_fetch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取得指令的第一个字节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0xb9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500"/>
              </a:lnSpc>
              <a:buFont typeface="Wingdings" pitchFamily="2" charset="2"/>
              <a:buChar char="l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根据字节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0xb9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索引</a:t>
            </a:r>
            <a:r>
              <a:rPr lang="en-US" altLang="zh-CN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opcode_table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，通过宏展开，获得相应的结构体；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6515" y="3278343"/>
            <a:ext cx="2367508" cy="369332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IDEX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(mov_I2r,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mov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15491" y="3278343"/>
            <a:ext cx="2861489" cy="369332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IDEXW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(mov_I2r,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mov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 0)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517105" y="3278343"/>
            <a:ext cx="3578095" cy="369332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{decode_mov_I2r,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exec_mov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 0}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8" name="曲线连接符 17"/>
          <p:cNvCxnSpPr>
            <a:stCxn id="15" idx="2"/>
            <a:endCxn id="16" idx="2"/>
          </p:cNvCxnSpPr>
          <p:nvPr/>
        </p:nvCxnSpPr>
        <p:spPr>
          <a:xfrm rot="16200000" flipH="1">
            <a:off x="2718252" y="2319691"/>
            <a:ext cx="12700" cy="2655967"/>
          </a:xfrm>
          <a:prstGeom prst="curvedConnector3">
            <a:avLst>
              <a:gd name="adj1" fmla="val 1800000"/>
            </a:avLst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曲线连接符 18"/>
          <p:cNvCxnSpPr>
            <a:stCxn id="16" idx="2"/>
            <a:endCxn id="17" idx="2"/>
          </p:cNvCxnSpPr>
          <p:nvPr/>
        </p:nvCxnSpPr>
        <p:spPr>
          <a:xfrm rot="16200000" flipH="1">
            <a:off x="5676194" y="2017716"/>
            <a:ext cx="12700" cy="3259917"/>
          </a:xfrm>
          <a:prstGeom prst="curvedConnector3">
            <a:avLst>
              <a:gd name="adj1" fmla="val 1800000"/>
            </a:avLst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251520" y="3969060"/>
            <a:ext cx="8642350" cy="932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设置操作数字节为“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”；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500"/>
              </a:lnSpc>
              <a:buFont typeface="Wingdings" pitchFamily="2" charset="2"/>
              <a:buChar char="l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idex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函数中调用译码函数“</a:t>
            </a: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decode_mov_I2r()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”，获取相应操作数。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14"/>
          <p:cNvSpPr txBox="1">
            <a:spLocks noChangeArrowheads="1"/>
          </p:cNvSpPr>
          <p:nvPr/>
        </p:nvSpPr>
        <p:spPr bwMode="auto">
          <a:xfrm>
            <a:off x="206515" y="5094185"/>
            <a:ext cx="90460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译码函数通过宏“</a:t>
            </a:r>
            <a:r>
              <a:rPr lang="en-US" altLang="zh-CN" b="1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make_DHelper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”来定义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位于</a:t>
            </a:r>
            <a:r>
              <a:rPr lang="en-US" altLang="zh-CN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nemu</a:t>
            </a:r>
            <a:r>
              <a:rPr lang="en-US" altLang="zh-CN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en-US" altLang="zh-CN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en-US" altLang="zh-CN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/decode/</a:t>
            </a:r>
            <a:r>
              <a:rPr lang="en-US" altLang="zh-CN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decode.c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):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341530" y="5724255"/>
            <a:ext cx="8415935" cy="36933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35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#define </a:t>
            </a:r>
            <a:r>
              <a:rPr lang="en-US" altLang="zh-CN" b="1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make_DHelper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(name) </a:t>
            </a:r>
            <a:r>
              <a:rPr lang="en-US" altLang="zh-CN" b="1" dirty="0" smtClean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void </a:t>
            </a:r>
            <a:r>
              <a:rPr lang="en-US" altLang="zh-CN" b="1" dirty="0" err="1" smtClean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concat</a:t>
            </a:r>
            <a:r>
              <a:rPr lang="en-US" altLang="zh-CN" b="1" dirty="0" smtClean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(decode_, name) (</a:t>
            </a:r>
            <a:r>
              <a:rPr lang="en-US" altLang="zh-CN" b="1" dirty="0" err="1" smtClean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vaddr_t</a:t>
            </a:r>
            <a:r>
              <a:rPr lang="en-US" altLang="zh-CN" b="1" dirty="0" smtClean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 *</a:t>
            </a:r>
            <a:r>
              <a:rPr lang="en-US" altLang="zh-CN" b="1" dirty="0" err="1" smtClean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eip</a:t>
            </a:r>
            <a:r>
              <a:rPr lang="en-US" altLang="zh-CN" b="1" dirty="0" smtClean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b="1" dirty="0">
              <a:solidFill>
                <a:srgbClr val="0066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14"/>
          <p:cNvSpPr txBox="1">
            <a:spLocks noChangeArrowheads="1"/>
          </p:cNvSpPr>
          <p:nvPr/>
        </p:nvSpPr>
        <p:spPr bwMode="auto">
          <a:xfrm>
            <a:off x="206515" y="6345033"/>
            <a:ext cx="90460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译码函数的命名规则参考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i386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手册附录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，如“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I2r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”表示将立即数送入寄存器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21" grpId="0"/>
      <p:bldP spid="22" grpId="0" animBg="1"/>
      <p:bldP spid="2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en-US" altLang="zh-CN" sz="3600" dirty="0" smtClean="0"/>
              <a:t>NEMU</a:t>
            </a:r>
            <a:r>
              <a:rPr lang="zh-CN" altLang="en-US" sz="3600" dirty="0" smtClean="0"/>
              <a:t>的指令周期 </a:t>
            </a:r>
            <a:r>
              <a:rPr lang="en-US" altLang="zh-CN" sz="3600" dirty="0" smtClean="0"/>
              <a:t>— — </a:t>
            </a:r>
            <a:r>
              <a:rPr lang="zh-CN" altLang="en-US" sz="3600" dirty="0" smtClean="0"/>
              <a:t>译码</a:t>
            </a:r>
            <a:r>
              <a:rPr lang="en-US" altLang="zh-CN" sz="3600" dirty="0" smtClean="0"/>
              <a:t>ID</a:t>
            </a:r>
            <a:r>
              <a:rPr lang="zh-CN" altLang="en-US" sz="3600" dirty="0" smtClean="0"/>
              <a:t>（</a:t>
            </a:r>
            <a:r>
              <a:rPr lang="en-US" altLang="zh-CN" sz="3600" dirty="0" smtClean="0"/>
              <a:t>5</a:t>
            </a:r>
            <a:r>
              <a:rPr lang="zh-CN" altLang="en-US" sz="3600" dirty="0" smtClean="0"/>
              <a:t>）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50825" y="953820"/>
            <a:ext cx="8642350" cy="932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译码函数进一步分解成各种不同操作数的译码的组合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以实现操作数译码的解耦；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500"/>
              </a:lnSpc>
              <a:buFont typeface="Wingdings" pitchFamily="2" charset="2"/>
              <a:buChar char="l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例如“</a:t>
            </a: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I2r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”，要分别译码获取立即数和寄存器的值。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4"/>
          <p:cNvSpPr txBox="1">
            <a:spLocks noChangeArrowheads="1"/>
          </p:cNvSpPr>
          <p:nvPr/>
        </p:nvSpPr>
        <p:spPr bwMode="auto">
          <a:xfrm>
            <a:off x="296525" y="2152599"/>
            <a:ext cx="648072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操作数译码函数统一通过宏“</a:t>
            </a:r>
            <a:r>
              <a:rPr lang="en-US" altLang="zh-CN" b="1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make_DopHelper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”来定义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位于“</a:t>
            </a:r>
            <a:r>
              <a:rPr lang="en-US" altLang="zh-CN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nemu</a:t>
            </a:r>
            <a:r>
              <a:rPr lang="en-US" altLang="zh-CN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en-US" altLang="zh-CN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en-US" altLang="zh-CN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/decode/</a:t>
            </a:r>
            <a:r>
              <a:rPr lang="en-US" altLang="zh-CN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decode.c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”中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161510" y="3097704"/>
            <a:ext cx="8685965" cy="646331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35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#define </a:t>
            </a:r>
            <a:r>
              <a:rPr lang="en-US" altLang="zh-CN" b="1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make_DopHelper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(name) void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concat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decode_op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_, name) (</a:t>
            </a:r>
            <a:r>
              <a:rPr lang="en-US" altLang="zh-CN" b="1" dirty="0" err="1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vaddr_t</a:t>
            </a:r>
            <a:r>
              <a:rPr lang="en-US" altLang="zh-CN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\ </a:t>
            </a:r>
            <a:r>
              <a:rPr lang="en-US" altLang="zh-CN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*</a:t>
            </a:r>
            <a:r>
              <a:rPr lang="en-US" altLang="zh-CN" b="1" dirty="0" err="1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eip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Operand *op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b="1" dirty="0" err="1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bool</a:t>
            </a:r>
            <a:r>
              <a:rPr lang="en-US" altLang="zh-CN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dirty="0" err="1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load_val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b="1" dirty="0">
              <a:solidFill>
                <a:srgbClr val="0066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251520" y="4206434"/>
            <a:ext cx="8642350" cy="1887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ts val="35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除上述操作数译码函数外，函数“</a:t>
            </a:r>
            <a:r>
              <a:rPr lang="en-US" altLang="zh-CN" b="1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decode_op_rm</a:t>
            </a: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”实现对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Mod/RM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字节解析。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ts val="3500"/>
              </a:lnSpc>
              <a:buFont typeface="Wingdings" pitchFamily="2" charset="2"/>
              <a:buChar char="l"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ts val="3500"/>
              </a:lnSpc>
              <a:buFont typeface="Wingdings" pitchFamily="2" charset="2"/>
              <a:buChar char="l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获得的操作数信息分别存储在</a:t>
            </a:r>
            <a:r>
              <a:rPr lang="en-US" altLang="zh-CN" b="1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id_src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id_src2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b="1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op_dest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三个宏中，这三个宏定义在“</a:t>
            </a:r>
            <a:r>
              <a:rPr lang="en-US" altLang="zh-CN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nemu</a:t>
            </a:r>
            <a:r>
              <a:rPr lang="en-US" altLang="zh-CN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/include/</a:t>
            </a:r>
            <a:r>
              <a:rPr lang="en-US" altLang="zh-CN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en-US" altLang="zh-CN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decode.h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文件中 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en-US" altLang="zh-CN" sz="3600" dirty="0" smtClean="0"/>
              <a:t>NEMU</a:t>
            </a:r>
            <a:r>
              <a:rPr lang="zh-CN" altLang="en-US" sz="3600" dirty="0" smtClean="0"/>
              <a:t>的指令周期 </a:t>
            </a:r>
            <a:r>
              <a:rPr lang="en-US" altLang="zh-CN" sz="3600" dirty="0" smtClean="0"/>
              <a:t>— — </a:t>
            </a:r>
            <a:r>
              <a:rPr lang="zh-CN" altLang="en-US" sz="3600" dirty="0" smtClean="0"/>
              <a:t>执行</a:t>
            </a:r>
            <a:r>
              <a:rPr lang="en-US" altLang="zh-CN" sz="3600" dirty="0" smtClean="0"/>
              <a:t>EX</a:t>
            </a:r>
            <a:endParaRPr lang="zh-CN" altLang="en-US" sz="36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296524" y="1155132"/>
            <a:ext cx="85059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所有的执行函数通过宏“</a:t>
            </a:r>
            <a:r>
              <a:rPr lang="en-US" altLang="zh-CN" b="1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make_EHelper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”进行定义；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200"/>
              </a:lnSpc>
              <a:buFont typeface="Wingdings" pitchFamily="2" charset="2"/>
              <a:buChar char="l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所有指令的执行函数在文件“</a:t>
            </a:r>
            <a:r>
              <a:rPr lang="en-US" altLang="zh-CN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nemu</a:t>
            </a:r>
            <a:r>
              <a:rPr lang="en-US" altLang="zh-CN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en-US" altLang="zh-CN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en-US" altLang="zh-CN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/exec/all-</a:t>
            </a:r>
            <a:r>
              <a:rPr lang="en-US" altLang="zh-CN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instr.h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”中声明；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200"/>
              </a:lnSpc>
              <a:buFont typeface="Wingdings" pitchFamily="2" charset="2"/>
              <a:buChar char="l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指令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mov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的执行函数定义在文件“</a:t>
            </a:r>
            <a:r>
              <a:rPr lang="en-US" altLang="zh-CN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nemu</a:t>
            </a:r>
            <a:r>
              <a:rPr lang="en-US" altLang="zh-CN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en-US" altLang="zh-CN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en-US" altLang="zh-CN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/data-</a:t>
            </a:r>
            <a:r>
              <a:rPr lang="en-US" altLang="zh-CN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mov.c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”中。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21650" y="2616679"/>
            <a:ext cx="5445605" cy="1733808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3500000" scaled="1"/>
            <a:tileRect/>
          </a:gra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b="1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make_EHelper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mov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 {</a:t>
            </a:r>
          </a:p>
          <a:p>
            <a:pPr>
              <a:lnSpc>
                <a:spcPts val="32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operand_write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id_dest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 &amp;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id_src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-&gt;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val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>
              <a:lnSpc>
                <a:spcPts val="32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print_asm_template2(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mov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>
              <a:lnSpc>
                <a:spcPts val="32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}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下箭头 18"/>
          <p:cNvSpPr/>
          <p:nvPr/>
        </p:nvSpPr>
        <p:spPr>
          <a:xfrm>
            <a:off x="4002912" y="4440497"/>
            <a:ext cx="315035" cy="4950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421650" y="5025562"/>
            <a:ext cx="5445605" cy="1733808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3500000" scaled="1"/>
            <a:tileRect/>
          </a:gra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void </a:t>
            </a:r>
            <a:r>
              <a:rPr lang="en-US" altLang="zh-CN" b="1" dirty="0" err="1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exec_move</a:t>
            </a:r>
            <a:r>
              <a:rPr lang="en-US" altLang="zh-CN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b="1" dirty="0" err="1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vaddr_t</a:t>
            </a:r>
            <a:r>
              <a:rPr lang="en-US" altLang="zh-CN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 *</a:t>
            </a:r>
            <a:r>
              <a:rPr lang="en-US" altLang="zh-CN" b="1" dirty="0" err="1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eip</a:t>
            </a:r>
            <a:r>
              <a:rPr lang="en-US" altLang="zh-CN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{</a:t>
            </a:r>
          </a:p>
          <a:p>
            <a:pPr>
              <a:lnSpc>
                <a:spcPts val="32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b="1" dirty="0" err="1" smtClean="0">
                <a:solidFill>
                  <a:srgbClr val="9900CC"/>
                </a:solidFill>
                <a:latin typeface="微软雅黑" pitchFamily="34" charset="-122"/>
                <a:ea typeface="微软雅黑" pitchFamily="34" charset="-122"/>
              </a:rPr>
              <a:t>operand_write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id_dest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 &amp;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id_src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-&gt;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val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>
              <a:lnSpc>
                <a:spcPts val="32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print_asm_template2(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mov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>
              <a:lnSpc>
                <a:spcPts val="32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}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en-US" altLang="zh-CN" sz="3600" dirty="0" smtClean="0"/>
              <a:t>RTL</a:t>
            </a:r>
            <a:r>
              <a:rPr lang="zh-CN" altLang="en-US" sz="3600" dirty="0" smtClean="0"/>
              <a:t>指令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96524" y="818710"/>
            <a:ext cx="8505945" cy="865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  <a:buFont typeface="Wingdings" pitchFamily="2" charset="2"/>
              <a:buChar char="l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NEMU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执行指令时，使用</a:t>
            </a: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RTL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寄存器传输语言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来描述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x86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指令的行为；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200"/>
              </a:lnSpc>
              <a:buFont typeface="Wingdings" pitchFamily="2" charset="2"/>
              <a:buChar char="l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这样可以提高代码的复用率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使得指令模拟的实现更加规整。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6525" y="2033845"/>
            <a:ext cx="85509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b="1" dirty="0" smtClean="0">
                <a:solidFill>
                  <a:srgbClr val="FF0000"/>
                </a:solidFill>
              </a:rPr>
              <a:t>RTL</a:t>
            </a:r>
            <a:r>
              <a:rPr lang="zh-CN" altLang="en-US" b="1" dirty="0" smtClean="0">
                <a:solidFill>
                  <a:srgbClr val="FF0000"/>
                </a:solidFill>
              </a:rPr>
              <a:t>寄存器</a:t>
            </a:r>
            <a:r>
              <a:rPr lang="zh-CN" altLang="en-US" dirty="0" smtClean="0"/>
              <a:t>的定义：</a:t>
            </a:r>
            <a:endParaRPr lang="en-US" altLang="zh-CN" dirty="0" smtClean="0"/>
          </a:p>
          <a:p>
            <a:pPr>
              <a:lnSpc>
                <a:spcPts val="3200"/>
              </a:lnSpc>
            </a:pPr>
            <a:r>
              <a:rPr lang="en-US" altLang="zh-CN" dirty="0" smtClean="0"/>
              <a:t>RTL</a:t>
            </a:r>
            <a:r>
              <a:rPr lang="zh-CN" altLang="en-US" dirty="0" smtClean="0"/>
              <a:t>寄存器统一使用</a:t>
            </a:r>
            <a:r>
              <a:rPr lang="en-US" altLang="zh-CN" b="1" dirty="0" err="1" smtClean="0">
                <a:solidFill>
                  <a:srgbClr val="0066FF"/>
                </a:solidFill>
              </a:rPr>
              <a:t>rtlreg_t</a:t>
            </a:r>
            <a:r>
              <a:rPr lang="zh-CN" altLang="en-US" dirty="0" smtClean="0"/>
              <a:t>来定义</a:t>
            </a:r>
            <a:r>
              <a:rPr lang="en-US" altLang="zh-CN" dirty="0" smtClean="0"/>
              <a:t>, </a:t>
            </a:r>
            <a:r>
              <a:rPr lang="zh-CN" altLang="en-US" dirty="0" smtClean="0"/>
              <a:t>而</a:t>
            </a:r>
            <a:r>
              <a:rPr lang="en-US" altLang="zh-CN" dirty="0" err="1" smtClean="0"/>
              <a:t>rtlreg_t</a:t>
            </a:r>
            <a:r>
              <a:rPr lang="en-US" altLang="zh-CN" dirty="0" smtClean="0"/>
              <a:t>(</a:t>
            </a:r>
            <a:r>
              <a:rPr lang="zh-CN" altLang="en-US" dirty="0" smtClean="0"/>
              <a:t>在</a:t>
            </a:r>
            <a:r>
              <a:rPr lang="en-US" altLang="zh-CN" dirty="0" err="1" smtClean="0">
                <a:solidFill>
                  <a:srgbClr val="00B050"/>
                </a:solidFill>
              </a:rPr>
              <a:t>nemu</a:t>
            </a:r>
            <a:r>
              <a:rPr lang="en-US" altLang="zh-CN" dirty="0" smtClean="0">
                <a:solidFill>
                  <a:srgbClr val="00B050"/>
                </a:solidFill>
              </a:rPr>
              <a:t>/include/</a:t>
            </a:r>
            <a:r>
              <a:rPr lang="en-US" altLang="zh-CN" dirty="0" err="1" smtClean="0">
                <a:solidFill>
                  <a:srgbClr val="00B050"/>
                </a:solidFill>
              </a:rPr>
              <a:t>common.h</a:t>
            </a:r>
            <a:r>
              <a:rPr lang="zh-CN" altLang="en-US" dirty="0" smtClean="0"/>
              <a:t>中定义</a:t>
            </a:r>
            <a:r>
              <a:rPr lang="en-US" altLang="zh-CN" dirty="0" smtClean="0"/>
              <a:t>)</a:t>
            </a:r>
          </a:p>
          <a:p>
            <a:pPr>
              <a:lnSpc>
                <a:spcPts val="3200"/>
              </a:lnSpc>
              <a:buFont typeface="Wingdings" pitchFamily="2" charset="2"/>
              <a:buChar char="l"/>
            </a:pPr>
            <a:r>
              <a:rPr lang="en-US" altLang="zh-CN" dirty="0" smtClean="0"/>
              <a:t> x86</a:t>
            </a:r>
            <a:r>
              <a:rPr lang="zh-CN" altLang="en-US" dirty="0" smtClean="0"/>
              <a:t>的</a:t>
            </a:r>
            <a:r>
              <a:rPr lang="zh-CN" altLang="en-US" b="1" dirty="0" smtClean="0">
                <a:solidFill>
                  <a:srgbClr val="0066FF"/>
                </a:solidFill>
              </a:rPr>
              <a:t>八个通用寄存器</a:t>
            </a:r>
            <a:r>
              <a:rPr lang="en-US" altLang="zh-CN" dirty="0" smtClean="0"/>
              <a:t>(</a:t>
            </a:r>
            <a:r>
              <a:rPr lang="zh-CN" altLang="en-US" dirty="0" smtClean="0"/>
              <a:t>在</a:t>
            </a:r>
            <a:r>
              <a:rPr lang="en-US" altLang="zh-CN" dirty="0" err="1" smtClean="0">
                <a:solidFill>
                  <a:srgbClr val="00B050"/>
                </a:solidFill>
              </a:rPr>
              <a:t>nemu</a:t>
            </a:r>
            <a:r>
              <a:rPr lang="en-US" altLang="zh-CN" dirty="0" smtClean="0">
                <a:solidFill>
                  <a:srgbClr val="00B050"/>
                </a:solidFill>
              </a:rPr>
              <a:t>/include/</a:t>
            </a:r>
            <a:r>
              <a:rPr lang="en-US" altLang="zh-CN" dirty="0" err="1" smtClean="0">
                <a:solidFill>
                  <a:srgbClr val="00B050"/>
                </a:solidFill>
              </a:rPr>
              <a:t>cpu</a:t>
            </a:r>
            <a:r>
              <a:rPr lang="en-US" altLang="zh-CN" dirty="0" smtClean="0">
                <a:solidFill>
                  <a:srgbClr val="00B050"/>
                </a:solidFill>
              </a:rPr>
              <a:t>/</a:t>
            </a:r>
            <a:r>
              <a:rPr lang="en-US" altLang="zh-CN" dirty="0" err="1" smtClean="0">
                <a:solidFill>
                  <a:srgbClr val="00B050"/>
                </a:solidFill>
              </a:rPr>
              <a:t>reg.h</a:t>
            </a:r>
            <a:r>
              <a:rPr lang="zh-CN" altLang="en-US" dirty="0" smtClean="0"/>
              <a:t>中定义</a:t>
            </a:r>
            <a:r>
              <a:rPr lang="en-US" altLang="zh-CN" dirty="0" smtClean="0"/>
              <a:t>)</a:t>
            </a:r>
          </a:p>
          <a:p>
            <a:pPr>
              <a:lnSpc>
                <a:spcPts val="3200"/>
              </a:lnSpc>
              <a:buFont typeface="Wingdings" pitchFamily="2" charset="2"/>
              <a:buChar char="l"/>
            </a:pPr>
            <a:endParaRPr lang="en-US" altLang="zh-CN" dirty="0" smtClean="0"/>
          </a:p>
          <a:p>
            <a:pPr>
              <a:lnSpc>
                <a:spcPts val="3200"/>
              </a:lnSpc>
              <a:buFont typeface="Wingdings" pitchFamily="2" charset="2"/>
              <a:buChar char="l"/>
            </a:pPr>
            <a:r>
              <a:rPr lang="en-US" altLang="zh-CN" dirty="0" smtClean="0"/>
              <a:t> </a:t>
            </a:r>
            <a:r>
              <a:rPr lang="en-US" altLang="zh-CN" b="1" dirty="0" err="1" smtClean="0">
                <a:solidFill>
                  <a:srgbClr val="0066FF"/>
                </a:solidFill>
              </a:rPr>
              <a:t>id_src</a:t>
            </a:r>
            <a:r>
              <a:rPr lang="en-US" altLang="zh-CN" b="1" dirty="0" smtClean="0">
                <a:solidFill>
                  <a:srgbClr val="0066FF"/>
                </a:solidFill>
              </a:rPr>
              <a:t>, id_src2</a:t>
            </a:r>
            <a:r>
              <a:rPr lang="zh-CN" altLang="en-US" dirty="0" smtClean="0"/>
              <a:t>和</a:t>
            </a:r>
            <a:r>
              <a:rPr lang="en-US" altLang="zh-CN" b="1" dirty="0" err="1" smtClean="0">
                <a:solidFill>
                  <a:srgbClr val="0066FF"/>
                </a:solidFill>
              </a:rPr>
              <a:t>id_dest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zh-CN" altLang="en-US" dirty="0" smtClean="0"/>
              <a:t>在</a:t>
            </a:r>
            <a:r>
              <a:rPr lang="en-US" altLang="zh-CN" dirty="0" err="1" smtClean="0">
                <a:solidFill>
                  <a:srgbClr val="00B050"/>
                </a:solidFill>
              </a:rPr>
              <a:t>nemu</a:t>
            </a:r>
            <a:r>
              <a:rPr lang="en-US" altLang="zh-CN" dirty="0" smtClean="0">
                <a:solidFill>
                  <a:srgbClr val="00B050"/>
                </a:solidFill>
              </a:rPr>
              <a:t>/include/</a:t>
            </a:r>
            <a:r>
              <a:rPr lang="en-US" altLang="zh-CN" dirty="0" err="1" smtClean="0">
                <a:solidFill>
                  <a:srgbClr val="00B050"/>
                </a:solidFill>
              </a:rPr>
              <a:t>cpu</a:t>
            </a:r>
            <a:r>
              <a:rPr lang="en-US" altLang="zh-CN" dirty="0" smtClean="0">
                <a:solidFill>
                  <a:srgbClr val="00B050"/>
                </a:solidFill>
              </a:rPr>
              <a:t>/</a:t>
            </a:r>
            <a:r>
              <a:rPr lang="en-US" altLang="zh-CN" dirty="0" err="1" smtClean="0">
                <a:solidFill>
                  <a:srgbClr val="00B050"/>
                </a:solidFill>
              </a:rPr>
              <a:t>decode.h</a:t>
            </a:r>
            <a:r>
              <a:rPr lang="zh-CN" altLang="en-US" dirty="0" smtClean="0"/>
              <a:t>中定义</a:t>
            </a:r>
            <a:r>
              <a:rPr lang="en-US" altLang="zh-CN" dirty="0" smtClean="0"/>
              <a:t>)</a:t>
            </a:r>
          </a:p>
          <a:p>
            <a:pPr>
              <a:lnSpc>
                <a:spcPts val="3200"/>
              </a:lnSpc>
              <a:buFont typeface="Wingdings" pitchFamily="2" charset="2"/>
              <a:buChar char="l"/>
            </a:pPr>
            <a:endParaRPr lang="zh-CN" altLang="en-US" dirty="0" smtClean="0"/>
          </a:p>
          <a:p>
            <a:pPr>
              <a:lnSpc>
                <a:spcPts val="3200"/>
              </a:lnSpc>
              <a:buFont typeface="Wingdings" pitchFamily="2" charset="2"/>
              <a:buChar char="l"/>
            </a:pPr>
            <a:r>
              <a:rPr lang="zh-CN" altLang="en-US" dirty="0" smtClean="0"/>
              <a:t> 临时寄存器</a:t>
            </a:r>
            <a:r>
              <a:rPr lang="en-US" altLang="zh-CN" b="1" dirty="0" smtClean="0">
                <a:solidFill>
                  <a:srgbClr val="0066FF"/>
                </a:solidFill>
              </a:rPr>
              <a:t>t0~t3</a:t>
            </a:r>
            <a:r>
              <a:rPr lang="en-US" altLang="zh-CN" dirty="0" smtClean="0"/>
              <a:t>(</a:t>
            </a:r>
            <a:r>
              <a:rPr lang="zh-CN" altLang="en-US" dirty="0" smtClean="0"/>
              <a:t>在</a:t>
            </a:r>
            <a:r>
              <a:rPr lang="en-US" altLang="zh-CN" dirty="0" err="1" smtClean="0">
                <a:solidFill>
                  <a:srgbClr val="00B050"/>
                </a:solidFill>
              </a:rPr>
              <a:t>nemu</a:t>
            </a:r>
            <a:r>
              <a:rPr lang="en-US" altLang="zh-CN" dirty="0" smtClean="0">
                <a:solidFill>
                  <a:srgbClr val="00B050"/>
                </a:solidFill>
              </a:rPr>
              <a:t>/</a:t>
            </a:r>
            <a:r>
              <a:rPr lang="en-US" altLang="zh-CN" dirty="0" err="1" smtClean="0">
                <a:solidFill>
                  <a:srgbClr val="00B050"/>
                </a:solidFill>
              </a:rPr>
              <a:t>src</a:t>
            </a:r>
            <a:r>
              <a:rPr lang="en-US" altLang="zh-CN" dirty="0" smtClean="0">
                <a:solidFill>
                  <a:srgbClr val="00B050"/>
                </a:solidFill>
              </a:rPr>
              <a:t>/</a:t>
            </a:r>
            <a:r>
              <a:rPr lang="en-US" altLang="zh-CN" dirty="0" err="1" smtClean="0">
                <a:solidFill>
                  <a:srgbClr val="00B050"/>
                </a:solidFill>
              </a:rPr>
              <a:t>cpu</a:t>
            </a:r>
            <a:r>
              <a:rPr lang="en-US" altLang="zh-CN" dirty="0" smtClean="0">
                <a:solidFill>
                  <a:srgbClr val="00B050"/>
                </a:solidFill>
              </a:rPr>
              <a:t>/</a:t>
            </a:r>
            <a:r>
              <a:rPr lang="en-US" altLang="zh-CN" dirty="0" err="1" smtClean="0">
                <a:solidFill>
                  <a:srgbClr val="00B050"/>
                </a:solidFill>
              </a:rPr>
              <a:t>rtl</a:t>
            </a:r>
            <a:r>
              <a:rPr lang="en-US" altLang="zh-CN" dirty="0" smtClean="0">
                <a:solidFill>
                  <a:srgbClr val="00B050"/>
                </a:solidFill>
              </a:rPr>
              <a:t>/</a:t>
            </a:r>
            <a:r>
              <a:rPr lang="en-US" altLang="zh-CN" dirty="0" err="1" smtClean="0">
                <a:solidFill>
                  <a:srgbClr val="00B050"/>
                </a:solidFill>
              </a:rPr>
              <a:t>rtl.c</a:t>
            </a:r>
            <a:r>
              <a:rPr lang="zh-CN" altLang="en-US" dirty="0" smtClean="0"/>
              <a:t>中定义</a:t>
            </a:r>
            <a:r>
              <a:rPr lang="en-US" altLang="zh-CN" dirty="0" smtClean="0"/>
              <a:t>)</a:t>
            </a:r>
          </a:p>
          <a:p>
            <a:pPr>
              <a:lnSpc>
                <a:spcPts val="3200"/>
              </a:lnSpc>
              <a:buFont typeface="Wingdings" pitchFamily="2" charset="2"/>
              <a:buChar char="l"/>
            </a:pPr>
            <a:endParaRPr lang="en-US" altLang="zh-CN" dirty="0" smtClean="0"/>
          </a:p>
          <a:p>
            <a:pPr>
              <a:lnSpc>
                <a:spcPts val="3200"/>
              </a:lnSpc>
              <a:buFont typeface="Wingdings" pitchFamily="2" charset="2"/>
              <a:buChar char="l"/>
            </a:pPr>
            <a:r>
              <a:rPr lang="en-US" altLang="zh-CN" dirty="0" smtClean="0"/>
              <a:t> 0</a:t>
            </a:r>
            <a:r>
              <a:rPr lang="zh-CN" altLang="en-US" dirty="0" smtClean="0"/>
              <a:t>寄存器</a:t>
            </a:r>
            <a:r>
              <a:rPr lang="en-US" altLang="zh-CN" b="1" dirty="0" err="1" smtClean="0">
                <a:solidFill>
                  <a:srgbClr val="0066FF"/>
                </a:solidFill>
              </a:rPr>
              <a:t>tzero</a:t>
            </a:r>
            <a:r>
              <a:rPr lang="en-US" altLang="zh-CN" dirty="0" smtClean="0"/>
              <a:t>(</a:t>
            </a:r>
            <a:r>
              <a:rPr lang="zh-CN" altLang="en-US" dirty="0" smtClean="0"/>
              <a:t>在</a:t>
            </a:r>
            <a:r>
              <a:rPr lang="en-US" altLang="zh-CN" dirty="0" err="1" smtClean="0">
                <a:solidFill>
                  <a:srgbClr val="00B050"/>
                </a:solidFill>
              </a:rPr>
              <a:t>nemu</a:t>
            </a:r>
            <a:r>
              <a:rPr lang="en-US" altLang="zh-CN" dirty="0" smtClean="0">
                <a:solidFill>
                  <a:srgbClr val="00B050"/>
                </a:solidFill>
              </a:rPr>
              <a:t>/</a:t>
            </a:r>
            <a:r>
              <a:rPr lang="en-US" altLang="zh-CN" dirty="0" err="1" smtClean="0">
                <a:solidFill>
                  <a:srgbClr val="00B050"/>
                </a:solidFill>
              </a:rPr>
              <a:t>src</a:t>
            </a:r>
            <a:r>
              <a:rPr lang="en-US" altLang="zh-CN" dirty="0" smtClean="0">
                <a:solidFill>
                  <a:srgbClr val="00B050"/>
                </a:solidFill>
              </a:rPr>
              <a:t>/</a:t>
            </a:r>
            <a:r>
              <a:rPr lang="en-US" altLang="zh-CN" dirty="0" err="1" smtClean="0">
                <a:solidFill>
                  <a:srgbClr val="00B050"/>
                </a:solidFill>
              </a:rPr>
              <a:t>cpu</a:t>
            </a:r>
            <a:r>
              <a:rPr lang="en-US" altLang="zh-CN" dirty="0" smtClean="0">
                <a:solidFill>
                  <a:srgbClr val="00B050"/>
                </a:solidFill>
              </a:rPr>
              <a:t>/</a:t>
            </a:r>
            <a:r>
              <a:rPr lang="en-US" altLang="zh-CN" dirty="0" err="1" smtClean="0">
                <a:solidFill>
                  <a:srgbClr val="00B050"/>
                </a:solidFill>
              </a:rPr>
              <a:t>rtl</a:t>
            </a:r>
            <a:r>
              <a:rPr lang="en-US" altLang="zh-CN" dirty="0" smtClean="0">
                <a:solidFill>
                  <a:srgbClr val="00B050"/>
                </a:solidFill>
              </a:rPr>
              <a:t>/</a:t>
            </a:r>
            <a:r>
              <a:rPr lang="en-US" altLang="zh-CN" dirty="0" err="1" smtClean="0">
                <a:solidFill>
                  <a:srgbClr val="00B050"/>
                </a:solidFill>
              </a:rPr>
              <a:t>rtl.c</a:t>
            </a:r>
            <a:r>
              <a:rPr lang="zh-CN" altLang="en-US" dirty="0" smtClean="0"/>
              <a:t>中定义</a:t>
            </a:r>
            <a:r>
              <a:rPr lang="en-US" altLang="zh-CN" dirty="0" smtClean="0"/>
              <a:t>), </a:t>
            </a:r>
            <a:r>
              <a:rPr lang="zh-CN" altLang="en-US" dirty="0" smtClean="0"/>
              <a:t>它只能读出</a:t>
            </a:r>
            <a:r>
              <a:rPr lang="en-US" altLang="zh-CN" dirty="0" smtClean="0"/>
              <a:t>0, </a:t>
            </a:r>
            <a:r>
              <a:rPr lang="zh-CN" altLang="en-US" dirty="0" smtClean="0"/>
              <a:t>不能写入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en-US" altLang="zh-CN" sz="3600" dirty="0" smtClean="0"/>
              <a:t>RTL</a:t>
            </a:r>
            <a:r>
              <a:rPr lang="zh-CN" altLang="en-US" sz="3600" dirty="0" smtClean="0"/>
              <a:t>指令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6524" y="683695"/>
            <a:ext cx="85059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NEMU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RTL</a:t>
            </a:r>
            <a:r>
              <a:rPr lang="zh-CN" altLang="en-US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指令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有两种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nemu</a:t>
            </a:r>
            <a:r>
              <a:rPr lang="en-US" altLang="zh-CN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/include/</a:t>
            </a:r>
            <a:r>
              <a:rPr lang="en-US" altLang="zh-CN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en-US" altLang="zh-CN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rtl.h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中定义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1">
              <a:lnSpc>
                <a:spcPts val="3200"/>
              </a:lnSpc>
              <a:buFont typeface="Wingdings" pitchFamily="2" charset="2"/>
              <a:buChar char="Ø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RTL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基本指令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ts val="3200"/>
              </a:lnSpc>
              <a:buFont typeface="Wingdings" pitchFamily="2" charset="2"/>
              <a:buChar char="Ø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RTL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伪指令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525" y="2102560"/>
            <a:ext cx="8505945" cy="2964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2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RTL</a:t>
            </a:r>
            <a:r>
              <a:rPr lang="zh-CN" altLang="en-US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基本指令</a:t>
            </a:r>
            <a:endParaRPr lang="en-US" altLang="zh-CN" b="1" dirty="0" smtClean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algn="just">
              <a:lnSpc>
                <a:spcPts val="3200"/>
              </a:lnSpc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立即数读入</a:t>
            </a:r>
            <a:r>
              <a:rPr lang="en-US" altLang="zh-CN" b="1" dirty="0" err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rtl_li</a:t>
            </a:r>
            <a:endParaRPr lang="en-US" altLang="zh-CN" b="1" dirty="0" smtClean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algn="just">
              <a:lnSpc>
                <a:spcPts val="3200"/>
              </a:lnSpc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算术运算和逻辑运算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包括寄存器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寄存器类型</a:t>
            </a:r>
            <a:r>
              <a:rPr lang="en-US" altLang="zh-CN" b="1" dirty="0" err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rtl</a:t>
            </a:r>
            <a:r>
              <a:rPr lang="en-US" altLang="zh-CN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_(</a:t>
            </a:r>
            <a:r>
              <a:rPr lang="en-US" altLang="zh-CN" b="1" dirty="0" err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add|sub|and|or|xor|shl|shr|sar|slt|sltu</a:t>
            </a:r>
            <a:r>
              <a:rPr lang="en-US" altLang="zh-CN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和立即数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寄存器类型</a:t>
            </a:r>
            <a:r>
              <a:rPr lang="en-US" altLang="zh-CN" b="1" dirty="0" err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rtl</a:t>
            </a:r>
            <a:r>
              <a:rPr lang="en-US" altLang="zh-CN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_(</a:t>
            </a:r>
            <a:r>
              <a:rPr lang="en-US" altLang="zh-CN" b="1" dirty="0" err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add|sub|and|or|xor|shl|shr|sar|slt|sltu</a:t>
            </a:r>
            <a:r>
              <a:rPr lang="en-US" altLang="zh-CN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en-US" altLang="zh-CN" b="1" dirty="0" err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endParaRPr lang="en-US" altLang="zh-CN" b="1" dirty="0" smtClean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algn="just">
              <a:lnSpc>
                <a:spcPts val="3200"/>
              </a:lnSpc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内存的访存</a:t>
            </a:r>
            <a:r>
              <a:rPr lang="en-US" altLang="zh-CN" b="1" dirty="0" err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rtl_lm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b="1" dirty="0" err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rtl_sm</a:t>
            </a:r>
            <a:endParaRPr lang="en-US" altLang="zh-CN" b="1" dirty="0" smtClean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algn="just">
              <a:lnSpc>
                <a:spcPts val="3200"/>
              </a:lnSpc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通用寄存器的访问</a:t>
            </a:r>
            <a:r>
              <a:rPr lang="en-US" altLang="zh-CN" b="1" dirty="0" err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rtl_lr</a:t>
            </a:r>
            <a:r>
              <a:rPr lang="en-US" altLang="zh-CN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_(</a:t>
            </a:r>
            <a:r>
              <a:rPr lang="en-US" altLang="zh-CN" b="1" dirty="0" err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b|w|l</a:t>
            </a:r>
            <a:r>
              <a:rPr lang="en-US" altLang="zh-CN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b="1" dirty="0" err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rtl_sr</a:t>
            </a:r>
            <a:r>
              <a:rPr lang="en-US" altLang="zh-CN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_(</a:t>
            </a:r>
            <a:r>
              <a:rPr lang="en-US" altLang="zh-CN" b="1" dirty="0" err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b|w|l</a:t>
            </a:r>
            <a:r>
              <a:rPr lang="en-US" altLang="zh-CN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b="1" dirty="0" smtClean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6525" y="5157484"/>
            <a:ext cx="8595955" cy="1733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RTL</a:t>
            </a:r>
            <a:r>
              <a:rPr lang="zh-CN" altLang="en-US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伪指令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ts val="3200"/>
              </a:lnSpc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带长度的通用寄存器访问</a:t>
            </a:r>
            <a:r>
              <a:rPr lang="en-US" altLang="zh-CN" b="1" dirty="0" err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rtl_lr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b="1" dirty="0" err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rtl_sr</a:t>
            </a:r>
            <a:endParaRPr lang="en-US" altLang="zh-CN" b="1" dirty="0" smtClean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ts val="3200"/>
              </a:lnSpc>
              <a:buFont typeface="Wingdings" pitchFamily="2" charset="2"/>
              <a:buChar char="Ø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EFLAGS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标志位的读写</a:t>
            </a:r>
            <a:r>
              <a:rPr lang="en-US" altLang="zh-CN" b="1" dirty="0" err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rtl_set</a:t>
            </a:r>
            <a:r>
              <a:rPr lang="en-US" altLang="zh-CN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_(CF|OF|ZF|SF|IF)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b="1" dirty="0" err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rtl_get</a:t>
            </a:r>
            <a:r>
              <a:rPr lang="en-US" altLang="zh-CN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_(CF|OF|ZF|SF|IF)</a:t>
            </a:r>
          </a:p>
          <a:p>
            <a:pPr lvl="1">
              <a:lnSpc>
                <a:spcPts val="3200"/>
              </a:lnSpc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其它常用功能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如数据移动</a:t>
            </a:r>
            <a:r>
              <a:rPr lang="en-US" altLang="zh-CN" b="1" dirty="0" err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rtl_mv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符号扩展</a:t>
            </a:r>
            <a:r>
              <a:rPr lang="en-US" altLang="zh-CN" b="1" dirty="0" err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rtl_sext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等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dirty="0" smtClean="0"/>
              <a:t>最简单的机器</a:t>
            </a:r>
            <a:r>
              <a:rPr lang="en-US" altLang="zh-CN" sz="3600" dirty="0" smtClean="0"/>
              <a:t>TRM</a:t>
            </a:r>
            <a:r>
              <a:rPr lang="zh-CN" altLang="en-US" sz="3600" dirty="0" smtClean="0"/>
              <a:t>的工作方式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1600" y="1088740"/>
            <a:ext cx="7155795" cy="3416320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while (1)  {</a:t>
            </a:r>
          </a:p>
          <a:p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根据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%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eip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从存储器相应位置取出指令；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执行指令；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更新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%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eip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}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1590" y="5139190"/>
            <a:ext cx="7335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取值（</a:t>
            </a:r>
            <a:r>
              <a:rPr lang="en-US" altLang="zh-CN" sz="2400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IF</a:t>
            </a:r>
            <a:r>
              <a:rPr lang="zh-CN" altLang="en-US" sz="2400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2400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 </a:t>
            </a:r>
            <a:r>
              <a:rPr lang="zh-CN" altLang="en-US" sz="2400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译码（</a:t>
            </a:r>
            <a:r>
              <a:rPr lang="en-US" altLang="zh-CN" sz="2400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ID</a:t>
            </a:r>
            <a:r>
              <a:rPr lang="zh-CN" altLang="en-US" sz="2400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）</a:t>
            </a:r>
            <a:r>
              <a:rPr lang="en-US" altLang="zh-CN" sz="2400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 </a:t>
            </a:r>
            <a:r>
              <a:rPr lang="zh-CN" altLang="en-US" sz="2400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执行（</a:t>
            </a:r>
            <a:r>
              <a:rPr lang="en-US" altLang="zh-CN" sz="2400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EX</a:t>
            </a:r>
            <a:r>
              <a:rPr lang="zh-CN" altLang="en-US" sz="2400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）</a:t>
            </a:r>
            <a:r>
              <a:rPr lang="en-US" altLang="zh-CN" sz="2400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 </a:t>
            </a:r>
            <a:r>
              <a:rPr lang="zh-CN" altLang="en-US" sz="2400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更新</a:t>
            </a:r>
            <a:r>
              <a:rPr lang="en-US" altLang="zh-CN" sz="2400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%</a:t>
            </a:r>
            <a:r>
              <a:rPr lang="en-US" altLang="zh-CN" sz="2400" dirty="0" err="1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eip</a:t>
            </a:r>
            <a:endParaRPr lang="zh-CN" altLang="en-US" sz="2400" dirty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左大括号 6"/>
          <p:cNvSpPr/>
          <p:nvPr/>
        </p:nvSpPr>
        <p:spPr>
          <a:xfrm rot="16200000">
            <a:off x="4346975" y="2393884"/>
            <a:ext cx="405045" cy="7065785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81590" y="6174305"/>
            <a:ext cx="7335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指令周期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dirty="0" smtClean="0"/>
              <a:t>总结（重要的结构体和宏定义）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6524" y="1004146"/>
            <a:ext cx="8505945" cy="2964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结构体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ts val="3200"/>
              </a:lnSpc>
              <a:buFont typeface="Wingdings" pitchFamily="2" charset="2"/>
              <a:buChar char="Ø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 err="1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opcode_entry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opcode_table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：译码查找表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ts val="3200"/>
              </a:lnSpc>
              <a:buFont typeface="Wingdings" pitchFamily="2" charset="2"/>
              <a:buChar char="Ø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 err="1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DecodeInfo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decoding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：全局译码信息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200"/>
              </a:lnSpc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200"/>
              </a:lnSpc>
              <a:buFont typeface="Wingdings" pitchFamily="2" charset="2"/>
              <a:buChar char="l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宏定义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ts val="3200"/>
              </a:lnSpc>
              <a:buFont typeface="Wingdings" pitchFamily="2" charset="2"/>
              <a:buChar char="Ø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make_DHelper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make_DopHelper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：译码相关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ts val="3200"/>
              </a:lnSpc>
              <a:buFont typeface="Wingdings" pitchFamily="2" charset="2"/>
              <a:buChar char="Ø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make_EHelper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：执行相关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dirty="0" smtClean="0"/>
              <a:t>结构化设计的规律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250825" y="773113"/>
            <a:ext cx="8686800" cy="3554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3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对于同一条指令的不同形式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它们的执行阶段是相同的。例如</a:t>
            </a:r>
            <a:r>
              <a:rPr lang="en-US" altLang="zh-CN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add_I2E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add_E2G</a:t>
            </a:r>
          </a:p>
          <a:p>
            <a:pPr>
              <a:lnSpc>
                <a:spcPts val="3000"/>
              </a:lnSpc>
            </a:pPr>
            <a:r>
              <a:rPr lang="en-US" altLang="zh-CN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等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它们的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执行阶段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都是把</a:t>
            </a:r>
            <a:r>
              <a:rPr lang="zh-CN" altLang="en-US" b="1" dirty="0" smtClean="0">
                <a:solidFill>
                  <a:srgbClr val="9900CC"/>
                </a:solidFill>
                <a:latin typeface="微软雅黑" pitchFamily="34" charset="-122"/>
                <a:ea typeface="微软雅黑" pitchFamily="34" charset="-122"/>
              </a:rPr>
              <a:t>两个操作数相加</a:t>
            </a:r>
            <a:r>
              <a:rPr lang="en-US" altLang="zh-CN" b="1" dirty="0" smtClean="0">
                <a:solidFill>
                  <a:srgbClr val="9900CC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b="1" dirty="0" smtClean="0">
                <a:solidFill>
                  <a:srgbClr val="9900CC"/>
                </a:solidFill>
                <a:latin typeface="微软雅黑" pitchFamily="34" charset="-122"/>
                <a:ea typeface="微软雅黑" pitchFamily="34" charset="-122"/>
              </a:rPr>
              <a:t>把结果存入目的操作数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000"/>
              </a:lnSpc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对于不同指令的同一种形式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它们的译码阶段是相同的。例如</a:t>
            </a:r>
            <a:r>
              <a:rPr lang="en-US" altLang="zh-CN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add_I2E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sub_I2E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等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 </a:t>
            </a:r>
          </a:p>
          <a:p>
            <a:pPr>
              <a:lnSpc>
                <a:spcPts val="3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它们的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译码阶段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都是识别出一个</a:t>
            </a:r>
            <a:r>
              <a:rPr lang="zh-CN" altLang="en-US" b="1" dirty="0" smtClean="0">
                <a:solidFill>
                  <a:srgbClr val="9900CC"/>
                </a:solidFill>
                <a:latin typeface="微软雅黑" pitchFamily="34" charset="-122"/>
                <a:ea typeface="微软雅黑" pitchFamily="34" charset="-122"/>
              </a:rPr>
              <a:t>立即数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和一个</a:t>
            </a:r>
            <a:r>
              <a:rPr lang="en-US" altLang="zh-CN" b="1" dirty="0" smtClean="0">
                <a:solidFill>
                  <a:srgbClr val="9900CC"/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b="1" dirty="0" smtClean="0">
                <a:solidFill>
                  <a:srgbClr val="9900CC"/>
                </a:solidFill>
                <a:latin typeface="微软雅黑" pitchFamily="34" charset="-122"/>
                <a:ea typeface="微软雅黑" pitchFamily="34" charset="-122"/>
              </a:rPr>
              <a:t>型操作数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000"/>
              </a:lnSpc>
              <a:buFont typeface="Wingdings" pitchFamily="2" charset="2"/>
              <a:buChar char="l"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对于同一条指令同一种形式的不同长度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它们的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译码阶段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执行阶段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都是非常类似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 的。例如</a:t>
            </a:r>
            <a:r>
              <a:rPr lang="en-US" altLang="zh-CN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add_I2E_b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add_I2E_w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add_I2E_l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它们都是识别出一个</a:t>
            </a:r>
            <a:r>
              <a:rPr lang="zh-CN" altLang="en-US" b="1" dirty="0" smtClean="0">
                <a:solidFill>
                  <a:srgbClr val="9900CC"/>
                </a:solidFill>
                <a:latin typeface="微软雅黑" pitchFamily="34" charset="-122"/>
                <a:ea typeface="微软雅黑" pitchFamily="34" charset="-122"/>
              </a:rPr>
              <a:t>立即数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和一个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9900CC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b="1" dirty="0" smtClean="0">
                <a:solidFill>
                  <a:srgbClr val="9900CC"/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b="1" dirty="0" smtClean="0">
                <a:solidFill>
                  <a:srgbClr val="9900CC"/>
                </a:solidFill>
                <a:latin typeface="微软雅黑" pitchFamily="34" charset="-122"/>
                <a:ea typeface="微软雅黑" pitchFamily="34" charset="-122"/>
              </a:rPr>
              <a:t>型操作数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然后把相加的结果存入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操作数。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341312" y="5094185"/>
            <a:ext cx="84611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实现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封装和抽象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，尽可能复用，框架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代码中使用了大量的宏，见</a:t>
            </a:r>
            <a:r>
              <a:rPr lang="zh-CN" altLang="en-US" b="1" dirty="0">
                <a:solidFill>
                  <a:srgbClr val="009242"/>
                </a:solidFill>
                <a:latin typeface="微软雅黑" pitchFamily="34" charset="-122"/>
                <a:ea typeface="微软雅黑" pitchFamily="34" charset="-122"/>
              </a:rPr>
              <a:t>实验</a:t>
            </a:r>
            <a:r>
              <a:rPr lang="zh-CN" altLang="en-US" b="1" dirty="0" smtClean="0">
                <a:solidFill>
                  <a:srgbClr val="009242"/>
                </a:solidFill>
                <a:latin typeface="微软雅黑" pitchFamily="34" charset="-122"/>
                <a:ea typeface="微软雅黑" pitchFamily="34" charset="-122"/>
              </a:rPr>
              <a:t>手册</a:t>
            </a:r>
            <a:endParaRPr lang="zh-CN" altLang="en-US" b="1" dirty="0">
              <a:solidFill>
                <a:srgbClr val="00924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如何在</a:t>
            </a:r>
            <a:r>
              <a:rPr lang="en-US" altLang="zh-CN" sz="3600" smtClean="0"/>
              <a:t>NEMU</a:t>
            </a:r>
            <a:r>
              <a:rPr lang="zh-CN" altLang="en-US" sz="3600" smtClean="0"/>
              <a:t>中添加指令？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50825" y="773113"/>
            <a:ext cx="8686800" cy="124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在</a:t>
            </a:r>
            <a:r>
              <a:rPr lang="en-US" altLang="zh-CN" b="1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opcode_table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中填写正确的</a:t>
            </a:r>
            <a:r>
              <a: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译码函数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执行函数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以及</a:t>
            </a:r>
            <a:r>
              <a: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操作数长度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000"/>
              </a:lnSpc>
              <a:buFont typeface="Wingdings" pitchFamily="2" charset="2"/>
              <a:buChar char="l"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用</a:t>
            </a: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RTL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实现正确的执行函数。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51520" y="3430156"/>
            <a:ext cx="8686800" cy="2744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dirty="0" smtClean="0">
                <a:solidFill>
                  <a:srgbClr val="9900CC"/>
                </a:solidFill>
                <a:latin typeface="微软雅黑" pitchFamily="34" charset="-122"/>
                <a:ea typeface="微软雅黑" pitchFamily="34" charset="-122"/>
              </a:rPr>
              <a:t>Data Movement Instructions: </a:t>
            </a:r>
            <a:r>
              <a:rPr lang="en-US" altLang="zh-CN" strike="sngStrike" dirty="0" err="1" smtClean="0">
                <a:latin typeface="微软雅黑" pitchFamily="34" charset="-122"/>
                <a:ea typeface="微软雅黑" pitchFamily="34" charset="-122"/>
              </a:rPr>
              <a:t>mov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 push, pop, leave,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cwtl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cltd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i386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手册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 中为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cwd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cdq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),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movsx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movzx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dirty="0" smtClean="0">
                <a:solidFill>
                  <a:srgbClr val="9900CC"/>
                </a:solidFill>
                <a:latin typeface="微软雅黑" pitchFamily="34" charset="-122"/>
                <a:ea typeface="微软雅黑" pitchFamily="34" charset="-122"/>
              </a:rPr>
              <a:t>Binary Arithmetic Instructions: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add, inc, sub,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dec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cmp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neg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trike="sngStrike" dirty="0" err="1" smtClean="0">
                <a:latin typeface="微软雅黑" pitchFamily="34" charset="-122"/>
                <a:ea typeface="微软雅黑" pitchFamily="34" charset="-122"/>
              </a:rPr>
              <a:t>adc</a:t>
            </a:r>
            <a:r>
              <a:rPr lang="en-US" altLang="zh-CN" strike="sngStrike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trike="sngStrike" dirty="0" err="1" smtClean="0">
                <a:latin typeface="微软雅黑" pitchFamily="34" charset="-122"/>
                <a:ea typeface="微软雅黑" pitchFamily="34" charset="-122"/>
              </a:rPr>
              <a:t>sbb</a:t>
            </a:r>
            <a:r>
              <a:rPr lang="en-US" altLang="zh-CN" strike="sngStrike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trike="sngStrike" dirty="0" err="1" smtClean="0">
                <a:latin typeface="微软雅黑" pitchFamily="34" charset="-122"/>
                <a:ea typeface="微软雅黑" pitchFamily="34" charset="-122"/>
              </a:rPr>
              <a:t>mul</a:t>
            </a:r>
            <a:r>
              <a:rPr lang="en-US" altLang="zh-CN" strike="sngStrike" dirty="0" smtClean="0">
                <a:latin typeface="微软雅黑" pitchFamily="34" charset="-122"/>
                <a:ea typeface="微软雅黑" pitchFamily="34" charset="-122"/>
              </a:rPr>
              <a:t>, </a:t>
            </a:r>
          </a:p>
          <a:p>
            <a:pPr>
              <a:lnSpc>
                <a:spcPts val="3000"/>
              </a:lnSpc>
            </a:pPr>
            <a:r>
              <a:rPr lang="zh-CN" altLang="en-US" strike="sngStrike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trike="sngStrike" dirty="0" err="1" smtClean="0">
                <a:latin typeface="微软雅黑" pitchFamily="34" charset="-122"/>
                <a:ea typeface="微软雅黑" pitchFamily="34" charset="-122"/>
              </a:rPr>
              <a:t>imul</a:t>
            </a:r>
            <a:r>
              <a:rPr lang="en-US" altLang="zh-CN" strike="sngStrike" dirty="0" smtClean="0">
                <a:latin typeface="微软雅黑" pitchFamily="34" charset="-122"/>
                <a:ea typeface="微软雅黑" pitchFamily="34" charset="-122"/>
              </a:rPr>
              <a:t>, div, </a:t>
            </a:r>
            <a:r>
              <a:rPr lang="en-US" altLang="zh-CN" strike="sngStrike" dirty="0" err="1" smtClean="0">
                <a:latin typeface="微软雅黑" pitchFamily="34" charset="-122"/>
                <a:ea typeface="微软雅黑" pitchFamily="34" charset="-122"/>
              </a:rPr>
              <a:t>idiv</a:t>
            </a:r>
            <a:endParaRPr lang="en-US" altLang="zh-CN" strike="sngStrike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dirty="0" smtClean="0">
                <a:solidFill>
                  <a:srgbClr val="9900CC"/>
                </a:solidFill>
                <a:latin typeface="微软雅黑" pitchFamily="34" charset="-122"/>
                <a:ea typeface="微软雅黑" pitchFamily="34" charset="-122"/>
              </a:rPr>
              <a:t>Logical Instructions: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not, and, or,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xor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sal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shl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),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shr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sar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setcc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 test</a:t>
            </a:r>
          </a:p>
          <a:p>
            <a:pPr>
              <a:lnSpc>
                <a:spcPts val="3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dirty="0" smtClean="0">
                <a:solidFill>
                  <a:srgbClr val="9900CC"/>
                </a:solidFill>
                <a:latin typeface="微软雅黑" pitchFamily="34" charset="-122"/>
                <a:ea typeface="微软雅黑" pitchFamily="34" charset="-122"/>
              </a:rPr>
              <a:t>Control Transfer Instructions: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u="sng" dirty="0" err="1" smtClean="0">
                <a:latin typeface="微软雅黑" pitchFamily="34" charset="-122"/>
                <a:ea typeface="微软雅黑" pitchFamily="34" charset="-122"/>
              </a:rPr>
              <a:t>jmp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jcc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 call, ret</a:t>
            </a:r>
          </a:p>
          <a:p>
            <a:pPr>
              <a:lnSpc>
                <a:spcPts val="3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dirty="0" smtClean="0">
                <a:solidFill>
                  <a:srgbClr val="9900CC"/>
                </a:solidFill>
                <a:latin typeface="微软雅黑" pitchFamily="34" charset="-122"/>
                <a:ea typeface="微软雅黑" pitchFamily="34" charset="-122"/>
              </a:rPr>
              <a:t>Miscellaneous Instructions: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trike="sngStrike" dirty="0" smtClean="0">
                <a:latin typeface="微软雅黑" pitchFamily="34" charset="-122"/>
                <a:ea typeface="微软雅黑" pitchFamily="34" charset="-122"/>
              </a:rPr>
              <a:t>lea, </a:t>
            </a:r>
            <a:r>
              <a:rPr lang="en-US" altLang="zh-CN" strike="sngStrike" dirty="0" err="1" smtClean="0">
                <a:latin typeface="微软雅黑" pitchFamily="34" charset="-122"/>
                <a:ea typeface="微软雅黑" pitchFamily="34" charset="-122"/>
              </a:rPr>
              <a:t>nop</a:t>
            </a:r>
            <a:endParaRPr lang="en-US" altLang="zh-CN" strike="sngStrike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96525" y="2387206"/>
            <a:ext cx="86868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对于学生实验代码，如下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i386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指令中标记横线的指令已经实现，但需要填写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opcode_table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表；其他指令尚未实现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200" smtClean="0"/>
              <a:t>主要内容</a:t>
            </a:r>
          </a:p>
        </p:txBody>
      </p:sp>
      <p:sp>
        <p:nvSpPr>
          <p:cNvPr id="573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31800" y="998538"/>
            <a:ext cx="8370888" cy="5626100"/>
          </a:xfrm>
        </p:spPr>
        <p:txBody>
          <a:bodyPr/>
          <a:lstStyle/>
          <a:p>
            <a:pPr>
              <a:spcBef>
                <a:spcPts val="1000"/>
              </a:spcBef>
            </a:pPr>
            <a:r>
              <a:rPr lang="zh-CN" altLang="en-US" sz="2600" dirty="0" smtClean="0">
                <a:ea typeface="黑体" pitchFamily="49" charset="-122"/>
              </a:rPr>
              <a:t>指令系统</a:t>
            </a:r>
            <a:endParaRPr lang="en-US" altLang="zh-CN" sz="2600" dirty="0" smtClean="0">
              <a:ea typeface="黑体" pitchFamily="49" charset="-122"/>
            </a:endParaRPr>
          </a:p>
          <a:p>
            <a:pPr>
              <a:spcBef>
                <a:spcPts val="1000"/>
              </a:spcBef>
            </a:pPr>
            <a:endParaRPr lang="en-US" altLang="zh-CN" sz="2600" dirty="0" smtClean="0">
              <a:ea typeface="黑体" pitchFamily="49" charset="-122"/>
            </a:endParaRPr>
          </a:p>
          <a:p>
            <a:pPr>
              <a:spcBef>
                <a:spcPts val="1000"/>
              </a:spcBef>
            </a:pPr>
            <a:r>
              <a:rPr lang="zh-CN" altLang="en-US" sz="2600" dirty="0" smtClean="0">
                <a:ea typeface="黑体" pitchFamily="49" charset="-122"/>
              </a:rPr>
              <a:t>抽象机器</a:t>
            </a:r>
            <a:r>
              <a:rPr lang="en-US" altLang="zh-CN" sz="2600" dirty="0" smtClean="0">
                <a:ea typeface="黑体" pitchFamily="49" charset="-122"/>
              </a:rPr>
              <a:t>AM</a:t>
            </a:r>
            <a:r>
              <a:rPr lang="zh-CN" altLang="en-US" sz="2600" dirty="0" smtClean="0">
                <a:ea typeface="黑体" pitchFamily="49" charset="-122"/>
              </a:rPr>
              <a:t>（</a:t>
            </a:r>
            <a:r>
              <a:rPr lang="en-US" altLang="zh-CN" sz="2600" dirty="0" smtClean="0">
                <a:ea typeface="黑体" pitchFamily="49" charset="-122"/>
              </a:rPr>
              <a:t>Abstract Machine</a:t>
            </a:r>
            <a:r>
              <a:rPr lang="zh-CN" altLang="en-US" sz="2600" dirty="0" smtClean="0">
                <a:ea typeface="黑体" pitchFamily="49" charset="-122"/>
              </a:rPr>
              <a:t>）</a:t>
            </a:r>
            <a:endParaRPr lang="en-US" altLang="zh-CN" sz="2600" dirty="0" smtClean="0">
              <a:ea typeface="黑体" pitchFamily="49" charset="-122"/>
            </a:endParaRPr>
          </a:p>
          <a:p>
            <a:pPr>
              <a:spcBef>
                <a:spcPts val="1000"/>
              </a:spcBef>
            </a:pPr>
            <a:endParaRPr lang="en-US" altLang="zh-CN" sz="2600" dirty="0" smtClean="0">
              <a:ea typeface="黑体" pitchFamily="49" charset="-122"/>
            </a:endParaRPr>
          </a:p>
          <a:p>
            <a:pPr>
              <a:spcBef>
                <a:spcPts val="1000"/>
              </a:spcBef>
            </a:pPr>
            <a:r>
              <a:rPr lang="zh-CN" altLang="en-US" sz="2600" dirty="0" smtClean="0">
                <a:ea typeface="黑体" pitchFamily="49" charset="-122"/>
              </a:rPr>
              <a:t>输入</a:t>
            </a:r>
            <a:r>
              <a:rPr lang="en-US" altLang="zh-CN" sz="2600" dirty="0" smtClean="0">
                <a:ea typeface="黑体" pitchFamily="49" charset="-122"/>
              </a:rPr>
              <a:t>/</a:t>
            </a:r>
            <a:r>
              <a:rPr lang="zh-CN" altLang="en-US" sz="2600" dirty="0" smtClean="0">
                <a:ea typeface="黑体" pitchFamily="49" charset="-122"/>
              </a:rPr>
              <a:t>输出设备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dirty="0" smtClean="0"/>
              <a:t>抽象机器（</a:t>
            </a:r>
            <a:r>
              <a:rPr lang="en-US" altLang="zh-CN" sz="3600" dirty="0" smtClean="0"/>
              <a:t>AM</a:t>
            </a:r>
            <a:r>
              <a:rPr lang="zh-CN" altLang="en-US" sz="3600" dirty="0" smtClean="0"/>
              <a:t>）的意义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6524" y="1004146"/>
            <a:ext cx="8505945" cy="2964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相似性</a:t>
            </a:r>
            <a:endParaRPr lang="en-US" altLang="zh-CN" sz="2400" b="1" dirty="0" smtClean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ts val="3200"/>
              </a:lnSpc>
              <a:buFont typeface="Wingdings" pitchFamily="2" charset="2"/>
              <a:buChar char="Ø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大多数程序对于计算机系统的功能需求是相似的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ts val="3200"/>
              </a:lnSpc>
              <a:buFont typeface="Wingdings" pitchFamily="2" charset="2"/>
              <a:buChar char="Ø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具备运算功能，能输入输出，能处理中断，能存储保护等等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2000" b="1" dirty="0" smtClean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ts val="3200"/>
              </a:lnSpc>
              <a:buFont typeface="Wingdings" pitchFamily="2" charset="2"/>
              <a:buChar char="Ø"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200"/>
              </a:lnSpc>
              <a:buFont typeface="Wingdings" pitchFamily="2" charset="2"/>
              <a:buChar char="l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差异性</a:t>
            </a:r>
            <a:endParaRPr lang="en-US" altLang="zh-CN" sz="2400" b="1" dirty="0" smtClean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ts val="3200"/>
              </a:lnSpc>
              <a:buFont typeface="Wingdings" pitchFamily="2" charset="2"/>
              <a:buChar char="Ø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计算机系统功能的底层实现千差万别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ts val="3200"/>
              </a:lnSpc>
              <a:buFont typeface="Wingdings" pitchFamily="2" charset="2"/>
              <a:buChar char="Ø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不同的硬件配置，不同的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ISA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，不同的存储管理方式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. . 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6525" y="4779150"/>
            <a:ext cx="8505946" cy="461665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如何让程序更加方便地使用计算机，而尽可能屏蔽底层细节呢？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dirty="0" smtClean="0"/>
              <a:t>什么是</a:t>
            </a:r>
            <a:r>
              <a:rPr lang="en-US" altLang="zh-CN" sz="3600" dirty="0" smtClean="0"/>
              <a:t>AM</a:t>
            </a:r>
            <a:r>
              <a:rPr lang="zh-CN" altLang="en-US" sz="3600" dirty="0" smtClean="0"/>
              <a:t>？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25024" y="932522"/>
            <a:ext cx="884747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AM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是一个</a:t>
            </a:r>
            <a:r>
              <a:rPr lang="zh-CN" altLang="en-US" sz="2400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抽象计算机的模型</a:t>
            </a:r>
            <a:endParaRPr lang="en-US" altLang="zh-CN" sz="2400" b="1" dirty="0" smtClean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200"/>
              </a:lnSpc>
              <a:buFont typeface="Wingdings" pitchFamily="2" charset="2"/>
              <a:buChar char="l"/>
            </a:pPr>
            <a:endParaRPr lang="en-US" altLang="zh-CN" sz="2400" b="1" dirty="0" smtClean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200"/>
              </a:lnSpc>
              <a:buFont typeface="Wingdings" pitchFamily="2" charset="2"/>
              <a:buChar char="l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zh-CN" altLang="en-US" sz="2400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一组</a:t>
            </a:r>
            <a:r>
              <a:rPr lang="en-US" altLang="zh-CN" sz="2400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实现对计算机底层细节的抽象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200"/>
              </a:lnSpc>
              <a:buFont typeface="Wingdings" pitchFamily="2" charset="2"/>
              <a:buChar char="l"/>
            </a:pPr>
            <a:endParaRPr lang="en-US" altLang="zh-CN" sz="2400" b="1" dirty="0" smtClean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200"/>
              </a:lnSpc>
              <a:buFont typeface="Wingdings" pitchFamily="2" charset="2"/>
              <a:buChar char="l"/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为程序运行提供最基本的软件支持，是最贴近硬件的</a:t>
            </a:r>
            <a:r>
              <a:rPr lang="zh-CN" altLang="en-US" sz="2400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软件</a:t>
            </a:r>
            <a:endParaRPr lang="en-US" altLang="zh-CN" sz="2400" b="1" dirty="0" smtClean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200"/>
              </a:lnSpc>
              <a:buFont typeface="Wingdings" pitchFamily="2" charset="2"/>
              <a:buChar char="l"/>
            </a:pP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200"/>
              </a:lnSpc>
              <a:buFont typeface="Wingdings" pitchFamily="2" charset="2"/>
              <a:buChar char="l"/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AM = TRM + IOE + ASYE + PTE + MPE</a:t>
            </a:r>
          </a:p>
          <a:p>
            <a:pPr lvl="1">
              <a:lnSpc>
                <a:spcPts val="3200"/>
              </a:lnSpc>
              <a:buFont typeface="Wingdings" pitchFamily="2" charset="2"/>
              <a:buChar char="Ø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TRM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：图灵机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为计算机提供基本的计算能力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ts val="3200"/>
              </a:lnSpc>
              <a:buFont typeface="Wingdings" pitchFamily="2" charset="2"/>
              <a:buChar char="Ø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IOE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：输入输出扩展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为计算机提供输出输入的能力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ts val="3200"/>
              </a:lnSpc>
              <a:buFont typeface="Wingdings" pitchFamily="2" charset="2"/>
              <a:buChar char="Ø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ASYE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：异步处理扩展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为计算机提供处理中断异常的能力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ts val="3200"/>
              </a:lnSpc>
              <a:buFont typeface="Wingdings" pitchFamily="2" charset="2"/>
              <a:buChar char="Ø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PET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：保护扩展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为计算机提供存储保护的能力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ts val="32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MPE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：多处理器扩展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为计算机提供多处理器通信的能力（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PA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不涉及）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en-US" altLang="zh-CN" sz="3600" dirty="0" smtClean="0"/>
              <a:t>AM</a:t>
            </a:r>
            <a:r>
              <a:rPr lang="zh-CN" altLang="en-US" sz="3600" dirty="0" smtClean="0"/>
              <a:t>和</a:t>
            </a:r>
            <a:r>
              <a:rPr lang="en-US" altLang="zh-CN" sz="3600" dirty="0" smtClean="0"/>
              <a:t>NEMU</a:t>
            </a:r>
            <a:r>
              <a:rPr lang="zh-CN" altLang="en-US" sz="3600" dirty="0" smtClean="0"/>
              <a:t>的区别与联系（</a:t>
            </a:r>
            <a:r>
              <a:rPr lang="en-US" altLang="zh-CN" sz="3600" dirty="0" smtClean="0"/>
              <a:t>1</a:t>
            </a:r>
            <a:r>
              <a:rPr lang="zh-CN" altLang="en-US" sz="3600" dirty="0" smtClean="0"/>
              <a:t>）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41630" y="1273122"/>
            <a:ext cx="1215135" cy="461665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用户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12160" y="863715"/>
            <a:ext cx="1890210" cy="461665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建行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ATM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机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26674" y="1493785"/>
            <a:ext cx="1875696" cy="461665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工行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ATM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机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12160" y="2135470"/>
            <a:ext cx="1875696" cy="83099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南京银行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ATM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机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12160" y="3102350"/>
            <a:ext cx="1875696" cy="461665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3500000" scaled="1"/>
            <a:tileRect/>
          </a:gra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支付宝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21851" y="1898830"/>
            <a:ext cx="1485164" cy="156966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查询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存款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取款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转账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21850" y="1088740"/>
            <a:ext cx="1485164" cy="83099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抽象的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ATM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机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直接连接符 14"/>
          <p:cNvCxnSpPr>
            <a:stCxn id="7" idx="3"/>
            <a:endCxn id="8" idx="1"/>
          </p:cNvCxnSpPr>
          <p:nvPr/>
        </p:nvCxnSpPr>
        <p:spPr>
          <a:xfrm>
            <a:off x="2456765" y="1503955"/>
            <a:ext cx="765085" cy="284"/>
          </a:xfrm>
          <a:prstGeom prst="line">
            <a:avLst/>
          </a:prstGeom>
          <a:ln w="28575">
            <a:solidFill>
              <a:srgbClr val="009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8" idx="3"/>
            <a:endCxn id="9" idx="1"/>
          </p:cNvCxnSpPr>
          <p:nvPr/>
        </p:nvCxnSpPr>
        <p:spPr>
          <a:xfrm flipV="1">
            <a:off x="4707014" y="1094548"/>
            <a:ext cx="1305146" cy="409691"/>
          </a:xfrm>
          <a:prstGeom prst="line">
            <a:avLst/>
          </a:prstGeom>
          <a:ln w="28575">
            <a:solidFill>
              <a:srgbClr val="009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8" idx="3"/>
            <a:endCxn id="10" idx="1"/>
          </p:cNvCxnSpPr>
          <p:nvPr/>
        </p:nvCxnSpPr>
        <p:spPr>
          <a:xfrm>
            <a:off x="4707014" y="1504239"/>
            <a:ext cx="1319660" cy="220379"/>
          </a:xfrm>
          <a:prstGeom prst="line">
            <a:avLst/>
          </a:prstGeom>
          <a:ln w="28575">
            <a:solidFill>
              <a:srgbClr val="009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8" idx="3"/>
            <a:endCxn id="11" idx="1"/>
          </p:cNvCxnSpPr>
          <p:nvPr/>
        </p:nvCxnSpPr>
        <p:spPr>
          <a:xfrm>
            <a:off x="4707014" y="1504239"/>
            <a:ext cx="1305146" cy="1046730"/>
          </a:xfrm>
          <a:prstGeom prst="line">
            <a:avLst/>
          </a:prstGeom>
          <a:ln w="28575">
            <a:solidFill>
              <a:srgbClr val="009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8" idx="3"/>
            <a:endCxn id="12" idx="1"/>
          </p:cNvCxnSpPr>
          <p:nvPr/>
        </p:nvCxnSpPr>
        <p:spPr>
          <a:xfrm>
            <a:off x="4707014" y="1504239"/>
            <a:ext cx="1305146" cy="1828944"/>
          </a:xfrm>
          <a:prstGeom prst="line">
            <a:avLst/>
          </a:prstGeom>
          <a:ln w="28575">
            <a:solidFill>
              <a:srgbClr val="009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41630" y="4333462"/>
            <a:ext cx="1215135" cy="461665"/>
          </a:xfrm>
          <a:prstGeom prst="rect">
            <a:avLst/>
          </a:prstGeom>
          <a:gradFill flip="none" rotWithShape="1">
            <a:gsLst>
              <a:gs pos="0">
                <a:srgbClr val="0066CC">
                  <a:tint val="66000"/>
                  <a:satMod val="160000"/>
                </a:srgbClr>
              </a:gs>
              <a:gs pos="50000">
                <a:srgbClr val="0066CC">
                  <a:tint val="44500"/>
                  <a:satMod val="160000"/>
                </a:srgbClr>
              </a:gs>
              <a:gs pos="100000">
                <a:srgbClr val="0066CC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程序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12160" y="3924055"/>
            <a:ext cx="1890210" cy="461665"/>
          </a:xfrm>
          <a:prstGeom prst="rect">
            <a:avLst/>
          </a:prstGeom>
          <a:gradFill flip="none" rotWithShape="1">
            <a:gsLst>
              <a:gs pos="0">
                <a:srgbClr val="0066CC">
                  <a:tint val="66000"/>
                  <a:satMod val="160000"/>
                </a:srgbClr>
              </a:gs>
              <a:gs pos="50000">
                <a:srgbClr val="0066CC">
                  <a:tint val="44500"/>
                  <a:satMod val="160000"/>
                </a:srgbClr>
              </a:gs>
              <a:gs pos="100000">
                <a:srgbClr val="0066CC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ARM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26674" y="4554125"/>
            <a:ext cx="1875696" cy="461665"/>
          </a:xfrm>
          <a:prstGeom prst="rect">
            <a:avLst/>
          </a:prstGeom>
          <a:gradFill flip="none" rotWithShape="1">
            <a:gsLst>
              <a:gs pos="0">
                <a:srgbClr val="0066CC">
                  <a:tint val="66000"/>
                  <a:satMod val="160000"/>
                </a:srgbClr>
              </a:gs>
              <a:gs pos="50000">
                <a:srgbClr val="0066CC">
                  <a:tint val="44500"/>
                  <a:satMod val="160000"/>
                </a:srgbClr>
              </a:gs>
              <a:gs pos="100000">
                <a:srgbClr val="0066CC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MIPS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12160" y="5195810"/>
            <a:ext cx="1875696" cy="461665"/>
          </a:xfrm>
          <a:prstGeom prst="rect">
            <a:avLst/>
          </a:prstGeom>
          <a:gradFill flip="none" rotWithShape="1">
            <a:gsLst>
              <a:gs pos="0">
                <a:srgbClr val="0066CC">
                  <a:tint val="66000"/>
                  <a:satMod val="160000"/>
                </a:srgbClr>
              </a:gs>
              <a:gs pos="50000">
                <a:srgbClr val="0066CC">
                  <a:tint val="44500"/>
                  <a:satMod val="160000"/>
                </a:srgbClr>
              </a:gs>
              <a:gs pos="100000">
                <a:srgbClr val="0066CC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X86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12160" y="5847655"/>
            <a:ext cx="1875696" cy="461665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3500000" scaled="1"/>
            <a:tileRect/>
          </a:gra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NEMU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221851" y="4959170"/>
            <a:ext cx="1485164" cy="156966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运算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输入输出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中断处理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存储保护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221850" y="4149080"/>
            <a:ext cx="1485164" cy="830997"/>
          </a:xfrm>
          <a:prstGeom prst="rect">
            <a:avLst/>
          </a:prstGeom>
          <a:gradFill flip="none" rotWithShape="1">
            <a:gsLst>
              <a:gs pos="0">
                <a:srgbClr val="0066CC">
                  <a:tint val="66000"/>
                  <a:satMod val="160000"/>
                </a:srgbClr>
              </a:gs>
              <a:gs pos="50000">
                <a:srgbClr val="0066CC">
                  <a:tint val="44500"/>
                  <a:satMod val="160000"/>
                </a:srgbClr>
              </a:gs>
              <a:gs pos="100000">
                <a:srgbClr val="0066CC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抽象机器（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AM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8" name="直接连接符 37"/>
          <p:cNvCxnSpPr>
            <a:stCxn id="31" idx="3"/>
            <a:endCxn id="37" idx="1"/>
          </p:cNvCxnSpPr>
          <p:nvPr/>
        </p:nvCxnSpPr>
        <p:spPr>
          <a:xfrm>
            <a:off x="2456765" y="4564295"/>
            <a:ext cx="765085" cy="284"/>
          </a:xfrm>
          <a:prstGeom prst="line">
            <a:avLst/>
          </a:prstGeom>
          <a:ln w="28575">
            <a:solidFill>
              <a:srgbClr val="009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37" idx="3"/>
            <a:endCxn id="32" idx="1"/>
          </p:cNvCxnSpPr>
          <p:nvPr/>
        </p:nvCxnSpPr>
        <p:spPr>
          <a:xfrm flipV="1">
            <a:off x="4707014" y="4154888"/>
            <a:ext cx="1305146" cy="409691"/>
          </a:xfrm>
          <a:prstGeom prst="line">
            <a:avLst/>
          </a:prstGeom>
          <a:ln w="28575">
            <a:solidFill>
              <a:srgbClr val="009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7" idx="3"/>
            <a:endCxn id="33" idx="1"/>
          </p:cNvCxnSpPr>
          <p:nvPr/>
        </p:nvCxnSpPr>
        <p:spPr>
          <a:xfrm>
            <a:off x="4707014" y="4564579"/>
            <a:ext cx="1319660" cy="220379"/>
          </a:xfrm>
          <a:prstGeom prst="line">
            <a:avLst/>
          </a:prstGeom>
          <a:ln w="28575">
            <a:solidFill>
              <a:srgbClr val="009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7" idx="3"/>
            <a:endCxn id="34" idx="1"/>
          </p:cNvCxnSpPr>
          <p:nvPr/>
        </p:nvCxnSpPr>
        <p:spPr>
          <a:xfrm>
            <a:off x="4707014" y="4564579"/>
            <a:ext cx="1305146" cy="862064"/>
          </a:xfrm>
          <a:prstGeom prst="line">
            <a:avLst/>
          </a:prstGeom>
          <a:ln w="28575">
            <a:solidFill>
              <a:srgbClr val="009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37" idx="3"/>
            <a:endCxn id="35" idx="1"/>
          </p:cNvCxnSpPr>
          <p:nvPr/>
        </p:nvCxnSpPr>
        <p:spPr>
          <a:xfrm>
            <a:off x="4707014" y="4564579"/>
            <a:ext cx="1305146" cy="1513909"/>
          </a:xfrm>
          <a:prstGeom prst="line">
            <a:avLst/>
          </a:prstGeom>
          <a:ln w="28575">
            <a:solidFill>
              <a:srgbClr val="009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8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en-US" altLang="zh-CN" sz="3600" dirty="0" smtClean="0"/>
              <a:t>AM</a:t>
            </a:r>
            <a:r>
              <a:rPr lang="zh-CN" altLang="en-US" sz="3600" dirty="0" smtClean="0"/>
              <a:t>和</a:t>
            </a:r>
            <a:r>
              <a:rPr lang="en-US" altLang="zh-CN" sz="3600" dirty="0" smtClean="0"/>
              <a:t>NEMU</a:t>
            </a:r>
            <a:r>
              <a:rPr lang="zh-CN" altLang="en-US" sz="3600" dirty="0" smtClean="0"/>
              <a:t>的区别与联系（</a:t>
            </a:r>
            <a:r>
              <a:rPr lang="en-US" altLang="zh-CN" sz="3600" dirty="0" smtClean="0"/>
              <a:t>2</a:t>
            </a:r>
            <a:r>
              <a:rPr lang="zh-CN" altLang="en-US" sz="3600" dirty="0" smtClean="0"/>
              <a:t>）</a:t>
            </a:r>
          </a:p>
        </p:txBody>
      </p:sp>
      <p:sp>
        <p:nvSpPr>
          <p:cNvPr id="27" name="AutoShape 4"/>
          <p:cNvSpPr>
            <a:spLocks noChangeArrowheads="1"/>
          </p:cNvSpPr>
          <p:nvPr/>
        </p:nvSpPr>
        <p:spPr bwMode="auto">
          <a:xfrm>
            <a:off x="4414620" y="1614576"/>
            <a:ext cx="4387850" cy="398463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360">
            <a:solidFill>
              <a:srgbClr val="0033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Algorithm</a:t>
            </a:r>
          </a:p>
        </p:txBody>
      </p:sp>
      <p:sp>
        <p:nvSpPr>
          <p:cNvPr id="28" name="AutoShape 5"/>
          <p:cNvSpPr>
            <a:spLocks noChangeArrowheads="1"/>
          </p:cNvSpPr>
          <p:nvPr/>
        </p:nvSpPr>
        <p:spPr bwMode="auto">
          <a:xfrm>
            <a:off x="4414620" y="2016214"/>
            <a:ext cx="4387850" cy="398462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360">
            <a:solidFill>
              <a:srgbClr val="0033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Programming Language</a:t>
            </a:r>
          </a:p>
        </p:txBody>
      </p:sp>
      <p:sp>
        <p:nvSpPr>
          <p:cNvPr id="29" name="AutoShape 6"/>
          <p:cNvSpPr>
            <a:spLocks noChangeArrowheads="1"/>
          </p:cNvSpPr>
          <p:nvPr/>
        </p:nvSpPr>
        <p:spPr bwMode="auto">
          <a:xfrm>
            <a:off x="4414620" y="2416264"/>
            <a:ext cx="4387850" cy="398462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360">
            <a:solidFill>
              <a:srgbClr val="0033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Operating System/Virtual Machines</a:t>
            </a:r>
          </a:p>
        </p:txBody>
      </p:sp>
      <p:sp>
        <p:nvSpPr>
          <p:cNvPr id="30" name="AutoShape 7"/>
          <p:cNvSpPr>
            <a:spLocks noChangeArrowheads="1"/>
          </p:cNvSpPr>
          <p:nvPr/>
        </p:nvSpPr>
        <p:spPr bwMode="auto">
          <a:xfrm>
            <a:off x="4414620" y="2816314"/>
            <a:ext cx="4387850" cy="398462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360">
            <a:solidFill>
              <a:srgbClr val="0033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Instruction Set Architecture</a:t>
            </a:r>
          </a:p>
        </p:txBody>
      </p:sp>
      <p:sp>
        <p:nvSpPr>
          <p:cNvPr id="43" name="AutoShape 8"/>
          <p:cNvSpPr>
            <a:spLocks noChangeArrowheads="1"/>
          </p:cNvSpPr>
          <p:nvPr/>
        </p:nvSpPr>
        <p:spPr bwMode="auto">
          <a:xfrm>
            <a:off x="4414620" y="3217951"/>
            <a:ext cx="4387850" cy="400050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360">
            <a:solidFill>
              <a:srgbClr val="0033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Micro-architecture</a:t>
            </a:r>
          </a:p>
        </p:txBody>
      </p:sp>
      <p:sp>
        <p:nvSpPr>
          <p:cNvPr id="44" name="AutoShape 9"/>
          <p:cNvSpPr>
            <a:spLocks noChangeArrowheads="1"/>
          </p:cNvSpPr>
          <p:nvPr/>
        </p:nvSpPr>
        <p:spPr bwMode="auto">
          <a:xfrm>
            <a:off x="4414620" y="3619589"/>
            <a:ext cx="4387850" cy="398462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360">
            <a:solidFill>
              <a:srgbClr val="0033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Register-Transfer Level</a:t>
            </a:r>
          </a:p>
        </p:txBody>
      </p:sp>
      <p:sp>
        <p:nvSpPr>
          <p:cNvPr id="45" name="AutoShape 10"/>
          <p:cNvSpPr>
            <a:spLocks noChangeArrowheads="1"/>
          </p:cNvSpPr>
          <p:nvPr/>
        </p:nvSpPr>
        <p:spPr bwMode="auto">
          <a:xfrm>
            <a:off x="4414620" y="4019639"/>
            <a:ext cx="4387850" cy="398462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360">
            <a:solidFill>
              <a:srgbClr val="0033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Gates</a:t>
            </a:r>
          </a:p>
        </p:txBody>
      </p:sp>
      <p:sp>
        <p:nvSpPr>
          <p:cNvPr id="46" name="AutoShape 11"/>
          <p:cNvSpPr>
            <a:spLocks noChangeArrowheads="1"/>
          </p:cNvSpPr>
          <p:nvPr/>
        </p:nvSpPr>
        <p:spPr bwMode="auto">
          <a:xfrm>
            <a:off x="4414620" y="4419689"/>
            <a:ext cx="4387850" cy="398462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360">
            <a:solidFill>
              <a:srgbClr val="0033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Circuits</a:t>
            </a:r>
          </a:p>
        </p:txBody>
      </p:sp>
      <p:sp>
        <p:nvSpPr>
          <p:cNvPr id="47" name="AutoShape 12"/>
          <p:cNvSpPr>
            <a:spLocks noChangeArrowheads="1"/>
          </p:cNvSpPr>
          <p:nvPr/>
        </p:nvSpPr>
        <p:spPr bwMode="auto">
          <a:xfrm>
            <a:off x="4414620" y="4818151"/>
            <a:ext cx="4387850" cy="400050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360">
            <a:solidFill>
              <a:srgbClr val="0033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Devices</a:t>
            </a:r>
          </a:p>
        </p:txBody>
      </p:sp>
      <p:sp>
        <p:nvSpPr>
          <p:cNvPr id="48" name="AutoShape 13"/>
          <p:cNvSpPr>
            <a:spLocks noChangeArrowheads="1"/>
          </p:cNvSpPr>
          <p:nvPr/>
        </p:nvSpPr>
        <p:spPr bwMode="auto">
          <a:xfrm>
            <a:off x="4414620" y="5219789"/>
            <a:ext cx="4387850" cy="398462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360">
            <a:solidFill>
              <a:srgbClr val="0033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Physics</a:t>
            </a:r>
          </a:p>
        </p:txBody>
      </p:sp>
      <p:sp>
        <p:nvSpPr>
          <p:cNvPr id="49" name="AutoShape 4"/>
          <p:cNvSpPr>
            <a:spLocks noChangeArrowheads="1"/>
          </p:cNvSpPr>
          <p:nvPr/>
        </p:nvSpPr>
        <p:spPr bwMode="auto">
          <a:xfrm>
            <a:off x="4414620" y="1211351"/>
            <a:ext cx="4387850" cy="398463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360">
            <a:solidFill>
              <a:srgbClr val="0033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Application</a:t>
            </a:r>
          </a:p>
        </p:txBody>
      </p:sp>
      <p:grpSp>
        <p:nvGrpSpPr>
          <p:cNvPr id="50" name="组合 49"/>
          <p:cNvGrpSpPr/>
          <p:nvPr/>
        </p:nvGrpSpPr>
        <p:grpSpPr>
          <a:xfrm>
            <a:off x="791580" y="1208176"/>
            <a:ext cx="2432594" cy="2406650"/>
            <a:chOff x="1275310" y="2043261"/>
            <a:chExt cx="2432594" cy="2406650"/>
          </a:xfrm>
        </p:grpSpPr>
        <p:sp>
          <p:nvSpPr>
            <p:cNvPr id="51" name="AutoShape 5"/>
            <p:cNvSpPr>
              <a:spLocks noChangeArrowheads="1"/>
            </p:cNvSpPr>
            <p:nvPr/>
          </p:nvSpPr>
          <p:spPr bwMode="auto">
            <a:xfrm>
              <a:off x="1275310" y="2848124"/>
              <a:ext cx="2432594" cy="398462"/>
            </a:xfrm>
            <a:prstGeom prst="roundRect">
              <a:avLst>
                <a:gd name="adj" fmla="val 16667"/>
              </a:avLst>
            </a:prstGeom>
            <a:solidFill>
              <a:srgbClr val="FFCC00"/>
            </a:solidFill>
            <a:ln w="9360">
              <a:solidFill>
                <a:srgbClr val="003366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dirty="0" err="1" smtClean="0">
                  <a:solidFill>
                    <a:srgbClr val="003366"/>
                  </a:solidFill>
                  <a:latin typeface="微软雅黑" pitchFamily="34" charset="-122"/>
                  <a:ea typeface="微软雅黑" pitchFamily="34" charset="-122"/>
                </a:rPr>
                <a:t>libos</a:t>
              </a:r>
              <a:r>
                <a:rPr lang="en-US" altLang="zh-CN" dirty="0" smtClean="0">
                  <a:solidFill>
                    <a:srgbClr val="003366"/>
                  </a:solidFill>
                  <a:latin typeface="微软雅黑" pitchFamily="34" charset="-122"/>
                  <a:ea typeface="微软雅黑" pitchFamily="34" charset="-122"/>
                </a:rPr>
                <a:t>, </a:t>
              </a:r>
              <a:r>
                <a:rPr lang="en-US" altLang="zh-CN" dirty="0" err="1" smtClean="0">
                  <a:solidFill>
                    <a:srgbClr val="003366"/>
                  </a:solidFill>
                  <a:latin typeface="微软雅黑" pitchFamily="34" charset="-122"/>
                  <a:ea typeface="微软雅黑" pitchFamily="34" charset="-122"/>
                </a:rPr>
                <a:t>newlib</a:t>
              </a:r>
              <a:endParaRPr lang="en-US" altLang="zh-CN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AutoShape 6"/>
            <p:cNvSpPr>
              <a:spLocks noChangeArrowheads="1"/>
            </p:cNvSpPr>
            <p:nvPr/>
          </p:nvSpPr>
          <p:spPr bwMode="auto">
            <a:xfrm>
              <a:off x="1275310" y="3248174"/>
              <a:ext cx="2432594" cy="398462"/>
            </a:xfrm>
            <a:prstGeom prst="roundRect">
              <a:avLst>
                <a:gd name="adj" fmla="val 16667"/>
              </a:avLst>
            </a:prstGeom>
            <a:solidFill>
              <a:srgbClr val="FFCC00"/>
            </a:solidFill>
            <a:ln w="9360">
              <a:solidFill>
                <a:srgbClr val="003366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dirty="0" smtClean="0">
                  <a:solidFill>
                    <a:srgbClr val="003366"/>
                  </a:solidFill>
                  <a:latin typeface="微软雅黑" pitchFamily="34" charset="-122"/>
                  <a:ea typeface="微软雅黑" pitchFamily="34" charset="-122"/>
                </a:rPr>
                <a:t>Nanos-lite</a:t>
              </a:r>
              <a:endParaRPr lang="en-US" altLang="zh-CN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AutoShape 7"/>
            <p:cNvSpPr>
              <a:spLocks noChangeArrowheads="1"/>
            </p:cNvSpPr>
            <p:nvPr/>
          </p:nvSpPr>
          <p:spPr bwMode="auto">
            <a:xfrm>
              <a:off x="1275310" y="3648224"/>
              <a:ext cx="2432594" cy="398462"/>
            </a:xfrm>
            <a:prstGeom prst="roundRect">
              <a:avLst>
                <a:gd name="adj" fmla="val 16667"/>
              </a:avLst>
            </a:prstGeom>
            <a:solidFill>
              <a:srgbClr val="FFCC00"/>
            </a:solidFill>
            <a:ln w="9360">
              <a:solidFill>
                <a:srgbClr val="003366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dirty="0" smtClean="0">
                  <a:solidFill>
                    <a:srgbClr val="003366"/>
                  </a:solidFill>
                  <a:latin typeface="微软雅黑" pitchFamily="34" charset="-122"/>
                  <a:ea typeface="微软雅黑" pitchFamily="34" charset="-122"/>
                </a:rPr>
                <a:t>n86                           </a:t>
              </a:r>
              <a:endParaRPr lang="en-US" altLang="zh-CN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AutoShape 8"/>
            <p:cNvSpPr>
              <a:spLocks noChangeArrowheads="1"/>
            </p:cNvSpPr>
            <p:nvPr/>
          </p:nvSpPr>
          <p:spPr bwMode="auto">
            <a:xfrm>
              <a:off x="1275310" y="4049861"/>
              <a:ext cx="2432594" cy="400050"/>
            </a:xfrm>
            <a:prstGeom prst="roundRect">
              <a:avLst>
                <a:gd name="adj" fmla="val 16667"/>
              </a:avLst>
            </a:prstGeom>
            <a:solidFill>
              <a:srgbClr val="FFCC00"/>
            </a:solidFill>
            <a:ln w="9360">
              <a:solidFill>
                <a:srgbClr val="003366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dirty="0" smtClean="0">
                  <a:solidFill>
                    <a:srgbClr val="003366"/>
                  </a:solidFill>
                  <a:latin typeface="微软雅黑" pitchFamily="34" charset="-122"/>
                  <a:ea typeface="微软雅黑" pitchFamily="34" charset="-122"/>
                </a:rPr>
                <a:t>NEMU</a:t>
              </a:r>
              <a:endParaRPr lang="en-US" altLang="zh-CN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AutoShape 4"/>
            <p:cNvSpPr>
              <a:spLocks noChangeArrowheads="1"/>
            </p:cNvSpPr>
            <p:nvPr/>
          </p:nvSpPr>
          <p:spPr bwMode="auto">
            <a:xfrm>
              <a:off x="1275310" y="2043261"/>
              <a:ext cx="2432594" cy="804863"/>
            </a:xfrm>
            <a:prstGeom prst="roundRect">
              <a:avLst>
                <a:gd name="adj" fmla="val 16667"/>
              </a:avLst>
            </a:prstGeom>
            <a:solidFill>
              <a:srgbClr val="FFCC00"/>
            </a:solidFill>
            <a:ln w="9360">
              <a:solidFill>
                <a:srgbClr val="003366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dirty="0" smtClean="0">
                  <a:solidFill>
                    <a:srgbClr val="003366"/>
                  </a:solidFill>
                  <a:latin typeface="微软雅黑" pitchFamily="34" charset="-122"/>
                  <a:ea typeface="微软雅黑" pitchFamily="34" charset="-122"/>
                </a:rPr>
                <a:t>Navy-apps</a:t>
              </a:r>
              <a:endParaRPr lang="en-US" altLang="zh-CN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AutoShape 7"/>
            <p:cNvSpPr>
              <a:spLocks noChangeArrowheads="1"/>
            </p:cNvSpPr>
            <p:nvPr/>
          </p:nvSpPr>
          <p:spPr bwMode="auto">
            <a:xfrm>
              <a:off x="1851374" y="3648224"/>
              <a:ext cx="1432866" cy="25241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9900CC">
                    <a:tint val="66000"/>
                    <a:satMod val="160000"/>
                  </a:srgbClr>
                </a:gs>
                <a:gs pos="50000">
                  <a:srgbClr val="9900CC">
                    <a:tint val="44500"/>
                    <a:satMod val="160000"/>
                  </a:srgbClr>
                </a:gs>
                <a:gs pos="100000">
                  <a:srgbClr val="9900CC">
                    <a:tint val="23500"/>
                    <a:satMod val="160000"/>
                  </a:srgbClr>
                </a:gs>
              </a:gsLst>
              <a:lin ang="13500000" scaled="1"/>
              <a:tileRect/>
            </a:gradFill>
            <a:ln w="9360">
              <a:solidFill>
                <a:srgbClr val="003366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dirty="0" smtClean="0">
                  <a:solidFill>
                    <a:srgbClr val="003366"/>
                  </a:solidFill>
                  <a:latin typeface="微软雅黑" pitchFamily="34" charset="-122"/>
                  <a:ea typeface="微软雅黑" pitchFamily="34" charset="-122"/>
                </a:rPr>
                <a:t>Nexus-am</a:t>
              </a:r>
              <a:endParaRPr lang="en-US" altLang="zh-CN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656565" y="4493541"/>
            <a:ext cx="4590510" cy="1185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6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NEMU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本质是硬件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4600"/>
              </a:lnSpc>
              <a:buFont typeface="Wingdings" pitchFamily="2" charset="2"/>
              <a:buChar char="l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AM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是软件，是对底层的抽象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en-US" altLang="zh-CN" sz="3600" dirty="0" smtClean="0"/>
              <a:t>AM</a:t>
            </a:r>
            <a:r>
              <a:rPr lang="zh-CN" altLang="en-US" sz="3600" dirty="0" smtClean="0"/>
              <a:t>的源文件组织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96524" y="1128513"/>
            <a:ext cx="850594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nexus-am/am</a:t>
            </a:r>
            <a:endParaRPr lang="zh-CN" altLang="en-US" sz="2000" b="1" dirty="0" smtClean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ts val="3200"/>
              </a:lnSpc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不同计算机架构的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实现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只需要关注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nexus-am/am/arch/x86-nemu</a:t>
            </a:r>
          </a:p>
          <a:p>
            <a:pPr lvl="1">
              <a:lnSpc>
                <a:spcPts val="3200"/>
              </a:lnSpc>
              <a:buFont typeface="Wingdings" pitchFamily="2" charset="2"/>
              <a:buChar char="Ø"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200"/>
              </a:lnSpc>
              <a:buFont typeface="Wingdings" pitchFamily="2" charset="2"/>
              <a:buChar char="l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 smtClean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nexus-am/tests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b="1" dirty="0" smtClean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nexus-am/apps </a:t>
            </a:r>
          </a:p>
          <a:p>
            <a:pPr lvl="1">
              <a:lnSpc>
                <a:spcPts val="3200"/>
              </a:lnSpc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一些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的功能测试和直接运行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上的应用程序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200"/>
              </a:lnSpc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200"/>
              </a:lnSpc>
              <a:buFont typeface="Wingdings" pitchFamily="2" charset="2"/>
              <a:buChar char="l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 smtClean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nexus-am/</a:t>
            </a:r>
            <a:r>
              <a:rPr lang="en-US" altLang="zh-CN" sz="2000" b="1" dirty="0" err="1" smtClean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libs</a:t>
            </a:r>
            <a:endParaRPr lang="en-US" altLang="zh-CN" sz="2000" b="1" dirty="0" smtClean="0">
              <a:solidFill>
                <a:srgbClr val="0066CC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ts val="3200"/>
              </a:lnSpc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一些体系结构无关的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可以直接运行在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上的运行库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方便应用程序的开发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200"/>
              </a:lnSpc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6544" y="5094185"/>
            <a:ext cx="8100901" cy="430887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AM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和客户程序通过</a:t>
            </a:r>
            <a:r>
              <a:rPr lang="zh-CN" altLang="en-US" sz="2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交叉编译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生成可在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NEMU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运行的可执行文件</a:t>
            </a:r>
            <a:endParaRPr lang="zh-CN" altLang="en-US" sz="2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6544" y="5833428"/>
            <a:ext cx="8100901" cy="430887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注意：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AM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和客户程序一起编译，而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NEMU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单独编译</a:t>
            </a:r>
            <a:endParaRPr lang="zh-CN" altLang="en-US" sz="22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dirty="0" smtClean="0"/>
              <a:t>可执行文件（</a:t>
            </a:r>
            <a:r>
              <a:rPr lang="en-US" altLang="zh-CN" sz="3600" dirty="0" smtClean="0"/>
              <a:t>AM+</a:t>
            </a:r>
            <a:r>
              <a:rPr lang="zh-CN" altLang="en-US" sz="3600" dirty="0" smtClean="0"/>
              <a:t>客户程序）的组织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96524" y="1128513"/>
            <a:ext cx="8505945" cy="2964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第一条指令从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nexus-am/am/arch/x86-nemu/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img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/boot/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start.S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开始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, </a:t>
            </a:r>
          </a:p>
          <a:p>
            <a:pPr>
              <a:lnSpc>
                <a:spcPts val="32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设置好栈顶之后就跳转到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nexus-am/am/arch/x86-nemu/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trm.c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2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_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trm_init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函数处执行。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200"/>
              </a:lnSpc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2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在</a:t>
            </a:r>
            <a:r>
              <a:rPr lang="en-US" altLang="zh-CN" sz="2000" b="1" dirty="0" smtClean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en-US" altLang="zh-CN" sz="2000" b="1" dirty="0" err="1" smtClean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trm_init</a:t>
            </a:r>
            <a:r>
              <a:rPr lang="en-US" altLang="zh-CN" sz="2000" b="1" dirty="0" smtClean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中调用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main()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函数执行程序的主体功能。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200"/>
              </a:lnSpc>
              <a:buFont typeface="Wingdings" pitchFamily="2" charset="2"/>
              <a:buChar char="l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2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从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main()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函数返回后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调用</a:t>
            </a:r>
            <a:r>
              <a:rPr lang="en-US" altLang="zh-CN" sz="2000" b="1" dirty="0" smtClean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_halt()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结束运行。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dirty="0" smtClean="0"/>
              <a:t>回顾：</a:t>
            </a:r>
            <a:r>
              <a:rPr lang="en-US" altLang="zh-CN" sz="3600" dirty="0" smtClean="0"/>
              <a:t>NEMU</a:t>
            </a:r>
            <a:r>
              <a:rPr lang="zh-CN" altLang="en-US" sz="3600" dirty="0" smtClean="0"/>
              <a:t>的主体代码框架</a:t>
            </a:r>
          </a:p>
        </p:txBody>
      </p:sp>
      <p:sp>
        <p:nvSpPr>
          <p:cNvPr id="42" name="左大括号 41"/>
          <p:cNvSpPr/>
          <p:nvPr/>
        </p:nvSpPr>
        <p:spPr>
          <a:xfrm rot="5400000">
            <a:off x="4432301" y="-2506663"/>
            <a:ext cx="234950" cy="7515225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881063" y="773113"/>
            <a:ext cx="74707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nemu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main.c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92163" y="1682750"/>
            <a:ext cx="1709737" cy="495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init_monitor</a:t>
            </a:r>
            <a:r>
              <a:rPr lang="en-US" altLang="zh-CN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431800" y="1344613"/>
            <a:ext cx="22955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～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/monitor/monitor.c</a:t>
            </a: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727325" y="1682750"/>
            <a:ext cx="1709738" cy="495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reg_test</a:t>
            </a:r>
            <a:r>
              <a:rPr lang="en-US" altLang="zh-CN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2665413" y="2268538"/>
            <a:ext cx="1846262" cy="36830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测试寄存器结构</a:t>
            </a:r>
          </a:p>
        </p:txBody>
      </p:sp>
      <p:cxnSp>
        <p:nvCxnSpPr>
          <p:cNvPr id="53" name="直接箭头连接符 52"/>
          <p:cNvCxnSpPr>
            <a:endCxn id="49" idx="1"/>
          </p:cNvCxnSpPr>
          <p:nvPr/>
        </p:nvCxnSpPr>
        <p:spPr>
          <a:xfrm>
            <a:off x="2501900" y="1930400"/>
            <a:ext cx="225425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4662488" y="1682750"/>
            <a:ext cx="1709737" cy="495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load_img</a:t>
            </a:r>
            <a:r>
              <a:rPr lang="en-US" altLang="zh-CN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4616450" y="2268538"/>
            <a:ext cx="1846263" cy="36933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加载客户程序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9" name="直接箭头连接符 58"/>
          <p:cNvCxnSpPr>
            <a:endCxn id="57" idx="1"/>
          </p:cNvCxnSpPr>
          <p:nvPr/>
        </p:nvCxnSpPr>
        <p:spPr>
          <a:xfrm>
            <a:off x="4437063" y="1930400"/>
            <a:ext cx="225425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6597625" y="1673805"/>
            <a:ext cx="1709737" cy="495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restart()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6551587" y="2259593"/>
            <a:ext cx="1846263" cy="36933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启动计算机运行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2" name="直接箭头连接符 61"/>
          <p:cNvCxnSpPr>
            <a:endCxn id="60" idx="1"/>
          </p:cNvCxnSpPr>
          <p:nvPr/>
        </p:nvCxnSpPr>
        <p:spPr>
          <a:xfrm>
            <a:off x="6372200" y="1921455"/>
            <a:ext cx="225425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2816225" y="1344613"/>
            <a:ext cx="1441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～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/cpu/reg.c</a:t>
            </a: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4257675" y="1344613"/>
            <a:ext cx="22939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～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/monitor/monitor.c</a:t>
            </a: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6553537" y="1350182"/>
            <a:ext cx="22939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～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/monitor/monitor.c</a:t>
            </a: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6" name="组合 52"/>
          <p:cNvGrpSpPr>
            <a:grpSpLocks/>
          </p:cNvGrpSpPr>
          <p:nvPr/>
        </p:nvGrpSpPr>
        <p:grpSpPr bwMode="auto">
          <a:xfrm>
            <a:off x="746125" y="5754688"/>
            <a:ext cx="7605713" cy="674687"/>
            <a:chOff x="746575" y="5814265"/>
            <a:chExt cx="7605845" cy="675075"/>
          </a:xfrm>
        </p:grpSpPr>
        <p:cxnSp>
          <p:nvCxnSpPr>
            <p:cNvPr id="67" name="直接连接符 66"/>
            <p:cNvCxnSpPr/>
            <p:nvPr/>
          </p:nvCxnSpPr>
          <p:spPr>
            <a:xfrm>
              <a:off x="746575" y="5814265"/>
              <a:ext cx="7605845" cy="0"/>
            </a:xfrm>
            <a:prstGeom prst="line">
              <a:avLst/>
            </a:prstGeom>
            <a:ln w="28575">
              <a:solidFill>
                <a:srgbClr val="0092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>
              <a:off x="746575" y="6489340"/>
              <a:ext cx="7605845" cy="0"/>
            </a:xfrm>
            <a:prstGeom prst="line">
              <a:avLst/>
            </a:prstGeom>
            <a:ln w="28575">
              <a:solidFill>
                <a:srgbClr val="0092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 flipV="1">
              <a:off x="746575" y="5814265"/>
              <a:ext cx="0" cy="675075"/>
            </a:xfrm>
            <a:prstGeom prst="line">
              <a:avLst/>
            </a:prstGeom>
            <a:ln w="28575">
              <a:solidFill>
                <a:srgbClr val="0092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 flipV="1">
              <a:off x="2862297" y="5814265"/>
              <a:ext cx="0" cy="675075"/>
            </a:xfrm>
            <a:prstGeom prst="line">
              <a:avLst/>
            </a:prstGeom>
            <a:ln w="28575">
              <a:solidFill>
                <a:srgbClr val="0092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 flipV="1">
              <a:off x="5562644" y="5814265"/>
              <a:ext cx="0" cy="675075"/>
            </a:xfrm>
            <a:prstGeom prst="line">
              <a:avLst/>
            </a:prstGeom>
            <a:ln w="28575">
              <a:solidFill>
                <a:srgbClr val="0092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568325" y="5364163"/>
            <a:ext cx="36036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2276243" y="5370513"/>
            <a:ext cx="189071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0x100000(%eip)</a:t>
            </a: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TextBox 73"/>
          <p:cNvSpPr txBox="1">
            <a:spLocks noChangeArrowheads="1"/>
          </p:cNvSpPr>
          <p:nvPr/>
        </p:nvSpPr>
        <p:spPr bwMode="auto">
          <a:xfrm>
            <a:off x="3600450" y="6473825"/>
            <a:ext cx="16922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主存空间</a:t>
            </a: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3266855" y="5904275"/>
            <a:ext cx="18907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客户程序镜像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842031" y="4914165"/>
            <a:ext cx="430197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注：</a:t>
            </a:r>
            <a:endParaRPr lang="en-US" altLang="zh-CN" sz="1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区别于实际的计算机启动流程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客户程序镜像是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可执行文件中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raw binary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6626253" y="2753925"/>
            <a:ext cx="1709737" cy="44926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en-US" altLang="zh-CN" b="1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eip</a:t>
            </a: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寄存器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6613202" y="3293985"/>
            <a:ext cx="1709737" cy="44926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en-US" altLang="zh-CN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cr0</a:t>
            </a: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寄存器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597225" y="3834832"/>
            <a:ext cx="1709737" cy="44926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en-US" altLang="zh-CN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EFLAGS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792535" y="3835917"/>
            <a:ext cx="1709738" cy="495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ui_mainloop</a:t>
            </a:r>
            <a:r>
              <a:rPr lang="en-US" altLang="zh-CN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2726794" y="3533816"/>
            <a:ext cx="2970331" cy="1277273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模拟器主循环，类似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GDB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，等待用户输入命令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algn="just">
              <a:spcBef>
                <a:spcPts val="600"/>
              </a:spcBef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输入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”，进入指令执行主循环“</a:t>
            </a:r>
            <a:r>
              <a:rPr lang="en-US" altLang="zh-CN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cpu_exec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”</a:t>
            </a:r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161510" y="4396008"/>
            <a:ext cx="25209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～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/monitor/debug/ui.c</a:t>
            </a: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3" name="右箭头 82"/>
          <p:cNvSpPr/>
          <p:nvPr/>
        </p:nvSpPr>
        <p:spPr>
          <a:xfrm rot="5400000">
            <a:off x="791579" y="2888942"/>
            <a:ext cx="1665186" cy="225024"/>
          </a:xfrm>
          <a:prstGeom prst="rightArrow">
            <a:avLst/>
          </a:prstGeom>
          <a:solidFill>
            <a:srgbClr val="99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/>
      <p:bldP spid="45" grpId="0" animBg="1"/>
      <p:bldP spid="47" grpId="0"/>
      <p:bldP spid="49" grpId="0" animBg="1"/>
      <p:bldP spid="51" grpId="0" animBg="1"/>
      <p:bldP spid="57" grpId="0" animBg="1"/>
      <p:bldP spid="58" grpId="0" animBg="1"/>
      <p:bldP spid="60" grpId="0" animBg="1"/>
      <p:bldP spid="61" grpId="0" animBg="1"/>
      <p:bldP spid="63" grpId="0"/>
      <p:bldP spid="64" grpId="0"/>
      <p:bldP spid="65" grpId="0"/>
      <p:bldP spid="72" grpId="0"/>
      <p:bldP spid="73" grpId="0"/>
      <p:bldP spid="74" grpId="0"/>
      <p:bldP spid="75" grpId="0"/>
      <p:bldP spid="76" grpId="0"/>
      <p:bldP spid="77" grpId="0" animBg="1"/>
      <p:bldP spid="78" grpId="0" animBg="1"/>
      <p:bldP spid="79" grpId="0" animBg="1"/>
      <p:bldP spid="80" grpId="0" animBg="1"/>
      <p:bldP spid="81" grpId="0" animBg="1"/>
      <p:bldP spid="82" grpId="0"/>
      <p:bldP spid="8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en-US" altLang="zh-CN" sz="3600" dirty="0" err="1" smtClean="0"/>
              <a:t>trm.c</a:t>
            </a:r>
            <a:endParaRPr lang="zh-CN" altLang="en-US" sz="36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296524" y="1128513"/>
            <a:ext cx="850594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提供对图灵机的抽象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200"/>
              </a:lnSpc>
              <a:buFont typeface="Wingdings" pitchFamily="2" charset="2"/>
              <a:buChar char="l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200"/>
              </a:lnSpc>
              <a:buFont typeface="Wingdings" pitchFamily="2" charset="2"/>
              <a:buChar char="l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 smtClean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_Area _heap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结构用于指示堆区的起始和末尾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200"/>
              </a:lnSpc>
              <a:buFont typeface="Wingdings" pitchFamily="2" charset="2"/>
              <a:buChar char="l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200"/>
              </a:lnSpc>
              <a:buFont typeface="Wingdings" pitchFamily="2" charset="2"/>
              <a:buChar char="l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void </a:t>
            </a:r>
            <a:r>
              <a:rPr lang="en-US" altLang="zh-CN" sz="2000" b="1" dirty="0" smtClean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en-US" altLang="zh-CN" sz="2000" b="1" dirty="0" err="1" smtClean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putc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(char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ch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用于输出一个字符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200"/>
              </a:lnSpc>
              <a:buFont typeface="Wingdings" pitchFamily="2" charset="2"/>
              <a:buChar char="l"/>
            </a:pPr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200"/>
              </a:lnSpc>
              <a:buFont typeface="Wingdings" pitchFamily="2" charset="2"/>
              <a:buChar char="l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void </a:t>
            </a:r>
            <a:r>
              <a:rPr lang="en-US" altLang="zh-CN" sz="2000" b="1" dirty="0" smtClean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_halt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code)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用于结束程序的运行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200"/>
              </a:lnSpc>
              <a:buFont typeface="Wingdings" pitchFamily="2" charset="2"/>
              <a:buChar char="l"/>
            </a:pPr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200"/>
              </a:lnSpc>
              <a:buFont typeface="Wingdings" pitchFamily="2" charset="2"/>
              <a:buChar char="l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void </a:t>
            </a:r>
            <a:r>
              <a:rPr lang="en-US" altLang="zh-CN" sz="2000" b="1" dirty="0" smtClean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en-US" altLang="zh-CN" sz="2000" b="1" dirty="0" err="1" smtClean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trm_init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用于进行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TRM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相关的初始化工作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如何运行测试程序？（</a:t>
            </a:r>
            <a:r>
              <a:rPr lang="en-US" altLang="zh-CN" sz="3600" smtClean="0"/>
              <a:t>1</a:t>
            </a:r>
            <a:r>
              <a:rPr lang="zh-CN" altLang="en-US" sz="3600" smtClean="0"/>
              <a:t>）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50825" y="1104900"/>
            <a:ext cx="8596313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3000"/>
              </a:lnSpc>
              <a:buFont typeface="Wingdings" pitchFamily="2" charset="2"/>
              <a:buChar char="l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所有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测试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程序位于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nexus-am/tests/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cputest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/tests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”路径下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000"/>
              </a:lnSpc>
              <a:buFont typeface="Wingdings" pitchFamily="2" charset="2"/>
              <a:buChar char="l"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000"/>
              </a:lnSpc>
              <a:buFont typeface="Wingdings" pitchFamily="2" charset="2"/>
              <a:buChar char="l"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在终端进入“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nexus-am/tests/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cputest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”路径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000"/>
              </a:lnSpc>
              <a:buFont typeface="Wingdings" pitchFamily="2" charset="2"/>
              <a:buChar char="l"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000"/>
              </a:lnSpc>
              <a:buFont typeface="Wingdings" pitchFamily="2" charset="2"/>
              <a:buChar char="l"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终端输入命令“</a:t>
            </a:r>
            <a:r>
              <a:rPr lang="en-US" altLang="zh-CN" sz="2000" b="1" dirty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make </a:t>
            </a:r>
            <a:r>
              <a:rPr lang="en-US" altLang="zh-CN" sz="2000" b="1" dirty="0" smtClean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ARCH=x86-nemu ALL=xxx run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”，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xxx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代表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待测试程序，例如“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make ARCH=x86-nemu ALL=dummy run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”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000"/>
              </a:lnSpc>
              <a:buFont typeface="Wingdings" pitchFamily="2" charset="2"/>
              <a:buChar char="l"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000"/>
              </a:lnSpc>
              <a:buFont typeface="Wingdings" pitchFamily="2" charset="2"/>
              <a:buChar char="l"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若输出如下信息，则表示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NEMU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不支持相应指令，需要在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NEMU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中添加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000"/>
              </a:lnSpc>
              <a:buFont typeface="Wingdings" pitchFamily="2" charset="2"/>
              <a:buChar char="l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000"/>
              </a:lnSpc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000"/>
              </a:lnSpc>
              <a:buFont typeface="Wingdings" pitchFamily="2" charset="2"/>
              <a:buChar char="l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若输出“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HIT GOOD TRAP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”，则表示测试通过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000"/>
              </a:lnSpc>
              <a:buFont typeface="Wingdings" pitchFamily="2" charset="2"/>
              <a:buChar char="l"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3419890" y="728663"/>
            <a:ext cx="5562600" cy="3735387"/>
            <a:chOff x="341529" y="3834045"/>
            <a:chExt cx="5306091" cy="3645405"/>
          </a:xfrm>
        </p:grpSpPr>
        <p:pic>
          <p:nvPicPr>
            <p:cNvPr id="30727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41530" y="3834045"/>
              <a:ext cx="5306090" cy="5400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28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41529" y="4284095"/>
              <a:ext cx="5288863" cy="31953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矩形 11"/>
          <p:cNvSpPr/>
          <p:nvPr/>
        </p:nvSpPr>
        <p:spPr>
          <a:xfrm>
            <a:off x="3554828" y="819150"/>
            <a:ext cx="4905375" cy="360363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dirty="0" smtClean="0"/>
              <a:t>如何运行测试程序？（</a:t>
            </a:r>
            <a:r>
              <a:rPr lang="en-US" altLang="zh-CN" sz="3600" dirty="0" smtClean="0"/>
              <a:t>2</a:t>
            </a:r>
            <a:r>
              <a:rPr lang="zh-CN" altLang="en-US" sz="3600" dirty="0" smtClean="0"/>
              <a:t>）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50825" y="684213"/>
            <a:ext cx="9406740" cy="201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buFont typeface="Wingdings" pitchFamily="2" charset="2"/>
              <a:buChar char="l"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如何证明测试程序运行成功呢？</a:t>
            </a:r>
            <a:endParaRPr lang="en-US" altLang="zh-CN" b="1" dirty="0">
              <a:solidFill>
                <a:srgbClr val="0066CC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ts val="3000"/>
              </a:lnSpc>
              <a:buFont typeface="Wingdings" pitchFamily="2" charset="2"/>
              <a:buChar char="Ø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将运算结果打印到屏幕上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ts val="3000"/>
              </a:lnSpc>
              <a:buFont typeface="Wingdings" pitchFamily="2" charset="2"/>
              <a:buChar char="Ø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利用简易调试器中扫描内存的功能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ts val="3000"/>
              </a:lnSpc>
              <a:buFont typeface="Wingdings" pitchFamily="2" charset="2"/>
              <a:buChar char="Ø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>
                <a:solidFill>
                  <a:srgbClr val="009242"/>
                </a:solidFill>
                <a:latin typeface="微软雅黑" pitchFamily="34" charset="-122"/>
                <a:ea typeface="微软雅黑" pitchFamily="34" charset="-122"/>
              </a:rPr>
              <a:t>自动比对结果？</a:t>
            </a:r>
            <a:endParaRPr lang="en-US" altLang="zh-CN" b="1" dirty="0">
              <a:solidFill>
                <a:srgbClr val="00924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使用自定义</a:t>
            </a:r>
            <a:r>
              <a:rPr lang="en-US" altLang="zh-CN" b="1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nemu_assert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，位于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" nexus-am/tests/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cputest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/include/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trap.h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"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841875" y="1089025"/>
            <a:ext cx="40052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×  </a:t>
            </a:r>
            <a:r>
              <a:rPr lang="zh-CN" altLang="en-US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目前</a:t>
            </a:r>
            <a:r>
              <a:rPr lang="en-US" altLang="zh-CN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NEMU</a:t>
            </a:r>
            <a:r>
              <a:rPr lang="zh-CN" altLang="en-US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不支持用户程序的输出！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841875" y="1470025"/>
            <a:ext cx="26558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√  </a:t>
            </a:r>
            <a:r>
              <a:rPr lang="zh-CN" altLang="en-US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但人工检查太麻烦！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431800" y="2753925"/>
            <a:ext cx="3870170" cy="1631216"/>
          </a:xfrm>
          <a:prstGeom prst="rect">
            <a:avLst/>
          </a:prstGeom>
          <a:gradFill rotWithShape="1">
            <a:gsLst>
              <a:gs pos="0">
                <a:srgbClr val="BEF397"/>
              </a:gs>
              <a:gs pos="50000">
                <a:srgbClr val="D5F6C0"/>
              </a:gs>
              <a:gs pos="100000">
                <a:srgbClr val="EAFAE0"/>
              </a:gs>
            </a:gsLst>
            <a:lin ang="13500000" scaled="1"/>
          </a:gra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void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nemu_assert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cond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 {</a:t>
            </a:r>
          </a:p>
          <a:p>
            <a:pPr>
              <a:lnSpc>
                <a:spcPts val="3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if (!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cond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en-US" altLang="zh-CN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_halt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(1);</a:t>
            </a:r>
          </a:p>
          <a:p>
            <a:pPr>
              <a:lnSpc>
                <a:spcPts val="3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lnSpc>
                <a:spcPts val="3000"/>
              </a:lnSpc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250825" y="6359525"/>
            <a:ext cx="83264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运行测试程序，当终端输出“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HIT GOOD TRAP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”，则表示测试通过</a:t>
            </a: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4526993" y="2754700"/>
            <a:ext cx="4095457" cy="1631216"/>
          </a:xfrm>
          <a:prstGeom prst="rect">
            <a:avLst/>
          </a:prstGeom>
          <a:gradFill rotWithShape="1">
            <a:gsLst>
              <a:gs pos="0">
                <a:srgbClr val="BEF397"/>
              </a:gs>
              <a:gs pos="50000">
                <a:srgbClr val="D5F6C0"/>
              </a:gs>
              <a:gs pos="100000">
                <a:srgbClr val="EAFAE0"/>
              </a:gs>
            </a:gsLst>
            <a:lin ang="13500000" scaled="1"/>
          </a:gra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void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nemu_assert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cond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 {</a:t>
            </a:r>
          </a:p>
          <a:p>
            <a:pPr>
              <a:lnSpc>
                <a:spcPts val="3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if (!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cond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lnSpc>
                <a:spcPts val="3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asm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volatile(".byte 0xd6" : :"a"(1));</a:t>
            </a:r>
          </a:p>
          <a:p>
            <a:pPr>
              <a:lnSpc>
                <a:spcPts val="3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}</a:t>
            </a: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431800" y="4435862"/>
            <a:ext cx="8190650" cy="1631216"/>
          </a:xfrm>
          <a:prstGeom prst="rect">
            <a:avLst/>
          </a:prstGeom>
          <a:gradFill rotWithShape="1">
            <a:gsLst>
              <a:gs pos="0">
                <a:srgbClr val="BEF397"/>
              </a:gs>
              <a:gs pos="50000">
                <a:srgbClr val="D5F6C0"/>
              </a:gs>
              <a:gs pos="100000">
                <a:srgbClr val="EAFAE0"/>
              </a:gs>
            </a:gsLst>
            <a:lin ang="13500000" scaled="1"/>
          </a:gra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void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nemu_trap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( ) {</a:t>
            </a:r>
          </a:p>
          <a:p>
            <a:pPr>
              <a:lnSpc>
                <a:spcPts val="3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printf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("\33[1;31mnemu: HIT %s TRAP\33[0m at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eip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= 0x%08x\n\n",</a:t>
            </a:r>
          </a:p>
          <a:p>
            <a:pPr>
              <a:lnSpc>
                <a:spcPts val="3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  (cpu.eax == 0 ? "GOOD" : "BAD"), cpu.eip);</a:t>
            </a:r>
          </a:p>
          <a:p>
            <a:pPr>
              <a:lnSpc>
                <a:spcPts val="3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nemu_state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= END; }</a:t>
            </a:r>
          </a:p>
        </p:txBody>
      </p:sp>
      <p:sp>
        <p:nvSpPr>
          <p:cNvPr id="25" name="矩形 24"/>
          <p:cNvSpPr/>
          <p:nvPr/>
        </p:nvSpPr>
        <p:spPr>
          <a:xfrm>
            <a:off x="4617005" y="3535762"/>
            <a:ext cx="4005262" cy="449262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7227295" y="3985812"/>
            <a:ext cx="13954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b="1" dirty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内联汇编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5112060" y="5589240"/>
            <a:ext cx="3825425" cy="646113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nemu_trap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指令</a:t>
            </a:r>
            <a:endParaRPr lang="en-US" altLang="zh-CN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nemu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/exec/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special.c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”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>
            <a:endCxn id="27" idx="0"/>
          </p:cNvCxnSpPr>
          <p:nvPr/>
        </p:nvCxnSpPr>
        <p:spPr>
          <a:xfrm>
            <a:off x="6642230" y="3834045"/>
            <a:ext cx="382543" cy="1755195"/>
          </a:xfrm>
          <a:prstGeom prst="line">
            <a:avLst/>
          </a:prstGeom>
          <a:ln w="3810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 animBg="1"/>
      <p:bldP spid="20" grpId="0"/>
      <p:bldP spid="23" grpId="0" animBg="1"/>
      <p:bldP spid="24" grpId="0" animBg="1"/>
      <p:bldP spid="25" grpId="0" animBg="1"/>
      <p:bldP spid="26" grpId="0"/>
      <p:bldP spid="2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200" smtClean="0"/>
              <a:t>主要内容</a:t>
            </a:r>
          </a:p>
        </p:txBody>
      </p:sp>
      <p:sp>
        <p:nvSpPr>
          <p:cNvPr id="573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31800" y="998538"/>
            <a:ext cx="8370888" cy="5626100"/>
          </a:xfrm>
        </p:spPr>
        <p:txBody>
          <a:bodyPr/>
          <a:lstStyle/>
          <a:p>
            <a:pPr>
              <a:spcBef>
                <a:spcPts val="1000"/>
              </a:spcBef>
            </a:pPr>
            <a:r>
              <a:rPr lang="zh-CN" altLang="en-US" sz="2600" dirty="0" smtClean="0">
                <a:ea typeface="黑体" pitchFamily="49" charset="-122"/>
              </a:rPr>
              <a:t>指令系统</a:t>
            </a:r>
            <a:endParaRPr lang="en-US" altLang="zh-CN" sz="2600" dirty="0" smtClean="0">
              <a:ea typeface="黑体" pitchFamily="49" charset="-122"/>
            </a:endParaRPr>
          </a:p>
          <a:p>
            <a:pPr>
              <a:spcBef>
                <a:spcPts val="1000"/>
              </a:spcBef>
            </a:pPr>
            <a:endParaRPr lang="en-US" altLang="zh-CN" sz="2600" dirty="0" smtClean="0">
              <a:ea typeface="黑体" pitchFamily="49" charset="-122"/>
            </a:endParaRPr>
          </a:p>
          <a:p>
            <a:pPr>
              <a:spcBef>
                <a:spcPts val="1000"/>
              </a:spcBef>
            </a:pPr>
            <a:r>
              <a:rPr lang="zh-CN" altLang="en-US" sz="2600" dirty="0" smtClean="0">
                <a:ea typeface="黑体" pitchFamily="49" charset="-122"/>
              </a:rPr>
              <a:t>抽象机器</a:t>
            </a:r>
            <a:r>
              <a:rPr lang="en-US" altLang="zh-CN" sz="2600" dirty="0" smtClean="0">
                <a:ea typeface="黑体" pitchFamily="49" charset="-122"/>
              </a:rPr>
              <a:t>AM</a:t>
            </a:r>
            <a:r>
              <a:rPr lang="zh-CN" altLang="en-US" sz="2600" dirty="0" smtClean="0">
                <a:ea typeface="黑体" pitchFamily="49" charset="-122"/>
              </a:rPr>
              <a:t>（</a:t>
            </a:r>
            <a:r>
              <a:rPr lang="en-US" altLang="zh-CN" sz="2600" dirty="0" smtClean="0">
                <a:ea typeface="黑体" pitchFamily="49" charset="-122"/>
              </a:rPr>
              <a:t>Abstract Machine</a:t>
            </a:r>
            <a:r>
              <a:rPr lang="zh-CN" altLang="en-US" sz="2600" dirty="0" smtClean="0">
                <a:ea typeface="黑体" pitchFamily="49" charset="-122"/>
              </a:rPr>
              <a:t>）</a:t>
            </a:r>
            <a:endParaRPr lang="en-US" altLang="zh-CN" sz="2600" dirty="0" smtClean="0">
              <a:ea typeface="黑体" pitchFamily="49" charset="-122"/>
            </a:endParaRPr>
          </a:p>
          <a:p>
            <a:pPr>
              <a:spcBef>
                <a:spcPts val="1000"/>
              </a:spcBef>
            </a:pPr>
            <a:endParaRPr lang="en-US" altLang="zh-CN" sz="2600" dirty="0" smtClean="0">
              <a:ea typeface="黑体" pitchFamily="49" charset="-122"/>
            </a:endParaRPr>
          </a:p>
          <a:p>
            <a:pPr>
              <a:spcBef>
                <a:spcPts val="1000"/>
              </a:spcBef>
            </a:pPr>
            <a:r>
              <a:rPr lang="zh-CN" altLang="en-US" sz="2600" dirty="0" smtClean="0">
                <a:ea typeface="黑体" pitchFamily="49" charset="-122"/>
              </a:rPr>
              <a:t>输入</a:t>
            </a:r>
            <a:r>
              <a:rPr lang="en-US" altLang="zh-CN" sz="2600" dirty="0" smtClean="0">
                <a:ea typeface="黑体" pitchFamily="49" charset="-122"/>
              </a:rPr>
              <a:t>/</a:t>
            </a:r>
            <a:r>
              <a:rPr lang="zh-CN" altLang="en-US" sz="2600" dirty="0" smtClean="0">
                <a:ea typeface="黑体" pitchFamily="49" charset="-122"/>
              </a:rPr>
              <a:t>输出设备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573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dirty="0" smtClean="0"/>
              <a:t>目前实现的机器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2996825" y="1133745"/>
            <a:ext cx="3096344" cy="2088232"/>
            <a:chOff x="2996825" y="1133745"/>
            <a:chExt cx="3096344" cy="2088232"/>
          </a:xfrm>
        </p:grpSpPr>
        <p:grpSp>
          <p:nvGrpSpPr>
            <p:cNvPr id="4" name="组合 3"/>
            <p:cNvGrpSpPr/>
            <p:nvPr/>
          </p:nvGrpSpPr>
          <p:grpSpPr>
            <a:xfrm>
              <a:off x="3213965" y="1277761"/>
              <a:ext cx="2664296" cy="1800200"/>
              <a:chOff x="4932040" y="3068960"/>
              <a:chExt cx="2664296" cy="1800200"/>
            </a:xfrm>
          </p:grpSpPr>
          <p:sp>
            <p:nvSpPr>
              <p:cNvPr id="5" name="圆角矩形 4"/>
              <p:cNvSpPr/>
              <p:nvPr/>
            </p:nvSpPr>
            <p:spPr>
              <a:xfrm>
                <a:off x="4932040" y="3068960"/>
                <a:ext cx="1008112" cy="648072"/>
              </a:xfrm>
              <a:prstGeom prst="round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err="1" smtClean="0">
                    <a:latin typeface="微软雅黑" pitchFamily="34" charset="-122"/>
                    <a:ea typeface="微软雅黑" pitchFamily="34" charset="-122"/>
                  </a:rPr>
                  <a:t>Reg</a:t>
                </a:r>
                <a:endParaRPr lang="zh-CN" altLang="en-US" sz="2000" b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" name="圆角矩形 5"/>
              <p:cNvSpPr/>
              <p:nvPr/>
            </p:nvSpPr>
            <p:spPr>
              <a:xfrm>
                <a:off x="4932040" y="4221088"/>
                <a:ext cx="1008112" cy="648072"/>
              </a:xfrm>
              <a:prstGeom prst="round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smtClean="0">
                    <a:latin typeface="微软雅黑" pitchFamily="34" charset="-122"/>
                    <a:ea typeface="微软雅黑" pitchFamily="34" charset="-122"/>
                  </a:rPr>
                  <a:t>ALU</a:t>
                </a:r>
                <a:endParaRPr lang="zh-CN" altLang="en-US" sz="2000" b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" name="圆角矩形 6"/>
              <p:cNvSpPr/>
              <p:nvPr/>
            </p:nvSpPr>
            <p:spPr>
              <a:xfrm>
                <a:off x="6588224" y="3068960"/>
                <a:ext cx="1008112" cy="648072"/>
              </a:xfrm>
              <a:prstGeom prst="round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smtClean="0">
                    <a:latin typeface="微软雅黑" pitchFamily="34" charset="-122"/>
                    <a:ea typeface="微软雅黑" pitchFamily="34" charset="-122"/>
                  </a:rPr>
                  <a:t>Mem</a:t>
                </a:r>
                <a:endParaRPr lang="zh-CN" altLang="en-US" sz="2000" b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8" name="直接箭头连接符 7"/>
              <p:cNvCxnSpPr/>
              <p:nvPr/>
            </p:nvCxnSpPr>
            <p:spPr>
              <a:xfrm>
                <a:off x="5292080" y="3717032"/>
                <a:ext cx="0" cy="504056"/>
              </a:xfrm>
              <a:prstGeom prst="straightConnector1">
                <a:avLst/>
              </a:prstGeom>
              <a:ln w="38100">
                <a:solidFill>
                  <a:srgbClr val="FF66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箭头连接符 8"/>
              <p:cNvCxnSpPr/>
              <p:nvPr/>
            </p:nvCxnSpPr>
            <p:spPr>
              <a:xfrm flipV="1">
                <a:off x="5652120" y="3717032"/>
                <a:ext cx="0" cy="465188"/>
              </a:xfrm>
              <a:prstGeom prst="straightConnector1">
                <a:avLst/>
              </a:prstGeom>
              <a:ln w="38100">
                <a:solidFill>
                  <a:srgbClr val="FF66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箭头连接符 9"/>
              <p:cNvCxnSpPr/>
              <p:nvPr/>
            </p:nvCxnSpPr>
            <p:spPr>
              <a:xfrm flipH="1">
                <a:off x="5940152" y="3501008"/>
                <a:ext cx="648072" cy="0"/>
              </a:xfrm>
              <a:prstGeom prst="straightConnector1">
                <a:avLst/>
              </a:prstGeom>
              <a:ln w="38100">
                <a:solidFill>
                  <a:srgbClr val="FF66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箭头连接符 10"/>
              <p:cNvCxnSpPr/>
              <p:nvPr/>
            </p:nvCxnSpPr>
            <p:spPr>
              <a:xfrm>
                <a:off x="5940152" y="3284984"/>
                <a:ext cx="648072" cy="0"/>
              </a:xfrm>
              <a:prstGeom prst="straightConnector1">
                <a:avLst/>
              </a:prstGeom>
              <a:ln w="38100">
                <a:solidFill>
                  <a:srgbClr val="FF66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圆角矩形 11"/>
            <p:cNvSpPr/>
            <p:nvPr/>
          </p:nvSpPr>
          <p:spPr>
            <a:xfrm>
              <a:off x="2996825" y="1133745"/>
              <a:ext cx="3096344" cy="2088232"/>
            </a:xfrm>
            <a:prstGeom prst="roundRect">
              <a:avLst/>
            </a:prstGeom>
            <a:noFill/>
            <a:ln w="38100">
              <a:solidFill>
                <a:srgbClr val="9900CC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358643" y="4491118"/>
            <a:ext cx="6633736" cy="2088232"/>
            <a:chOff x="1358643" y="4491118"/>
            <a:chExt cx="6633736" cy="2088232"/>
          </a:xfrm>
        </p:grpSpPr>
        <p:grpSp>
          <p:nvGrpSpPr>
            <p:cNvPr id="13" name="组合 12"/>
            <p:cNvGrpSpPr/>
            <p:nvPr/>
          </p:nvGrpSpPr>
          <p:grpSpPr>
            <a:xfrm>
              <a:off x="3213965" y="4635134"/>
              <a:ext cx="2664296" cy="1800200"/>
              <a:chOff x="4932040" y="3068960"/>
              <a:chExt cx="2664296" cy="1800200"/>
            </a:xfrm>
          </p:grpSpPr>
          <p:sp>
            <p:nvSpPr>
              <p:cNvPr id="14" name="圆角矩形 13"/>
              <p:cNvSpPr/>
              <p:nvPr/>
            </p:nvSpPr>
            <p:spPr>
              <a:xfrm>
                <a:off x="4932040" y="3068960"/>
                <a:ext cx="1008112" cy="648072"/>
              </a:xfrm>
              <a:prstGeom prst="round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err="1" smtClean="0">
                    <a:latin typeface="微软雅黑" pitchFamily="34" charset="-122"/>
                    <a:ea typeface="微软雅黑" pitchFamily="34" charset="-122"/>
                  </a:rPr>
                  <a:t>Reg</a:t>
                </a:r>
                <a:endParaRPr lang="zh-CN" altLang="en-US" sz="2000" b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>
                <a:off x="4932040" y="4221088"/>
                <a:ext cx="1008112" cy="648072"/>
              </a:xfrm>
              <a:prstGeom prst="round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smtClean="0">
                    <a:latin typeface="微软雅黑" pitchFamily="34" charset="-122"/>
                    <a:ea typeface="微软雅黑" pitchFamily="34" charset="-122"/>
                  </a:rPr>
                  <a:t>ALU</a:t>
                </a:r>
                <a:endParaRPr lang="zh-CN" altLang="en-US" sz="2000" b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" name="圆角矩形 15"/>
              <p:cNvSpPr/>
              <p:nvPr/>
            </p:nvSpPr>
            <p:spPr>
              <a:xfrm>
                <a:off x="6588224" y="3068960"/>
                <a:ext cx="1008112" cy="648072"/>
              </a:xfrm>
              <a:prstGeom prst="round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smtClean="0">
                    <a:latin typeface="微软雅黑" pitchFamily="34" charset="-122"/>
                    <a:ea typeface="微软雅黑" pitchFamily="34" charset="-122"/>
                  </a:rPr>
                  <a:t>Mem</a:t>
                </a:r>
                <a:endParaRPr lang="zh-CN" altLang="en-US" sz="2000" b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17" name="直接箭头连接符 16"/>
              <p:cNvCxnSpPr/>
              <p:nvPr/>
            </p:nvCxnSpPr>
            <p:spPr>
              <a:xfrm>
                <a:off x="5292080" y="3717032"/>
                <a:ext cx="0" cy="504056"/>
              </a:xfrm>
              <a:prstGeom prst="straightConnector1">
                <a:avLst/>
              </a:prstGeom>
              <a:ln w="38100">
                <a:solidFill>
                  <a:srgbClr val="FF66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/>
              <p:nvPr/>
            </p:nvCxnSpPr>
            <p:spPr>
              <a:xfrm flipV="1">
                <a:off x="5652120" y="3717032"/>
                <a:ext cx="0" cy="465188"/>
              </a:xfrm>
              <a:prstGeom prst="straightConnector1">
                <a:avLst/>
              </a:prstGeom>
              <a:ln w="38100">
                <a:solidFill>
                  <a:srgbClr val="FF66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/>
              <p:nvPr/>
            </p:nvCxnSpPr>
            <p:spPr>
              <a:xfrm flipH="1">
                <a:off x="5940152" y="3501008"/>
                <a:ext cx="648072" cy="0"/>
              </a:xfrm>
              <a:prstGeom prst="straightConnector1">
                <a:avLst/>
              </a:prstGeom>
              <a:ln w="38100">
                <a:solidFill>
                  <a:srgbClr val="FF66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/>
              <p:nvPr/>
            </p:nvCxnSpPr>
            <p:spPr>
              <a:xfrm>
                <a:off x="5940152" y="3284984"/>
                <a:ext cx="648072" cy="0"/>
              </a:xfrm>
              <a:prstGeom prst="straightConnector1">
                <a:avLst/>
              </a:prstGeom>
              <a:ln w="38100">
                <a:solidFill>
                  <a:srgbClr val="FF66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圆角矩形 20"/>
            <p:cNvSpPr/>
            <p:nvPr/>
          </p:nvSpPr>
          <p:spPr>
            <a:xfrm>
              <a:off x="2996825" y="4491118"/>
              <a:ext cx="3096344" cy="2088232"/>
            </a:xfrm>
            <a:prstGeom prst="roundRect">
              <a:avLst/>
            </a:prstGeom>
            <a:noFill/>
            <a:ln w="38100">
              <a:solidFill>
                <a:srgbClr val="9900CC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1358643" y="5139190"/>
              <a:ext cx="1008112" cy="648072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latin typeface="微软雅黑" pitchFamily="34" charset="-122"/>
                  <a:ea typeface="微软雅黑" pitchFamily="34" charset="-122"/>
                </a:rPr>
                <a:t>键盘</a:t>
              </a:r>
              <a:endParaRPr lang="zh-CN" altLang="en-US" sz="20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6759242" y="4761148"/>
              <a:ext cx="1233137" cy="648072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latin typeface="微软雅黑" pitchFamily="34" charset="-122"/>
                  <a:ea typeface="微软雅黑" pitchFamily="34" charset="-122"/>
                </a:rPr>
                <a:t>显示器</a:t>
              </a:r>
              <a:endParaRPr lang="zh-CN" altLang="en-US" sz="20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5" name="直接箭头连接符 24"/>
            <p:cNvCxnSpPr/>
            <p:nvPr/>
          </p:nvCxnSpPr>
          <p:spPr>
            <a:xfrm>
              <a:off x="2366755" y="5463226"/>
              <a:ext cx="648072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>
              <a:off x="6111171" y="5097016"/>
              <a:ext cx="648072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圆角矩形 26"/>
            <p:cNvSpPr/>
            <p:nvPr/>
          </p:nvSpPr>
          <p:spPr>
            <a:xfrm>
              <a:off x="6750241" y="5616243"/>
              <a:ext cx="1233137" cy="648072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latin typeface="微软雅黑" pitchFamily="34" charset="-122"/>
                  <a:ea typeface="微软雅黑" pitchFamily="34" charset="-122"/>
                </a:rPr>
                <a:t>串口</a:t>
              </a:r>
              <a:endParaRPr lang="zh-CN" altLang="en-US" sz="20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8" name="直接箭头连接符 27"/>
            <p:cNvCxnSpPr/>
            <p:nvPr/>
          </p:nvCxnSpPr>
          <p:spPr>
            <a:xfrm>
              <a:off x="6102170" y="5952111"/>
              <a:ext cx="648072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下箭头 28"/>
          <p:cNvSpPr/>
          <p:nvPr/>
        </p:nvSpPr>
        <p:spPr>
          <a:xfrm>
            <a:off x="4346975" y="3474005"/>
            <a:ext cx="450050" cy="81009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21549" y="1448780"/>
            <a:ext cx="2340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只能执行计算任务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21550" y="2168860"/>
            <a:ext cx="2340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无法与外界交互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691680" y="3613955"/>
            <a:ext cx="2025226" cy="400110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加入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设备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427095" y="3609020"/>
            <a:ext cx="2025226" cy="400110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相应的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指令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76545" y="4374105"/>
            <a:ext cx="492443" cy="2205245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冯诺依曼计算机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1" grpId="0"/>
      <p:bldP spid="32" grpId="0" animBg="1"/>
      <p:bldP spid="33" grpId="0" animBg="1"/>
      <p:bldP spid="3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dirty="0" smtClean="0"/>
              <a:t>设备寻址方式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96524" y="982851"/>
            <a:ext cx="8505945" cy="542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端口映射</a:t>
            </a:r>
            <a:r>
              <a:rPr lang="en-US" altLang="zh-CN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(port-mapped I/O)</a:t>
            </a:r>
          </a:p>
          <a:p>
            <a:pPr lvl="1">
              <a:lnSpc>
                <a:spcPts val="3200"/>
              </a:lnSpc>
              <a:buFont typeface="Wingdings" pitchFamily="2" charset="2"/>
              <a:buChar char="Ø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使用专门的</a:t>
            </a:r>
            <a:r>
              <a:rPr lang="en-US" altLang="zh-CN" b="1" dirty="0" smtClean="0">
                <a:solidFill>
                  <a:srgbClr val="9900CC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b="1" dirty="0" smtClean="0">
                <a:solidFill>
                  <a:srgbClr val="9900CC"/>
                </a:solidFill>
                <a:latin typeface="微软雅黑" pitchFamily="34" charset="-122"/>
                <a:ea typeface="微软雅黑" pitchFamily="34" charset="-122"/>
              </a:rPr>
              <a:t>指令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对设备进行访问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并把设备的地址称作</a:t>
            </a:r>
            <a:r>
              <a:rPr lang="zh-CN" altLang="en-US" b="1" dirty="0" smtClean="0">
                <a:solidFill>
                  <a:srgbClr val="9900CC"/>
                </a:solidFill>
                <a:latin typeface="微软雅黑" pitchFamily="34" charset="-122"/>
                <a:ea typeface="微软雅黑" pitchFamily="34" charset="-122"/>
              </a:rPr>
              <a:t>端口号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ts val="3200"/>
              </a:lnSpc>
              <a:buFont typeface="Wingdings" pitchFamily="2" charset="2"/>
              <a:buChar char="Ø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x86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提供了专门的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指令用于访问设备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—— </a:t>
            </a:r>
            <a:r>
              <a:rPr lang="en-US" altLang="zh-CN" b="1" dirty="0" smtClean="0">
                <a:solidFill>
                  <a:srgbClr val="9900CC"/>
                </a:solidFill>
                <a:latin typeface="微软雅黑" pitchFamily="34" charset="-122"/>
                <a:ea typeface="微软雅黑" pitchFamily="34" charset="-122"/>
              </a:rPr>
              <a:t>in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b="1" dirty="0" smtClean="0">
                <a:solidFill>
                  <a:srgbClr val="9900CC"/>
                </a:solidFill>
                <a:latin typeface="微软雅黑" pitchFamily="34" charset="-122"/>
                <a:ea typeface="微软雅黑" pitchFamily="34" charset="-122"/>
              </a:rPr>
              <a:t>out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200"/>
              </a:lnSpc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200"/>
              </a:lnSpc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200"/>
              </a:lnSpc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200"/>
              </a:lnSpc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200"/>
              </a:lnSpc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200"/>
              </a:lnSpc>
              <a:buFont typeface="Wingdings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内存映射</a:t>
            </a:r>
            <a:r>
              <a:rPr lang="en-US" altLang="zh-CN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I/O(memory-mapped I/O)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ts val="32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将一部分</a:t>
            </a:r>
            <a:r>
              <a:rPr lang="zh-CN" altLang="en-US" sz="2000" b="1" dirty="0" smtClean="0">
                <a:solidFill>
                  <a:srgbClr val="9900CC"/>
                </a:solidFill>
                <a:latin typeface="微软雅黑" pitchFamily="34" charset="-122"/>
                <a:ea typeface="微软雅黑" pitchFamily="34" charset="-122"/>
              </a:rPr>
              <a:t>物理内存</a:t>
            </a:r>
            <a:r>
              <a:rPr lang="en-US" altLang="zh-CN" sz="2000" b="1" dirty="0" smtClean="0">
                <a:solidFill>
                  <a:srgbClr val="9900CC"/>
                </a:solidFill>
                <a:latin typeface="微软雅黑" pitchFamily="34" charset="-122"/>
                <a:ea typeface="微软雅黑" pitchFamily="34" charset="-122"/>
              </a:rPr>
              <a:t>"</a:t>
            </a:r>
            <a:r>
              <a:rPr lang="zh-CN" altLang="en-US" sz="2000" b="1" dirty="0" smtClean="0">
                <a:solidFill>
                  <a:srgbClr val="9900CC"/>
                </a:solidFill>
                <a:latin typeface="微软雅黑" pitchFamily="34" charset="-122"/>
                <a:ea typeface="微软雅黑" pitchFamily="34" charset="-122"/>
              </a:rPr>
              <a:t>重定向</a:t>
            </a:r>
            <a:r>
              <a:rPr lang="en-US" altLang="zh-CN" sz="2000" b="1" dirty="0" smtClean="0">
                <a:solidFill>
                  <a:srgbClr val="9900CC"/>
                </a:solidFill>
                <a:latin typeface="微软雅黑" pitchFamily="34" charset="-122"/>
                <a:ea typeface="微软雅黑" pitchFamily="34" charset="-122"/>
              </a:rPr>
              <a:t>"</a:t>
            </a:r>
            <a:r>
              <a:rPr lang="zh-CN" altLang="en-US" sz="2000" b="1" dirty="0" smtClean="0">
                <a:solidFill>
                  <a:srgbClr val="9900CC"/>
                </a:solidFill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sz="2000" b="1" dirty="0" smtClean="0">
                <a:solidFill>
                  <a:srgbClr val="9900CC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000" b="1" dirty="0" smtClean="0">
                <a:solidFill>
                  <a:srgbClr val="9900CC"/>
                </a:solidFill>
                <a:latin typeface="微软雅黑" pitchFamily="34" charset="-122"/>
                <a:ea typeface="微软雅黑" pitchFamily="34" charset="-122"/>
              </a:rPr>
              <a:t>地址空间中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, CPU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尝试访问这部分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ts val="32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物理内存的时候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实际上最终是访问了相应的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设备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ts val="3200"/>
              </a:lnSpc>
              <a:buFont typeface="Wingdings" pitchFamily="2" charset="2"/>
              <a:buChar char="Ø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zh-CN" altLang="en-US" sz="2000" b="1" dirty="0" smtClean="0">
                <a:solidFill>
                  <a:srgbClr val="9900CC"/>
                </a:solidFill>
                <a:latin typeface="微软雅黑" pitchFamily="34" charset="-122"/>
                <a:ea typeface="微软雅黑" pitchFamily="34" charset="-122"/>
              </a:rPr>
              <a:t>普通的访存指令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访问设备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ts val="3200"/>
              </a:lnSpc>
              <a:buFont typeface="Wingdings" pitchFamily="2" charset="2"/>
              <a:buChar char="Ø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RISC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处理器均采用此寻址方式，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x86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VGA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PCI-E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等也采用此方式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6585" y="2393885"/>
            <a:ext cx="6165685" cy="1710190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4200"/>
              </a:lnSpc>
            </a:pPr>
            <a:r>
              <a:rPr lang="en-US" altLang="zh-CN" sz="20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movl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$0x0, %al</a:t>
            </a:r>
          </a:p>
          <a:p>
            <a:pPr>
              <a:lnSpc>
                <a:spcPts val="4200"/>
              </a:lnSpc>
            </a:pPr>
            <a:r>
              <a:rPr lang="en-US" altLang="zh-CN" sz="20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movl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$0x3f9, %</a:t>
            </a:r>
            <a:r>
              <a:rPr lang="en-US" altLang="zh-CN" sz="20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edx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 // 0x3f9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串口地址</a:t>
            </a:r>
            <a:endParaRPr lang="en-US" altLang="zh-CN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4200"/>
              </a:lnSpc>
            </a:pPr>
            <a:r>
              <a:rPr lang="en-US" altLang="zh-CN" sz="2000" b="1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outb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%al, (%</a:t>
            </a:r>
            <a:r>
              <a:rPr lang="en-US" altLang="zh-CN" sz="20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dx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en-US" altLang="zh-CN" sz="3600" dirty="0" smtClean="0"/>
              <a:t>NEMU</a:t>
            </a:r>
            <a:r>
              <a:rPr lang="zh-CN" altLang="en-US" sz="3600" dirty="0" smtClean="0"/>
              <a:t>中所提供的</a:t>
            </a:r>
            <a:r>
              <a:rPr lang="en-US" altLang="zh-CN" sz="3600" dirty="0" smtClean="0"/>
              <a:t>I/O</a:t>
            </a:r>
            <a:r>
              <a:rPr lang="zh-CN" altLang="en-US" sz="3600" dirty="0" smtClean="0"/>
              <a:t>设备（已实现）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41530" y="953725"/>
            <a:ext cx="8505945" cy="3545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6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端口映射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和内存映射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两种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寻址方式</a:t>
            </a:r>
          </a:p>
          <a:p>
            <a:pPr>
              <a:lnSpc>
                <a:spcPts val="46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串口</a:t>
            </a:r>
          </a:p>
          <a:p>
            <a:pPr>
              <a:lnSpc>
                <a:spcPts val="46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时钟</a:t>
            </a:r>
          </a:p>
          <a:p>
            <a:pPr>
              <a:lnSpc>
                <a:spcPts val="46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键盘</a:t>
            </a:r>
          </a:p>
          <a:p>
            <a:pPr>
              <a:lnSpc>
                <a:spcPts val="4600"/>
              </a:lnSpc>
              <a:buFont typeface="Wingdings" pitchFamily="2" charset="2"/>
              <a:buChar char="l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vga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4600"/>
              </a:lnSpc>
              <a:buFont typeface="Wingdings" pitchFamily="2" charset="2"/>
              <a:buChar char="l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i8259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中断控制器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6685" y="5037565"/>
            <a:ext cx="5805645" cy="461665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位于“</a:t>
            </a:r>
            <a:r>
              <a:rPr lang="en-US" altLang="zh-CN" sz="2400" b="1" dirty="0" err="1" smtClean="0">
                <a:solidFill>
                  <a:srgbClr val="9900CC"/>
                </a:solidFill>
                <a:latin typeface="微软雅黑" pitchFamily="34" charset="-122"/>
                <a:ea typeface="微软雅黑" pitchFamily="34" charset="-122"/>
              </a:rPr>
              <a:t>nemu</a:t>
            </a:r>
            <a:r>
              <a:rPr lang="en-US" altLang="zh-CN" sz="2400" b="1" dirty="0" smtClean="0">
                <a:solidFill>
                  <a:srgbClr val="9900CC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2400" b="1" dirty="0" err="1" smtClean="0">
                <a:solidFill>
                  <a:srgbClr val="9900CC"/>
                </a:solidFill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en-US" altLang="zh-CN" sz="2400" b="1" dirty="0" smtClean="0">
                <a:solidFill>
                  <a:srgbClr val="9900CC"/>
                </a:solidFill>
                <a:latin typeface="微软雅黑" pitchFamily="34" charset="-122"/>
                <a:ea typeface="微软雅黑" pitchFamily="34" charset="-122"/>
              </a:rPr>
              <a:t>/device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”目录下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dirty="0" smtClean="0"/>
              <a:t>使用</a:t>
            </a:r>
            <a:r>
              <a:rPr lang="en-US" altLang="zh-CN" sz="3600" dirty="0" smtClean="0"/>
              <a:t>NEMU</a:t>
            </a:r>
            <a:r>
              <a:rPr lang="zh-CN" altLang="en-US" sz="3600" dirty="0" smtClean="0"/>
              <a:t>提供的设备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41530" y="953725"/>
            <a:ext cx="8505945" cy="3041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6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在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nemu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/include/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common.h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中定义宏</a:t>
            </a:r>
            <a:r>
              <a:rPr lang="en-US" altLang="zh-CN" sz="2400" b="1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HAS_IOE</a:t>
            </a:r>
            <a:endParaRPr lang="en-US" altLang="zh-CN" sz="2400" b="1" dirty="0" err="1" smtClean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4600"/>
              </a:lnSpc>
              <a:buFont typeface="Wingdings" pitchFamily="2" charset="2"/>
              <a:buChar char="l"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46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在</a:t>
            </a:r>
            <a:r>
              <a:rPr lang="en-US" altLang="zh-CN" sz="2400" b="1" dirty="0" err="1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init_monitor</a:t>
            </a:r>
            <a:r>
              <a:rPr lang="en-US" altLang="zh-CN" sz="2400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函数中调用设备初始化函数</a:t>
            </a:r>
            <a:r>
              <a:rPr lang="en-US" altLang="zh-CN" sz="2400" b="1" dirty="0" err="1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init_device</a:t>
            </a:r>
            <a:r>
              <a:rPr lang="en-US" altLang="zh-CN" sz="2400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>
              <a:lnSpc>
                <a:spcPts val="4600"/>
              </a:lnSpc>
              <a:buFont typeface="Wingdings" pitchFamily="2" charset="2"/>
              <a:buChar char="l"/>
            </a:pPr>
            <a:endParaRPr lang="en-US" altLang="zh-CN" sz="2400" b="1" dirty="0" smtClean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46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重新编译后，运行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NEMU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时会弹出一个新窗口（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VGA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显示）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en-US" altLang="zh-CN" sz="3600" dirty="0" smtClean="0"/>
              <a:t>NEMU</a:t>
            </a:r>
            <a:r>
              <a:rPr lang="zh-CN" altLang="en-US" sz="3600" dirty="0" smtClean="0"/>
              <a:t>中设备相关源代码分析（</a:t>
            </a:r>
            <a:r>
              <a:rPr lang="en-US" altLang="zh-CN" sz="3600" dirty="0" smtClean="0"/>
              <a:t>1</a:t>
            </a:r>
            <a:r>
              <a:rPr lang="zh-CN" altLang="en-US" sz="3600" dirty="0" smtClean="0"/>
              <a:t>）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41530" y="827511"/>
            <a:ext cx="8505945" cy="4221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6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nemu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/device/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io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2400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port-</a:t>
            </a:r>
            <a:r>
              <a:rPr lang="en-US" altLang="zh-CN" sz="2400" dirty="0" err="1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io.c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”是对端口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的模拟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ts val="4600"/>
              </a:lnSpc>
              <a:buFont typeface="Wingdings" pitchFamily="2" charset="2"/>
              <a:buChar char="Ø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结构体“</a:t>
            </a:r>
            <a:r>
              <a:rPr lang="en-US" altLang="zh-CN" sz="2000" b="1" dirty="0" err="1" smtClean="0">
                <a:solidFill>
                  <a:srgbClr val="9900CC"/>
                </a:solidFill>
                <a:latin typeface="微软雅黑" pitchFamily="34" charset="-122"/>
                <a:ea typeface="微软雅黑" pitchFamily="34" charset="-122"/>
              </a:rPr>
              <a:t>PIO_t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”，记录一个端口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映射的关系；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ts val="4600"/>
              </a:lnSpc>
              <a:buFont typeface="Wingdings" pitchFamily="2" charset="2"/>
              <a:buChar char="Ø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ts val="4600"/>
              </a:lnSpc>
              <a:buFont typeface="Wingdings" pitchFamily="2" charset="2"/>
              <a:buChar char="Ø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 err="1" smtClean="0">
                <a:solidFill>
                  <a:srgbClr val="9900CC"/>
                </a:solidFill>
                <a:latin typeface="微软雅黑" pitchFamily="34" charset="-122"/>
                <a:ea typeface="微软雅黑" pitchFamily="34" charset="-122"/>
              </a:rPr>
              <a:t>add_pio_map</a:t>
            </a:r>
            <a:r>
              <a:rPr lang="en-US" altLang="zh-CN" sz="2000" b="1" dirty="0" smtClean="0">
                <a:solidFill>
                  <a:srgbClr val="9900CC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函数来注册一个端口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，返回该映射关系的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空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ts val="46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间首地址，通常设备初始化时调用该函数；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ts val="4600"/>
              </a:lnSpc>
              <a:buFont typeface="Wingdings" pitchFamily="2" charset="2"/>
              <a:buChar char="Ø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ts val="4600"/>
              </a:lnSpc>
              <a:buFont typeface="Wingdings" pitchFamily="2" charset="2"/>
              <a:buChar char="Ø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 err="1" smtClean="0">
                <a:solidFill>
                  <a:srgbClr val="9900CC"/>
                </a:solidFill>
                <a:latin typeface="微软雅黑" pitchFamily="34" charset="-122"/>
                <a:ea typeface="微软雅黑" pitchFamily="34" charset="-122"/>
              </a:rPr>
              <a:t>pio_read</a:t>
            </a:r>
            <a:r>
              <a:rPr lang="en-US" altLang="zh-CN" sz="2000" b="1" dirty="0" smtClean="0">
                <a:solidFill>
                  <a:srgbClr val="9900CC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b="1" dirty="0" err="1" smtClean="0">
                <a:solidFill>
                  <a:srgbClr val="9900CC"/>
                </a:solidFill>
                <a:latin typeface="微软雅黑" pitchFamily="34" charset="-122"/>
                <a:ea typeface="微软雅黑" pitchFamily="34" charset="-122"/>
              </a:rPr>
              <a:t>pio_write</a:t>
            </a:r>
            <a:r>
              <a:rPr lang="en-US" altLang="zh-CN" sz="2000" b="1" dirty="0" smtClean="0">
                <a:solidFill>
                  <a:srgbClr val="9900CC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是面向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的端口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读写接口。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en-US" altLang="zh-CN" sz="3600" dirty="0" smtClean="0"/>
              <a:t>NEMU</a:t>
            </a:r>
            <a:r>
              <a:rPr lang="zh-CN" altLang="en-US" sz="3600" dirty="0" smtClean="0"/>
              <a:t>中设备相关源代码分析（</a:t>
            </a:r>
            <a:r>
              <a:rPr lang="en-US" altLang="zh-CN" sz="3600" dirty="0" smtClean="0"/>
              <a:t>2</a:t>
            </a:r>
            <a:r>
              <a:rPr lang="zh-CN" altLang="en-US" sz="3600" dirty="0" smtClean="0"/>
              <a:t>）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41530" y="827511"/>
            <a:ext cx="8505945" cy="5991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46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nemu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/device/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io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2400" dirty="0" err="1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mmio.c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”是对内存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的模拟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 algn="just">
              <a:lnSpc>
                <a:spcPts val="4600"/>
              </a:lnSpc>
              <a:buFont typeface="Wingdings" pitchFamily="2" charset="2"/>
              <a:buChar char="Ø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结构体“</a:t>
            </a:r>
            <a:r>
              <a:rPr lang="en-US" altLang="zh-CN" sz="2000" b="1" dirty="0" err="1" smtClean="0">
                <a:solidFill>
                  <a:srgbClr val="9900CC"/>
                </a:solidFill>
                <a:latin typeface="微软雅黑" pitchFamily="34" charset="-122"/>
                <a:ea typeface="微软雅黑" pitchFamily="34" charset="-122"/>
              </a:rPr>
              <a:t>MMIO_t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”，记录一个内存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映射的关系；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 algn="just">
              <a:lnSpc>
                <a:spcPts val="4600"/>
              </a:lnSpc>
              <a:buFont typeface="Wingdings" pitchFamily="2" charset="2"/>
              <a:buChar char="Ø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 algn="just">
              <a:lnSpc>
                <a:spcPts val="4600"/>
              </a:lnSpc>
              <a:buFont typeface="Wingdings" pitchFamily="2" charset="2"/>
              <a:buChar char="Ø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 err="1" smtClean="0">
                <a:solidFill>
                  <a:srgbClr val="9900CC"/>
                </a:solidFill>
                <a:latin typeface="微软雅黑" pitchFamily="34" charset="-122"/>
                <a:ea typeface="微软雅黑" pitchFamily="34" charset="-122"/>
              </a:rPr>
              <a:t>add_mmio_map</a:t>
            </a:r>
            <a:r>
              <a:rPr lang="en-US" altLang="zh-CN" sz="2000" b="1" dirty="0" smtClean="0">
                <a:solidFill>
                  <a:srgbClr val="9900CC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函数来注册一个内存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，返回该映射关系的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I/O</a:t>
            </a:r>
          </a:p>
          <a:p>
            <a:pPr lvl="1" algn="just">
              <a:lnSpc>
                <a:spcPts val="46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空间首地址，通常设备初始化时调用该函数；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 algn="just">
              <a:lnSpc>
                <a:spcPts val="4600"/>
              </a:lnSpc>
              <a:buFont typeface="Wingdings" pitchFamily="2" charset="2"/>
              <a:buChar char="Ø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 algn="just">
              <a:lnSpc>
                <a:spcPts val="4600"/>
              </a:lnSpc>
              <a:buFont typeface="Wingdings" pitchFamily="2" charset="2"/>
              <a:buChar char="Ø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 err="1" smtClean="0">
                <a:solidFill>
                  <a:srgbClr val="9900CC"/>
                </a:solidFill>
                <a:latin typeface="微软雅黑" pitchFamily="34" charset="-122"/>
                <a:ea typeface="微软雅黑" pitchFamily="34" charset="-122"/>
              </a:rPr>
              <a:t>mmio_read</a:t>
            </a:r>
            <a:r>
              <a:rPr lang="en-US" altLang="zh-CN" sz="2000" b="1" dirty="0" smtClean="0">
                <a:solidFill>
                  <a:srgbClr val="9900CC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b="1" dirty="0" err="1" smtClean="0">
                <a:solidFill>
                  <a:srgbClr val="9900CC"/>
                </a:solidFill>
                <a:latin typeface="微软雅黑" pitchFamily="34" charset="-122"/>
                <a:ea typeface="微软雅黑" pitchFamily="34" charset="-122"/>
              </a:rPr>
              <a:t>mmio_write</a:t>
            </a:r>
            <a:r>
              <a:rPr lang="en-US" altLang="zh-CN" sz="2000" b="1" dirty="0" smtClean="0">
                <a:solidFill>
                  <a:srgbClr val="9900CC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是面向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的内存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读写接口；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 algn="just">
              <a:lnSpc>
                <a:spcPts val="4600"/>
              </a:lnSpc>
              <a:buFont typeface="Wingdings" pitchFamily="2" charset="2"/>
              <a:buChar char="Ø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 algn="just">
              <a:lnSpc>
                <a:spcPts val="4600"/>
              </a:lnSpc>
              <a:buFont typeface="Wingdings" pitchFamily="2" charset="2"/>
              <a:buChar char="Ø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NEMU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中只有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VGA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采用内存映射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方式访问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空间（</a:t>
            </a:r>
            <a:r>
              <a:rPr lang="en-US" altLang="zh-CN" sz="2000" b="1" dirty="0" smtClean="0">
                <a:solidFill>
                  <a:srgbClr val="9900CC"/>
                </a:solidFill>
                <a:latin typeface="微软雅黑" pitchFamily="34" charset="-122"/>
                <a:ea typeface="微软雅黑" pitchFamily="34" charset="-122"/>
              </a:rPr>
              <a:t>Video  </a:t>
            </a:r>
          </a:p>
          <a:p>
            <a:pPr lvl="1" algn="just">
              <a:lnSpc>
                <a:spcPts val="4600"/>
              </a:lnSpc>
            </a:pPr>
            <a:r>
              <a:rPr lang="en-US" altLang="zh-CN" sz="2000" b="1" dirty="0" smtClean="0">
                <a:solidFill>
                  <a:srgbClr val="9900CC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000" b="1" dirty="0" err="1" smtClean="0">
                <a:solidFill>
                  <a:srgbClr val="9900CC"/>
                </a:solidFill>
                <a:latin typeface="微软雅黑" pitchFamily="34" charset="-122"/>
                <a:ea typeface="微软雅黑" pitchFamily="34" charset="-122"/>
              </a:rPr>
              <a:t>Mem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）；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nemu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/device/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vga.c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模拟了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VGA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的功能。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2097088" y="3878005"/>
            <a:ext cx="3509962" cy="451095"/>
          </a:xfrm>
          <a:prstGeom prst="rect">
            <a:avLst/>
          </a:prstGeom>
          <a:solidFill>
            <a:srgbClr val="FFFF00"/>
          </a:solidFill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指令执行主循环 </a:t>
            </a:r>
            <a:r>
              <a:rPr lang="en-US" altLang="zh-CN" sz="3600" smtClean="0"/>
              <a:t>— — cpu_exec()</a:t>
            </a:r>
            <a:endParaRPr lang="zh-CN" altLang="en-US" sz="3600" smtClean="0"/>
          </a:p>
        </p:txBody>
      </p:sp>
      <p:sp>
        <p:nvSpPr>
          <p:cNvPr id="7176" name="TextBox 58"/>
          <p:cNvSpPr txBox="1">
            <a:spLocks noChangeArrowheads="1"/>
          </p:cNvSpPr>
          <p:nvPr/>
        </p:nvSpPr>
        <p:spPr bwMode="auto">
          <a:xfrm>
            <a:off x="250825" y="757238"/>
            <a:ext cx="38719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9242"/>
                </a:solidFill>
                <a:latin typeface="微软雅黑" pitchFamily="34" charset="-122"/>
                <a:ea typeface="微软雅黑" pitchFamily="34" charset="-122"/>
              </a:rPr>
              <a:t>所在文件：～</a:t>
            </a:r>
            <a:r>
              <a:rPr lang="en-US" altLang="zh-CN">
                <a:solidFill>
                  <a:srgbClr val="009242"/>
                </a:solidFill>
                <a:latin typeface="微软雅黑" pitchFamily="34" charset="-122"/>
                <a:ea typeface="微软雅黑" pitchFamily="34" charset="-122"/>
              </a:rPr>
              <a:t>/monitor/cpu-exec.c</a:t>
            </a:r>
            <a:endParaRPr lang="zh-CN" altLang="en-US">
              <a:solidFill>
                <a:srgbClr val="00924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41"/>
          <p:cNvSpPr txBox="1">
            <a:spLocks noChangeArrowheads="1"/>
          </p:cNvSpPr>
          <p:nvPr/>
        </p:nvSpPr>
        <p:spPr bwMode="auto">
          <a:xfrm>
            <a:off x="341313" y="1171575"/>
            <a:ext cx="8505825" cy="535531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void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cpu_exec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(uint32_t n) {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if(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nemu_state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== END) {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printf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(“Program execution has ended. To restart ….\n");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	return;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}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nemu_state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= RUNNING;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. . . . . 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for(; n &gt; 0; n --)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{</a:t>
            </a: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exec_wrapper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print_flag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);   </a:t>
            </a: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……………..</a:t>
            </a: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	if(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nemu_state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!= RUNNING) { return; }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}</a:t>
            </a: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if(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nemu_state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== RUNNING) {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nemu_state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= STOP; }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}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715015" y="3914763"/>
            <a:ext cx="34925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指令周期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en-US" altLang="zh-CN" sz="3600" dirty="0" smtClean="0"/>
              <a:t>NEMU</a:t>
            </a:r>
            <a:r>
              <a:rPr lang="zh-CN" altLang="en-US" sz="3600" dirty="0" smtClean="0"/>
              <a:t>中设备相关源代码分析（</a:t>
            </a:r>
            <a:r>
              <a:rPr lang="en-US" altLang="zh-CN" sz="3600" dirty="0" smtClean="0"/>
              <a:t>3</a:t>
            </a:r>
            <a:r>
              <a:rPr lang="zh-CN" altLang="en-US" sz="3600" dirty="0" smtClean="0"/>
              <a:t>）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41530" y="827511"/>
            <a:ext cx="8505945" cy="4221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6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nemu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/device/</a:t>
            </a:r>
            <a:r>
              <a:rPr lang="en-US" altLang="zh-CN" sz="2400" dirty="0" err="1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device.c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”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ts val="4600"/>
              </a:lnSpc>
              <a:buFont typeface="Wingdings" pitchFamily="2" charset="2"/>
              <a:buChar char="Ø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NEMU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000" b="1" dirty="0" smtClean="0">
                <a:solidFill>
                  <a:srgbClr val="9900CC"/>
                </a:solidFill>
                <a:latin typeface="微软雅黑" pitchFamily="34" charset="-122"/>
                <a:ea typeface="微软雅黑" pitchFamily="34" charset="-122"/>
              </a:rPr>
              <a:t>SDL</a:t>
            </a:r>
            <a:r>
              <a:rPr lang="zh-CN" altLang="en-US" sz="2000" b="1" dirty="0" smtClean="0">
                <a:solidFill>
                  <a:srgbClr val="9900CC"/>
                </a:solidFill>
                <a:latin typeface="微软雅黑" pitchFamily="34" charset="-122"/>
                <a:ea typeface="微软雅黑" pitchFamily="34" charset="-122"/>
              </a:rPr>
              <a:t>库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来模拟计算机的标准输入输出；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ts val="4600"/>
              </a:lnSpc>
              <a:buFont typeface="Wingdings" pitchFamily="2" charset="2"/>
              <a:buChar char="Ø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ts val="4600"/>
              </a:lnSpc>
              <a:buFont typeface="Wingdings" pitchFamily="2" charset="2"/>
              <a:buChar char="Ø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 err="1" smtClean="0">
                <a:solidFill>
                  <a:srgbClr val="9900CC"/>
                </a:solidFill>
                <a:latin typeface="微软雅黑" pitchFamily="34" charset="-122"/>
                <a:ea typeface="微软雅黑" pitchFamily="34" charset="-122"/>
              </a:rPr>
              <a:t>init_device</a:t>
            </a:r>
            <a:r>
              <a:rPr lang="en-US" altLang="zh-CN" sz="2000" b="1" dirty="0" smtClean="0">
                <a:solidFill>
                  <a:srgbClr val="9900CC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函数首先对设备进行初始化；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ts val="4600"/>
              </a:lnSpc>
              <a:buFont typeface="Wingdings" pitchFamily="2" charset="2"/>
              <a:buChar char="Ø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ts val="4600"/>
              </a:lnSpc>
              <a:buFont typeface="Wingdings" pitchFamily="2" charset="2"/>
              <a:buChar char="Ø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 err="1" smtClean="0">
                <a:solidFill>
                  <a:srgbClr val="9900CC"/>
                </a:solidFill>
                <a:latin typeface="微软雅黑" pitchFamily="34" charset="-122"/>
                <a:ea typeface="微软雅黑" pitchFamily="34" charset="-122"/>
              </a:rPr>
              <a:t>device_update</a:t>
            </a:r>
            <a:r>
              <a:rPr lang="en-US" altLang="zh-CN" sz="2000" b="1" dirty="0" smtClean="0">
                <a:solidFill>
                  <a:srgbClr val="9900CC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函数主要进行一些设备的模拟操作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包括以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50Hz</a:t>
            </a:r>
          </a:p>
          <a:p>
            <a:pPr lvl="1">
              <a:lnSpc>
                <a:spcPts val="46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的频率刷新屏幕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以及检测是否有按键按下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释放。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dirty="0" smtClean="0"/>
              <a:t>任务 </a:t>
            </a:r>
            <a:r>
              <a:rPr lang="en-US" altLang="zh-CN" sz="3600" dirty="0" smtClean="0"/>
              <a:t>— — AM</a:t>
            </a:r>
            <a:r>
              <a:rPr lang="zh-CN" altLang="en-US" sz="3600" dirty="0" smtClean="0"/>
              <a:t>中实现有关</a:t>
            </a:r>
            <a:r>
              <a:rPr lang="en-US" altLang="zh-CN" sz="3600" dirty="0" smtClean="0"/>
              <a:t>IOE</a:t>
            </a:r>
            <a:r>
              <a:rPr lang="zh-CN" altLang="en-US" sz="3600" dirty="0" smtClean="0"/>
              <a:t>的</a:t>
            </a:r>
            <a:r>
              <a:rPr lang="en-US" altLang="zh-CN" sz="3600" dirty="0" smtClean="0"/>
              <a:t>API</a:t>
            </a:r>
            <a:endParaRPr lang="zh-CN" altLang="en-US" sz="36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341530" y="827511"/>
            <a:ext cx="8505945" cy="4750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6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unsigned long _uptime()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用于返回系统启动后经过的毫秒数</a:t>
            </a:r>
          </a:p>
          <a:p>
            <a:pPr>
              <a:lnSpc>
                <a:spcPts val="46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 err="1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000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 _</a:t>
            </a:r>
            <a:r>
              <a:rPr lang="en-US" altLang="zh-CN" sz="2000" b="1" dirty="0" err="1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read_key</a:t>
            </a:r>
            <a:r>
              <a:rPr lang="en-US" altLang="zh-CN" sz="2000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用于返回按键的键盘码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若无按键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则返回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_KEY_NONE</a:t>
            </a:r>
          </a:p>
          <a:p>
            <a:pPr>
              <a:lnSpc>
                <a:spcPts val="46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_Screen _screen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结构用于指示屏幕的大小</a:t>
            </a:r>
          </a:p>
          <a:p>
            <a:pPr>
              <a:lnSpc>
                <a:spcPts val="46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void _</a:t>
            </a:r>
            <a:r>
              <a:rPr lang="en-US" altLang="zh-CN" sz="2000" b="1" dirty="0" err="1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draw_rect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(const uint32_t *pixels,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x,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y,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w,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h)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用于 将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pixels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指定的矩形像素绘制到屏幕中以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(x, y)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x+w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y+h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两点连线为对角线的矩形区域</a:t>
            </a:r>
          </a:p>
          <a:p>
            <a:pPr>
              <a:lnSpc>
                <a:spcPts val="46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void _</a:t>
            </a:r>
            <a:r>
              <a:rPr lang="en-US" altLang="zh-CN" sz="2000" b="1" dirty="0" err="1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ioe_init</a:t>
            </a:r>
            <a:r>
              <a:rPr lang="en-US" altLang="zh-CN" sz="2000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用于进行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IOE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相关的初始化工作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1530" y="6027675"/>
            <a:ext cx="8460939" cy="461665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位于“</a:t>
            </a:r>
            <a:r>
              <a:rPr lang="en-US" altLang="zh-CN" sz="2400" b="1" dirty="0" smtClean="0">
                <a:solidFill>
                  <a:srgbClr val="9900CC"/>
                </a:solidFill>
                <a:latin typeface="微软雅黑" pitchFamily="34" charset="-122"/>
                <a:ea typeface="微软雅黑" pitchFamily="34" charset="-122"/>
              </a:rPr>
              <a:t>nexus-am/am/arch/x86-nemu/</a:t>
            </a:r>
            <a:r>
              <a:rPr lang="en-US" altLang="zh-CN" sz="2400" b="1" dirty="0" err="1" smtClean="0">
                <a:solidFill>
                  <a:srgbClr val="9900CC"/>
                </a:solidFill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en-US" altLang="zh-CN" sz="2400" b="1" dirty="0" smtClean="0">
                <a:solidFill>
                  <a:srgbClr val="9900CC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2400" b="1" dirty="0" err="1" smtClean="0">
                <a:solidFill>
                  <a:srgbClr val="9900CC"/>
                </a:solidFill>
                <a:latin typeface="微软雅黑" pitchFamily="34" charset="-122"/>
                <a:ea typeface="微软雅黑" pitchFamily="34" charset="-122"/>
              </a:rPr>
              <a:t>ioe.c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”目录下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dirty="0" smtClean="0"/>
              <a:t>串口 </a:t>
            </a:r>
            <a:r>
              <a:rPr lang="en-US" altLang="zh-CN" sz="3600" dirty="0" smtClean="0"/>
              <a:t>— — _</a:t>
            </a:r>
            <a:r>
              <a:rPr lang="en-US" altLang="zh-CN" sz="3600" dirty="0" err="1" smtClean="0"/>
              <a:t>putc</a:t>
            </a:r>
            <a:r>
              <a:rPr lang="en-US" altLang="zh-CN" sz="3600" dirty="0" smtClean="0"/>
              <a:t>()</a:t>
            </a:r>
            <a:endParaRPr lang="zh-CN" altLang="en-US" sz="36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341530" y="1031729"/>
            <a:ext cx="8505945" cy="365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6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nemu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/device/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serial.c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模拟了串口的功能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46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_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putc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函数（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"/am/arch/x86-nemu/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trm.c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）就是通过串口输出的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46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通过调用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pio_read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pio_write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zh-CN" altLang="en-US" sz="2000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r>
              <a:rPr lang="en-US" altLang="zh-CN" sz="2000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in, out</a:t>
            </a:r>
            <a:r>
              <a:rPr lang="zh-CN" altLang="en-US" sz="2000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指令</a:t>
            </a:r>
            <a:endParaRPr lang="en-US" altLang="zh-CN" sz="2000" b="1" dirty="0" smtClean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46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nexus-am/apps/hello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目录下键入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2000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make ARCH=x86-nemu run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“</a:t>
            </a:r>
          </a:p>
          <a:p>
            <a:pPr>
              <a:lnSpc>
                <a:spcPts val="46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如果实现正确，会输出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“Hello World!"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21650" y="5253298"/>
            <a:ext cx="6075675" cy="83099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这个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Hello World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程序与程序设计课上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Hello World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程序有什么不同？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dirty="0" smtClean="0"/>
              <a:t>时钟 </a:t>
            </a:r>
            <a:r>
              <a:rPr lang="en-US" altLang="zh-CN" sz="3600" dirty="0" smtClean="0"/>
              <a:t>— — _uptime()</a:t>
            </a:r>
            <a:endParaRPr lang="zh-CN" altLang="en-US" sz="36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251520" y="1031729"/>
            <a:ext cx="904600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6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nemu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/device/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timer.c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模拟了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i8253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计时器的功能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46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初始化时将会注册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0x48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处的端口作为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RTC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寄存器，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可以通过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指令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4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访问这一寄存器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获得当前时间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单位是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ms)</a:t>
            </a:r>
          </a:p>
          <a:p>
            <a:pPr>
              <a:lnSpc>
                <a:spcPts val="46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实现</a:t>
            </a:r>
            <a:r>
              <a:rPr lang="en-US" altLang="zh-CN" sz="2000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_uptime()</a:t>
            </a:r>
            <a:r>
              <a:rPr lang="zh-CN" altLang="en-US" sz="2000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返回系统启动后经过的毫秒数</a:t>
            </a:r>
            <a:endParaRPr lang="en-US" altLang="zh-CN" sz="2000" b="1" dirty="0" smtClean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46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nexus-am/tests/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timetest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目录下键入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2000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make ARCH=x86-nemu run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“</a:t>
            </a:r>
          </a:p>
          <a:p>
            <a:pPr>
              <a:lnSpc>
                <a:spcPts val="46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如果实现正确，会看到程序每隔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秒输出一句话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dirty="0" smtClean="0"/>
              <a:t>键盘 </a:t>
            </a:r>
            <a:r>
              <a:rPr lang="en-US" altLang="zh-CN" sz="3600" dirty="0" smtClean="0"/>
              <a:t>— — _</a:t>
            </a:r>
            <a:r>
              <a:rPr lang="en-US" altLang="zh-CN" sz="3600" dirty="0" err="1" smtClean="0"/>
              <a:t>read_key</a:t>
            </a:r>
            <a:r>
              <a:rPr lang="en-US" altLang="zh-CN" sz="3600" dirty="0" smtClean="0"/>
              <a:t>()</a:t>
            </a:r>
            <a:endParaRPr lang="zh-CN" altLang="en-US" sz="36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251520" y="1031729"/>
            <a:ext cx="8685965" cy="2759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6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nemu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/device/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keyboardc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模拟了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i8042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通用设备接口芯片的功能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46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实现</a:t>
            </a:r>
            <a:r>
              <a:rPr lang="en-US" altLang="zh-CN" sz="2000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__</a:t>
            </a:r>
            <a:r>
              <a:rPr lang="en-US" altLang="zh-CN" sz="2000" b="1" dirty="0" err="1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read_key</a:t>
            </a:r>
            <a:r>
              <a:rPr lang="en-US" altLang="zh-CN" sz="2000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2000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用于返回按键的键盘码</a:t>
            </a:r>
            <a:endParaRPr lang="en-US" altLang="zh-CN" sz="2000" b="1" dirty="0" smtClean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46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运行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nexus-am/tests/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keytest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目录下测试程序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46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如果实现正确，会看到程序输出相应的按键信息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en-US" altLang="zh-CN" sz="3600" dirty="0" smtClean="0"/>
              <a:t>VGA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— — </a:t>
            </a:r>
            <a:r>
              <a:rPr lang="zh-CN" altLang="en-US" sz="3600" dirty="0" smtClean="0"/>
              <a:t>添加内存映射</a:t>
            </a:r>
            <a:r>
              <a:rPr lang="en-US" altLang="zh-CN" sz="3600" dirty="0" smtClean="0"/>
              <a:t>I/O</a:t>
            </a:r>
            <a:r>
              <a:rPr lang="zh-CN" altLang="en-US" sz="3600" dirty="0" smtClean="0"/>
              <a:t>的判断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1520" y="1031729"/>
            <a:ext cx="8685965" cy="3195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6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在</a:t>
            </a:r>
            <a:r>
              <a:rPr lang="en-US" altLang="zh-CN" sz="2000" b="1" dirty="0" err="1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paddr_read</a:t>
            </a:r>
            <a:r>
              <a:rPr lang="en-US" altLang="zh-CN" sz="2000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b="1" dirty="0" err="1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paddr_write</a:t>
            </a:r>
            <a:r>
              <a:rPr lang="en-US" altLang="zh-CN" sz="2000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中加入对内存映射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的判断，这两个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4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函数位于“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nemu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/memory/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memory.c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”中；</a:t>
            </a:r>
            <a:endParaRPr lang="en-US" altLang="zh-CN" sz="2000" b="1" dirty="0" smtClean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46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运行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nexus-am/tests/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videotest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目录下测试程序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46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如果实现正确，会看到屏幕上输出一些颜色信息，但颜色信息并不是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4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videotest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输出的画面，这是因为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AM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中的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_</a:t>
            </a:r>
            <a:r>
              <a:rPr lang="en-US" altLang="zh-CN" sz="2000" b="1" dirty="0" err="1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draw_rect</a:t>
            </a:r>
            <a:r>
              <a:rPr lang="en-US" altLang="zh-CN" sz="2000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并未正确实现。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en-US" altLang="zh-CN" sz="3600" dirty="0" smtClean="0"/>
              <a:t>VGA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— — _</a:t>
            </a:r>
            <a:r>
              <a:rPr lang="en-US" altLang="zh-CN" sz="3600" dirty="0" err="1" smtClean="0"/>
              <a:t>draw_rect</a:t>
            </a:r>
            <a:r>
              <a:rPr lang="en-US" altLang="zh-CN" sz="3600" dirty="0" smtClean="0"/>
              <a:t>()</a:t>
            </a:r>
            <a:endParaRPr lang="zh-CN" altLang="en-US" sz="36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251520" y="1031729"/>
            <a:ext cx="8685965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6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实现</a:t>
            </a:r>
            <a:r>
              <a:rPr lang="en-US" altLang="zh-CN" sz="2000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en-US" altLang="zh-CN" sz="2000" b="1" dirty="0" err="1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draw_rect</a:t>
            </a:r>
            <a:r>
              <a:rPr lang="en-US" altLang="zh-CN" sz="2000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函数；</a:t>
            </a:r>
            <a:endParaRPr lang="en-US" altLang="zh-CN" sz="2000" b="1" dirty="0" smtClean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46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重新运行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nexus-am/tests/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videotest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目录下测试程序；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46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如果实现正确，会看到屏幕上输出相应的动画效果。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dirty="0" smtClean="0"/>
              <a:t>运行打字小游戏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1520" y="728700"/>
            <a:ext cx="8685965" cy="1185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6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进入“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nexus-am/apps/typing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”目录；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46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在终端输入“</a:t>
            </a:r>
            <a:r>
              <a:rPr lang="en-US" altLang="zh-CN" sz="2000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make ARCH=x86-nemu run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”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Typin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570" y="1988840"/>
            <a:ext cx="7110790" cy="47296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Box 5"/>
          <p:cNvSpPr txBox="1">
            <a:spLocks noChangeArrowheads="1"/>
          </p:cNvSpPr>
          <p:nvPr/>
        </p:nvSpPr>
        <p:spPr bwMode="auto">
          <a:xfrm>
            <a:off x="1285875" y="1673225"/>
            <a:ext cx="6751638" cy="1044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altLang="zh-CN" sz="6000" dirty="0">
                <a:latin typeface="微软雅黑" pitchFamily="34" charset="-122"/>
                <a:ea typeface="微软雅黑" pitchFamily="34" charset="-122"/>
              </a:rPr>
              <a:t>PA2</a:t>
            </a:r>
            <a:r>
              <a:rPr lang="zh-CN" altLang="en-US" sz="6000" dirty="0">
                <a:latin typeface="微软雅黑" pitchFamily="34" charset="-122"/>
                <a:ea typeface="微软雅黑" pitchFamily="34" charset="-122"/>
              </a:rPr>
              <a:t>到此</a:t>
            </a:r>
            <a:r>
              <a:rPr lang="zh-CN" altLang="en-US" sz="6000" dirty="0" smtClean="0">
                <a:latin typeface="微软雅黑" pitchFamily="34" charset="-122"/>
                <a:ea typeface="微软雅黑" pitchFamily="34" charset="-122"/>
              </a:rPr>
              <a:t>结束</a:t>
            </a:r>
            <a:endParaRPr lang="en-US" altLang="zh-CN" sz="6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en-US" altLang="zh-CN" sz="3600" smtClean="0"/>
              <a:t>i386 (IA-32)</a:t>
            </a:r>
            <a:r>
              <a:rPr lang="zh-CN" altLang="en-US" sz="3600" smtClean="0"/>
              <a:t>的指令格式 </a:t>
            </a:r>
            <a:r>
              <a:rPr lang="en-US" altLang="zh-CN" sz="3600" smtClean="0"/>
              <a:t>- 1</a:t>
            </a:r>
            <a:endParaRPr lang="zh-CN" altLang="en-US" sz="3600" smtClean="0"/>
          </a:p>
        </p:txBody>
      </p:sp>
      <p:sp>
        <p:nvSpPr>
          <p:cNvPr id="5" name="矩形 4"/>
          <p:cNvSpPr/>
          <p:nvPr/>
        </p:nvSpPr>
        <p:spPr>
          <a:xfrm>
            <a:off x="1196624" y="1029221"/>
            <a:ext cx="1845205" cy="67507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Instruction Prefix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41829" y="1029221"/>
            <a:ext cx="1845205" cy="67507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Address-Size Prefix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87034" y="1029221"/>
            <a:ext cx="1845205" cy="67507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Operand-Size Prefix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32239" y="1029221"/>
            <a:ext cx="1845205" cy="67507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Segment Override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96625" y="3113965"/>
            <a:ext cx="1260140" cy="67507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Opcode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456764" y="3113965"/>
            <a:ext cx="1260140" cy="67507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ModR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/M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16904" y="3113965"/>
            <a:ext cx="1260140" cy="67507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SIB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977043" y="3113965"/>
            <a:ext cx="1800201" cy="67507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Displacement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777245" y="3113965"/>
            <a:ext cx="1800200" cy="67507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Immediate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22" name="TextBox 14"/>
          <p:cNvSpPr txBox="1">
            <a:spLocks noChangeArrowheads="1"/>
          </p:cNvSpPr>
          <p:nvPr/>
        </p:nvSpPr>
        <p:spPr bwMode="auto">
          <a:xfrm>
            <a:off x="147638" y="1162050"/>
            <a:ext cx="10350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前缀段</a:t>
            </a:r>
          </a:p>
        </p:txBody>
      </p:sp>
      <p:sp>
        <p:nvSpPr>
          <p:cNvPr id="8223" name="TextBox 15"/>
          <p:cNvSpPr txBox="1">
            <a:spLocks noChangeArrowheads="1"/>
          </p:cNvSpPr>
          <p:nvPr/>
        </p:nvSpPr>
        <p:spPr bwMode="auto">
          <a:xfrm>
            <a:off x="147638" y="3270250"/>
            <a:ext cx="10350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指令段</a:t>
            </a:r>
          </a:p>
        </p:txBody>
      </p:sp>
      <p:sp>
        <p:nvSpPr>
          <p:cNvPr id="8224" name="TextBox 16"/>
          <p:cNvSpPr txBox="1">
            <a:spLocks noChangeArrowheads="1"/>
          </p:cNvSpPr>
          <p:nvPr/>
        </p:nvSpPr>
        <p:spPr bwMode="auto">
          <a:xfrm>
            <a:off x="1433513" y="1919288"/>
            <a:ext cx="13493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>
                <a:latin typeface="微软雅黑" pitchFamily="34" charset="-122"/>
                <a:ea typeface="微软雅黑" pitchFamily="34" charset="-122"/>
              </a:rPr>
              <a:t>0 or 1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25" name="TextBox 17"/>
          <p:cNvSpPr txBox="1">
            <a:spLocks noChangeArrowheads="1"/>
          </p:cNvSpPr>
          <p:nvPr/>
        </p:nvSpPr>
        <p:spPr bwMode="auto">
          <a:xfrm>
            <a:off x="3282950" y="1914525"/>
            <a:ext cx="13493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>
                <a:latin typeface="微软雅黑" pitchFamily="34" charset="-122"/>
                <a:ea typeface="微软雅黑" pitchFamily="34" charset="-122"/>
              </a:rPr>
              <a:t>0 or 1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26" name="TextBox 18"/>
          <p:cNvSpPr txBox="1">
            <a:spLocks noChangeArrowheads="1"/>
          </p:cNvSpPr>
          <p:nvPr/>
        </p:nvSpPr>
        <p:spPr bwMode="auto">
          <a:xfrm>
            <a:off x="5127625" y="1919288"/>
            <a:ext cx="13509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>
                <a:latin typeface="微软雅黑" pitchFamily="34" charset="-122"/>
                <a:ea typeface="微软雅黑" pitchFamily="34" charset="-122"/>
              </a:rPr>
              <a:t>0 or 1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27" name="TextBox 19"/>
          <p:cNvSpPr txBox="1">
            <a:spLocks noChangeArrowheads="1"/>
          </p:cNvSpPr>
          <p:nvPr/>
        </p:nvSpPr>
        <p:spPr bwMode="auto">
          <a:xfrm>
            <a:off x="6977063" y="1914525"/>
            <a:ext cx="13509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>
                <a:latin typeface="微软雅黑" pitchFamily="34" charset="-122"/>
                <a:ea typeface="微软雅黑" pitchFamily="34" charset="-122"/>
              </a:rPr>
              <a:t>0 or 1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28" name="TextBox 20"/>
          <p:cNvSpPr txBox="1">
            <a:spLocks noChangeArrowheads="1"/>
          </p:cNvSpPr>
          <p:nvPr/>
        </p:nvSpPr>
        <p:spPr bwMode="auto">
          <a:xfrm>
            <a:off x="160338" y="1889125"/>
            <a:ext cx="10350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字节数</a:t>
            </a:r>
          </a:p>
        </p:txBody>
      </p:sp>
      <p:sp>
        <p:nvSpPr>
          <p:cNvPr id="8229" name="TextBox 21"/>
          <p:cNvSpPr txBox="1">
            <a:spLocks noChangeArrowheads="1"/>
          </p:cNvSpPr>
          <p:nvPr/>
        </p:nvSpPr>
        <p:spPr bwMode="auto">
          <a:xfrm>
            <a:off x="1241425" y="4005263"/>
            <a:ext cx="11255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>
                <a:latin typeface="微软雅黑" pitchFamily="34" charset="-122"/>
                <a:ea typeface="微软雅黑" pitchFamily="34" charset="-122"/>
              </a:rPr>
              <a:t>1 or 2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30" name="TextBox 22"/>
          <p:cNvSpPr txBox="1">
            <a:spLocks noChangeArrowheads="1"/>
          </p:cNvSpPr>
          <p:nvPr/>
        </p:nvSpPr>
        <p:spPr bwMode="auto">
          <a:xfrm>
            <a:off x="2501900" y="4005263"/>
            <a:ext cx="11255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>
                <a:latin typeface="微软雅黑" pitchFamily="34" charset="-122"/>
                <a:ea typeface="微软雅黑" pitchFamily="34" charset="-122"/>
              </a:rPr>
              <a:t>0 or 1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31" name="TextBox 23"/>
          <p:cNvSpPr txBox="1">
            <a:spLocks noChangeArrowheads="1"/>
          </p:cNvSpPr>
          <p:nvPr/>
        </p:nvSpPr>
        <p:spPr bwMode="auto">
          <a:xfrm>
            <a:off x="3762375" y="4005263"/>
            <a:ext cx="11239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>
                <a:latin typeface="微软雅黑" pitchFamily="34" charset="-122"/>
                <a:ea typeface="微软雅黑" pitchFamily="34" charset="-122"/>
              </a:rPr>
              <a:t>0 or 1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32" name="TextBox 24"/>
          <p:cNvSpPr txBox="1">
            <a:spLocks noChangeArrowheads="1"/>
          </p:cNvSpPr>
          <p:nvPr/>
        </p:nvSpPr>
        <p:spPr bwMode="auto">
          <a:xfrm>
            <a:off x="4976813" y="4005263"/>
            <a:ext cx="18002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>
                <a:latin typeface="微软雅黑" pitchFamily="34" charset="-122"/>
                <a:ea typeface="微软雅黑" pitchFamily="34" charset="-122"/>
              </a:rPr>
              <a:t>0, 1, 2 or 4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33" name="TextBox 25"/>
          <p:cNvSpPr txBox="1">
            <a:spLocks noChangeArrowheads="1"/>
          </p:cNvSpPr>
          <p:nvPr/>
        </p:nvSpPr>
        <p:spPr bwMode="auto">
          <a:xfrm>
            <a:off x="6777038" y="4005263"/>
            <a:ext cx="18002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>
                <a:latin typeface="微软雅黑" pitchFamily="34" charset="-122"/>
                <a:ea typeface="微软雅黑" pitchFamily="34" charset="-122"/>
              </a:rPr>
              <a:t>0, 1, 2 or 4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34" name="TextBox 26"/>
          <p:cNvSpPr txBox="1">
            <a:spLocks noChangeArrowheads="1"/>
          </p:cNvSpPr>
          <p:nvPr/>
        </p:nvSpPr>
        <p:spPr bwMode="auto">
          <a:xfrm>
            <a:off x="147638" y="3973513"/>
            <a:ext cx="10350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字节数</a:t>
            </a:r>
          </a:p>
        </p:txBody>
      </p:sp>
      <p:sp>
        <p:nvSpPr>
          <p:cNvPr id="29" name="矩形 28"/>
          <p:cNvSpPr/>
          <p:nvPr/>
        </p:nvSpPr>
        <p:spPr>
          <a:xfrm>
            <a:off x="4783138" y="908050"/>
            <a:ext cx="2024062" cy="900113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476545" y="5349701"/>
            <a:ext cx="990110" cy="675075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Mod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466655" y="5349701"/>
            <a:ext cx="1575175" cy="675075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Reg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/Opcode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041830" y="5349701"/>
            <a:ext cx="1260140" cy="675075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R/M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887035" y="5349701"/>
            <a:ext cx="990110" cy="675075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SS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877145" y="5349701"/>
            <a:ext cx="1575175" cy="675075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Index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452320" y="5349701"/>
            <a:ext cx="1260140" cy="675075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Base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 flipH="1">
            <a:off x="476250" y="3789363"/>
            <a:ext cx="1935163" cy="1560512"/>
          </a:xfrm>
          <a:prstGeom prst="line">
            <a:avLst/>
          </a:prstGeom>
          <a:ln w="28575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3716338" y="3789363"/>
            <a:ext cx="585787" cy="1560512"/>
          </a:xfrm>
          <a:prstGeom prst="line">
            <a:avLst/>
          </a:prstGeom>
          <a:ln w="28575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3716338" y="3789363"/>
            <a:ext cx="1201737" cy="1560512"/>
          </a:xfrm>
          <a:prstGeom prst="line">
            <a:avLst/>
          </a:prstGeom>
          <a:ln w="28575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976813" y="3789363"/>
            <a:ext cx="3735387" cy="1560512"/>
          </a:xfrm>
          <a:prstGeom prst="line">
            <a:avLst/>
          </a:prstGeom>
          <a:ln w="28575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431800" y="6038850"/>
            <a:ext cx="4492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>
                <a:latin typeface="微软雅黑" pitchFamily="34" charset="-122"/>
                <a:ea typeface="微软雅黑" pitchFamily="34" charset="-122"/>
              </a:rPr>
              <a:t>7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1016000" y="6038850"/>
            <a:ext cx="4508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1452563" y="6038850"/>
            <a:ext cx="4492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2576513" y="6038850"/>
            <a:ext cx="4492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2006600" y="6038850"/>
            <a:ext cx="4508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3041650" y="6038850"/>
            <a:ext cx="4508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3851275" y="6038850"/>
            <a:ext cx="4508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3446463" y="6038850"/>
            <a:ext cx="4508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4886325" y="6038850"/>
            <a:ext cx="4508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>
                <a:latin typeface="微软雅黑" pitchFamily="34" charset="-122"/>
                <a:ea typeface="微软雅黑" pitchFamily="34" charset="-122"/>
              </a:rPr>
              <a:t>7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5472113" y="6038850"/>
            <a:ext cx="4492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5907088" y="6038850"/>
            <a:ext cx="4508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7031038" y="6038850"/>
            <a:ext cx="4508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6462713" y="6038850"/>
            <a:ext cx="4492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7497763" y="6038850"/>
            <a:ext cx="4492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8307388" y="6038850"/>
            <a:ext cx="4508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7902575" y="6038850"/>
            <a:ext cx="4492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4437063" y="2378075"/>
            <a:ext cx="27908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66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”表示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位操作数，否则表示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位操作数</a:t>
            </a:r>
          </a:p>
        </p:txBody>
      </p:sp>
      <p:cxnSp>
        <p:nvCxnSpPr>
          <p:cNvPr id="65" name="直接连接符 64"/>
          <p:cNvCxnSpPr/>
          <p:nvPr/>
        </p:nvCxnSpPr>
        <p:spPr>
          <a:xfrm flipH="1">
            <a:off x="4616450" y="1808163"/>
            <a:ext cx="180975" cy="630237"/>
          </a:xfrm>
          <a:prstGeom prst="line">
            <a:avLst/>
          </a:prstGeom>
          <a:ln w="28575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6777038" y="1808163"/>
            <a:ext cx="225425" cy="630237"/>
          </a:xfrm>
          <a:prstGeom prst="line">
            <a:avLst/>
          </a:prstGeom>
          <a:ln w="28575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7" grpId="0"/>
      <p:bldP spid="48" grpId="0"/>
      <p:bldP spid="49" grpId="0"/>
      <p:bldP spid="50" grpId="0"/>
      <p:bldP spid="51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en-US" altLang="zh-CN" sz="3600" smtClean="0"/>
              <a:t>i386 (IA-32)</a:t>
            </a:r>
            <a:r>
              <a:rPr lang="zh-CN" altLang="en-US" sz="3600" smtClean="0"/>
              <a:t>的指令格式 </a:t>
            </a:r>
            <a:r>
              <a:rPr lang="en-US" altLang="zh-CN" sz="3600" smtClean="0"/>
              <a:t>- 2</a:t>
            </a:r>
            <a:endParaRPr lang="zh-CN" altLang="en-US" sz="3600" smtClean="0"/>
          </a:p>
        </p:txBody>
      </p:sp>
      <p:sp>
        <p:nvSpPr>
          <p:cNvPr id="31" name="矩形 30"/>
          <p:cNvSpPr/>
          <p:nvPr/>
        </p:nvSpPr>
        <p:spPr>
          <a:xfrm>
            <a:off x="341530" y="1358770"/>
            <a:ext cx="990110" cy="675075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Mod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331640" y="1358770"/>
            <a:ext cx="1575175" cy="675075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Reg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/Opcode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906815" y="1358770"/>
            <a:ext cx="1260140" cy="675075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R/M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28" name="TextBox 46"/>
          <p:cNvSpPr txBox="1">
            <a:spLocks noChangeArrowheads="1"/>
          </p:cNvSpPr>
          <p:nvPr/>
        </p:nvSpPr>
        <p:spPr bwMode="auto">
          <a:xfrm>
            <a:off x="296863" y="984250"/>
            <a:ext cx="4492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>
                <a:latin typeface="微软雅黑" pitchFamily="34" charset="-122"/>
                <a:ea typeface="微软雅黑" pitchFamily="34" charset="-122"/>
              </a:rPr>
              <a:t>7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29" name="TextBox 47"/>
          <p:cNvSpPr txBox="1">
            <a:spLocks noChangeArrowheads="1"/>
          </p:cNvSpPr>
          <p:nvPr/>
        </p:nvSpPr>
        <p:spPr bwMode="auto">
          <a:xfrm>
            <a:off x="881063" y="984250"/>
            <a:ext cx="4508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30" name="TextBox 48"/>
          <p:cNvSpPr txBox="1">
            <a:spLocks noChangeArrowheads="1"/>
          </p:cNvSpPr>
          <p:nvPr/>
        </p:nvSpPr>
        <p:spPr bwMode="auto">
          <a:xfrm>
            <a:off x="1317625" y="984250"/>
            <a:ext cx="4492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31" name="TextBox 49"/>
          <p:cNvSpPr txBox="1">
            <a:spLocks noChangeArrowheads="1"/>
          </p:cNvSpPr>
          <p:nvPr/>
        </p:nvSpPr>
        <p:spPr bwMode="auto">
          <a:xfrm>
            <a:off x="2441575" y="984250"/>
            <a:ext cx="4492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32" name="TextBox 50"/>
          <p:cNvSpPr txBox="1">
            <a:spLocks noChangeArrowheads="1"/>
          </p:cNvSpPr>
          <p:nvPr/>
        </p:nvSpPr>
        <p:spPr bwMode="auto">
          <a:xfrm>
            <a:off x="1871663" y="984250"/>
            <a:ext cx="4508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33" name="TextBox 52"/>
          <p:cNvSpPr txBox="1">
            <a:spLocks noChangeArrowheads="1"/>
          </p:cNvSpPr>
          <p:nvPr/>
        </p:nvSpPr>
        <p:spPr bwMode="auto">
          <a:xfrm>
            <a:off x="2906713" y="984250"/>
            <a:ext cx="4508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34" name="TextBox 53"/>
          <p:cNvSpPr txBox="1">
            <a:spLocks noChangeArrowheads="1"/>
          </p:cNvSpPr>
          <p:nvPr/>
        </p:nvSpPr>
        <p:spPr bwMode="auto">
          <a:xfrm>
            <a:off x="3716338" y="984250"/>
            <a:ext cx="4508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35" name="TextBox 54"/>
          <p:cNvSpPr txBox="1">
            <a:spLocks noChangeArrowheads="1"/>
          </p:cNvSpPr>
          <p:nvPr/>
        </p:nvSpPr>
        <p:spPr bwMode="auto">
          <a:xfrm>
            <a:off x="3311525" y="984250"/>
            <a:ext cx="4508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4527550" y="819150"/>
            <a:ext cx="4275138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>
              <a:lnSpc>
                <a:spcPts val="2500"/>
              </a:lnSpc>
              <a:buFontTx/>
              <a:buAutoNum type="arabicPeriod"/>
            </a:pPr>
            <a:r>
              <a:rPr lang="en-US" altLang="zh-CN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Mod + R/M: 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种寻址方式，其中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种寄存器寻址，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24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中存储器寻址。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marL="342900" indent="-342900" algn="just">
              <a:lnSpc>
                <a:spcPts val="2500"/>
              </a:lnSpc>
              <a:buFontTx/>
              <a:buAutoNum type="arabicPeriod"/>
            </a:pP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marL="342900" indent="-342900" algn="just">
              <a:lnSpc>
                <a:spcPts val="2500"/>
              </a:lnSpc>
              <a:buFontTx/>
              <a:buAutoNum type="arabicPeriod"/>
            </a:pPr>
            <a:r>
              <a:rPr lang="en-US" altLang="zh-CN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Reg/Opcode: 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或表示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个寄存器，或表示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位额外的操作码。</a:t>
            </a:r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2546350" y="2889250"/>
            <a:ext cx="35560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详见</a:t>
            </a:r>
            <a:r>
              <a:rPr lang="en-US" altLang="zh-CN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Intel 386</a:t>
            </a:r>
            <a:r>
              <a:rPr lang="zh-CN" altLang="en-US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手册，第</a:t>
            </a:r>
            <a:r>
              <a:rPr lang="en-US" altLang="zh-CN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244</a:t>
            </a:r>
            <a:r>
              <a:rPr lang="zh-CN" altLang="en-US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页</a:t>
            </a:r>
          </a:p>
        </p:txBody>
      </p:sp>
      <p:sp>
        <p:nvSpPr>
          <p:cNvPr id="65" name="矩形 64"/>
          <p:cNvSpPr/>
          <p:nvPr/>
        </p:nvSpPr>
        <p:spPr>
          <a:xfrm>
            <a:off x="341530" y="4464115"/>
            <a:ext cx="990110" cy="675075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SS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331640" y="4464115"/>
            <a:ext cx="1575175" cy="675075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Index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2906815" y="4464115"/>
            <a:ext cx="1260140" cy="675075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Base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47" name="TextBox 67"/>
          <p:cNvSpPr txBox="1">
            <a:spLocks noChangeArrowheads="1"/>
          </p:cNvSpPr>
          <p:nvPr/>
        </p:nvSpPr>
        <p:spPr bwMode="auto">
          <a:xfrm>
            <a:off x="296863" y="4089400"/>
            <a:ext cx="4492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>
                <a:latin typeface="微软雅黑" pitchFamily="34" charset="-122"/>
                <a:ea typeface="微软雅黑" pitchFamily="34" charset="-122"/>
              </a:rPr>
              <a:t>7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48" name="TextBox 68"/>
          <p:cNvSpPr txBox="1">
            <a:spLocks noChangeArrowheads="1"/>
          </p:cNvSpPr>
          <p:nvPr/>
        </p:nvSpPr>
        <p:spPr bwMode="auto">
          <a:xfrm>
            <a:off x="881063" y="4089400"/>
            <a:ext cx="4508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49" name="TextBox 69"/>
          <p:cNvSpPr txBox="1">
            <a:spLocks noChangeArrowheads="1"/>
          </p:cNvSpPr>
          <p:nvPr/>
        </p:nvSpPr>
        <p:spPr bwMode="auto">
          <a:xfrm>
            <a:off x="1317625" y="4089400"/>
            <a:ext cx="4492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50" name="TextBox 70"/>
          <p:cNvSpPr txBox="1">
            <a:spLocks noChangeArrowheads="1"/>
          </p:cNvSpPr>
          <p:nvPr/>
        </p:nvSpPr>
        <p:spPr bwMode="auto">
          <a:xfrm>
            <a:off x="2441575" y="4089400"/>
            <a:ext cx="4492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51" name="TextBox 71"/>
          <p:cNvSpPr txBox="1">
            <a:spLocks noChangeArrowheads="1"/>
          </p:cNvSpPr>
          <p:nvPr/>
        </p:nvSpPr>
        <p:spPr bwMode="auto">
          <a:xfrm>
            <a:off x="1871663" y="4089400"/>
            <a:ext cx="4508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52" name="TextBox 72"/>
          <p:cNvSpPr txBox="1">
            <a:spLocks noChangeArrowheads="1"/>
          </p:cNvSpPr>
          <p:nvPr/>
        </p:nvSpPr>
        <p:spPr bwMode="auto">
          <a:xfrm>
            <a:off x="2906713" y="4089400"/>
            <a:ext cx="4508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53" name="TextBox 73"/>
          <p:cNvSpPr txBox="1">
            <a:spLocks noChangeArrowheads="1"/>
          </p:cNvSpPr>
          <p:nvPr/>
        </p:nvSpPr>
        <p:spPr bwMode="auto">
          <a:xfrm>
            <a:off x="3716338" y="4089400"/>
            <a:ext cx="4508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54" name="TextBox 74"/>
          <p:cNvSpPr txBox="1">
            <a:spLocks noChangeArrowheads="1"/>
          </p:cNvSpPr>
          <p:nvPr/>
        </p:nvSpPr>
        <p:spPr bwMode="auto">
          <a:xfrm>
            <a:off x="3311525" y="4089400"/>
            <a:ext cx="4508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4527550" y="3924300"/>
            <a:ext cx="4275138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>
              <a:lnSpc>
                <a:spcPts val="2500"/>
              </a:lnSpc>
              <a:buFontTx/>
              <a:buAutoNum type="arabicPeriod"/>
            </a:pPr>
            <a:r>
              <a:rPr lang="en-US" altLang="zh-CN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SS: 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比例系数。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marL="342900" indent="-342900" algn="just">
              <a:lnSpc>
                <a:spcPts val="2500"/>
              </a:lnSpc>
              <a:buFontTx/>
              <a:buAutoNum type="arabicPeriod"/>
            </a:pP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marL="342900" indent="-342900" algn="just">
              <a:lnSpc>
                <a:spcPts val="2500"/>
              </a:lnSpc>
              <a:buFontTx/>
              <a:buAutoNum type="arabicPeriod"/>
            </a:pPr>
            <a:r>
              <a:rPr lang="en-US" altLang="zh-CN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Index: 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变址寄存器。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marL="342900" indent="-342900" algn="just">
              <a:lnSpc>
                <a:spcPts val="2500"/>
              </a:lnSpc>
              <a:buFontTx/>
              <a:buAutoNum type="arabicPeriod"/>
            </a:pP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marL="342900" indent="-342900" algn="just">
              <a:lnSpc>
                <a:spcPts val="2500"/>
              </a:lnSpc>
              <a:buFontTx/>
              <a:buAutoNum type="arabicPeriod"/>
            </a:pPr>
            <a:r>
              <a:rPr lang="en-US" altLang="zh-CN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Base: 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基址寄存器</a:t>
            </a:r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2546350" y="6164263"/>
            <a:ext cx="3556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详见</a:t>
            </a:r>
            <a:r>
              <a:rPr lang="en-US" altLang="zh-CN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Intel 386</a:t>
            </a:r>
            <a:r>
              <a:rPr lang="zh-CN" altLang="en-US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手册，第</a:t>
            </a:r>
            <a:r>
              <a:rPr lang="en-US" altLang="zh-CN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245</a:t>
            </a:r>
            <a:r>
              <a:rPr lang="zh-CN" altLang="en-US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64" grpId="0"/>
      <p:bldP spid="76" grpId="0"/>
      <p:bldP spid="7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en-US" altLang="zh-CN" sz="3600" smtClean="0"/>
              <a:t>i386 (IA-32)</a:t>
            </a:r>
            <a:r>
              <a:rPr lang="zh-CN" altLang="en-US" sz="3600" smtClean="0"/>
              <a:t>的指令格式举例</a:t>
            </a:r>
          </a:p>
        </p:txBody>
      </p:sp>
      <p:sp>
        <p:nvSpPr>
          <p:cNvPr id="10243" name="矩形 28"/>
          <p:cNvSpPr>
            <a:spLocks noChangeArrowheads="1"/>
          </p:cNvSpPr>
          <p:nvPr/>
        </p:nvSpPr>
        <p:spPr bwMode="auto">
          <a:xfrm>
            <a:off x="341313" y="1223963"/>
            <a:ext cx="8551862" cy="646112"/>
          </a:xfrm>
          <a:prstGeom prst="rect">
            <a:avLst/>
          </a:prstGeom>
          <a:noFill/>
          <a:ln w="28575">
            <a:solidFill>
              <a:srgbClr val="0066CC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zh-CN">
                <a:latin typeface="微软雅黑" pitchFamily="34" charset="-122"/>
                <a:ea typeface="微软雅黑" pitchFamily="34" charset="-122"/>
              </a:rPr>
              <a:t>1000fe:        66 c7 84 99 00 e0 ff                movw $0x1, -0x2000(%ecx,%ebx,4)</a:t>
            </a:r>
          </a:p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100105:       ff 01 00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81589" y="2694406"/>
            <a:ext cx="1845205" cy="67507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Instruction Prefix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726794" y="2694406"/>
            <a:ext cx="1845205" cy="67507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Address-Size Prefix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571999" y="2694406"/>
            <a:ext cx="1845205" cy="67507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Operand-Size Prefix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417204" y="2694406"/>
            <a:ext cx="1845205" cy="67507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Segment Override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81590" y="4329100"/>
            <a:ext cx="1260140" cy="67507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Opcode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141729" y="4329100"/>
            <a:ext cx="1260140" cy="67507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ModR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/M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401869" y="4329100"/>
            <a:ext cx="1260140" cy="67507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SIB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662008" y="4329100"/>
            <a:ext cx="1800201" cy="67507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Displacement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462210" y="4329100"/>
            <a:ext cx="1800200" cy="67507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Immediate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71" name="TextBox 43"/>
          <p:cNvSpPr txBox="1">
            <a:spLocks noChangeArrowheads="1"/>
          </p:cNvSpPr>
          <p:nvPr/>
        </p:nvSpPr>
        <p:spPr bwMode="auto">
          <a:xfrm>
            <a:off x="4813300" y="3584575"/>
            <a:ext cx="13493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>
                <a:latin typeface="微软雅黑" pitchFamily="34" charset="-122"/>
                <a:ea typeface="微软雅黑" pitchFamily="34" charset="-122"/>
              </a:rPr>
              <a:t>66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72" name="TextBox 45"/>
          <p:cNvSpPr txBox="1">
            <a:spLocks noChangeArrowheads="1"/>
          </p:cNvSpPr>
          <p:nvPr/>
        </p:nvSpPr>
        <p:spPr bwMode="auto">
          <a:xfrm>
            <a:off x="927100" y="5219700"/>
            <a:ext cx="11239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>
                <a:latin typeface="微软雅黑" pitchFamily="34" charset="-122"/>
                <a:ea typeface="微软雅黑" pitchFamily="34" charset="-122"/>
              </a:rPr>
              <a:t>c7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73" name="TextBox 55"/>
          <p:cNvSpPr txBox="1">
            <a:spLocks noChangeArrowheads="1"/>
          </p:cNvSpPr>
          <p:nvPr/>
        </p:nvSpPr>
        <p:spPr bwMode="auto">
          <a:xfrm>
            <a:off x="2185988" y="5219700"/>
            <a:ext cx="11255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>
                <a:latin typeface="微软雅黑" pitchFamily="34" charset="-122"/>
                <a:ea typeface="微软雅黑" pitchFamily="34" charset="-122"/>
              </a:rPr>
              <a:t>84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74" name="TextBox 56"/>
          <p:cNvSpPr txBox="1">
            <a:spLocks noChangeArrowheads="1"/>
          </p:cNvSpPr>
          <p:nvPr/>
        </p:nvSpPr>
        <p:spPr bwMode="auto">
          <a:xfrm>
            <a:off x="3446463" y="5219700"/>
            <a:ext cx="11255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>
                <a:latin typeface="微软雅黑" pitchFamily="34" charset="-122"/>
                <a:ea typeface="微软雅黑" pitchFamily="34" charset="-122"/>
              </a:rPr>
              <a:t>99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75" name="TextBox 57"/>
          <p:cNvSpPr txBox="1">
            <a:spLocks noChangeArrowheads="1"/>
          </p:cNvSpPr>
          <p:nvPr/>
        </p:nvSpPr>
        <p:spPr bwMode="auto">
          <a:xfrm>
            <a:off x="4587875" y="5219700"/>
            <a:ext cx="19351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>
                <a:latin typeface="微软雅黑" pitchFamily="34" charset="-122"/>
                <a:ea typeface="微软雅黑" pitchFamily="34" charset="-122"/>
              </a:rPr>
              <a:t>00    e0    ff    ff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76" name="TextBox 58"/>
          <p:cNvSpPr txBox="1">
            <a:spLocks noChangeArrowheads="1"/>
          </p:cNvSpPr>
          <p:nvPr/>
        </p:nvSpPr>
        <p:spPr bwMode="auto">
          <a:xfrm>
            <a:off x="6462713" y="5219700"/>
            <a:ext cx="18002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>
                <a:latin typeface="微软雅黑" pitchFamily="34" charset="-122"/>
                <a:ea typeface="微软雅黑" pitchFamily="34" charset="-122"/>
              </a:rPr>
              <a:t>01   00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如何阅读</a:t>
            </a:r>
            <a:r>
              <a:rPr lang="en-US" altLang="zh-CN" sz="3600" smtClean="0"/>
              <a:t>i386</a:t>
            </a:r>
            <a:r>
              <a:rPr lang="zh-CN" altLang="en-US" sz="3600" smtClean="0"/>
              <a:t>手册中指令细节</a:t>
            </a:r>
          </a:p>
        </p:txBody>
      </p:sp>
      <p:sp>
        <p:nvSpPr>
          <p:cNvPr id="11267" name="TextBox 18"/>
          <p:cNvSpPr txBox="1">
            <a:spLocks noChangeArrowheads="1"/>
          </p:cNvSpPr>
          <p:nvPr/>
        </p:nvSpPr>
        <p:spPr bwMode="auto">
          <a:xfrm>
            <a:off x="296863" y="773113"/>
            <a:ext cx="69754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详见</a:t>
            </a:r>
            <a:r>
              <a:rPr lang="en-US" altLang="zh-CN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Intel 386</a:t>
            </a:r>
            <a:r>
              <a:rPr lang="zh-CN" altLang="en-US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手册：第</a:t>
            </a:r>
            <a:r>
              <a:rPr lang="en-US" altLang="zh-CN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17.2</a:t>
            </a:r>
            <a:r>
              <a:rPr lang="zh-CN" altLang="en-US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节和附录</a:t>
            </a:r>
            <a:r>
              <a:rPr lang="en-US" altLang="zh-CN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opcode map</a:t>
            </a:r>
            <a:r>
              <a:rPr lang="zh-CN" altLang="en-US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pic>
        <p:nvPicPr>
          <p:cNvPr id="11268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313" y="1179513"/>
            <a:ext cx="7651750" cy="545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矩形 13"/>
          <p:cNvSpPr/>
          <p:nvPr/>
        </p:nvSpPr>
        <p:spPr>
          <a:xfrm>
            <a:off x="701675" y="1314450"/>
            <a:ext cx="4230688" cy="314325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270" name="TextBox 18"/>
          <p:cNvSpPr txBox="1">
            <a:spLocks noChangeArrowheads="1"/>
          </p:cNvSpPr>
          <p:nvPr/>
        </p:nvSpPr>
        <p:spPr bwMode="auto">
          <a:xfrm>
            <a:off x="6192838" y="1223963"/>
            <a:ext cx="18002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Opcode Table</a:t>
            </a:r>
            <a:endParaRPr lang="zh-CN" altLang="en-US" b="1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33884</TotalTime>
  <Words>4983</Words>
  <Application>Microsoft Office PowerPoint</Application>
  <PresentationFormat>全屏显示(4:3)</PresentationFormat>
  <Paragraphs>726</Paragraphs>
  <Slides>58</Slides>
  <Notes>53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64" baseType="lpstr">
      <vt:lpstr>黑体</vt:lpstr>
      <vt:lpstr>宋体</vt:lpstr>
      <vt:lpstr>微软雅黑</vt:lpstr>
      <vt:lpstr>Arial</vt:lpstr>
      <vt:lpstr>Wingdings</vt:lpstr>
      <vt:lpstr>默认设计模板</vt:lpstr>
      <vt:lpstr>PA2 – 冯诺依曼计算机系统 </vt:lpstr>
      <vt:lpstr>主要内容</vt:lpstr>
      <vt:lpstr>最简单的机器TRM的工作方式</vt:lpstr>
      <vt:lpstr>回顾：NEMU的主体代码框架</vt:lpstr>
      <vt:lpstr>指令执行主循环 — — cpu_exec()</vt:lpstr>
      <vt:lpstr>i386 (IA-32)的指令格式 - 1</vt:lpstr>
      <vt:lpstr>i386 (IA-32)的指令格式 - 2</vt:lpstr>
      <vt:lpstr>i386 (IA-32)的指令格式举例</vt:lpstr>
      <vt:lpstr>如何阅读i386手册中指令细节</vt:lpstr>
      <vt:lpstr>Opcode Table的阅读 - 1</vt:lpstr>
      <vt:lpstr>Opcode Table的阅读 - 2</vt:lpstr>
      <vt:lpstr>Opcode Table的阅读 - 3</vt:lpstr>
      <vt:lpstr>Opcode Table的阅读 - 4</vt:lpstr>
      <vt:lpstr>Opcode Table的阅读 - 5</vt:lpstr>
      <vt:lpstr>其他信息</vt:lpstr>
      <vt:lpstr>NEMU中指令周期</vt:lpstr>
      <vt:lpstr>NEMU的指令周期 — — exec_wrapper()</vt:lpstr>
      <vt:lpstr>exec_real()是如何定义的？</vt:lpstr>
      <vt:lpstr>NEMU的指令周期 — — 取指IF</vt:lpstr>
      <vt:lpstr>NEMU的指令周期 — — 译码ID（1）</vt:lpstr>
      <vt:lpstr>opcode_table译码查找表</vt:lpstr>
      <vt:lpstr>opcode_table译码查找表</vt:lpstr>
      <vt:lpstr>NEMU的指令周期 — — 译码ID（2）</vt:lpstr>
      <vt:lpstr>NEMU的指令周期 — — 译码ID（3）</vt:lpstr>
      <vt:lpstr>NEMU的指令周期 — — 译码ID（4）</vt:lpstr>
      <vt:lpstr>NEMU的指令周期 — — 译码ID（5）</vt:lpstr>
      <vt:lpstr>NEMU的指令周期 — — 执行EX</vt:lpstr>
      <vt:lpstr>RTL指令</vt:lpstr>
      <vt:lpstr>RTL指令</vt:lpstr>
      <vt:lpstr>总结（重要的结构体和宏定义）</vt:lpstr>
      <vt:lpstr>结构化设计的规律</vt:lpstr>
      <vt:lpstr>如何在NEMU中添加指令？</vt:lpstr>
      <vt:lpstr>主要内容</vt:lpstr>
      <vt:lpstr>抽象机器（AM）的意义</vt:lpstr>
      <vt:lpstr>什么是AM？</vt:lpstr>
      <vt:lpstr>AM和NEMU的区别与联系（1）</vt:lpstr>
      <vt:lpstr>AM和NEMU的区别与联系（2）</vt:lpstr>
      <vt:lpstr>AM的源文件组织</vt:lpstr>
      <vt:lpstr>可执行文件（AM+客户程序）的组织</vt:lpstr>
      <vt:lpstr>trm.c</vt:lpstr>
      <vt:lpstr>如何运行测试程序？（1）</vt:lpstr>
      <vt:lpstr>如何运行测试程序？（2）</vt:lpstr>
      <vt:lpstr>主要内容</vt:lpstr>
      <vt:lpstr>目前实现的机器</vt:lpstr>
      <vt:lpstr>设备寻址方式</vt:lpstr>
      <vt:lpstr>NEMU中所提供的I/O设备（已实现）</vt:lpstr>
      <vt:lpstr>使用NEMU提供的设备</vt:lpstr>
      <vt:lpstr>NEMU中设备相关源代码分析（1）</vt:lpstr>
      <vt:lpstr>NEMU中设备相关源代码分析（2）</vt:lpstr>
      <vt:lpstr>NEMU中设备相关源代码分析（3）</vt:lpstr>
      <vt:lpstr>任务 — — AM中实现有关IOE的API</vt:lpstr>
      <vt:lpstr>串口 — — _putc()</vt:lpstr>
      <vt:lpstr>时钟 — — _uptime()</vt:lpstr>
      <vt:lpstr>键盘 — — _read_key()</vt:lpstr>
      <vt:lpstr>VGA — — 添加内存映射I/O的判断</vt:lpstr>
      <vt:lpstr>VGA — — _draw_rect()</vt:lpstr>
      <vt:lpstr>运行打字小游戏</vt:lpstr>
      <vt:lpstr>PowerPoint 演示文稿</vt:lpstr>
    </vt:vector>
  </TitlesOfParts>
  <Company>Nanjing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《计算机组成原理》 精品课程建设的一点体会</dc:title>
  <dc:creator>Yuan Chunfeng</dc:creator>
  <cp:lastModifiedBy>Windows 用户</cp:lastModifiedBy>
  <cp:revision>2616</cp:revision>
  <dcterms:created xsi:type="dcterms:W3CDTF">2008-04-26T09:05:28Z</dcterms:created>
  <dcterms:modified xsi:type="dcterms:W3CDTF">2018-05-03T05:33:28Z</dcterms:modified>
</cp:coreProperties>
</file>