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sldIdLst>
    <p:sldId id="256" r:id="rId2"/>
    <p:sldId id="518" r:id="rId3"/>
    <p:sldId id="547" r:id="rId4"/>
    <p:sldId id="546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48" r:id="rId14"/>
    <p:sldId id="528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1" r:id="rId26"/>
    <p:sldId id="542" r:id="rId27"/>
    <p:sldId id="544" r:id="rId28"/>
    <p:sldId id="549" r:id="rId29"/>
    <p:sldId id="545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CC"/>
    <a:srgbClr val="FFFF00"/>
    <a:srgbClr val="0099FF"/>
    <a:srgbClr val="FF6600"/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94710" autoAdjust="0"/>
  </p:normalViewPr>
  <p:slideViewPr>
    <p:cSldViewPr>
      <p:cViewPr varScale="1">
        <p:scale>
          <a:sx n="83" d="100"/>
          <a:sy n="83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036761-AA4C-4A73-A28A-6F2CB94E4E48}" type="datetimeFigureOut">
              <a:rPr lang="en-US"/>
              <a:pPr>
                <a:defRPr/>
              </a:pPr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70EBCF-C418-48C9-968D-2B3DBA8CC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logo-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3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55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08557" name="AutoShap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F70D1FE-4E8E-43A0-A321-6E3D0FB29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16A1-CA70-48A2-9A54-96B547630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692150"/>
            <a:ext cx="20701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692150"/>
            <a:ext cx="60579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8BA97-2AE5-47B4-BBC0-75B429EC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57364"/>
            <a:ext cx="8250265" cy="4811724"/>
          </a:xfrm>
        </p:spPr>
        <p:txBody>
          <a:bodyPr/>
          <a:lstStyle>
            <a:lvl1pPr>
              <a:buFontTx/>
              <a:buChar char="►"/>
              <a:defRPr/>
            </a:lvl1pPr>
            <a:lvl3pPr>
              <a:buFontTx/>
              <a:buChar char="►"/>
              <a:defRPr/>
            </a:lvl3pPr>
            <a:lvl5pPr>
              <a:buFontTx/>
              <a:buChar char="►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85ECE-1EA3-4720-9EB6-58424417D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4A74E-310C-4CF1-8177-BA2F757D6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2349500"/>
            <a:ext cx="399256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2349500"/>
            <a:ext cx="3992563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1C639-3914-45E4-9315-353F8F6C2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1D669-46FD-4207-AB09-929AD6FA5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A7B8-C04D-4079-897E-28CC08D3C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0127F-16FD-401C-88D7-19326A055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6BD05-F8E9-44B7-9F13-237BF5154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C4F7A-55D9-485E-AE99-8B2036BCF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24" y="71422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857364"/>
            <a:ext cx="8750331" cy="481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753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45FFDA12-6EAC-4209-BA34-628BE9BFD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►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►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Char char="►"/>
        <a:defRPr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8229600" cy="510269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PA3 – </a:t>
            </a:r>
            <a:r>
              <a:rPr lang="zh-CN" altLang="en-US" dirty="0" smtClean="0">
                <a:solidFill>
                  <a:srgbClr val="FF0000"/>
                </a:solidFill>
              </a:rPr>
              <a:t>穿越时空的旅程：异常控制流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执行文件在哪里？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会自动生成</a:t>
            </a:r>
            <a:r>
              <a:rPr lang="en-US" altLang="zh-CN" dirty="0" err="1" smtClean="0"/>
              <a:t>ramdisk.img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包含进</a:t>
            </a:r>
            <a:r>
              <a:rPr lang="en-US" altLang="zh-CN" dirty="0" smtClean="0"/>
              <a:t>Nanos-lite</a:t>
            </a:r>
            <a:r>
              <a:rPr lang="zh-CN" altLang="en-US" dirty="0" smtClean="0"/>
              <a:t>成为其中的一部分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见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initrd.S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ramdisk</a:t>
            </a:r>
            <a:r>
              <a:rPr lang="zh-CN" altLang="en-US" dirty="0" smtClean="0"/>
              <a:t>只有一个文件 </a:t>
            </a:r>
            <a:r>
              <a:rPr lang="en-US" altLang="zh-CN" dirty="0" smtClean="0"/>
              <a:t>– dummy</a:t>
            </a:r>
            <a:r>
              <a:rPr lang="zh-CN" altLang="en-US" dirty="0" smtClean="0"/>
              <a:t>的可执行文件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可执行文件在哪里？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位于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偏移为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处，访问它就可以得到用户程序的第一个字节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剩下的问题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文件格式？</a:t>
            </a:r>
            <a:endParaRPr lang="en-US" altLang="zh-CN" dirty="0" smtClean="0"/>
          </a:p>
          <a:p>
            <a:r>
              <a:rPr lang="zh-CN" altLang="en-US" dirty="0" smtClean="0"/>
              <a:t>事实上目前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没有必要支持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文件的加载</a:t>
            </a:r>
            <a:endParaRPr lang="en-US" altLang="zh-CN" dirty="0" smtClean="0"/>
          </a:p>
          <a:p>
            <a:r>
              <a:rPr lang="zh-CN" altLang="en-US" dirty="0" smtClean="0"/>
              <a:t>简化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objcopy</a:t>
            </a:r>
            <a:r>
              <a:rPr lang="zh-CN" altLang="en-US" dirty="0" smtClean="0"/>
              <a:t>工具把代码和数据从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文件中抽取到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代码和数据在可执行文件的哪个位置？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起始位置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代码和数据有多少？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那么大</a:t>
            </a:r>
            <a:endParaRPr lang="en-US" altLang="zh-CN" dirty="0" smtClean="0"/>
          </a:p>
          <a:p>
            <a:r>
              <a:rPr lang="zh-CN" altLang="en-US" dirty="0" smtClean="0"/>
              <a:t>正确的内存位置在哪里？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链接位置</a:t>
            </a:r>
            <a:r>
              <a:rPr lang="en-US" altLang="zh-CN" dirty="0" smtClean="0"/>
              <a:t>0x4000000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87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Raw program 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一行代码即可实现</a:t>
            </a:r>
            <a:endParaRPr lang="en-US" altLang="zh-CN" dirty="0"/>
          </a:p>
          <a:p>
            <a:r>
              <a:rPr lang="zh-CN" altLang="en-US" dirty="0" smtClean="0"/>
              <a:t>体会程序的本质</a:t>
            </a:r>
            <a:endParaRPr lang="en-US" altLang="zh-CN" dirty="0" smtClean="0"/>
          </a:p>
          <a:p>
            <a:pPr lvl="1"/>
            <a:r>
              <a:rPr lang="zh-CN" altLang="en-US" dirty="0"/>
              <a:t>一个凝结着人类智慧设计的精妙 </a:t>
            </a:r>
            <a:r>
              <a:rPr lang="zh-CN" altLang="en-US" dirty="0" smtClean="0"/>
              <a:t>算法</a:t>
            </a:r>
            <a:r>
              <a:rPr lang="zh-CN" altLang="en-US" dirty="0"/>
              <a:t>，</a:t>
            </a:r>
            <a:r>
              <a:rPr lang="zh-CN" altLang="en-US" dirty="0" smtClean="0"/>
              <a:t>承载</a:t>
            </a:r>
            <a:r>
              <a:rPr lang="zh-CN" altLang="en-US" dirty="0"/>
              <a:t>着人类劳动收集的宝贵数据的</a:t>
            </a:r>
            <a:r>
              <a:rPr lang="en-US" altLang="zh-CN" dirty="0"/>
              <a:t>...</a:t>
            </a:r>
            <a:r>
              <a:rPr lang="zh-CN" altLang="en-US" dirty="0"/>
              <a:t>比特串</a:t>
            </a:r>
            <a:r>
              <a:rPr lang="en-US" altLang="zh-CN" dirty="0" smtClean="0"/>
              <a:t>!</a:t>
            </a:r>
          </a:p>
          <a:p>
            <a:pPr lvl="1"/>
            <a:r>
              <a:rPr lang="zh-CN" altLang="en-US" dirty="0" smtClean="0"/>
              <a:t>但其中又蕴含着“存储程序”的划时代思想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跳转到程序入口就可以控制计算机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1811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ramdisk_start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ramdisk_end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     |          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     +--+         +--+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0  0x100000             v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0x4000000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+------+------------------------------+-----------+-------+-------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|      |                +---------+   |           |  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|      | Nanos-lite     |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ramdisk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|   |           | dummy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|      |                +---------+   |           |  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+------+------------------------------+-----------+-------+-------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        |                         ^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        +-------------------------+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loader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2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补充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differential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testing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通过操作系统加载第一个用户程序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系统调用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简易文件系统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一切皆文件</a:t>
            </a:r>
          </a:p>
        </p:txBody>
      </p:sp>
    </p:spTree>
    <p:extLst>
      <p:ext uri="{BB962C8B-B14F-4D97-AF65-F5344CB8AC3E}">
        <p14:creationId xmlns:p14="http://schemas.microsoft.com/office/powerpoint/2010/main" val="17683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硬件保护机制的故事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保护模式与特权级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高特权级的进程才能执行系统级别的操作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低特权级的进程尝试执行 </a:t>
            </a:r>
            <a:r>
              <a:rPr lang="en-US" altLang="zh-CN" dirty="0" smtClean="0"/>
              <a:t>-&gt; CPU</a:t>
            </a:r>
            <a:r>
              <a:rPr lang="zh-CN" altLang="en-US" dirty="0" smtClean="0"/>
              <a:t>抛出异常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高特权级，用户进程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低特权级</a:t>
            </a:r>
            <a:endParaRPr lang="en-US" altLang="zh-CN" dirty="0" smtClean="0"/>
          </a:p>
          <a:p>
            <a:r>
              <a:rPr lang="zh-CN" altLang="en-US" dirty="0"/>
              <a:t>保护</a:t>
            </a:r>
            <a:r>
              <a:rPr lang="zh-CN" altLang="en-US" dirty="0" smtClean="0"/>
              <a:t>机制的本质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</a:t>
            </a:r>
            <a:r>
              <a:rPr lang="zh-CN" altLang="en-US" dirty="0"/>
              <a:t>与特权级检查相关的</a:t>
            </a:r>
            <a:r>
              <a:rPr lang="zh-CN" altLang="en-US" dirty="0" smtClean="0"/>
              <a:t>门电路</a:t>
            </a:r>
            <a:r>
              <a:rPr lang="zh-CN" altLang="en-US" dirty="0"/>
              <a:t>，</a:t>
            </a:r>
            <a:r>
              <a:rPr lang="zh-CN" altLang="en-US" dirty="0" smtClean="0"/>
              <a:t>如果发现非法操作</a:t>
            </a:r>
            <a:r>
              <a:rPr lang="zh-CN" altLang="en-US" dirty="0"/>
              <a:t>，</a:t>
            </a:r>
            <a:r>
              <a:rPr lang="zh-CN" altLang="en-US" dirty="0" smtClean="0"/>
              <a:t>就</a:t>
            </a:r>
            <a:r>
              <a:rPr lang="zh-CN" altLang="en-US" dirty="0"/>
              <a:t>会抛出一个</a:t>
            </a:r>
            <a:r>
              <a:rPr lang="zh-CN" altLang="en-US" dirty="0" smtClean="0"/>
              <a:t>异常</a:t>
            </a:r>
            <a:r>
              <a:rPr lang="zh-CN" altLang="en-US" dirty="0"/>
              <a:t>，</a:t>
            </a:r>
            <a:r>
              <a:rPr lang="zh-CN" altLang="en-US" dirty="0" smtClean="0"/>
              <a:t>通知</a:t>
            </a:r>
            <a:r>
              <a:rPr lang="en-US" altLang="zh-CN" dirty="0"/>
              <a:t>CPU</a:t>
            </a:r>
            <a:r>
              <a:rPr lang="zh-CN" altLang="en-US" dirty="0"/>
              <a:t>进行</a:t>
            </a:r>
            <a:r>
              <a:rPr lang="zh-CN" altLang="en-US" dirty="0" smtClean="0"/>
              <a:t>处理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NEMU</a:t>
            </a:r>
            <a:r>
              <a:rPr lang="zh-CN" altLang="en-US" dirty="0" smtClean="0"/>
              <a:t>简化，不加入保护机制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所有用户进程运行在</a:t>
            </a:r>
            <a:r>
              <a:rPr lang="zh-CN" altLang="en-US" dirty="0"/>
              <a:t>高特权级</a:t>
            </a:r>
          </a:p>
        </p:txBody>
      </p:sp>
    </p:spTree>
    <p:extLst>
      <p:ext uri="{BB962C8B-B14F-4D97-AF65-F5344CB8AC3E}">
        <p14:creationId xmlns:p14="http://schemas.microsoft.com/office/powerpoint/2010/main" val="391412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操作系统管理所</a:t>
            </a:r>
            <a:r>
              <a:rPr lang="zh-CN" altLang="en-US" dirty="0"/>
              <a:t>有资源，为用户进程</a:t>
            </a:r>
            <a:r>
              <a:rPr lang="zh-CN" altLang="en-US" dirty="0" smtClean="0"/>
              <a:t>提供服务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办理什么业务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系统调用号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账号是什么，交易金额是多少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系统调用参数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填写业务单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往通用寄存器设置参数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提交给职员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触发一个特殊的异常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GNU/Linux</a:t>
            </a:r>
            <a:r>
              <a:rPr lang="zh-CN" altLang="en-US" dirty="0" smtClean="0"/>
              <a:t>中为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$0x80</a:t>
            </a:r>
          </a:p>
          <a:p>
            <a:r>
              <a:rPr lang="en-US" altLang="zh-CN" dirty="0" smtClean="0"/>
              <a:t>navy-apps/libs/</a:t>
            </a:r>
            <a:r>
              <a:rPr lang="en-US" altLang="zh-CN" dirty="0" err="1" smtClean="0"/>
              <a:t>libos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nanos.c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064" y="5229200"/>
            <a:ext cx="81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Myanmar Text" pitchFamily="34" charset="0"/>
                <a:cs typeface="Myanmar Text" pitchFamily="34" charset="0"/>
              </a:rPr>
              <a:t>int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_</a:t>
            </a:r>
            <a:r>
              <a:rPr lang="en-US" altLang="zh-CN" b="1" dirty="0" err="1">
                <a:latin typeface="Myanmar Text" pitchFamily="34" charset="0"/>
                <a:cs typeface="Myanmar Text" pitchFamily="34" charset="0"/>
              </a:rPr>
              <a:t>syscall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_(</a:t>
            </a:r>
            <a:r>
              <a:rPr lang="en-US" altLang="zh-CN" b="1" dirty="0" err="1">
                <a:latin typeface="Myanmar Text" pitchFamily="34" charset="0"/>
                <a:cs typeface="Myanmar Text" pitchFamily="34" charset="0"/>
              </a:rPr>
              <a:t>int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type, </a:t>
            </a:r>
            <a:r>
              <a:rPr lang="en-US" altLang="zh-CN" b="1" dirty="0" err="1" smtClean="0">
                <a:latin typeface="Myanmar Text" pitchFamily="34" charset="0"/>
                <a:cs typeface="Myanmar Text" pitchFamily="34" charset="0"/>
              </a:rPr>
              <a:t>uintptr_t</a:t>
            </a:r>
            <a:r>
              <a:rPr lang="en-US" altLang="zh-CN" b="1" dirty="0" smtClean="0">
                <a:latin typeface="Myanmar Text" pitchFamily="34" charset="0"/>
                <a:cs typeface="Myanmar Text" pitchFamily="34" charset="0"/>
              </a:rPr>
              <a:t> 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a0, </a:t>
            </a:r>
            <a:r>
              <a:rPr lang="en-US" altLang="zh-CN" b="1" dirty="0" err="1" smtClean="0">
                <a:latin typeface="Myanmar Text" pitchFamily="34" charset="0"/>
                <a:cs typeface="Myanmar Text" pitchFamily="34" charset="0"/>
              </a:rPr>
              <a:t>uintptr_t</a:t>
            </a:r>
            <a:r>
              <a:rPr lang="en-US" altLang="zh-CN" b="1" dirty="0" smtClean="0">
                <a:latin typeface="Myanmar Text" pitchFamily="34" charset="0"/>
                <a:cs typeface="Myanmar Text" pitchFamily="34" charset="0"/>
              </a:rPr>
              <a:t> 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a1, </a:t>
            </a:r>
            <a:r>
              <a:rPr lang="en-US" altLang="zh-CN" b="1" dirty="0" err="1" smtClean="0">
                <a:latin typeface="Myanmar Text" pitchFamily="34" charset="0"/>
                <a:cs typeface="Myanmar Text" pitchFamily="34" charset="0"/>
              </a:rPr>
              <a:t>uintptr_t</a:t>
            </a:r>
            <a:r>
              <a:rPr lang="en-US" altLang="zh-CN" b="1" dirty="0" smtClean="0">
                <a:latin typeface="Myanmar Text" pitchFamily="34" charset="0"/>
                <a:cs typeface="Myanmar Text" pitchFamily="34" charset="0"/>
              </a:rPr>
              <a:t> 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a2) {</a:t>
            </a:r>
          </a:p>
          <a:p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 </a:t>
            </a:r>
            <a:r>
              <a:rPr lang="en-US" altLang="zh-CN" b="1" dirty="0" err="1">
                <a:latin typeface="Myanmar Text" pitchFamily="34" charset="0"/>
                <a:cs typeface="Myanmar Text" pitchFamily="34" charset="0"/>
              </a:rPr>
              <a:t>int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ret;</a:t>
            </a:r>
          </a:p>
          <a:p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 </a:t>
            </a:r>
            <a:r>
              <a:rPr lang="en-US" altLang="zh-CN" b="1" dirty="0" err="1">
                <a:latin typeface="Myanmar Text" pitchFamily="34" charset="0"/>
                <a:cs typeface="Myanmar Text" pitchFamily="34" charset="0"/>
              </a:rPr>
              <a:t>asm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volatile("</a:t>
            </a:r>
            <a:r>
              <a:rPr lang="en-US" altLang="zh-CN" b="1" dirty="0" err="1">
                <a:latin typeface="Myanmar Text" pitchFamily="34" charset="0"/>
                <a:cs typeface="Myanmar Text" pitchFamily="34" charset="0"/>
              </a:rPr>
              <a:t>int</a:t>
            </a:r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$0x80": "=a"(ret): "a"(type), "b"(a0), "c"(a1), "d"(a2));</a:t>
            </a:r>
          </a:p>
          <a:p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  return ret;</a:t>
            </a:r>
          </a:p>
          <a:p>
            <a:r>
              <a:rPr lang="en-US" altLang="zh-CN" b="1" dirty="0">
                <a:latin typeface="Myanmar Text" pitchFamily="34" charset="0"/>
                <a:cs typeface="Myanmar Text" pitchFamily="34" charset="0"/>
              </a:rPr>
              <a:t>}</a:t>
            </a:r>
            <a:endParaRPr lang="zh-CN" altLang="en-US" b="1" dirty="0">
              <a:latin typeface="Myanmar Text" pitchFamily="34" charset="0"/>
              <a:cs typeface="Myanmar Tex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1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穿越时空的旅程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857364"/>
            <a:ext cx="4865764" cy="4811724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检测到异常之后，会跳转到一个地方</a:t>
            </a:r>
            <a:endParaRPr lang="en-US" altLang="zh-CN" dirty="0" smtClean="0"/>
          </a:p>
          <a:p>
            <a:r>
              <a:rPr lang="zh-CN" altLang="en-US" dirty="0" smtClean="0"/>
              <a:t>跳转到哪里？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5068922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31                23                15                7                0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+-----------------+-----------------+---+-------------------------------+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|           OFFSET 31..16           | P |          Don't care           |4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+-----------------------------------+---+-------------------------------+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|             Don't care            |           OFFSET 15..0            |0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+-----------------+-----------------+-----------------+-----------------+</a:t>
            </a:r>
            <a:br>
              <a:rPr lang="en-US" altLang="zh-CN" sz="1400" b="1" dirty="0">
                <a:latin typeface="Courier New" pitchFamily="49" charset="0"/>
                <a:cs typeface="Courier New" pitchFamily="49" charset="0"/>
              </a:rPr>
            </a:br>
            <a:endParaRPr lang="zh-CN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140434"/>
            <a:ext cx="4536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|    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Entry Point |&lt;----+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+---------------+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+---------------+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|offset |       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|-------+-------|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Exception  |       | offset|-----+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ID-----&gt;+---------------+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|Gate Descriptor|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IDT------&gt;+---------------+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|</a:t>
            </a:r>
            <a:br>
              <a:rPr lang="en-US" altLang="zh-CN" sz="16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   |              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以后如何返回？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还需要保存必要的现场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EIP – </a:t>
            </a:r>
            <a:r>
              <a:rPr lang="zh-CN" altLang="en-US" dirty="0" smtClean="0"/>
              <a:t>下一条指令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EFLAGS – </a:t>
            </a:r>
            <a:r>
              <a:rPr lang="zh-CN" altLang="en-US" dirty="0" smtClean="0"/>
              <a:t>标志位</a:t>
            </a:r>
            <a:r>
              <a:rPr lang="en-US" altLang="zh-CN" dirty="0" smtClean="0"/>
              <a:t>(IF)</a:t>
            </a:r>
            <a:r>
              <a:rPr lang="zh-CN" altLang="en-US" dirty="0" smtClean="0"/>
              <a:t>的状态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 – CPL</a:t>
            </a:r>
          </a:p>
          <a:p>
            <a:endParaRPr lang="en-US" altLang="zh-CN" dirty="0"/>
          </a:p>
          <a:p>
            <a:r>
              <a:rPr lang="zh-CN" altLang="en-US" dirty="0" smtClean="0"/>
              <a:t>保存到哪里？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423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异常处理的硬件流程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简化（去掉分段相关内容）后的流程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依次</a:t>
            </a:r>
            <a:r>
              <a:rPr lang="zh-CN" altLang="en-US" dirty="0"/>
              <a:t>将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EIP</a:t>
            </a:r>
            <a:r>
              <a:rPr lang="zh-CN" altLang="en-US" dirty="0"/>
              <a:t>寄存器的值压入</a:t>
            </a:r>
            <a:r>
              <a:rPr lang="zh-CN" altLang="en-US" dirty="0" smtClean="0"/>
              <a:t>堆栈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IDTR</a:t>
            </a:r>
            <a:r>
              <a:rPr lang="zh-CN" altLang="en-US" dirty="0"/>
              <a:t>中读出</a:t>
            </a:r>
            <a:r>
              <a:rPr lang="en-US" altLang="zh-CN" dirty="0"/>
              <a:t>IDT</a:t>
            </a:r>
            <a:r>
              <a:rPr lang="zh-CN" altLang="en-US" dirty="0"/>
              <a:t>的首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zh-CN" altLang="en-US" dirty="0"/>
              <a:t>中断</a:t>
            </a:r>
            <a:r>
              <a:rPr lang="en-US" altLang="zh-CN" dirty="0"/>
              <a:t>)</a:t>
            </a:r>
            <a:r>
              <a:rPr lang="zh-CN" altLang="en-US" dirty="0"/>
              <a:t>号在</a:t>
            </a:r>
            <a:r>
              <a:rPr lang="en-US" altLang="zh-CN" dirty="0"/>
              <a:t>IDT</a:t>
            </a:r>
            <a:r>
              <a:rPr lang="zh-CN" altLang="en-US" dirty="0"/>
              <a:t>中进行</a:t>
            </a:r>
            <a:r>
              <a:rPr lang="zh-CN" altLang="en-US" dirty="0" smtClean="0"/>
              <a:t>索引，找到</a:t>
            </a:r>
            <a:r>
              <a:rPr lang="zh-CN" altLang="en-US" dirty="0"/>
              <a:t>一个门</a:t>
            </a:r>
            <a:r>
              <a:rPr lang="zh-CN" altLang="en-US" dirty="0" smtClean="0"/>
              <a:t>描述符</a:t>
            </a:r>
            <a:endParaRPr lang="en-US" altLang="zh-CN" dirty="0" smtClean="0"/>
          </a:p>
          <a:p>
            <a:r>
              <a:rPr lang="zh-CN" altLang="en-US" dirty="0" smtClean="0"/>
              <a:t>将门</a:t>
            </a:r>
            <a:r>
              <a:rPr lang="zh-CN" altLang="en-US" dirty="0"/>
              <a:t>描述符中的</a:t>
            </a:r>
            <a:r>
              <a:rPr lang="en-US" altLang="zh-CN" dirty="0"/>
              <a:t>offset</a:t>
            </a:r>
            <a:r>
              <a:rPr lang="zh-CN" altLang="en-US" dirty="0"/>
              <a:t>域组合成目标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跳</a:t>
            </a:r>
            <a:r>
              <a:rPr lang="zh-CN" altLang="en-US" dirty="0"/>
              <a:t>转到目标地址</a:t>
            </a:r>
          </a:p>
        </p:txBody>
      </p:sp>
    </p:spTree>
    <p:extLst>
      <p:ext uri="{BB962C8B-B14F-4D97-AF65-F5344CB8AC3E}">
        <p14:creationId xmlns:p14="http://schemas.microsoft.com/office/powerpoint/2010/main" val="205898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软件需要做什么？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ASYE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准备一个有意义的</a:t>
            </a:r>
            <a:r>
              <a:rPr lang="en-US" altLang="zh-CN" dirty="0" smtClean="0"/>
              <a:t>IDT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nexus-am/am/arch/x86-nemu/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asye.c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asys_init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定义结构体数组</a:t>
            </a:r>
            <a:r>
              <a:rPr lang="en-US" altLang="zh-CN" dirty="0" err="1" smtClean="0"/>
              <a:t>idt</a:t>
            </a:r>
            <a:r>
              <a:rPr lang="zh-CN" altLang="en-US" dirty="0" smtClean="0"/>
              <a:t>，每一项是一个门描述符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idt</a:t>
            </a:r>
            <a:r>
              <a:rPr lang="zh-CN" altLang="en-US" dirty="0" smtClean="0"/>
              <a:t>数组的元素中填写有意义的门描述符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IDTR</a:t>
            </a:r>
            <a:r>
              <a:rPr lang="zh-CN" altLang="en-US" dirty="0" smtClean="0"/>
              <a:t>寄存器中设置</a:t>
            </a:r>
            <a:r>
              <a:rPr lang="en-US" altLang="zh-CN" dirty="0" err="1" smtClean="0"/>
              <a:t>idt</a:t>
            </a:r>
            <a:r>
              <a:rPr lang="zh-CN" altLang="en-US" dirty="0" smtClean="0"/>
              <a:t>的首地址和长度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注册事件处理函数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后面介绍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1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补充 </a:t>
            </a:r>
            <a:r>
              <a:rPr lang="en-US" altLang="zh-CN" dirty="0" smtClean="0">
                <a:solidFill>
                  <a:srgbClr val="0000FF"/>
                </a:solidFill>
              </a:rPr>
              <a:t>– differential testing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通过操作系统加载第一个用户程序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系统调用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简易文件系统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一切皆文件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9" y="1857364"/>
            <a:ext cx="2993555" cy="4811724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中根据</a:t>
            </a:r>
            <a:r>
              <a:rPr lang="en-US" altLang="zh-CN" dirty="0" smtClean="0"/>
              <a:t>i386</a:t>
            </a:r>
            <a:r>
              <a:rPr lang="zh-CN" altLang="en-US" dirty="0" smtClean="0"/>
              <a:t>中断机制实现</a:t>
            </a:r>
            <a:r>
              <a:rPr lang="en-US" altLang="zh-CN" dirty="0" err="1" smtClean="0"/>
              <a:t>raise_intr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实现成功后跳转到</a:t>
            </a:r>
            <a:r>
              <a:rPr lang="en-US" altLang="zh-CN" dirty="0" err="1" smtClean="0"/>
              <a:t>vecsys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的代码附近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77480"/>
            <a:ext cx="561662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raise_intr</a:t>
            </a:r>
            <a:r>
              <a:rPr lang="en-US" altLang="zh-CN" sz="2000" dirty="0"/>
              <a:t>(uint8_t NO, </a:t>
            </a:r>
            <a:r>
              <a:rPr lang="en-US" altLang="zh-CN" sz="2000" dirty="0" err="1"/>
              <a:t>vaddr_t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ret_addr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/>
              <a:t>  uint32_t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[2];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vaddr_t</a:t>
            </a:r>
            <a:r>
              <a:rPr lang="en-US" altLang="zh-CN" sz="2000" dirty="0"/>
              <a:t> base = </a:t>
            </a:r>
            <a:r>
              <a:rPr lang="en-US" altLang="zh-CN" sz="2000" dirty="0" err="1"/>
              <a:t>cpu.idtr.base</a:t>
            </a:r>
            <a:r>
              <a:rPr lang="en-US" altLang="zh-CN" sz="2000" dirty="0"/>
              <a:t> + (NO &lt;&lt; 3);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[0] = </a:t>
            </a:r>
            <a:r>
              <a:rPr lang="en-US" altLang="zh-CN" sz="2000" dirty="0" err="1"/>
              <a:t>vaddr_read</a:t>
            </a:r>
            <a:r>
              <a:rPr lang="en-US" altLang="zh-CN" sz="2000" dirty="0"/>
              <a:t>(base, 4);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[1] = </a:t>
            </a:r>
            <a:r>
              <a:rPr lang="en-US" altLang="zh-CN" sz="2000" dirty="0" err="1"/>
              <a:t>vaddr_read</a:t>
            </a:r>
            <a:r>
              <a:rPr lang="en-US" altLang="zh-CN" sz="2000" dirty="0"/>
              <a:t>(base + 4, 4);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GateDesc</a:t>
            </a:r>
            <a:r>
              <a:rPr lang="en-US" altLang="zh-CN" sz="2000" dirty="0"/>
              <a:t> *g = (void *)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assert(g-&gt;present);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rtl_push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cpu.eflags.val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rtl_li</a:t>
            </a:r>
            <a:r>
              <a:rPr lang="en-US" altLang="zh-CN" sz="2000" dirty="0"/>
              <a:t>(&amp;t0, </a:t>
            </a:r>
            <a:r>
              <a:rPr lang="en-US" altLang="zh-CN" sz="2000" dirty="0" err="1"/>
              <a:t>cpu.cs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rtl_push</a:t>
            </a:r>
            <a:r>
              <a:rPr lang="en-US" altLang="zh-CN" sz="2000" dirty="0"/>
              <a:t>(&amp;t0);   // </a:t>
            </a:r>
            <a:r>
              <a:rPr lang="en-US" altLang="zh-CN" sz="2000" dirty="0" err="1"/>
              <a:t>cs</a:t>
            </a:r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rtl_li</a:t>
            </a:r>
            <a:r>
              <a:rPr lang="en-US" altLang="zh-CN" sz="2000" dirty="0"/>
              <a:t>(&amp;t0, </a:t>
            </a:r>
            <a:r>
              <a:rPr lang="en-US" altLang="zh-CN" sz="2000" dirty="0" err="1"/>
              <a:t>ret_addr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rtl_push</a:t>
            </a:r>
            <a:r>
              <a:rPr lang="en-US" altLang="zh-CN" sz="2000" dirty="0"/>
              <a:t>(&amp;t0);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decoding.jmp_eip</a:t>
            </a:r>
            <a:r>
              <a:rPr lang="en-US" altLang="zh-CN" sz="2000" dirty="0"/>
              <a:t> = g-&gt;offset_15_0 | g-</a:t>
            </a:r>
            <a:r>
              <a:rPr lang="en-US" altLang="zh-CN" sz="2000" dirty="0" smtClean="0"/>
              <a:t>&gt; offset_31_16 </a:t>
            </a:r>
            <a:r>
              <a:rPr lang="en-US" altLang="zh-CN" sz="2000" dirty="0"/>
              <a:t>&lt;&lt; 16;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decoding.is_jmp</a:t>
            </a:r>
            <a:r>
              <a:rPr lang="en-US" altLang="zh-CN" sz="2000" dirty="0"/>
              <a:t> = 1;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346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保存现场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将要在软件上进行真正的异常处理过程</a:t>
            </a:r>
            <a:endParaRPr lang="en-US" altLang="zh-CN" dirty="0" smtClean="0"/>
          </a:p>
          <a:p>
            <a:r>
              <a:rPr lang="zh-CN" altLang="en-US" dirty="0" smtClean="0"/>
              <a:t>但这也需要用到通用寄存器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目前的通用寄存器存放着异常触发前的内容</a:t>
            </a:r>
            <a:endParaRPr lang="en-US" altLang="zh-CN" dirty="0" smtClean="0"/>
          </a:p>
          <a:p>
            <a:r>
              <a:rPr lang="zh-CN" altLang="en-US" dirty="0" smtClean="0"/>
              <a:t>也需要保存起来！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硬件不负责保存，软件通过</a:t>
            </a:r>
            <a:r>
              <a:rPr lang="en-US" altLang="zh-CN" dirty="0" err="1" smtClean="0"/>
              <a:t>pusha</a:t>
            </a:r>
            <a:r>
              <a:rPr lang="zh-CN" altLang="en-US" dirty="0" smtClean="0"/>
              <a:t>指令来保存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nexus-am/am/x86-nemu/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trap.S</a:t>
            </a:r>
            <a:endParaRPr lang="en-US" altLang="zh-CN" dirty="0"/>
          </a:p>
          <a:p>
            <a:pPr lvl="1"/>
            <a:r>
              <a:rPr lang="en-US" altLang="zh-CN" dirty="0" err="1"/>
              <a:t>v</a:t>
            </a:r>
            <a:r>
              <a:rPr lang="en-US" altLang="zh-CN" dirty="0" err="1" smtClean="0"/>
              <a:t>ecsys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压入错误码和异常号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sm_trap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保存通用寄存器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0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陷阱帧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9" y="1857364"/>
            <a:ext cx="5327986" cy="4811724"/>
          </a:xfrm>
        </p:spPr>
        <p:txBody>
          <a:bodyPr/>
          <a:lstStyle/>
          <a:p>
            <a:r>
              <a:rPr lang="zh-CN" altLang="en-US" dirty="0" smtClean="0"/>
              <a:t>保存了触发异常前的所有信息</a:t>
            </a:r>
            <a:endParaRPr lang="en-US" altLang="zh-CN" dirty="0" smtClean="0"/>
          </a:p>
          <a:p>
            <a:r>
              <a:rPr lang="zh-CN" altLang="en-US" dirty="0" smtClean="0"/>
              <a:t>与函数调用的栈帧对比，为何异常处理需要保存更多信息？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诡异的代码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32240" y="416775"/>
            <a:ext cx="1152128" cy="6108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32240" y="980728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32240" y="1352879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1715012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20582" y="2087163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 code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20582" y="2459314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20582" y="2830602"/>
            <a:ext cx="1152128" cy="1114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2240" y="3945167"/>
            <a:ext cx="1152128" cy="3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???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20582" y="416775"/>
            <a:ext cx="1152128" cy="563953"/>
          </a:xfrm>
          <a:prstGeom prst="rect">
            <a:avLst/>
          </a:prstGeom>
          <a:pattFill prst="ltUp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6372200" y="980728"/>
            <a:ext cx="348382" cy="1106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6383858" y="2092171"/>
            <a:ext cx="348382" cy="185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119849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硬件保存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269550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件保存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4350003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asm_trap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pushal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  </a:t>
            </a:r>
            <a:r>
              <a:rPr lang="en-US" altLang="zh-CN" dirty="0" err="1" smtClean="0">
                <a:solidFill>
                  <a:schemeClr val="accent1"/>
                </a:solidFill>
              </a:rPr>
              <a:t>pushl</a:t>
            </a:r>
            <a:r>
              <a:rPr lang="en-US" altLang="zh-CN" dirty="0" smtClean="0">
                <a:solidFill>
                  <a:schemeClr val="accent1"/>
                </a:solidFill>
              </a:rPr>
              <a:t> %</a:t>
            </a:r>
            <a:r>
              <a:rPr lang="en-US" altLang="zh-CN" dirty="0" err="1" smtClean="0">
                <a:solidFill>
                  <a:schemeClr val="accent1"/>
                </a:solidFill>
              </a:rPr>
              <a:t>esp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call </a:t>
            </a:r>
            <a:r>
              <a:rPr lang="en-US" altLang="zh-CN" dirty="0" err="1" smtClean="0"/>
              <a:t>irq_handle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# …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14343" y="4317318"/>
            <a:ext cx="6062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6096" y="4105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sp>
        <p:nvSpPr>
          <p:cNvPr id="22" name="左大括号 21"/>
          <p:cNvSpPr/>
          <p:nvPr/>
        </p:nvSpPr>
        <p:spPr>
          <a:xfrm rot="10800000">
            <a:off x="7884368" y="980727"/>
            <a:ext cx="348382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39087" y="2267580"/>
            <a:ext cx="11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陷阱帧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12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重新组织陷阱帧的结构体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根据形成的栈帧重新</a:t>
            </a:r>
            <a:r>
              <a:rPr lang="zh-CN" altLang="en-US" dirty="0"/>
              <a:t>组织</a:t>
            </a:r>
          </a:p>
        </p:txBody>
      </p:sp>
      <p:sp>
        <p:nvSpPr>
          <p:cNvPr id="4" name="矩形 3"/>
          <p:cNvSpPr/>
          <p:nvPr/>
        </p:nvSpPr>
        <p:spPr>
          <a:xfrm>
            <a:off x="6732240" y="416775"/>
            <a:ext cx="1152128" cy="6108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32240" y="980728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32240" y="1352879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1715012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20582" y="2087163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 code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20582" y="2459314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20582" y="2830602"/>
            <a:ext cx="1152128" cy="1114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2240" y="3945167"/>
            <a:ext cx="1152128" cy="3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???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20582" y="416775"/>
            <a:ext cx="1152128" cy="563953"/>
          </a:xfrm>
          <a:prstGeom prst="rect">
            <a:avLst/>
          </a:prstGeom>
          <a:pattFill prst="ltUp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6372200" y="980728"/>
            <a:ext cx="348382" cy="1106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6383858" y="2092171"/>
            <a:ext cx="348382" cy="185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119849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硬件保存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269550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件保存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14343" y="4317318"/>
            <a:ext cx="6062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4105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10800000">
            <a:off x="7884368" y="980727"/>
            <a:ext cx="348382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39087" y="2267580"/>
            <a:ext cx="115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陷阱帧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256490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uintptr_t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, err, 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eflags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esi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edi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 smtClean="0"/>
              <a:t>RegSet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4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事件分发与系统调用处理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irq_handle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将异常打包成事件</a:t>
            </a:r>
            <a:endParaRPr lang="en-US" altLang="zh-CN" dirty="0" smtClean="0"/>
          </a:p>
          <a:p>
            <a:r>
              <a:rPr lang="zh-CN" altLang="en-US" dirty="0" smtClean="0"/>
              <a:t>调用之前注册的事件处理函数进行处理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irq.c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do_event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do_event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发现是</a:t>
            </a:r>
            <a:r>
              <a:rPr lang="en-US" altLang="zh-CN" dirty="0" smtClean="0"/>
              <a:t>_EVENT_SYSCALL</a:t>
            </a:r>
            <a:r>
              <a:rPr lang="zh-CN" altLang="en-US" dirty="0" smtClean="0"/>
              <a:t>后，调用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syscall.c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do_syscall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o_syscall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根据系统调用类型再次进行分发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设置返回值，直接修改陷阱帧中的</a:t>
            </a:r>
            <a:r>
              <a:rPr lang="en-US" altLang="zh-CN" dirty="0" err="1" smtClean="0"/>
              <a:t>eax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512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恢复现场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逐项弹出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恢复陷阱帧的内容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popl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iret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最终返回用户进程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732240" y="416775"/>
            <a:ext cx="1152128" cy="61085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32240" y="980728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EFLAGS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32240" y="1352879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32240" y="1715012"/>
            <a:ext cx="1152128" cy="372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EIP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20582" y="2087163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 code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20582" y="2459314"/>
            <a:ext cx="1152128" cy="372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irq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20582" y="2830602"/>
            <a:ext cx="1152128" cy="1114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2240" y="3945167"/>
            <a:ext cx="1152128" cy="37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???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20582" y="416775"/>
            <a:ext cx="1152128" cy="563953"/>
          </a:xfrm>
          <a:prstGeom prst="rect">
            <a:avLst/>
          </a:prstGeom>
          <a:pattFill prst="ltUp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6372200" y="980728"/>
            <a:ext cx="348382" cy="1106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6383858" y="2092171"/>
            <a:ext cx="348382" cy="1852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119849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硬件保存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2695503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件保存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14343" y="4317318"/>
            <a:ext cx="60623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4105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 rot="10800000">
            <a:off x="8172400" y="1052736"/>
            <a:ext cx="755576" cy="301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73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第一个系统调用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人为添加的</a:t>
            </a:r>
            <a:r>
              <a:rPr lang="en-US" altLang="zh-CN" dirty="0" err="1" smtClean="0"/>
              <a:t>SYS_none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什么都不做，直接返回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1"/>
            <a:r>
              <a:rPr lang="zh-CN" altLang="en-US" dirty="0" smtClean="0"/>
              <a:t>方便理解系统调用的流程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xit – </a:t>
            </a:r>
            <a:r>
              <a:rPr lang="zh-CN" altLang="en-US" dirty="0" smtClean="0"/>
              <a:t>直接调用</a:t>
            </a:r>
            <a:r>
              <a:rPr lang="en-US" altLang="zh-CN" dirty="0" smtClean="0"/>
              <a:t>_halt()</a:t>
            </a:r>
          </a:p>
          <a:p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rite –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putc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可在</a:t>
            </a:r>
            <a:r>
              <a:rPr lang="zh-CN" altLang="en-US" dirty="0"/>
              <a:t>操作系统上运行</a:t>
            </a:r>
            <a:r>
              <a:rPr lang="en-US" altLang="zh-CN" dirty="0"/>
              <a:t>Hello World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529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sbrk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libc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会先通过</a:t>
            </a:r>
            <a:r>
              <a:rPr lang="en-US" altLang="zh-CN" dirty="0" err="1" smtClean="0"/>
              <a:t>sbrk</a:t>
            </a:r>
            <a:r>
              <a:rPr lang="zh-CN" altLang="en-US" dirty="0" smtClean="0"/>
              <a:t>申请缓冲区存放格式化的内容</a:t>
            </a:r>
            <a:endParaRPr lang="en-US" altLang="zh-CN" dirty="0" smtClean="0"/>
          </a:p>
          <a:p>
            <a:r>
              <a:rPr lang="zh-CN" altLang="en-US" dirty="0" smtClean="0"/>
              <a:t>若申请失败，会逐个字符输出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多次调用</a:t>
            </a:r>
            <a:r>
              <a:rPr lang="en-US" altLang="zh-CN" dirty="0" smtClean="0"/>
              <a:t>write()</a:t>
            </a:r>
          </a:p>
          <a:p>
            <a:endParaRPr lang="en-US" altLang="zh-CN" dirty="0"/>
          </a:p>
          <a:p>
            <a:r>
              <a:rPr lang="zh-CN" altLang="en-US" dirty="0" smtClean="0"/>
              <a:t>实现成功后，只调用一次</a:t>
            </a:r>
            <a:r>
              <a:rPr lang="en-US" altLang="zh-CN" dirty="0" smtClean="0"/>
              <a:t>write()</a:t>
            </a:r>
          </a:p>
          <a:p>
            <a:pPr lvl="1"/>
            <a:r>
              <a:rPr lang="zh-CN" altLang="en-US" dirty="0" smtClean="0"/>
              <a:t>体会缓冲区的作用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58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补充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differential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testing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通过操作系统加载第一个用户程序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系统调用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简易文件系统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一切皆文件</a:t>
            </a:r>
          </a:p>
        </p:txBody>
      </p:sp>
    </p:spTree>
    <p:extLst>
      <p:ext uri="{BB962C8B-B14F-4D97-AF65-F5344CB8AC3E}">
        <p14:creationId xmlns:p14="http://schemas.microsoft.com/office/powerpoint/2010/main" val="27692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中只有一个文件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中有多个文件，如何指定？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若用户程序使用</a:t>
            </a:r>
            <a:r>
              <a:rPr lang="en-US" altLang="zh-CN" dirty="0" err="1" smtClean="0"/>
              <a:t>ramdisk_read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，如何知道文件的位置？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OS</a:t>
            </a:r>
            <a:r>
              <a:rPr lang="zh-CN" altLang="en-US" dirty="0" smtClean="0"/>
              <a:t>需要在存储介质的驱动之上提供更高级的抽象</a:t>
            </a:r>
            <a:endParaRPr lang="en-US" altLang="zh-CN" dirty="0" smtClean="0"/>
          </a:p>
          <a:p>
            <a:r>
              <a:rPr lang="zh-CN" altLang="en-US" dirty="0" smtClean="0"/>
              <a:t>文件！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Differential testing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QEMU</a:t>
            </a:r>
            <a:r>
              <a:rPr lang="zh-CN" altLang="en-US" dirty="0" smtClean="0"/>
              <a:t>作为参考实现</a:t>
            </a:r>
            <a:endParaRPr lang="en-US" altLang="zh-CN" dirty="0" smtClean="0"/>
          </a:p>
          <a:p>
            <a:r>
              <a:rPr lang="zh-CN" altLang="en-US" dirty="0" smtClean="0"/>
              <a:t>逐条指令对比执行后的状态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大型状态机</a:t>
            </a:r>
            <a:endParaRPr lang="en-US" altLang="zh-CN" dirty="0" smtClean="0"/>
          </a:p>
          <a:p>
            <a:r>
              <a:rPr lang="zh-CN" altLang="en-US" dirty="0" smtClean="0"/>
              <a:t>若发现不同，马上报错</a:t>
            </a:r>
            <a:endParaRPr lang="en-US" altLang="zh-CN" dirty="0"/>
          </a:p>
          <a:p>
            <a:pPr lvl="1"/>
            <a:r>
              <a:rPr lang="zh-CN" altLang="en-US" dirty="0" smtClean="0"/>
              <a:t>只检查寄存器，内存太大，不好</a:t>
            </a:r>
            <a:r>
              <a:rPr lang="en-US" altLang="zh-CN" dirty="0" smtClean="0"/>
              <a:t>check</a:t>
            </a:r>
          </a:p>
          <a:p>
            <a:pPr lvl="2"/>
            <a:r>
              <a:rPr lang="zh-CN" altLang="en-US" dirty="0" smtClean="0"/>
              <a:t>但也会在不久的将来用到数据时检查</a:t>
            </a:r>
            <a:endParaRPr lang="en-US" altLang="zh-CN" dirty="0" smtClean="0"/>
          </a:p>
          <a:p>
            <a:r>
              <a:rPr lang="zh-CN" altLang="en-US" dirty="0" smtClean="0"/>
              <a:t>大大降低调试的工作量</a:t>
            </a:r>
            <a:endParaRPr lang="en-US" altLang="zh-CN" dirty="0" smtClean="0"/>
          </a:p>
          <a:p>
            <a:r>
              <a:rPr lang="zh-CN" altLang="en-US" dirty="0" smtClean="0"/>
              <a:t>几乎不会遇到</a:t>
            </a:r>
            <a:r>
              <a:rPr lang="en-US" altLang="zh-CN" dirty="0" smtClean="0"/>
              <a:t>bad trap</a:t>
            </a:r>
          </a:p>
          <a:p>
            <a:pPr lvl="1"/>
            <a:r>
              <a:rPr lang="zh-CN" altLang="en-US" dirty="0" smtClean="0"/>
              <a:t>总能在</a:t>
            </a:r>
            <a:r>
              <a:rPr lang="en-US" altLang="zh-CN" dirty="0" smtClean="0"/>
              <a:t>bad trap</a:t>
            </a:r>
            <a:r>
              <a:rPr lang="zh-CN" altLang="en-US" dirty="0" smtClean="0"/>
              <a:t>前捕捉到不同的状态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en-US" altLang="zh-CN" dirty="0" err="1" smtClean="0"/>
              <a:t>nemu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/monitor/diff-test/diff-</a:t>
            </a:r>
            <a:r>
              <a:rPr lang="en-US" altLang="zh-CN" dirty="0" err="1" smtClean="0"/>
              <a:t>test.c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difftest_step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768244" y="476672"/>
            <a:ext cx="8280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80112" y="1556792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NEMU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514543" y="1556792"/>
            <a:ext cx="115212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r>
              <a:rPr lang="en-US" altLang="zh-CN" dirty="0" smtClean="0"/>
              <a:t>EMU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516216" y="2996952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相同？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6156176" y="980728"/>
            <a:ext cx="1026114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>
            <a:off x="7182290" y="980728"/>
            <a:ext cx="908317" cy="57606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7" idx="1"/>
          </p:cNvCxnSpPr>
          <p:nvPr/>
        </p:nvCxnSpPr>
        <p:spPr>
          <a:xfrm>
            <a:off x="6156176" y="2276872"/>
            <a:ext cx="570947" cy="83607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7"/>
          </p:cNvCxnSpPr>
          <p:nvPr/>
        </p:nvCxnSpPr>
        <p:spPr>
          <a:xfrm flipH="1">
            <a:off x="7745469" y="2276872"/>
            <a:ext cx="345138" cy="836079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6"/>
            <a:endCxn id="4" idx="3"/>
          </p:cNvCxnSpPr>
          <p:nvPr/>
        </p:nvCxnSpPr>
        <p:spPr>
          <a:xfrm flipH="1" flipV="1">
            <a:off x="7596336" y="728700"/>
            <a:ext cx="360040" cy="2664296"/>
          </a:xfrm>
          <a:prstGeom prst="bentConnector3">
            <a:avLst>
              <a:gd name="adj1" fmla="val -294021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炸形 1 21"/>
          <p:cNvSpPr/>
          <p:nvPr/>
        </p:nvSpPr>
        <p:spPr>
          <a:xfrm>
            <a:off x="6444208" y="4221088"/>
            <a:ext cx="1656184" cy="1124744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报错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>
            <a:off x="7236296" y="3789040"/>
            <a:ext cx="0" cy="6926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8031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72400" y="29602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52320" y="23368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reg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81201" y="23255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72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内容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元数据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字节序列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元数据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文件到</a:t>
            </a:r>
            <a:r>
              <a:rPr lang="en-US" altLang="zh-CN" dirty="0" err="1" smtClean="0"/>
              <a:t>ramdisk</a:t>
            </a:r>
            <a:r>
              <a:rPr lang="zh-CN" altLang="en-US" dirty="0" smtClean="0"/>
              <a:t>位置的映射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文件系统的任务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管理元数据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向用户进程提供内容读写的接口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48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一个很简单的文件系统就可以满足需求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文件大小不变</a:t>
            </a:r>
            <a:endParaRPr lang="en-US" altLang="zh-CN" dirty="0" smtClean="0"/>
          </a:p>
          <a:p>
            <a:pPr lvl="1"/>
            <a:r>
              <a:rPr lang="zh-CN" altLang="en-US" dirty="0"/>
              <a:t>写</a:t>
            </a:r>
            <a:r>
              <a:rPr lang="zh-CN" altLang="en-US" dirty="0" smtClean="0"/>
              <a:t>文件时不许超过原有大小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文件数量固定，不能创建新文件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没有目录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65104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0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+-------------+---------+----------+-----------+--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|    file0    |  file1  |  ......  |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filen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|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+-------------+---------+----------+-----------+--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\           / \       /            \         /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+  size0  +   +size1+              +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sizen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56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文件记录表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files.h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27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fs.c</a:t>
            </a:r>
            <a:r>
              <a:rPr lang="zh-CN" altLang="en-US" dirty="0" smtClean="0"/>
              <a:t>中实现以下接口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然后在</a:t>
            </a:r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syscall.c</a:t>
            </a:r>
            <a:r>
              <a:rPr lang="zh-CN" altLang="en-US" dirty="0" smtClean="0"/>
              <a:t>中添加相应的系统调用</a:t>
            </a:r>
            <a:endParaRPr lang="en-US" altLang="zh-CN" dirty="0" smtClean="0"/>
          </a:p>
          <a:p>
            <a:r>
              <a:rPr lang="zh-CN" altLang="en-US" dirty="0" smtClean="0"/>
              <a:t>最后在</a:t>
            </a:r>
            <a:r>
              <a:rPr lang="en-US" altLang="zh-CN" dirty="0" smtClean="0"/>
              <a:t>navy-apps/libs/</a:t>
            </a:r>
            <a:r>
              <a:rPr lang="en-US" altLang="zh-CN" dirty="0" err="1" smtClean="0"/>
              <a:t>libos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nanos.c</a:t>
            </a:r>
            <a:r>
              <a:rPr lang="zh-CN" altLang="en-US" dirty="0" smtClean="0"/>
              <a:t>实现相应系统调用在用户进程的封装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newlib</a:t>
            </a:r>
            <a:r>
              <a:rPr lang="zh-CN" altLang="en-US" dirty="0" smtClean="0"/>
              <a:t>会调用这些封装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698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fs_open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*pathname,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mode);</a:t>
            </a:r>
            <a:br>
              <a:rPr lang="en-US" altLang="zh-CN" sz="2000" dirty="0"/>
            </a:br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fs_read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void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fs_write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 err="1"/>
              <a:t>off_t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fs_lseek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off_t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whence);</a:t>
            </a:r>
            <a:br>
              <a:rPr lang="en-US" altLang="zh-CN" sz="2000" dirty="0"/>
            </a:b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fs_close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 smtClean="0"/>
              <a:t>);</a:t>
            </a:r>
            <a:endParaRPr lang="zh-CN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40466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"Hello World!\n");</a:t>
            </a:r>
            <a:br>
              <a:rPr lang="en-US" altLang="zh-CN" dirty="0"/>
            </a:br>
            <a:r>
              <a:rPr lang="zh-CN" altLang="zh-CN" dirty="0"/>
              <a:t>在这个过程中</a:t>
            </a:r>
            <a:r>
              <a:rPr lang="en-US" altLang="zh-CN" dirty="0"/>
              <a:t>, </a:t>
            </a:r>
            <a:r>
              <a:rPr lang="zh-CN" altLang="zh-CN" dirty="0"/>
              <a:t>计算机是如何把字符串写入到磁盘的文件中的</a:t>
            </a:r>
            <a:r>
              <a:rPr lang="en-US" altLang="zh-CN" dirty="0" smtClean="0"/>
              <a:t>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03601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补充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differential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testing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通过操作系统加载第一个用户程序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系统调用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简易文件系统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一切皆文件</a:t>
            </a:r>
          </a:p>
        </p:txBody>
      </p:sp>
    </p:spTree>
    <p:extLst>
      <p:ext uri="{BB962C8B-B14F-4D97-AF65-F5344CB8AC3E}">
        <p14:creationId xmlns:p14="http://schemas.microsoft.com/office/powerpoint/2010/main" val="19931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设备的抽象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操作系统也需要让用户进程访问设备</a:t>
            </a:r>
            <a:endParaRPr lang="en-US" altLang="zh-CN" dirty="0" smtClean="0"/>
          </a:p>
          <a:p>
            <a:r>
              <a:rPr lang="zh-CN" altLang="en-US" dirty="0" smtClean="0"/>
              <a:t>设备五花八门，功能差异大</a:t>
            </a:r>
            <a:endParaRPr lang="en-US" altLang="zh-CN" dirty="0" smtClean="0"/>
          </a:p>
          <a:p>
            <a:r>
              <a:rPr lang="zh-CN" altLang="en-US" dirty="0" smtClean="0"/>
              <a:t>若接口不统一，不利于编程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解决方法：将设备抽象成文件！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关键思想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设备可以看成字节序列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vga</a:t>
            </a:r>
            <a:r>
              <a:rPr lang="zh-CN" altLang="en-US" dirty="0" smtClean="0"/>
              <a:t>显存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像素存储的序列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键盘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按键顺序的键盘码序列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一切皆文件！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9570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fb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显存的抽象，只写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/events – </a:t>
            </a:r>
            <a:r>
              <a:rPr lang="zh-CN" altLang="en-US" dirty="0" smtClean="0"/>
              <a:t>时钟事件和键盘事件的抽象，只读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t 1234</a:t>
            </a:r>
            <a:r>
              <a:rPr lang="zh-CN" altLang="en-US" dirty="0" smtClean="0"/>
              <a:t>”当前时间是</a:t>
            </a:r>
            <a:r>
              <a:rPr lang="en-US" altLang="zh-CN" dirty="0" smtClean="0"/>
              <a:t>1234ms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 err="1" smtClean="0"/>
              <a:t>kd</a:t>
            </a:r>
            <a:r>
              <a:rPr lang="en-US" altLang="zh-CN" dirty="0" smtClean="0"/>
              <a:t> RETURN”,”</a:t>
            </a:r>
            <a:r>
              <a:rPr lang="en-US" altLang="zh-CN" dirty="0" err="1" smtClean="0"/>
              <a:t>ku</a:t>
            </a:r>
            <a:r>
              <a:rPr lang="en-US" altLang="zh-CN" dirty="0" smtClean="0"/>
              <a:t> A”</a:t>
            </a:r>
            <a:r>
              <a:rPr lang="zh-CN" altLang="en-US" dirty="0" smtClean="0"/>
              <a:t>按下回车</a:t>
            </a:r>
            <a:r>
              <a:rPr lang="en-US" altLang="zh-CN" dirty="0" smtClean="0"/>
              <a:t>/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dispinfo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屏幕大小信息，只读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11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设备抽象层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device.c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IOE</a:t>
            </a:r>
            <a:r>
              <a:rPr lang="zh-CN" altLang="en-US" dirty="0" smtClean="0"/>
              <a:t>的接口即可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1056793"/>
            <a:ext cx="39604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fs_write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// ...</a:t>
            </a:r>
            <a:br>
              <a:rPr lang="en-US" altLang="zh-CN" sz="2000" dirty="0"/>
            </a:br>
            <a:r>
              <a:rPr lang="en-US" altLang="zh-CN" sz="2000" dirty="0"/>
              <a:t>  switch 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  case FD_STDOUT:</a:t>
            </a:r>
            <a:br>
              <a:rPr lang="en-US" altLang="zh-CN" sz="2000" dirty="0"/>
            </a:br>
            <a:r>
              <a:rPr lang="en-US" altLang="zh-CN" sz="2000" dirty="0"/>
              <a:t>    case FD_STDERR:</a:t>
            </a:r>
            <a:br>
              <a:rPr lang="en-US" altLang="zh-CN" sz="2000" dirty="0"/>
            </a:br>
            <a:r>
              <a:rPr lang="en-US" altLang="zh-CN" sz="2000" dirty="0"/>
              <a:t>      // call _</a:t>
            </a:r>
            <a:r>
              <a:rPr lang="en-US" altLang="zh-CN" sz="2000" dirty="0" err="1"/>
              <a:t>putc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/>
              <a:t>      break;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case FD_FB:</a:t>
            </a:r>
            <a:br>
              <a:rPr lang="en-US" altLang="zh-CN" sz="2000" dirty="0"/>
            </a:br>
            <a:r>
              <a:rPr lang="en-US" altLang="zh-CN" sz="2000" dirty="0"/>
              <a:t>      // write to frame buffer</a:t>
            </a:r>
            <a:br>
              <a:rPr lang="en-US" altLang="zh-CN" sz="2000" dirty="0"/>
            </a:br>
            <a:r>
              <a:rPr lang="en-US" altLang="zh-CN" sz="2000" dirty="0"/>
              <a:t>      break;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default:</a:t>
            </a:r>
            <a:br>
              <a:rPr lang="en-US" altLang="zh-CN" sz="2000" dirty="0"/>
            </a:br>
            <a:r>
              <a:rPr lang="en-US" altLang="zh-CN" sz="2000" dirty="0"/>
              <a:t>      // write to </a:t>
            </a:r>
            <a:r>
              <a:rPr lang="en-US" altLang="zh-CN" sz="2000" dirty="0" err="1"/>
              <a:t>ramdisk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break;</a:t>
            </a:r>
            <a:br>
              <a:rPr lang="en-US" altLang="zh-CN" sz="2000" dirty="0"/>
            </a:br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5052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运行仙剑奇侠传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387878" y="2867446"/>
            <a:ext cx="2432594" cy="2001714"/>
            <a:chOff x="1275310" y="2448197"/>
            <a:chExt cx="2432594" cy="2001714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25000"/>
                <a:lumOff val="75000"/>
              </a:schemeClr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3942" y="4067473"/>
            <a:ext cx="1432866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Nexus-am</a:t>
            </a:r>
            <a:endParaRPr lang="en-US" altLang="zh-CN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\\VBOXSVR\winD\temp\Pictures\Screenshot from 2014-10-31 00:14: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34149"/>
            <a:ext cx="5285717" cy="351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4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提纲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补充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– differential testing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通过操作系统加载第一个用户程序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系统调用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简易文件系统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一切皆文件</a:t>
            </a:r>
          </a:p>
        </p:txBody>
      </p:sp>
    </p:spTree>
    <p:extLst>
      <p:ext uri="{BB962C8B-B14F-4D97-AF65-F5344CB8AC3E}">
        <p14:creationId xmlns:p14="http://schemas.microsoft.com/office/powerpoint/2010/main" val="22017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方便的运行时环境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冯诺依曼计算机 </a:t>
            </a:r>
            <a:r>
              <a:rPr lang="en-US" altLang="zh-CN" dirty="0" smtClean="0"/>
              <a:t>= TRM + IOE</a:t>
            </a:r>
          </a:p>
          <a:p>
            <a:r>
              <a:rPr lang="zh-CN" altLang="en-US" dirty="0" smtClean="0"/>
              <a:t>仙剑需要文件操作，如何运行？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AM = </a:t>
            </a:r>
            <a:r>
              <a:rPr lang="zh-CN" altLang="en-US" dirty="0" smtClean="0"/>
              <a:t>计算机的抽象模型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包含文件的概念</a:t>
            </a:r>
            <a:endParaRPr lang="en-US" altLang="zh-CN" dirty="0"/>
          </a:p>
          <a:p>
            <a:r>
              <a:rPr lang="zh-CN" altLang="en-US" dirty="0" smtClean="0"/>
              <a:t>文件是</a:t>
            </a:r>
            <a:r>
              <a:rPr lang="en-US" altLang="zh-CN" dirty="0" smtClean="0"/>
              <a:t>OS</a:t>
            </a:r>
            <a:r>
              <a:rPr lang="zh-CN" altLang="en-US" dirty="0" smtClean="0"/>
              <a:t>提供的服务</a:t>
            </a:r>
            <a:endParaRPr lang="en-US" altLang="zh-CN" dirty="0" smtClean="0"/>
          </a:p>
          <a:p>
            <a:r>
              <a:rPr lang="zh-CN" altLang="en-US" dirty="0" smtClean="0"/>
              <a:t>事实上，更多的程序都是运行在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提供的运行时环境之上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实现一个最简单的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，支撑</a:t>
            </a:r>
            <a:r>
              <a:rPr lang="en-US" altLang="zh-CN" dirty="0" smtClean="0"/>
              <a:t>dummy</a:t>
            </a:r>
            <a:r>
              <a:rPr lang="zh-CN" altLang="en-US" dirty="0" smtClean="0"/>
              <a:t>程序的运行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Nanos-lite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nanos</a:t>
            </a:r>
            <a:r>
              <a:rPr lang="en-US" altLang="zh-CN" dirty="0"/>
              <a:t>-lite</a:t>
            </a:r>
            <a:br>
              <a:rPr lang="en-US" altLang="zh-CN" dirty="0"/>
            </a:br>
            <a:r>
              <a:rPr lang="en-US" altLang="zh-CN" dirty="0"/>
              <a:t>├── include</a:t>
            </a:r>
            <a:br>
              <a:rPr lang="en-US" altLang="zh-CN" dirty="0"/>
            </a:br>
            <a:r>
              <a:rPr lang="en-US" altLang="zh-CN" dirty="0"/>
              <a:t>│   ├── </a:t>
            </a:r>
            <a:r>
              <a:rPr lang="en-US" altLang="zh-CN" dirty="0" err="1"/>
              <a:t>common.h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│   ├── </a:t>
            </a:r>
            <a:r>
              <a:rPr lang="en-US" altLang="zh-CN" dirty="0" err="1"/>
              <a:t>debug.h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│   ├── </a:t>
            </a:r>
            <a:r>
              <a:rPr lang="en-US" altLang="zh-CN" dirty="0" err="1"/>
              <a:t>fs.h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│   ├── </a:t>
            </a:r>
            <a:r>
              <a:rPr lang="en-US" altLang="zh-CN" dirty="0" err="1"/>
              <a:t>memory.h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│   └── </a:t>
            </a:r>
            <a:r>
              <a:rPr lang="en-US" altLang="zh-CN" dirty="0" err="1"/>
              <a:t>proc.h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├── </a:t>
            </a:r>
            <a:r>
              <a:rPr lang="en-US" altLang="zh-CN" dirty="0" err="1"/>
              <a:t>Makefile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└── </a:t>
            </a:r>
            <a:r>
              <a:rPr lang="en-US" altLang="zh-CN" dirty="0" err="1"/>
              <a:t>src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device.c</a:t>
            </a:r>
            <a:r>
              <a:rPr lang="en-US" altLang="zh-CN" dirty="0"/>
              <a:t>   # </a:t>
            </a:r>
            <a:r>
              <a:rPr lang="zh-CN" altLang="zh-CN" dirty="0"/>
              <a:t>设备抽象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fs.c</a:t>
            </a:r>
            <a:r>
              <a:rPr lang="en-US" altLang="zh-CN" dirty="0"/>
              <a:t>       # </a:t>
            </a:r>
            <a:r>
              <a:rPr lang="zh-CN" altLang="zh-CN" dirty="0"/>
              <a:t>文件系统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initrd.S</a:t>
            </a:r>
            <a:r>
              <a:rPr lang="en-US" altLang="zh-CN" dirty="0"/>
              <a:t>   # </a:t>
            </a:r>
            <a:r>
              <a:rPr lang="en-US" altLang="zh-CN" dirty="0" err="1"/>
              <a:t>ramdisk</a:t>
            </a:r>
            <a:r>
              <a:rPr lang="zh-CN" altLang="zh-CN" dirty="0"/>
              <a:t>设备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irq.c</a:t>
            </a:r>
            <a:r>
              <a:rPr lang="en-US" altLang="zh-CN" dirty="0"/>
              <a:t>      # </a:t>
            </a:r>
            <a:r>
              <a:rPr lang="zh-CN" altLang="zh-CN" dirty="0"/>
              <a:t>中断異常处理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loader.c</a:t>
            </a:r>
            <a:r>
              <a:rPr lang="en-US" altLang="zh-CN" dirty="0"/>
              <a:t>   # </a:t>
            </a:r>
            <a:r>
              <a:rPr lang="zh-CN" altLang="zh-CN" dirty="0"/>
              <a:t>加载器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main.c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mm.c</a:t>
            </a:r>
            <a:r>
              <a:rPr lang="en-US" altLang="zh-CN" dirty="0"/>
              <a:t>       # </a:t>
            </a:r>
            <a:r>
              <a:rPr lang="zh-CN" altLang="zh-CN" dirty="0"/>
              <a:t>存储管理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proc.c</a:t>
            </a:r>
            <a:r>
              <a:rPr lang="en-US" altLang="zh-CN" dirty="0"/>
              <a:t>     # </a:t>
            </a:r>
            <a:r>
              <a:rPr lang="zh-CN" altLang="zh-CN" dirty="0"/>
              <a:t>进程调度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├── </a:t>
            </a:r>
            <a:r>
              <a:rPr lang="en-US" altLang="zh-CN" dirty="0" err="1"/>
              <a:t>ramdisk.c</a:t>
            </a:r>
            <a:r>
              <a:rPr lang="en-US" altLang="zh-CN" dirty="0"/>
              <a:t>  # </a:t>
            </a:r>
            <a:r>
              <a:rPr lang="en-US" altLang="zh-CN" dirty="0" err="1"/>
              <a:t>ramdisk</a:t>
            </a:r>
            <a:r>
              <a:rPr lang="zh-CN" altLang="zh-CN" dirty="0"/>
              <a:t>驱动程序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   └── </a:t>
            </a:r>
            <a:r>
              <a:rPr lang="en-US" altLang="zh-CN" dirty="0" err="1"/>
              <a:t>syscall.c</a:t>
            </a:r>
            <a:r>
              <a:rPr lang="en-US" altLang="zh-CN" dirty="0"/>
              <a:t>  # </a:t>
            </a:r>
            <a:r>
              <a:rPr lang="zh-CN" altLang="zh-CN" dirty="0"/>
              <a:t>系统调用处理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387878" y="2867446"/>
            <a:ext cx="2432594" cy="2001714"/>
            <a:chOff x="1275310" y="2448197"/>
            <a:chExt cx="2432594" cy="2001714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275310" y="28481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libos</a:t>
              </a: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dirty="0" err="1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newlib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275310" y="324817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66CCFF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Nanos-lite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275310" y="3648224"/>
              <a:ext cx="2432594" cy="398462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n86                           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275310" y="4049861"/>
              <a:ext cx="2432594" cy="4000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NEMU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1275310" y="2448197"/>
              <a:ext cx="2432594" cy="398463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360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dirty="0" smtClean="0">
                  <a:solidFill>
                    <a:srgbClr val="003366"/>
                  </a:solidFill>
                  <a:latin typeface="微软雅黑" pitchFamily="34" charset="-122"/>
                  <a:ea typeface="微软雅黑" pitchFamily="34" charset="-122"/>
                </a:rPr>
                <a:t>Navy-apps</a:t>
              </a:r>
              <a:endParaRPr lang="en-US" altLang="zh-CN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3942" y="4067473"/>
            <a:ext cx="1432866" cy="2524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360">
            <a:solidFill>
              <a:srgbClr val="0033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Nexus-am</a:t>
            </a:r>
            <a:endParaRPr lang="en-US" altLang="zh-CN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Nanos-lite</a:t>
            </a:r>
            <a:r>
              <a:rPr lang="zh-CN" altLang="en-US" dirty="0" smtClean="0"/>
              <a:t>代码流程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nanos</a:t>
            </a:r>
            <a:r>
              <a:rPr lang="en-US" altLang="zh-CN" dirty="0" smtClean="0"/>
              <a:t>-lite/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Log()</a:t>
            </a:r>
            <a:r>
              <a:rPr lang="zh-CN" altLang="en-US" dirty="0" smtClean="0"/>
              <a:t>输出一些信息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ramdisk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用内存模拟的磁盘</a:t>
            </a:r>
            <a:endParaRPr lang="en-US" altLang="zh-CN" dirty="0" smtClean="0"/>
          </a:p>
          <a:p>
            <a:r>
              <a:rPr lang="zh-CN" altLang="en-US" dirty="0" smtClean="0"/>
              <a:t>初始化设备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ioe_init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加载用户程序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跳</a:t>
            </a:r>
            <a:r>
              <a:rPr lang="zh-CN" altLang="en-US" dirty="0" smtClean="0"/>
              <a:t>转到用户程序的入口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数据，存储在可执行文件中</a:t>
            </a:r>
            <a:endParaRPr lang="en-US" altLang="zh-CN" dirty="0" smtClean="0"/>
          </a:p>
          <a:p>
            <a:r>
              <a:rPr lang="zh-CN" altLang="en-US" dirty="0" smtClean="0"/>
              <a:t>加载程序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将可执行文件中的代码和数据放置在正确的内存位置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执行文件在哪里？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代码和数据在可执行文件的哪个位置？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代码和数据有多少？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正确的内存位置在哪里？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编译用户程序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用户程序运行在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/>
              <a:t>不应该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AM</a:t>
            </a:r>
            <a:r>
              <a:rPr lang="zh-CN" altLang="en-US" dirty="0" smtClean="0"/>
              <a:t>上编译得到</a:t>
            </a:r>
            <a:endParaRPr lang="en-US" altLang="zh-CN" dirty="0" smtClean="0"/>
          </a:p>
          <a:p>
            <a:r>
              <a:rPr lang="zh-CN" altLang="en-US" dirty="0" smtClean="0"/>
              <a:t>子项目</a:t>
            </a:r>
            <a:r>
              <a:rPr lang="en-US" altLang="zh-CN" dirty="0" smtClean="0"/>
              <a:t>Navy-apps</a:t>
            </a:r>
          </a:p>
          <a:p>
            <a:r>
              <a:rPr lang="zh-CN" altLang="en-US" dirty="0" smtClean="0"/>
              <a:t>程序入口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navy-apps/libs/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start.c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_start()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返回后调用</a:t>
            </a:r>
            <a:r>
              <a:rPr lang="en-US" altLang="zh-CN" dirty="0" smtClean="0"/>
              <a:t>exit()</a:t>
            </a:r>
          </a:p>
          <a:p>
            <a:r>
              <a:rPr lang="zh-CN" altLang="en-US" dirty="0" smtClean="0"/>
              <a:t>为了避免和</a:t>
            </a:r>
            <a:r>
              <a:rPr lang="en-US" altLang="zh-CN" dirty="0" smtClean="0"/>
              <a:t>Nanos-lite</a:t>
            </a:r>
            <a:r>
              <a:rPr lang="zh-CN" altLang="en-US" dirty="0" smtClean="0"/>
              <a:t>冲突，用户程序链接到</a:t>
            </a:r>
            <a:r>
              <a:rPr lang="en-US" altLang="zh-CN" dirty="0" smtClean="0"/>
              <a:t>0x4000000</a:t>
            </a:r>
            <a:endParaRPr lang="en-US" altLang="zh-CN" dirty="0"/>
          </a:p>
          <a:p>
            <a:r>
              <a:rPr lang="zh-CN" altLang="en-US" dirty="0" smtClean="0"/>
              <a:t>第一个用户程序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navy-apps/tests/dummy/</a:t>
            </a:r>
            <a:r>
              <a:rPr lang="en-US" altLang="zh-CN" dirty="0" err="1" smtClean="0"/>
              <a:t>dummy.c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7844461"/>
      </p:ext>
    </p:extLst>
  </p:cSld>
  <p:clrMapOvr>
    <a:masterClrMapping/>
  </p:clrMapOvr>
</p:sld>
</file>

<file path=ppt/theme/theme1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debian-blue</Template>
  <TotalTime>13838</TotalTime>
  <Words>1819</Words>
  <Application>Microsoft Office PowerPoint</Application>
  <PresentationFormat>全屏显示(4:3)</PresentationFormat>
  <Paragraphs>358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Calibri</vt:lpstr>
      <vt:lpstr>Comic Sans MS</vt:lpstr>
      <vt:lpstr>Courier New</vt:lpstr>
      <vt:lpstr>Myanmar Text</vt:lpstr>
      <vt:lpstr>Wingdings</vt:lpstr>
      <vt:lpstr>1_Capsules</vt:lpstr>
      <vt:lpstr>PA3 – 穿越时空的旅程：异常控制流</vt:lpstr>
      <vt:lpstr>提纲</vt:lpstr>
      <vt:lpstr>Differential testing基本原理</vt:lpstr>
      <vt:lpstr>提纲</vt:lpstr>
      <vt:lpstr>更方便的运行时环境</vt:lpstr>
      <vt:lpstr>Nanos-lite</vt:lpstr>
      <vt:lpstr>Nanos-lite代码流程</vt:lpstr>
      <vt:lpstr>加载程序</vt:lpstr>
      <vt:lpstr>编译用户程序</vt:lpstr>
      <vt:lpstr>可执行文件在哪里？</vt:lpstr>
      <vt:lpstr>剩下的问题</vt:lpstr>
      <vt:lpstr>Raw program loader</vt:lpstr>
      <vt:lpstr>提纲</vt:lpstr>
      <vt:lpstr>硬件保护机制的故事</vt:lpstr>
      <vt:lpstr>系统调用</vt:lpstr>
      <vt:lpstr>穿越时空的旅程</vt:lpstr>
      <vt:lpstr>以后如何返回？</vt:lpstr>
      <vt:lpstr>异常处理的硬件流程</vt:lpstr>
      <vt:lpstr>软件需要做什么？ - 加入ASYE</vt:lpstr>
      <vt:lpstr>触发异常</vt:lpstr>
      <vt:lpstr>保存现场</vt:lpstr>
      <vt:lpstr>陷阱帧</vt:lpstr>
      <vt:lpstr>重新组织陷阱帧的结构体</vt:lpstr>
      <vt:lpstr>事件分发与系统调用处理</vt:lpstr>
      <vt:lpstr>恢复现场</vt:lpstr>
      <vt:lpstr>实现系统调用</vt:lpstr>
      <vt:lpstr>实现sbrk</vt:lpstr>
      <vt:lpstr>提纲</vt:lpstr>
      <vt:lpstr>文件的需求</vt:lpstr>
      <vt:lpstr>文件系统</vt:lpstr>
      <vt:lpstr>简易文件系统</vt:lpstr>
      <vt:lpstr>文件记录表</vt:lpstr>
      <vt:lpstr>实现文件系统</vt:lpstr>
      <vt:lpstr>提纲</vt:lpstr>
      <vt:lpstr>设备的抽象</vt:lpstr>
      <vt:lpstr>特殊的文件</vt:lpstr>
      <vt:lpstr>特殊的文件</vt:lpstr>
      <vt:lpstr>运行仙剑奇侠传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 labs</dc:title>
  <dc:creator>MC SYSTEM</dc:creator>
  <cp:lastModifiedBy>Windows 用户</cp:lastModifiedBy>
  <cp:revision>871</cp:revision>
  <dcterms:created xsi:type="dcterms:W3CDTF">2012-11-29T13:42:58Z</dcterms:created>
  <dcterms:modified xsi:type="dcterms:W3CDTF">2018-05-06T03:12:54Z</dcterms:modified>
</cp:coreProperties>
</file>