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56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59" r:id="rId12"/>
    <p:sldId id="560" r:id="rId13"/>
    <p:sldId id="561" r:id="rId14"/>
    <p:sldId id="562" r:id="rId15"/>
    <p:sldId id="563" r:id="rId16"/>
    <p:sldId id="528" r:id="rId17"/>
    <p:sldId id="564" r:id="rId18"/>
    <p:sldId id="565" r:id="rId19"/>
    <p:sldId id="530" r:id="rId20"/>
    <p:sldId id="531" r:id="rId21"/>
    <p:sldId id="566" r:id="rId22"/>
    <p:sldId id="567" r:id="rId23"/>
    <p:sldId id="532" r:id="rId24"/>
    <p:sldId id="533" r:id="rId25"/>
    <p:sldId id="534" r:id="rId26"/>
    <p:sldId id="568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CC"/>
    <a:srgbClr val="FFFF00"/>
    <a:srgbClr val="0099FF"/>
    <a:srgbClr val="FF6600"/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94710" autoAdjust="0"/>
  </p:normalViewPr>
  <p:slideViewPr>
    <p:cSldViewPr>
      <p:cViewPr varScale="1">
        <p:scale>
          <a:sx n="67" d="100"/>
          <a:sy n="67" d="100"/>
        </p:scale>
        <p:origin x="53" y="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B036761-AA4C-4A73-A28A-6F2CB94E4E48}" type="datetimeFigureOut">
              <a:rPr lang="en-US"/>
              <a:pPr>
                <a:defRPr/>
              </a:pPr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70EBCF-C418-48C9-968D-2B3DBA8CC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logo-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3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55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108557" name="AutoShap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CF70D1FE-4E8E-43A0-A321-6E3D0FB29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16A1-CA70-48A2-9A54-96B547630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692150"/>
            <a:ext cx="2070100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692150"/>
            <a:ext cx="6057900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8BA97-2AE5-47B4-BBC0-75B429EC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857364"/>
            <a:ext cx="8250265" cy="4811724"/>
          </a:xfrm>
        </p:spPr>
        <p:txBody>
          <a:bodyPr/>
          <a:lstStyle>
            <a:lvl1pPr>
              <a:buFontTx/>
              <a:buChar char="►"/>
              <a:defRPr/>
            </a:lvl1pPr>
            <a:lvl3pPr>
              <a:buFontTx/>
              <a:buChar char="►"/>
              <a:defRPr/>
            </a:lvl3pPr>
            <a:lvl5pPr>
              <a:buFontTx/>
              <a:buChar char="►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85ECE-1EA3-4720-9EB6-58424417D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4A74E-310C-4CF1-8177-BA2F757D6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2349500"/>
            <a:ext cx="399256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2349500"/>
            <a:ext cx="3992563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1C639-3914-45E4-9315-353F8F6C2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1D669-46FD-4207-AB09-929AD6FA5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7A7B8-C04D-4079-897E-28CC08D3C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0127F-16FD-401C-88D7-19326A055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6BD05-F8E9-44B7-9F13-237BF5154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C4F7A-55D9-485E-AE99-8B2036BCF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24" y="71422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857364"/>
            <a:ext cx="8750331" cy="481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753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45FFDA12-6EAC-4209-BA34-628BE9BFD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►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►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Char char="►"/>
        <a:defRPr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8229600" cy="495868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PA4 – </a:t>
            </a:r>
            <a:r>
              <a:rPr lang="zh-CN" altLang="en-US" dirty="0" smtClean="0">
                <a:solidFill>
                  <a:srgbClr val="FF0000"/>
                </a:solidFill>
              </a:rPr>
              <a:t>虚实交错的魔法：分时多任务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PTE(</a:t>
            </a:r>
            <a:r>
              <a:rPr lang="zh-CN" altLang="en-US" dirty="0" smtClean="0"/>
              <a:t>硬件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中添加基于分页的</a:t>
            </a:r>
            <a:r>
              <a:rPr lang="en-US" altLang="zh-CN" dirty="0" smtClean="0"/>
              <a:t>MMU</a:t>
            </a:r>
          </a:p>
          <a:p>
            <a:r>
              <a:rPr lang="en-US" altLang="zh-CN" dirty="0" err="1" smtClean="0"/>
              <a:t>nemu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/memory/</a:t>
            </a:r>
            <a:r>
              <a:rPr lang="en-US" altLang="zh-CN" dirty="0" err="1" smtClean="0"/>
              <a:t>page.c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vaddr_read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vaddr_write</a:t>
            </a:r>
            <a:r>
              <a:rPr lang="zh-CN" altLang="en-US" dirty="0" smtClean="0"/>
              <a:t>中进行地址转换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77072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uint32_t </a:t>
            </a:r>
            <a:r>
              <a:rPr lang="en-US" altLang="zh-CN" sz="2800" dirty="0" err="1"/>
              <a:t>vaddr_read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vaddr_t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addr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) {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 err="1" smtClean="0"/>
              <a:t>paddr_t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paddr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page_translate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addr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	return </a:t>
            </a:r>
            <a:r>
              <a:rPr lang="en-US" altLang="zh-CN" sz="2800" dirty="0" err="1"/>
              <a:t>paddr_read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paddr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 smtClean="0"/>
              <a:t>}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37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PTE(</a:t>
            </a:r>
            <a:r>
              <a:rPr lang="zh-CN" altLang="en-US" dirty="0"/>
              <a:t>软件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准备内核页表</a:t>
            </a:r>
            <a:endParaRPr lang="en-US" altLang="zh-CN" dirty="0" smtClean="0"/>
          </a:p>
          <a:p>
            <a:r>
              <a:rPr lang="en-US" altLang="zh-CN" dirty="0" smtClean="0"/>
              <a:t>nexus-am/am/arch/x86-nemu/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pte.c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pte_init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填写从虚拟地址空间</a:t>
            </a:r>
            <a:r>
              <a:rPr lang="en-US" altLang="zh-CN" dirty="0" smtClean="0"/>
              <a:t>[0, 128MB)</a:t>
            </a:r>
            <a:r>
              <a:rPr lang="zh-CN" altLang="en-US" dirty="0" smtClean="0"/>
              <a:t>到物理地址空间</a:t>
            </a:r>
            <a:r>
              <a:rPr lang="en-US" altLang="zh-CN" dirty="0" smtClean="0"/>
              <a:t>[0, 128MB)</a:t>
            </a:r>
            <a:r>
              <a:rPr lang="zh-CN" altLang="en-US" dirty="0" smtClean="0"/>
              <a:t>的映射，包括页目录和页表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smtClean="0"/>
              <a:t>CR3</a:t>
            </a:r>
            <a:r>
              <a:rPr lang="zh-CN" altLang="en-US" dirty="0" smtClean="0"/>
              <a:t>中设置页目录的首地址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CR0</a:t>
            </a:r>
            <a:r>
              <a:rPr lang="zh-CN" altLang="en-US" dirty="0" smtClean="0"/>
              <a:t>中设置启动分页的标志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从此之后硬件对每一个地址都进行转换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9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给用户进程分配虚拟地址空间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将用户程序链接到</a:t>
            </a:r>
            <a:r>
              <a:rPr lang="en-US" altLang="zh-CN" dirty="0" smtClean="0"/>
              <a:t>0x8048000</a:t>
            </a:r>
          </a:p>
          <a:p>
            <a:pPr lvl="1"/>
            <a:r>
              <a:rPr lang="zh-CN" altLang="en-US" dirty="0" smtClean="0"/>
              <a:t>避免与内核的虚拟地址空间</a:t>
            </a:r>
            <a:r>
              <a:rPr lang="en-US" altLang="zh-CN" dirty="0"/>
              <a:t>[0, 128MB)</a:t>
            </a:r>
            <a:r>
              <a:rPr lang="zh-CN" altLang="en-US" dirty="0" smtClean="0"/>
              <a:t>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用户程序可以使用不受物理内存容量限制的虚拟地址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链接器和程序无需关心运行时的物理地址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交给</a:t>
            </a:r>
            <a:r>
              <a:rPr lang="en-US" altLang="zh-CN" dirty="0" smtClean="0"/>
              <a:t>OS</a:t>
            </a:r>
            <a:r>
              <a:rPr lang="zh-CN" altLang="en-US" dirty="0" smtClean="0"/>
              <a:t>来管理，</a:t>
            </a:r>
            <a:r>
              <a:rPr lang="en-US" altLang="zh-CN" dirty="0" smtClean="0"/>
              <a:t>MMU</a:t>
            </a:r>
            <a:r>
              <a:rPr lang="zh-CN" altLang="en-US" dirty="0" smtClean="0"/>
              <a:t>来落实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2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给用户进程分配虚拟地址空间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proc.c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load_prog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_protect()</a:t>
            </a:r>
            <a:r>
              <a:rPr lang="zh-CN" altLang="en-US" dirty="0" smtClean="0"/>
              <a:t>创建一个默认的虚拟地址空间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loader()</a:t>
            </a:r>
            <a:r>
              <a:rPr lang="zh-CN" altLang="en-US" dirty="0" smtClean="0"/>
              <a:t>，以页为单位进行加载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申请一页空闲的物理页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mm.c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new_page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把这一物理页映射到用户程序的虚拟地址空间中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nexus-am/am/arch/x86-nemu/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pte.c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_map()</a:t>
            </a:r>
          </a:p>
          <a:p>
            <a:pPr lvl="2"/>
            <a:r>
              <a:rPr lang="zh-CN" altLang="en-US" dirty="0" smtClean="0"/>
              <a:t>从文件中读入一页的内容到这一物理页上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fs_read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切换到用户程序的虚拟地址空间中</a:t>
            </a:r>
            <a:endParaRPr lang="en-US" altLang="zh-CN" dirty="0" smtClean="0"/>
          </a:p>
          <a:p>
            <a:pPr lvl="2"/>
            <a:r>
              <a:rPr lang="en-US" altLang="zh-CN" dirty="0"/>
              <a:t>nexus-am/am/arch/x86-nemu/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pte.c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_switch()</a:t>
            </a:r>
          </a:p>
          <a:p>
            <a:pPr lvl="1"/>
            <a:r>
              <a:rPr lang="zh-CN" altLang="en-US" dirty="0"/>
              <a:t>跳</a:t>
            </a:r>
            <a:r>
              <a:rPr lang="zh-CN" altLang="en-US" dirty="0" smtClean="0"/>
              <a:t>转到程序入口地址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2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不同层次对分页的支持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</a:t>
            </a:r>
            <a:r>
              <a:rPr lang="en-US" altLang="zh-CN" dirty="0" smtClean="0"/>
              <a:t> – MMU</a:t>
            </a:r>
            <a:r>
              <a:rPr lang="zh-CN" altLang="en-US" dirty="0" smtClean="0"/>
              <a:t>，运行时刻的地址转换</a:t>
            </a:r>
            <a:endParaRPr lang="en-US" altLang="zh-CN" dirty="0" smtClean="0"/>
          </a:p>
          <a:p>
            <a:r>
              <a:rPr lang="en-US" altLang="zh-CN" dirty="0" smtClean="0"/>
              <a:t>AM – </a:t>
            </a:r>
            <a:r>
              <a:rPr lang="zh-CN" altLang="en-US" dirty="0" smtClean="0"/>
              <a:t>屏蔽页表结构和虚拟地址空间指针</a:t>
            </a:r>
            <a:r>
              <a:rPr lang="en-US" altLang="zh-CN" dirty="0" smtClean="0"/>
              <a:t>(CR3)</a:t>
            </a:r>
            <a:r>
              <a:rPr lang="zh-CN" altLang="en-US" dirty="0" smtClean="0"/>
              <a:t>等体系结构相关的细节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_switch(), _map()</a:t>
            </a:r>
          </a:p>
          <a:p>
            <a:r>
              <a:rPr lang="en-US" altLang="zh-CN" dirty="0" smtClean="0"/>
              <a:t>OS – </a:t>
            </a:r>
            <a:r>
              <a:rPr lang="zh-CN" altLang="en-US" dirty="0" smtClean="0"/>
              <a:t>页面分配</a:t>
            </a:r>
            <a:r>
              <a:rPr lang="en-US" altLang="zh-CN" dirty="0" smtClean="0"/>
              <a:t>/</a:t>
            </a:r>
            <a:r>
              <a:rPr lang="zh-CN" altLang="en-US" dirty="0" smtClean="0"/>
              <a:t>替换算法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实验中的简化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只分配不回收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9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提纲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虚拟地址空间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上下文切换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中断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上下文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程序运行时的状态 </a:t>
            </a:r>
            <a:r>
              <a:rPr lang="en-US" altLang="zh-CN" dirty="0" smtClean="0"/>
              <a:t>= </a:t>
            </a:r>
            <a:r>
              <a:rPr lang="zh-CN" altLang="en-US" dirty="0" smtClean="0"/>
              <a:t>陷阱帧！</a:t>
            </a:r>
            <a:endParaRPr lang="en-US" altLang="zh-CN" dirty="0" smtClean="0"/>
          </a:p>
          <a:p>
            <a:pPr lvl="1"/>
            <a:r>
              <a:rPr lang="zh-CN" altLang="en-US" dirty="0"/>
              <a:t>陷阱</a:t>
            </a:r>
            <a:r>
              <a:rPr lang="zh-CN" altLang="en-US" dirty="0" smtClean="0"/>
              <a:t>帧在堆栈上形成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上下文切换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堆栈切换！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1668" y="3429000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EFLAGS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81668" y="3801151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81668" y="4163284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84078" y="4535435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 code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4078" y="4907586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r>
              <a:rPr lang="en-US" altLang="zh-CN" dirty="0" err="1" smtClean="0"/>
              <a:t>irq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84078" y="5278875"/>
            <a:ext cx="1152128" cy="697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577839" y="5972810"/>
            <a:ext cx="606239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  <a:alpha val="2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66044" y="3480358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EFLAGS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66044" y="3852509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66044" y="4214642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EIP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68454" y="4586793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 code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68454" y="4958944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r>
              <a:rPr lang="en-US" altLang="zh-CN" dirty="0" err="1" smtClean="0"/>
              <a:t>irq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68454" y="5330233"/>
            <a:ext cx="1152128" cy="697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62215" y="6024168"/>
            <a:ext cx="6062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83968" y="58120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410707" y="6189498"/>
            <a:ext cx="606239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  <a:alpha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491880" y="6381328"/>
            <a:ext cx="606239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55976" y="6265448"/>
            <a:ext cx="606239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  <a:alpha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09787" y="40371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64288" y="40439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1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</a:t>
            </a:r>
            <a:r>
              <a:rPr lang="zh-CN" altLang="en-US" dirty="0" smtClean="0"/>
              <a:t>已经实现好了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Nexus-am/am/arch/x86-nemu/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asye.c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irq_handle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会返回陷阱帧的指针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返回和参数不一样的陷阱帧就可以实现切换！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3284984"/>
            <a:ext cx="38884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asm_trap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pushal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>
                <a:solidFill>
                  <a:schemeClr val="accent1"/>
                </a:solidFill>
              </a:rPr>
              <a:t>  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pushl</a:t>
            </a:r>
            <a:r>
              <a:rPr lang="en-US" altLang="zh-CN" sz="2000" dirty="0" smtClean="0">
                <a:solidFill>
                  <a:schemeClr val="accent1"/>
                </a:solidFill>
              </a:rPr>
              <a:t> %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esp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call </a:t>
            </a:r>
            <a:r>
              <a:rPr lang="en-US" altLang="zh-CN" sz="2000" dirty="0" err="1" smtClean="0"/>
              <a:t>irq_handle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movl</a:t>
            </a:r>
            <a:r>
              <a:rPr lang="en-US" altLang="zh-CN" sz="2000" dirty="0" smtClean="0">
                <a:solidFill>
                  <a:srgbClr val="0000FF"/>
                </a:solidFill>
              </a:rPr>
              <a:t> %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eax</a:t>
            </a:r>
            <a:r>
              <a:rPr lang="en-US" altLang="zh-CN" sz="2000" dirty="0" smtClean="0">
                <a:solidFill>
                  <a:srgbClr val="0000FF"/>
                </a:solidFill>
              </a:rPr>
              <a:t>, %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esp</a:t>
            </a:r>
            <a:r>
              <a:rPr lang="en-US" altLang="zh-CN" sz="2000" dirty="0" smtClean="0">
                <a:solidFill>
                  <a:srgbClr val="0000FF"/>
                </a:solidFill>
              </a:rPr>
              <a:t>   # </a:t>
            </a:r>
            <a:r>
              <a:rPr lang="zh-CN" altLang="en-US" sz="2000" dirty="0" smtClean="0">
                <a:solidFill>
                  <a:srgbClr val="0000FF"/>
                </a:solidFill>
              </a:rPr>
              <a:t>堆栈切换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popal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addl</a:t>
            </a:r>
            <a:r>
              <a:rPr lang="en-US" altLang="zh-CN" sz="2000" dirty="0" smtClean="0"/>
              <a:t> $8, %</a:t>
            </a:r>
            <a:r>
              <a:rPr lang="en-US" altLang="zh-CN" sz="2000" dirty="0" err="1" smtClean="0"/>
              <a:t>esp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iret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282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记录陷阱帧的位置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857364"/>
            <a:ext cx="8034116" cy="4811724"/>
          </a:xfrm>
        </p:spPr>
        <p:txBody>
          <a:bodyPr>
            <a:normAutofit/>
          </a:bodyPr>
          <a:lstStyle/>
          <a:p>
            <a:r>
              <a:rPr lang="zh-CN" altLang="en-US" dirty="0"/>
              <a:t>切换前还</a:t>
            </a:r>
            <a:r>
              <a:rPr lang="zh-CN" altLang="en-US" dirty="0" smtClean="0"/>
              <a:t>需要</a:t>
            </a:r>
            <a:r>
              <a:rPr lang="zh-CN" altLang="en-US" dirty="0"/>
              <a:t>记录</a:t>
            </a:r>
            <a:r>
              <a:rPr lang="zh-CN" altLang="en-US" dirty="0" smtClean="0"/>
              <a:t>旧</a:t>
            </a:r>
            <a:r>
              <a:rPr lang="zh-CN" altLang="en-US" dirty="0"/>
              <a:t>的陷阱帧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否则将来无法找回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引入进程控制块</a:t>
            </a:r>
            <a:r>
              <a:rPr lang="en-US" altLang="zh-CN" dirty="0" smtClean="0"/>
              <a:t>PCB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用于存放进程相关的信息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陷阱帧位置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虚拟地址空间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nanos</a:t>
            </a:r>
            <a:r>
              <a:rPr lang="en-US" altLang="zh-CN" dirty="0" smtClean="0"/>
              <a:t>-lite/include/</a:t>
            </a:r>
            <a:r>
              <a:rPr lang="en-US" altLang="zh-CN" dirty="0" err="1" smtClean="0"/>
              <a:t>proc.h</a:t>
            </a:r>
            <a:r>
              <a:rPr lang="zh-CN" altLang="en-US" dirty="0" smtClean="0"/>
              <a:t>中定义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492896"/>
            <a:ext cx="33123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    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+---------------+ 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&lt;--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stack.end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   ......    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......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+---------------+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    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trap frame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    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+---------------+ &lt;--+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        |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        |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        |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        |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+---------------+    |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</a:t>
            </a:r>
            <a:r>
              <a:rPr lang="en-US" altLang="zh-CN" sz="1200" b="1" dirty="0" err="1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      | ---+</a:t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+---------------+ 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&lt;--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stack.start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|               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zh-CN" altLang="zh-CN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如何切换到刚加载完的程序？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在程序的堆栈上手动初始化一个陷阱帧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初始化陷阱帧的每一个域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nexus-am/am/arch/x86-nemu/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pte.c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umake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来实现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5934" y="3689587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EFLAGS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65934" y="4061738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65934" y="4423871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68344" y="4796022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 code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8344" y="5168173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r>
              <a:rPr lang="en-US" altLang="zh-CN" dirty="0" err="1" smtClean="0"/>
              <a:t>irq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68344" y="5539462"/>
            <a:ext cx="1152128" cy="697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8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提纲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虚拟地址空间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上下文切换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中断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857364"/>
            <a:ext cx="8178132" cy="4811724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上下文切换只是</a:t>
            </a:r>
            <a:r>
              <a:rPr lang="en-US" altLang="zh-CN" dirty="0"/>
              <a:t>AM</a:t>
            </a:r>
            <a:r>
              <a:rPr lang="zh-CN" altLang="zh-CN" dirty="0"/>
              <a:t>的</a:t>
            </a:r>
            <a:r>
              <a:rPr lang="zh-CN" altLang="zh-CN" dirty="0" smtClean="0"/>
              <a:t>工作</a:t>
            </a:r>
            <a:endParaRPr lang="en-US" altLang="zh-CN" dirty="0"/>
          </a:p>
          <a:p>
            <a:r>
              <a:rPr lang="zh-CN" altLang="zh-CN" dirty="0" smtClean="0"/>
              <a:t>具体</a:t>
            </a:r>
            <a:r>
              <a:rPr lang="zh-CN" altLang="zh-CN" dirty="0"/>
              <a:t>切换到哪个进程的上下文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zh-CN" altLang="zh-CN" dirty="0" smtClean="0"/>
              <a:t>由</a:t>
            </a:r>
            <a:r>
              <a:rPr lang="en-US" altLang="zh-CN" dirty="0" smtClean="0"/>
              <a:t>OS</a:t>
            </a:r>
            <a:r>
              <a:rPr lang="zh-CN" altLang="zh-CN" dirty="0" smtClean="0"/>
              <a:t>来决定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进程调度</a:t>
            </a:r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指针指示当前进程</a:t>
            </a:r>
            <a:endParaRPr lang="en-US" altLang="zh-CN" dirty="0" smtClean="0"/>
          </a:p>
          <a:p>
            <a:r>
              <a:rPr lang="en-US" altLang="zh-CN" dirty="0" smtClean="0"/>
              <a:t>schedule()</a:t>
            </a:r>
            <a:r>
              <a:rPr lang="zh-CN" altLang="zh-CN" dirty="0" smtClean="0"/>
              <a:t>函数</a:t>
            </a:r>
            <a:r>
              <a:rPr lang="en-US" altLang="zh-CN" dirty="0"/>
              <a:t>(</a:t>
            </a:r>
            <a:r>
              <a:rPr lang="zh-CN" altLang="zh-CN" dirty="0" smtClean="0"/>
              <a:t>在</a:t>
            </a:r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proc.c</a:t>
            </a:r>
            <a:r>
              <a:rPr lang="zh-CN" altLang="zh-CN" dirty="0" smtClean="0"/>
              <a:t>中</a:t>
            </a:r>
            <a:r>
              <a:rPr lang="zh-CN" altLang="zh-CN" dirty="0"/>
              <a:t>定义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进行调度</a:t>
            </a:r>
            <a:endParaRPr lang="en-US" altLang="zh-CN" dirty="0"/>
          </a:p>
          <a:p>
            <a:pPr lvl="1"/>
            <a:r>
              <a:rPr lang="zh-CN" altLang="en-US" dirty="0" smtClean="0"/>
              <a:t>将陷阱帧的位置记录在</a:t>
            </a:r>
            <a:r>
              <a:rPr lang="en-US" altLang="zh-CN" dirty="0" smtClean="0"/>
              <a:t>current-&gt;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选一个要调度的新进程设为</a:t>
            </a:r>
            <a:r>
              <a:rPr lang="en-US" altLang="zh-CN" dirty="0" smtClean="0"/>
              <a:t>current</a:t>
            </a:r>
          </a:p>
          <a:p>
            <a:pPr lvl="1"/>
            <a:r>
              <a:rPr lang="zh-CN" altLang="en-US" dirty="0" smtClean="0"/>
              <a:t>切换到新进程的虚拟地址空间</a:t>
            </a:r>
            <a:r>
              <a:rPr lang="en-US" altLang="zh-CN" dirty="0" smtClean="0"/>
              <a:t>_switch(&amp;current-&gt;as)</a:t>
            </a:r>
          </a:p>
          <a:p>
            <a:pPr lvl="1"/>
            <a:r>
              <a:rPr lang="zh-CN" altLang="en-US" dirty="0" smtClean="0"/>
              <a:t>返回新进程的陷阱帧位置</a:t>
            </a:r>
            <a:r>
              <a:rPr lang="en-US" altLang="zh-CN" dirty="0" smtClean="0"/>
              <a:t>current-&gt;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ASYE</a:t>
            </a:r>
            <a:r>
              <a:rPr lang="zh-CN" altLang="en-US" dirty="0" smtClean="0"/>
              <a:t>中进行真正的切换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1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分时多任务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9" y="1857364"/>
            <a:ext cx="4649740" cy="4811724"/>
          </a:xfrm>
        </p:spPr>
        <p:txBody>
          <a:bodyPr/>
          <a:lstStyle/>
          <a:p>
            <a:r>
              <a:rPr lang="en-US" altLang="zh-CN" dirty="0" err="1"/>
              <a:t>load_prog</a:t>
            </a:r>
            <a:r>
              <a:rPr lang="en-US" altLang="zh-CN" dirty="0"/>
              <a:t>("/bin/pal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 err="1" smtClean="0"/>
              <a:t>load_prog</a:t>
            </a:r>
            <a:r>
              <a:rPr lang="en-US" altLang="zh-CN" dirty="0"/>
              <a:t>("/bin/hello</a:t>
            </a:r>
            <a:r>
              <a:rPr lang="en-US" altLang="zh-CN" dirty="0" smtClean="0"/>
              <a:t>");</a:t>
            </a:r>
          </a:p>
          <a:p>
            <a:r>
              <a:rPr lang="zh-CN" altLang="en-US" dirty="0" smtClean="0"/>
              <a:t>在系统调用处理结束后进行调度</a:t>
            </a:r>
            <a:endParaRPr lang="en-US" altLang="zh-CN" dirty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hello</a:t>
            </a:r>
            <a:r>
              <a:rPr lang="zh-CN" altLang="en-US" dirty="0"/>
              <a:t>调度</a:t>
            </a:r>
            <a:r>
              <a:rPr lang="zh-CN" altLang="en-US" dirty="0" smtClean="0"/>
              <a:t>太频繁，会影响仙剑的速度</a:t>
            </a:r>
            <a:endParaRPr lang="en-US" altLang="zh-CN" dirty="0"/>
          </a:p>
          <a:p>
            <a:r>
              <a:rPr lang="zh-CN" altLang="en-US" dirty="0" smtClean="0"/>
              <a:t>展现了分时的本质</a:t>
            </a:r>
            <a:endParaRPr lang="en-US" altLang="zh-CN" dirty="0" smtClean="0"/>
          </a:p>
          <a:p>
            <a:pPr lvl="1"/>
            <a:r>
              <a:rPr lang="zh-CN" altLang="zh-CN" dirty="0"/>
              <a:t>程序之间只是轮流使用处理器</a:t>
            </a:r>
            <a:r>
              <a:rPr lang="en-US" altLang="zh-CN" dirty="0"/>
              <a:t>, </a:t>
            </a:r>
            <a:r>
              <a:rPr lang="zh-CN" altLang="zh-CN" dirty="0"/>
              <a:t>它们并不是真正意义上的</a:t>
            </a:r>
            <a:r>
              <a:rPr lang="en-US" altLang="zh-CN" dirty="0"/>
              <a:t>"</a:t>
            </a:r>
            <a:r>
              <a:rPr lang="zh-CN" altLang="zh-CN" dirty="0"/>
              <a:t>同时</a:t>
            </a:r>
            <a:r>
              <a:rPr lang="en-US" altLang="zh-CN" dirty="0"/>
              <a:t>"</a:t>
            </a:r>
            <a:r>
              <a:rPr lang="zh-CN" altLang="zh-CN" dirty="0" smtClean="0"/>
              <a:t>运行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132856"/>
            <a:ext cx="33123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// choose a new </a:t>
            </a:r>
            <a:r>
              <a:rPr lang="en-US" altLang="zh-CN" sz="2000" dirty="0" smtClean="0"/>
              <a:t>process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if (current == &amp;</a:t>
            </a:r>
            <a:r>
              <a:rPr lang="en-US" altLang="zh-CN" sz="2000" dirty="0" err="1"/>
              <a:t>pcb</a:t>
            </a:r>
            <a:r>
              <a:rPr lang="en-US" altLang="zh-CN" sz="2000" dirty="0"/>
              <a:t>[0]) {</a:t>
            </a:r>
            <a:br>
              <a:rPr lang="en-US" altLang="zh-CN" sz="2000" dirty="0"/>
            </a:br>
            <a:r>
              <a:rPr lang="en-US" altLang="zh-CN" sz="2000" dirty="0"/>
              <a:t> 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++;</a:t>
            </a:r>
            <a:br>
              <a:rPr lang="en-US" altLang="zh-CN" sz="2000" dirty="0"/>
            </a:br>
            <a:r>
              <a:rPr lang="en-US" altLang="zh-CN" sz="2000" dirty="0"/>
              <a:t>  if (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== 200) {</a:t>
            </a:r>
            <a:br>
              <a:rPr lang="en-US" altLang="zh-CN" sz="2000" dirty="0"/>
            </a:br>
            <a:r>
              <a:rPr lang="en-US" altLang="zh-CN" sz="2000" dirty="0"/>
              <a:t>    current = &amp;</a:t>
            </a:r>
            <a:r>
              <a:rPr lang="en-US" altLang="zh-CN" sz="2000" dirty="0" err="1"/>
              <a:t>pcb</a:t>
            </a:r>
            <a:r>
              <a:rPr lang="en-US" altLang="zh-CN" sz="2000" dirty="0"/>
              <a:t>[1];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= 0;</a:t>
            </a:r>
            <a:br>
              <a:rPr lang="en-US" altLang="zh-CN" sz="2000" dirty="0"/>
            </a:br>
            <a:r>
              <a:rPr lang="en-US" altLang="zh-CN" sz="2000" dirty="0"/>
              <a:t>  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/>
              <a:t>else {</a:t>
            </a:r>
            <a:br>
              <a:rPr lang="en-US" altLang="zh-CN" sz="2000" dirty="0"/>
            </a:br>
            <a:r>
              <a:rPr lang="en-US" altLang="zh-CN" sz="2000" dirty="0"/>
              <a:t>  current = &amp;</a:t>
            </a:r>
            <a:r>
              <a:rPr lang="en-US" altLang="zh-CN" sz="2000" dirty="0" err="1"/>
              <a:t>pcb</a:t>
            </a:r>
            <a:r>
              <a:rPr lang="en-US" altLang="zh-CN" sz="2000" dirty="0"/>
              <a:t>[0];</a:t>
            </a:r>
            <a:br>
              <a:rPr lang="en-US" altLang="zh-CN" sz="2000" dirty="0"/>
            </a:br>
            <a:r>
              <a:rPr lang="en-US" altLang="zh-CN" sz="2000" dirty="0" smtClean="0"/>
              <a:t>}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6850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提纲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虚拟地址空间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上下文切换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中断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致命的漏洞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在系统调用返回之前，将会触发</a:t>
            </a:r>
            <a:r>
              <a:rPr lang="en-US" altLang="zh-CN" dirty="0" smtClean="0"/>
              <a:t>schedule()</a:t>
            </a:r>
            <a:r>
              <a:rPr lang="zh-CN" altLang="en-US" dirty="0" smtClean="0"/>
              <a:t>进行进程的上下文切换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如果程序意外陷入了死循环？</a:t>
            </a:r>
            <a:endParaRPr lang="en-US" altLang="zh-CN" dirty="0" smtClean="0"/>
          </a:p>
          <a:p>
            <a:r>
              <a:rPr lang="zh-CN" altLang="en-US" dirty="0" smtClean="0"/>
              <a:t>如果是一个不打算使用系统调用的恶意程序？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上下文切换的触发条件不应该和程序的行为有关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考试时间到的例子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42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中断的本质是一个数字信号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引脚相连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每执行完一条指令，都查看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引脚是否有中断到来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若有，且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处于开中断状态，则响应中断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中断号索引</a:t>
            </a:r>
            <a:r>
              <a:rPr lang="en-US" altLang="zh-CN" dirty="0" smtClean="0"/>
              <a:t>IDT</a:t>
            </a:r>
            <a:r>
              <a:rPr lang="zh-CN" altLang="en-US" dirty="0" smtClean="0"/>
              <a:t>，保存现场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程序无法控制中断的到来！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5129897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</a:t>
            </a:r>
            <a:r>
              <a:rPr lang="en-US" altLang="zh-CN" sz="1600" smtClean="0"/>
              <a:t>f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cpu.INTR</a:t>
            </a:r>
            <a:r>
              <a:rPr lang="en-US" altLang="zh-CN" sz="1600" dirty="0" smtClean="0"/>
              <a:t> &amp; </a:t>
            </a:r>
            <a:r>
              <a:rPr lang="en-US" altLang="zh-CN" sz="1600" dirty="0" err="1" smtClean="0"/>
              <a:t>cpu.eflags.IF</a:t>
            </a:r>
            <a:r>
              <a:rPr lang="en-US" altLang="zh-CN" sz="1600" dirty="0" smtClean="0"/>
              <a:t>) 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cpu.INTR</a:t>
            </a:r>
            <a:r>
              <a:rPr lang="en-US" altLang="zh-CN" sz="1600" dirty="0" smtClean="0"/>
              <a:t> = false;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raise_intr</a:t>
            </a:r>
            <a:r>
              <a:rPr lang="en-US" altLang="zh-CN" sz="1600" dirty="0" smtClean="0"/>
              <a:t>(TIMER_IRQ</a:t>
            </a:r>
            <a:r>
              <a:rPr lang="zh-CN" altLang="en-US" sz="1600" dirty="0" smtClean="0"/>
              <a:t>， </a:t>
            </a:r>
            <a:r>
              <a:rPr lang="en-US" altLang="zh-CN" sz="1600" dirty="0" err="1" smtClean="0"/>
              <a:t>cpu.eip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update_eip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589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上下文切换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中断驱动的堆栈切换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ASYE</a:t>
            </a:r>
            <a:r>
              <a:rPr lang="zh-CN" altLang="en-US" dirty="0" smtClean="0"/>
              <a:t>将时钟中断打包成</a:t>
            </a:r>
            <a:r>
              <a:rPr lang="en-US" altLang="zh-CN" dirty="0" smtClean="0"/>
              <a:t>_EVENT_IRQ_TIME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/>
              <a:t>Nanos-lite</a:t>
            </a:r>
            <a:r>
              <a:rPr lang="zh-CN" altLang="en-US" dirty="0" smtClean="0"/>
              <a:t>收到这一事件后，调用</a:t>
            </a:r>
            <a:r>
              <a:rPr lang="en-US" altLang="zh-CN" dirty="0" smtClean="0"/>
              <a:t>schedule()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为了在用户进程运行的时候能响应中断，需要在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umake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中构造陷阱帧时将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设为开中断状态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分时</a:t>
            </a:r>
            <a:r>
              <a:rPr lang="zh-CN" altLang="en-US" dirty="0" smtClean="0"/>
              <a:t>多任务的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中断是其赖以生存</a:t>
            </a:r>
            <a:r>
              <a:rPr lang="zh-CN" altLang="en-US" dirty="0"/>
              <a:t>的</a:t>
            </a:r>
            <a:r>
              <a:rPr lang="zh-CN" altLang="en-US" dirty="0" smtClean="0"/>
              <a:t>根基</a:t>
            </a:r>
            <a:endParaRPr lang="en-US" altLang="zh-CN" dirty="0"/>
          </a:p>
          <a:p>
            <a:pPr lvl="1"/>
            <a:r>
              <a:rPr lang="zh-CN" altLang="en-US" dirty="0" smtClean="0"/>
              <a:t>只要</a:t>
            </a:r>
            <a:r>
              <a:rPr lang="zh-CN" altLang="en-US" dirty="0"/>
              <a:t>中断的东风一刮</a:t>
            </a:r>
            <a:r>
              <a:rPr lang="en-US" altLang="zh-CN" dirty="0"/>
              <a:t>,	</a:t>
            </a:r>
            <a:r>
              <a:rPr lang="zh-CN" altLang="en-US" dirty="0"/>
              <a:t>操作系统就会卷土重来</a:t>
            </a:r>
          </a:p>
        </p:txBody>
      </p:sp>
    </p:spTree>
    <p:extLst>
      <p:ext uri="{BB962C8B-B14F-4D97-AF65-F5344CB8AC3E}">
        <p14:creationId xmlns:p14="http://schemas.microsoft.com/office/powerpoint/2010/main" val="34461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607202"/>
              </p:ext>
            </p:extLst>
          </p:nvPr>
        </p:nvGraphicFramePr>
        <p:xfrm>
          <a:off x="714375" y="1857375"/>
          <a:ext cx="8250241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2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ASYE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文件操作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malloc</a:t>
                      </a:r>
                      <a:r>
                        <a:rPr lang="en-US" altLang="zh-CN" dirty="0" smtClean="0"/>
                        <a:t>, free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库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Newlib</a:t>
                      </a:r>
                      <a:r>
                        <a:rPr lang="en-US" altLang="zh-CN" baseline="0" dirty="0" smtClean="0"/>
                        <a:t> C</a:t>
                      </a:r>
                      <a:r>
                        <a:rPr lang="zh-CN" altLang="en-US" baseline="0" dirty="0" smtClean="0"/>
                        <a:t>库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Libos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系统调用接口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Nanos-lite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系统调用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文件系统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进程调度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页面分配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加载器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设备封装层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上下文切换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dirty="0" smtClean="0"/>
                        <a:t>堆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putc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smtClean="0"/>
                        <a:t>_halt()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_uptime()</a:t>
                      </a:r>
                    </a:p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read_key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draw_rect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保存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恢复现场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事件打包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切换虚拟地址空间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创建虚实地址映射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创建用户进程上下文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NEMU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指令生命周期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端口</a:t>
                      </a:r>
                      <a:r>
                        <a:rPr lang="en-US" altLang="zh-CN" dirty="0" smtClean="0"/>
                        <a:t>I/O</a:t>
                      </a:r>
                    </a:p>
                    <a:p>
                      <a:r>
                        <a:rPr lang="zh-CN" altLang="en-US" dirty="0" smtClean="0"/>
                        <a:t>内存映射</a:t>
                      </a:r>
                      <a:r>
                        <a:rPr lang="en-US" altLang="zh-CN" dirty="0" smtClean="0"/>
                        <a:t>I/O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I386</a:t>
                      </a:r>
                      <a:r>
                        <a:rPr lang="zh-CN" altLang="en-US" dirty="0" smtClean="0"/>
                        <a:t>中断机制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I386</a:t>
                      </a:r>
                      <a:r>
                        <a:rPr lang="zh-CN" altLang="en-US" dirty="0" smtClean="0"/>
                        <a:t>分页机制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7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分时多任务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Nanos-lite</a:t>
            </a:r>
            <a:r>
              <a:rPr lang="zh-CN" altLang="en-US" dirty="0" smtClean="0"/>
              <a:t>是单任务</a:t>
            </a:r>
            <a:r>
              <a:rPr lang="en-US" altLang="zh-CN" dirty="0" smtClean="0"/>
              <a:t>OS</a:t>
            </a:r>
          </a:p>
          <a:p>
            <a:r>
              <a:rPr lang="zh-CN" altLang="en-US" dirty="0" smtClean="0"/>
              <a:t>如何运行多任务？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分时多任务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进程有独立的存储空间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进程上下文的切换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9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独立的存储空间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管理所有资源 </a:t>
            </a:r>
            <a:r>
              <a:rPr lang="en-US" altLang="zh-CN" dirty="0" smtClean="0"/>
              <a:t>-&gt; OS</a:t>
            </a:r>
            <a:r>
              <a:rPr lang="zh-CN" altLang="en-US" dirty="0" smtClean="0"/>
              <a:t>来分配内存</a:t>
            </a:r>
            <a:endParaRPr lang="en-US" altLang="zh-CN" dirty="0" smtClean="0"/>
          </a:p>
          <a:p>
            <a:r>
              <a:rPr lang="zh-CN" altLang="en-US" dirty="0" smtClean="0"/>
              <a:t>不同的程序加载到不同的内存上即可</a:t>
            </a:r>
            <a:endParaRPr lang="en-US" altLang="zh-CN" dirty="0"/>
          </a:p>
          <a:p>
            <a:r>
              <a:rPr lang="zh-CN" altLang="en-US" dirty="0" smtClean="0"/>
              <a:t>但需要用户程序事先链接到不同的位置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问题：链接的时候如何保证某位置在将来加载的时候是空闲的？</a:t>
            </a:r>
            <a:endParaRPr lang="en-US" altLang="zh-CN" dirty="0" smtClean="0"/>
          </a:p>
          <a:p>
            <a:r>
              <a:rPr lang="zh-CN" altLang="en-US" dirty="0" smtClean="0"/>
              <a:t>无法保证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无法在编译时刻假设程序将来加载的位置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3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位置无关代码（</a:t>
            </a:r>
            <a:r>
              <a:rPr lang="en-US" altLang="zh-CN" dirty="0" smtClean="0"/>
              <a:t>PIC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程序的一种属性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代码不对将来的运行位置进行任何假设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可以被加载到任意位置执行</a:t>
            </a:r>
            <a:endParaRPr lang="en-US" altLang="zh-CN" dirty="0" smtClean="0"/>
          </a:p>
          <a:p>
            <a:r>
              <a:rPr lang="zh-CN" altLang="en-US" dirty="0" smtClean="0"/>
              <a:t>编译器可以编译出</a:t>
            </a:r>
            <a:r>
              <a:rPr lang="en-US" altLang="zh-CN" dirty="0" smtClean="0"/>
              <a:t>PIC</a:t>
            </a:r>
          </a:p>
          <a:p>
            <a:r>
              <a:rPr lang="zh-CN" altLang="en-US" dirty="0" smtClean="0"/>
              <a:t>但需要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在加载时刻正确填写程序中的</a:t>
            </a:r>
            <a:r>
              <a:rPr lang="en-US" altLang="zh-CN" dirty="0" smtClean="0"/>
              <a:t>GOT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en-US" altLang="zh-CN" dirty="0" smtClean="0"/>
              <a:t>Nanos-lite</a:t>
            </a:r>
            <a:r>
              <a:rPr lang="zh-CN" altLang="en-US" dirty="0" smtClean="0"/>
              <a:t>目前使用</a:t>
            </a:r>
            <a:r>
              <a:rPr lang="en-US" altLang="zh-CN" dirty="0" smtClean="0"/>
              <a:t>raw program loader</a:t>
            </a:r>
          </a:p>
          <a:p>
            <a:pPr lvl="1"/>
            <a:r>
              <a:rPr lang="zh-CN" altLang="en-US" dirty="0" smtClean="0"/>
              <a:t>无法得知</a:t>
            </a:r>
            <a:r>
              <a:rPr lang="en-US" altLang="zh-CN" dirty="0" smtClean="0"/>
              <a:t>GOT</a:t>
            </a:r>
            <a:r>
              <a:rPr lang="zh-CN" altLang="en-US" dirty="0" smtClean="0"/>
              <a:t>在可执行文件中的哪个位置</a:t>
            </a:r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方案不可行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1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</a:t>
            </a:r>
            <a:r>
              <a:rPr lang="zh-CN" altLang="en-US" dirty="0" smtClean="0"/>
              <a:t>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把程序看到的地址和物理上访问内存的地址分开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前者为虚拟地址，后者为物理地址</a:t>
            </a:r>
            <a:endParaRPr lang="en-US" altLang="zh-CN" dirty="0" smtClean="0"/>
          </a:p>
          <a:p>
            <a:r>
              <a:rPr lang="zh-CN" altLang="en-US" dirty="0" smtClean="0"/>
              <a:t>维护好虚拟地址到物理地址的映射</a:t>
            </a:r>
            <a:endParaRPr lang="en-US" altLang="zh-CN" dirty="0" smtClean="0"/>
          </a:p>
          <a:p>
            <a:r>
              <a:rPr lang="zh-CN" altLang="en-US" dirty="0" smtClean="0"/>
              <a:t>谁来进行映射？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</a:t>
            </a:r>
            <a:r>
              <a:rPr lang="zh-CN" altLang="en-US" dirty="0" smtClean="0"/>
              <a:t>无法干涉指令执行的具体过程，需要添加新的硬件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来进行映射</a:t>
            </a:r>
            <a:endParaRPr lang="en-US" altLang="zh-CN" dirty="0"/>
          </a:p>
          <a:p>
            <a:r>
              <a:rPr lang="zh-CN" altLang="en-US" dirty="0" smtClean="0"/>
              <a:t>但只有</a:t>
            </a:r>
            <a:r>
              <a:rPr lang="en-US" altLang="zh-CN" dirty="0" smtClean="0"/>
              <a:t>OS</a:t>
            </a:r>
            <a:r>
              <a:rPr lang="zh-CN" altLang="en-US" dirty="0" smtClean="0"/>
              <a:t>才能哪些物理内存是空闲的</a:t>
            </a:r>
            <a:endParaRPr lang="en-US" altLang="zh-CN" dirty="0" smtClean="0"/>
          </a:p>
          <a:p>
            <a:r>
              <a:rPr lang="zh-CN" altLang="en-US" dirty="0" smtClean="0"/>
              <a:t>所以，虚存管理是一个软硬件协同的机制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程序运行前，</a:t>
            </a:r>
            <a:r>
              <a:rPr lang="en-US" altLang="zh-CN" dirty="0" smtClean="0"/>
              <a:t>OS</a:t>
            </a:r>
            <a:r>
              <a:rPr lang="zh-CN" altLang="en-US" dirty="0" smtClean="0"/>
              <a:t>决定好把虚拟地址映射到哪些物理地址，并配置</a:t>
            </a:r>
            <a:r>
              <a:rPr lang="en-US" altLang="zh-CN" dirty="0" smtClean="0"/>
              <a:t>MMU</a:t>
            </a:r>
          </a:p>
          <a:p>
            <a:pPr lvl="1"/>
            <a:r>
              <a:rPr lang="zh-CN" altLang="en-US" dirty="0" smtClean="0"/>
              <a:t>程序运行时，</a:t>
            </a:r>
            <a:r>
              <a:rPr lang="en-US" altLang="zh-CN" dirty="0" smtClean="0"/>
              <a:t>MMU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的配置进行地址转换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9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需要一种按需分配的虚存管理机制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程序代码很大，但一次运行的时候只会用到很少的部分，无需全部加载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程序结束时容易留下碎片空洞，只有比它更小的程序才能把碎片空洞利用起来</a:t>
            </a:r>
            <a:endParaRPr lang="en-US" altLang="zh-CN" dirty="0" smtClean="0"/>
          </a:p>
          <a:p>
            <a:r>
              <a:rPr lang="zh-CN" altLang="en-US" dirty="0" smtClean="0"/>
              <a:t>分段不能满足需求：粒度太大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反其道而行之：把连续的存储空间分割成小片段，以这些小片段为单位进行组织，分配和管理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78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I386</a:t>
            </a:r>
            <a:r>
              <a:rPr lang="zh-CN" altLang="en-US" dirty="0" smtClean="0"/>
              <a:t>分页机制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PAGE FRAME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  +-----------+-----------+----------+         +---------------+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  |    DIR    |   PAGE    |  OFFSET  |         |           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  +-----+-----+-----+-----+-----+----+         |           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        |           |           |              |           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+-------------+           |           +-------------&gt;|    PHYSICAL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|                         |                          |    ADDRESS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|   PAGE DIRECTORY        |      PAGE TABLE          |           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|  +---------------+      |   +---------------+      |           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|  |               |      |   |               |      +---------------+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|  |               |      |   |---------------|              ^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|  |               |      +--&gt;| PG TBL ENTRY  |--------------+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|  |---------------|          |---------------|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+-&gt;|   DIR ENTRY   |--+       |           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|---------------|  |       |           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|               |  |       |               |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+---------------+  |       +---------------+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     ^          |               ^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+-------+        |          +---------------+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|  CR3  |--------+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+-------+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endParaRPr lang="zh-CN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空指针是空的吗？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处理器有“表”的概念吗？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个页面大小为</a:t>
            </a:r>
            <a:r>
              <a:rPr lang="en-US" altLang="zh-CN" dirty="0"/>
              <a:t>1KB</a:t>
            </a:r>
            <a:r>
              <a:rPr lang="zh-CN" altLang="zh-CN" dirty="0"/>
              <a:t>的一级页表的地址转换</a:t>
            </a:r>
            <a:r>
              <a:rPr lang="zh-CN" altLang="zh-CN" dirty="0" smtClean="0"/>
              <a:t>例子</a:t>
            </a:r>
            <a:endParaRPr lang="en-US" altLang="zh-CN" dirty="0"/>
          </a:p>
          <a:p>
            <a:pPr lvl="1"/>
            <a:r>
              <a:rPr lang="en-US" altLang="zh-CN" dirty="0" smtClean="0"/>
              <a:t>pa </a:t>
            </a:r>
            <a:r>
              <a:rPr lang="en-US" altLang="zh-CN" dirty="0"/>
              <a:t>= (</a:t>
            </a:r>
            <a:r>
              <a:rPr lang="en-US" altLang="zh-CN" dirty="0" err="1"/>
              <a:t>pg_table</a:t>
            </a:r>
            <a:r>
              <a:rPr lang="en-US" altLang="zh-CN" dirty="0"/>
              <a:t>[</a:t>
            </a:r>
            <a:r>
              <a:rPr lang="en-US" altLang="zh-CN" dirty="0" err="1"/>
              <a:t>va</a:t>
            </a:r>
            <a:r>
              <a:rPr lang="en-US" altLang="zh-CN" dirty="0"/>
              <a:t> &gt;&gt; 10] &amp; ~0x3ff) | (</a:t>
            </a:r>
            <a:r>
              <a:rPr lang="en-US" altLang="zh-CN" dirty="0" err="1"/>
              <a:t>va</a:t>
            </a:r>
            <a:r>
              <a:rPr lang="en-US" altLang="zh-CN" dirty="0"/>
              <a:t> &amp; 0x3ff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zh-CN" altLang="zh-CN" dirty="0" smtClean="0"/>
              <a:t>地址转换</a:t>
            </a:r>
            <a:r>
              <a:rPr lang="zh-CN" altLang="zh-CN" dirty="0"/>
              <a:t>的过程只不过是一些访存和位操作</a:t>
            </a:r>
            <a:r>
              <a:rPr lang="zh-CN" altLang="zh-CN" dirty="0" smtClean="0"/>
              <a:t>而已</a:t>
            </a:r>
            <a:endParaRPr lang="en-US" altLang="zh-CN" dirty="0" smtClean="0"/>
          </a:p>
          <a:p>
            <a:r>
              <a:rPr lang="zh-CN" altLang="zh-CN" dirty="0" smtClean="0"/>
              <a:t>再次展示</a:t>
            </a:r>
            <a:r>
              <a:rPr lang="zh-CN" altLang="zh-CN" dirty="0"/>
              <a:t>了计算机的</a:t>
            </a:r>
            <a:r>
              <a:rPr lang="zh-CN" altLang="zh-CN" dirty="0" smtClean="0"/>
              <a:t>本质</a:t>
            </a:r>
            <a:endParaRPr lang="en-US" altLang="zh-CN" dirty="0"/>
          </a:p>
          <a:p>
            <a:pPr lvl="1"/>
            <a:r>
              <a:rPr lang="zh-CN" altLang="zh-CN" dirty="0" smtClean="0"/>
              <a:t>一堆</a:t>
            </a:r>
            <a:r>
              <a:rPr lang="zh-CN" altLang="zh-CN" dirty="0"/>
              <a:t>美妙的</a:t>
            </a:r>
            <a:r>
              <a:rPr lang="en-US" altLang="zh-CN" dirty="0"/>
              <a:t>, </a:t>
            </a:r>
            <a:r>
              <a:rPr lang="zh-CN" altLang="zh-CN" dirty="0"/>
              <a:t>蕴含着深刻数学道理和工程原理的</a:t>
            </a:r>
            <a:r>
              <a:rPr lang="en-US" altLang="zh-CN" dirty="0"/>
              <a:t>... </a:t>
            </a:r>
            <a:r>
              <a:rPr lang="zh-CN" altLang="zh-CN" dirty="0"/>
              <a:t>门电路</a:t>
            </a:r>
            <a:r>
              <a:rPr lang="en-US" altLang="zh-CN" dirty="0"/>
              <a:t>!</a:t>
            </a:r>
            <a:br>
              <a:rPr lang="en-US" altLang="zh-CN" dirty="0"/>
            </a:b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8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debian-blue</Template>
  <TotalTime>13978</TotalTime>
  <Words>1400</Words>
  <Application>Microsoft Office PowerPoint</Application>
  <PresentationFormat>全屏显示(4:3)</PresentationFormat>
  <Paragraphs>251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Calibri</vt:lpstr>
      <vt:lpstr>Comic Sans MS</vt:lpstr>
      <vt:lpstr>Courier New</vt:lpstr>
      <vt:lpstr>Wingdings</vt:lpstr>
      <vt:lpstr>1_Capsules</vt:lpstr>
      <vt:lpstr>PA4 – 虚实交错的魔法：分时多任务</vt:lpstr>
      <vt:lpstr>提纲</vt:lpstr>
      <vt:lpstr>分时多任务</vt:lpstr>
      <vt:lpstr>独立的存储空间</vt:lpstr>
      <vt:lpstr>位置无关代码（PIC）</vt:lpstr>
      <vt:lpstr>虚存管理</vt:lpstr>
      <vt:lpstr>分页</vt:lpstr>
      <vt:lpstr>I386分页机制</vt:lpstr>
      <vt:lpstr>一些思考</vt:lpstr>
      <vt:lpstr>添加PTE(硬件)</vt:lpstr>
      <vt:lpstr>添加PTE(软件)</vt:lpstr>
      <vt:lpstr>给用户进程分配虚拟地址空间</vt:lpstr>
      <vt:lpstr>给用户进程分配虚拟地址空间</vt:lpstr>
      <vt:lpstr>不同层次对分页的支持</vt:lpstr>
      <vt:lpstr>提纲</vt:lpstr>
      <vt:lpstr>上下文切换</vt:lpstr>
      <vt:lpstr>AM已经实现好了</vt:lpstr>
      <vt:lpstr>记录陷阱帧的位置</vt:lpstr>
      <vt:lpstr>如何切换到刚加载完的程序？</vt:lpstr>
      <vt:lpstr>进程调度</vt:lpstr>
      <vt:lpstr>分时多任务</vt:lpstr>
      <vt:lpstr>提纲</vt:lpstr>
      <vt:lpstr>致命的漏洞</vt:lpstr>
      <vt:lpstr>硬件中断</vt:lpstr>
      <vt:lpstr>上下文切换 = 中断驱动的堆栈切换</vt:lpstr>
      <vt:lpstr>PA总结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 labs</dc:title>
  <dc:creator>MC SYSTEM</dc:creator>
  <cp:lastModifiedBy>Windows 用户</cp:lastModifiedBy>
  <cp:revision>904</cp:revision>
  <dcterms:created xsi:type="dcterms:W3CDTF">2012-11-29T13:42:58Z</dcterms:created>
  <dcterms:modified xsi:type="dcterms:W3CDTF">2018-05-03T05:37:11Z</dcterms:modified>
</cp:coreProperties>
</file>