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3" r:id="rId6"/>
    <p:sldId id="262" r:id="rId7"/>
    <p:sldId id="259" r:id="rId8"/>
    <p:sldId id="264" r:id="rId9"/>
    <p:sldId id="265" r:id="rId10"/>
    <p:sldId id="266" r:id="rId11"/>
    <p:sldId id="267"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p:restoredTop sz="94719"/>
  </p:normalViewPr>
  <p:slideViewPr>
    <p:cSldViewPr snapToGrid="0" snapToObjects="1">
      <p:cViewPr varScale="1">
        <p:scale>
          <a:sx n="98" d="100"/>
          <a:sy n="98" d="100"/>
        </p:scale>
        <p:origin x="8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stile</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946DFB96-4247-B44B-9E56-404F93876FFA}"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46DFB96-4247-B44B-9E56-404F93876FFA}"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110151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46DFB96-4247-B44B-9E56-404F93876FFA}"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180197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46DFB96-4247-B44B-9E56-404F93876FFA}"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294702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stile</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946DFB96-4247-B44B-9E56-404F93876FFA}"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17269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946DFB96-4247-B44B-9E56-404F93876FFA}" type="datetimeFigureOut">
              <a:rPr lang="it-IT" smtClean="0"/>
              <a:t>30/03/18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33646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stile</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46DFB96-4247-B44B-9E56-404F93876FFA}" type="datetimeFigureOut">
              <a:rPr lang="it-IT" smtClean="0"/>
              <a:t>30/03/18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8610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946DFB96-4247-B44B-9E56-404F93876FFA}" type="datetimeFigureOut">
              <a:rPr lang="it-IT" smtClean="0"/>
              <a:t>30/03/18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27872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46DFB96-4247-B44B-9E56-404F93876FFA}" type="datetimeFigureOut">
              <a:rPr lang="it-IT" smtClean="0"/>
              <a:t>30/03/18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23366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stile</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946DFB96-4247-B44B-9E56-404F93876FFA}" type="datetimeFigureOut">
              <a:rPr lang="it-IT" smtClean="0"/>
              <a:t>30/03/18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214517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stile</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946DFB96-4247-B44B-9E56-404F93876FFA}" type="datetimeFigureOut">
              <a:rPr lang="it-IT" smtClean="0"/>
              <a:t>30/03/18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B3ABC9D-8893-E54B-AF42-137AC7556A45}" type="slidenum">
              <a:rPr lang="it-IT" smtClean="0"/>
              <a:t>‹n.›</a:t>
            </a:fld>
            <a:endParaRPr lang="it-IT"/>
          </a:p>
        </p:txBody>
      </p:sp>
    </p:spTree>
    <p:extLst>
      <p:ext uri="{BB962C8B-B14F-4D97-AF65-F5344CB8AC3E}">
        <p14:creationId xmlns:p14="http://schemas.microsoft.com/office/powerpoint/2010/main" val="46870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DFB96-4247-B44B-9E56-404F93876FFA}" type="datetimeFigureOut">
              <a:rPr lang="it-IT" smtClean="0"/>
              <a:t>30/03/18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ABC9D-8893-E54B-AF42-137AC7556A45}" type="slidenum">
              <a:rPr lang="it-IT" smtClean="0"/>
              <a:t>‹n.›</a:t>
            </a:fld>
            <a:endParaRPr lang="it-IT"/>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0.png"/><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40378" y="2202872"/>
            <a:ext cx="9144000" cy="1631287"/>
          </a:xfrm>
        </p:spPr>
        <p:txBody>
          <a:bodyPr>
            <a:normAutofit fontScale="90000"/>
          </a:bodyPr>
          <a:lstStyle/>
          <a:p>
            <a:r>
              <a:rPr lang="it-IT"/>
              <a:t/>
            </a:r>
            <a:br>
              <a:rPr lang="it-IT"/>
            </a:br>
            <a:r>
              <a:rPr lang="it-IT"/>
              <a:t>A Monte Carlo </a:t>
            </a:r>
            <a:r>
              <a:rPr lang="it-IT" err="1"/>
              <a:t>simulation</a:t>
            </a:r>
            <a:r>
              <a:rPr lang="it-IT"/>
              <a:t> of</a:t>
            </a:r>
            <a:br>
              <a:rPr lang="it-IT"/>
            </a:br>
            <a:r>
              <a:rPr lang="it-IT"/>
              <a:t>the 2D </a:t>
            </a:r>
            <a:r>
              <a:rPr lang="it-IT" err="1"/>
              <a:t>Ising</a:t>
            </a:r>
            <a:r>
              <a:rPr lang="it-IT"/>
              <a:t> Model</a:t>
            </a:r>
          </a:p>
        </p:txBody>
      </p:sp>
      <p:sp>
        <p:nvSpPr>
          <p:cNvPr id="3" name="CasellaDiTesto 2"/>
          <p:cNvSpPr txBox="1"/>
          <p:nvPr/>
        </p:nvSpPr>
        <p:spPr>
          <a:xfrm>
            <a:off x="4350921" y="3971110"/>
            <a:ext cx="3722914" cy="369332"/>
          </a:xfrm>
          <a:prstGeom prst="rect">
            <a:avLst/>
          </a:prstGeom>
          <a:noFill/>
        </p:spPr>
        <p:txBody>
          <a:bodyPr wrap="square" rtlCol="0">
            <a:spAutoFit/>
          </a:bodyPr>
          <a:lstStyle/>
          <a:p>
            <a:r>
              <a:rPr lang="it-IT"/>
              <a:t>By Matteo Littardi and Pietro Firpo</a:t>
            </a:r>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BB9319F4-0B9A-478B-AB63-A21C13CC0135}"/>
              </a:ext>
            </a:extLst>
          </p:cNvPr>
          <p:cNvSpPr>
            <a:spLocks noGrp="1"/>
          </p:cNvSpPr>
          <p:nvPr>
            <p:ph type="title"/>
          </p:nvPr>
        </p:nvSpPr>
        <p:spPr/>
        <p:txBody>
          <a:bodyPr/>
          <a:lstStyle/>
          <a:p>
            <a:pPr algn="ctr"/>
            <a:r>
              <a:rPr lang="it-IT"/>
              <a:t>Specific Heat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xmlns="" id="{68386BDF-3084-481B-AAC6-228AD8569E5E}"/>
                  </a:ext>
                </a:extLst>
              </p:cNvPr>
              <p:cNvSpPr>
                <a:spLocks noGrp="1"/>
              </p:cNvSpPr>
              <p:nvPr>
                <p:ph idx="1"/>
              </p:nvPr>
            </p:nvSpPr>
            <p:spPr>
              <a:xfrm>
                <a:off x="838200" y="1825625"/>
                <a:ext cx="10515600" cy="1991773"/>
              </a:xfrm>
            </p:spPr>
            <p:txBody>
              <a:bodyPr/>
              <a:lstStyle/>
              <a:p>
                <a:r>
                  <a:rPr lang="it-IT"/>
                  <a:t>We define specific heat as </a:t>
                </a:r>
                <a14:m>
                  <m:oMath xmlns:m="http://schemas.openxmlformats.org/officeDocument/2006/math">
                    <m:r>
                      <a:rPr lang="it-IT" b="0" i="1" smtClean="0">
                        <a:latin typeface="Cambria Math" panose="02040503050406030204" pitchFamily="18" charset="0"/>
                      </a:rPr>
                      <m:t>𝑐</m:t>
                    </m:r>
                    <m:r>
                      <a:rPr lang="it-IT" b="0" i="1" smtClean="0">
                        <a:latin typeface="Cambria Math" panose="02040503050406030204" pitchFamily="18" charset="0"/>
                      </a:rPr>
                      <m:t>=</m:t>
                    </m:r>
                    <m:f>
                      <m:fPr>
                        <m:ctrlPr>
                          <a:rPr lang="it-IT" b="0" i="1" smtClean="0">
                            <a:latin typeface="Cambria Math" charset="0"/>
                          </a:rPr>
                        </m:ctrlPr>
                      </m:fPr>
                      <m:num>
                        <m:r>
                          <a:rPr lang="it-IT" b="0" i="1" smtClean="0">
                            <a:latin typeface="Cambria Math" panose="02040503050406030204" pitchFamily="18" charset="0"/>
                          </a:rPr>
                          <m:t>𝜕</m:t>
                        </m:r>
                        <m:r>
                          <a:rPr lang="it-IT" b="0" i="1" smtClean="0">
                            <a:latin typeface="Cambria Math" panose="02040503050406030204" pitchFamily="18" charset="0"/>
                          </a:rPr>
                          <m:t>𝐸</m:t>
                        </m:r>
                      </m:num>
                      <m:den>
                        <m:r>
                          <a:rPr lang="it-IT" b="0" i="1" smtClean="0">
                            <a:latin typeface="Cambria Math" panose="02040503050406030204" pitchFamily="18" charset="0"/>
                          </a:rPr>
                          <m:t>𝜕</m:t>
                        </m:r>
                        <m:r>
                          <a:rPr lang="it-IT" b="0" i="1" smtClean="0">
                            <a:latin typeface="Cambria Math" panose="02040503050406030204" pitchFamily="18" charset="0"/>
                          </a:rPr>
                          <m:t>𝑇</m:t>
                        </m:r>
                      </m:den>
                    </m:f>
                  </m:oMath>
                </a14:m>
                <a:endParaRPr lang="it-IT"/>
              </a:p>
              <a:p>
                <a:r>
                  <a:rPr lang="it-IT"/>
                  <a:t>By analogy with the magnetic susceptibility we know that </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𝑐</m:t>
                      </m:r>
                      <m:r>
                        <a:rPr lang="it-IT" b="0" i="1" smtClean="0">
                          <a:latin typeface="Cambria Math" panose="02040503050406030204" pitchFamily="18" charset="0"/>
                        </a:rPr>
                        <m:t>=</m:t>
                      </m:r>
                      <m:f>
                        <m:fPr>
                          <m:ctrlPr>
                            <a:rPr lang="mr-IN" i="1">
                              <a:latin typeface="Cambria Math" charset="0"/>
                              <a:ea typeface="Cambria Math" charset="0"/>
                              <a:cs typeface="Cambria Math" charset="0"/>
                            </a:rPr>
                          </m:ctrlPr>
                        </m:fPr>
                        <m:num>
                          <m:sSup>
                            <m:sSupPr>
                              <m:ctrlPr>
                                <a:rPr lang="mr-IN" i="1">
                                  <a:latin typeface="Cambria Math" charset="0"/>
                                  <a:ea typeface="Cambria Math" charset="0"/>
                                  <a:cs typeface="Cambria Math" charset="0"/>
                                </a:rPr>
                              </m:ctrlPr>
                            </m:sSupPr>
                            <m:e>
                              <m:d>
                                <m:dPr>
                                  <m:begChr m:val="⟨"/>
                                  <m:endChr m:val="⟩"/>
                                  <m:ctrlPr>
                                    <a:rPr lang="mr-IN" i="1">
                                      <a:latin typeface="Cambria Math" charset="0"/>
                                      <a:ea typeface="Cambria Math" charset="0"/>
                                      <a:cs typeface="Cambria Math" charset="0"/>
                                    </a:rPr>
                                  </m:ctrlPr>
                                </m:dPr>
                                <m:e>
                                  <m:r>
                                    <a:rPr lang="it-IT" b="0" i="1" smtClean="0">
                                      <a:latin typeface="Cambria Math" panose="02040503050406030204" pitchFamily="18" charset="0"/>
                                      <a:ea typeface="Cambria Math" charset="0"/>
                                      <a:cs typeface="Cambria Math" charset="0"/>
                                    </a:rPr>
                                    <m:t>𝐸</m:t>
                                  </m:r>
                                </m:e>
                              </m:d>
                            </m:e>
                            <m:sup>
                              <m:r>
                                <a:rPr lang="it-IT" i="1">
                                  <a:latin typeface="Cambria Math" charset="0"/>
                                  <a:ea typeface="Cambria Math" charset="0"/>
                                  <a:cs typeface="Cambria Math" charset="0"/>
                                </a:rPr>
                                <m:t>2</m:t>
                              </m:r>
                            </m:sup>
                          </m:sSup>
                          <m:r>
                            <a:rPr lang="it-IT" i="1">
                              <a:latin typeface="Cambria Math" charset="0"/>
                              <a:ea typeface="Cambria Math" charset="0"/>
                              <a:cs typeface="Cambria Math" charset="0"/>
                            </a:rPr>
                            <m:t>−</m:t>
                          </m:r>
                          <m:d>
                            <m:dPr>
                              <m:begChr m:val="⟨"/>
                              <m:endChr m:val="⟩"/>
                              <m:ctrlPr>
                                <a:rPr lang="it-IT" i="1">
                                  <a:latin typeface="Cambria Math" charset="0"/>
                                  <a:ea typeface="Cambria Math" charset="0"/>
                                  <a:cs typeface="Cambria Math" charset="0"/>
                                </a:rPr>
                              </m:ctrlPr>
                            </m:dPr>
                            <m:e>
                              <m:sSup>
                                <m:sSupPr>
                                  <m:ctrlPr>
                                    <a:rPr lang="it-IT" i="1">
                                      <a:latin typeface="Cambria Math" charset="0"/>
                                      <a:ea typeface="Cambria Math" charset="0"/>
                                      <a:cs typeface="Cambria Math" charset="0"/>
                                    </a:rPr>
                                  </m:ctrlPr>
                                </m:sSupPr>
                                <m:e>
                                  <m:r>
                                    <a:rPr lang="it-IT" b="0" i="1" smtClean="0">
                                      <a:latin typeface="Cambria Math" panose="02040503050406030204" pitchFamily="18" charset="0"/>
                                      <a:ea typeface="Cambria Math" charset="0"/>
                                      <a:cs typeface="Cambria Math" charset="0"/>
                                    </a:rPr>
                                    <m:t>𝐸</m:t>
                                  </m:r>
                                </m:e>
                                <m:sup>
                                  <m:r>
                                    <a:rPr lang="it-IT" i="1">
                                      <a:latin typeface="Cambria Math" charset="0"/>
                                      <a:ea typeface="Cambria Math" charset="0"/>
                                      <a:cs typeface="Cambria Math" charset="0"/>
                                    </a:rPr>
                                    <m:t>2</m:t>
                                  </m:r>
                                </m:sup>
                              </m:sSup>
                            </m:e>
                          </m:d>
                        </m:num>
                        <m:den>
                          <m:r>
                            <a:rPr lang="it-IT" i="1">
                              <a:latin typeface="Cambria Math" charset="0"/>
                              <a:ea typeface="Cambria Math" charset="0"/>
                              <a:cs typeface="Cambria Math" charset="0"/>
                            </a:rPr>
                            <m:t>𝑇</m:t>
                          </m:r>
                        </m:den>
                      </m:f>
                    </m:oMath>
                  </m:oMathPara>
                </a14:m>
                <a:endParaRPr lang="it-IT"/>
              </a:p>
            </p:txBody>
          </p:sp>
        </mc:Choice>
        <mc:Fallback xmlns="">
          <p:sp>
            <p:nvSpPr>
              <p:cNvPr id="3" name="Segnaposto contenuto 2">
                <a:extLst>
                  <a:ext uri="{FF2B5EF4-FFF2-40B4-BE49-F238E27FC236}">
                    <a16:creationId xmlns:a16="http://schemas.microsoft.com/office/drawing/2014/main" id="{68386BDF-3084-481B-AAC6-228AD8569E5E}"/>
                  </a:ext>
                </a:extLst>
              </p:cNvPr>
              <p:cNvSpPr>
                <a:spLocks noGrp="1" noRot="1" noChangeAspect="1" noMove="1" noResize="1" noEditPoints="1" noAdjustHandles="1" noChangeArrowheads="1" noChangeShapeType="1" noTextEdit="1"/>
              </p:cNvSpPr>
              <p:nvPr>
                <p:ph idx="1"/>
              </p:nvPr>
            </p:nvSpPr>
            <p:spPr>
              <a:xfrm>
                <a:off x="838200" y="1825625"/>
                <a:ext cx="10515600" cy="1991773"/>
              </a:xfrm>
              <a:blipFill>
                <a:blip r:embed="rId2"/>
                <a:stretch>
                  <a:fillRect l="-1043"/>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xmlns="" id="{20C77A7E-290B-462C-B7FC-8EBC05A04174}"/>
              </a:ext>
            </a:extLst>
          </p:cNvPr>
          <p:cNvPicPr>
            <a:picLocks noChangeAspect="1"/>
          </p:cNvPicPr>
          <p:nvPr/>
        </p:nvPicPr>
        <p:blipFill>
          <a:blip r:embed="rId3"/>
          <a:stretch>
            <a:fillRect/>
          </a:stretch>
        </p:blipFill>
        <p:spPr>
          <a:xfrm>
            <a:off x="8060925" y="3568823"/>
            <a:ext cx="3898735" cy="2924052"/>
          </a:xfrm>
          <a:prstGeom prst="rect">
            <a:avLst/>
          </a:prstGeom>
        </p:spPr>
      </p:pic>
      <p:sp>
        <p:nvSpPr>
          <p:cNvPr id="6" name="CasellaDiTesto 5">
            <a:extLst>
              <a:ext uri="{FF2B5EF4-FFF2-40B4-BE49-F238E27FC236}">
                <a16:creationId xmlns:a16="http://schemas.microsoft.com/office/drawing/2014/main" xmlns="" id="{DB6DFCF4-59D5-469D-B321-013F8C143B5C}"/>
              </a:ext>
            </a:extLst>
          </p:cNvPr>
          <p:cNvSpPr txBox="1"/>
          <p:nvPr/>
        </p:nvSpPr>
        <p:spPr>
          <a:xfrm>
            <a:off x="838199" y="4030462"/>
            <a:ext cx="6764383" cy="954107"/>
          </a:xfrm>
          <a:prstGeom prst="rect">
            <a:avLst/>
          </a:prstGeom>
          <a:noFill/>
        </p:spPr>
        <p:txBody>
          <a:bodyPr wrap="square" rtlCol="0">
            <a:spAutoFit/>
          </a:bodyPr>
          <a:lstStyle/>
          <a:p>
            <a:pPr marL="285750" indent="-285750">
              <a:buFont typeface="Arial" panose="020B0604020202020204" pitchFamily="34" charset="0"/>
              <a:buChar char="•"/>
            </a:pPr>
            <a:r>
              <a:rPr lang="it-IT" sz="2800"/>
              <a:t>The graph obtained numerically shows a similiar peak arount the Curie temperature.</a:t>
            </a:r>
          </a:p>
        </p:txBody>
      </p:sp>
    </p:spTree>
    <p:extLst>
      <p:ext uri="{BB962C8B-B14F-4D97-AF65-F5344CB8AC3E}">
        <p14:creationId xmlns:p14="http://schemas.microsoft.com/office/powerpoint/2010/main" val="385863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64326" y="-48091"/>
            <a:ext cx="10515600" cy="1325563"/>
          </a:xfrm>
        </p:spPr>
        <p:txBody>
          <a:bodyPr/>
          <a:lstStyle/>
          <a:p>
            <a:pPr algn="ctr"/>
            <a:r>
              <a:rPr lang="it-IT"/>
              <a:t>Comparing different sized systems</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627" y="4002810"/>
            <a:ext cx="3336652" cy="2502489"/>
          </a:xfrm>
          <a:prstGeom prst="rect">
            <a:avLst/>
          </a:prstGeom>
        </p:spPr>
      </p:pic>
      <p:pic>
        <p:nvPicPr>
          <p:cNvPr id="10" name="Immagin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7627" y="1275462"/>
            <a:ext cx="3336652" cy="2502489"/>
          </a:xfrm>
          <a:prstGeom prst="rect">
            <a:avLst/>
          </a:prstGeom>
        </p:spPr>
      </p:pic>
      <p:sp>
        <p:nvSpPr>
          <p:cNvPr id="11" name="CasellaDiTesto 10"/>
          <p:cNvSpPr txBox="1"/>
          <p:nvPr/>
        </p:nvSpPr>
        <p:spPr>
          <a:xfrm>
            <a:off x="3871593" y="978367"/>
            <a:ext cx="1188720" cy="369332"/>
          </a:xfrm>
          <a:prstGeom prst="rect">
            <a:avLst/>
          </a:prstGeom>
          <a:noFill/>
        </p:spPr>
        <p:txBody>
          <a:bodyPr wrap="square" rtlCol="0">
            <a:spAutoFit/>
          </a:bodyPr>
          <a:lstStyle/>
          <a:p>
            <a:pPr algn="ctr"/>
            <a:r>
              <a:rPr lang="it-IT" i="1"/>
              <a:t>30x30 grid</a:t>
            </a:r>
          </a:p>
        </p:txBody>
      </p:sp>
      <p:pic>
        <p:nvPicPr>
          <p:cNvPr id="13" name="Immagin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7999" y="3998454"/>
            <a:ext cx="3336652" cy="2502489"/>
          </a:xfrm>
          <a:prstGeom prst="rect">
            <a:avLst/>
          </a:prstGeom>
        </p:spPr>
      </p:pic>
      <p:pic>
        <p:nvPicPr>
          <p:cNvPr id="14" name="Immagin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7999" y="1271106"/>
            <a:ext cx="3336652" cy="2502489"/>
          </a:xfrm>
          <a:prstGeom prst="rect">
            <a:avLst/>
          </a:prstGeom>
        </p:spPr>
      </p:pic>
      <p:sp>
        <p:nvSpPr>
          <p:cNvPr id="15" name="CasellaDiTesto 14"/>
          <p:cNvSpPr txBox="1"/>
          <p:nvPr/>
        </p:nvSpPr>
        <p:spPr>
          <a:xfrm>
            <a:off x="7341965" y="974011"/>
            <a:ext cx="1188720" cy="369332"/>
          </a:xfrm>
          <a:prstGeom prst="rect">
            <a:avLst/>
          </a:prstGeom>
          <a:noFill/>
        </p:spPr>
        <p:txBody>
          <a:bodyPr wrap="square" rtlCol="0">
            <a:spAutoFit/>
          </a:bodyPr>
          <a:lstStyle/>
          <a:p>
            <a:pPr algn="ctr"/>
            <a:r>
              <a:rPr lang="it-IT" i="1"/>
              <a:t>35x35 grid</a:t>
            </a:r>
          </a:p>
        </p:txBody>
      </p:sp>
    </p:spTree>
    <p:extLst>
      <p:ext uri="{BB962C8B-B14F-4D97-AF65-F5344CB8AC3E}">
        <p14:creationId xmlns:p14="http://schemas.microsoft.com/office/powerpoint/2010/main" val="76031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a:t>The Ising Model</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562792"/>
                <a:ext cx="10515600" cy="5228705"/>
              </a:xfrm>
            </p:spPr>
            <p:txBody>
              <a:bodyPr>
                <a:normAutofit/>
              </a:bodyPr>
              <a:lstStyle/>
              <a:p>
                <a:r>
                  <a:rPr lang="it-IT"/>
                  <a:t>On every lattice point of a NxN grid we place a particle that can be either spin up or spin down with a 50% probability.</a:t>
                </a:r>
              </a:p>
              <a:p>
                <a:r>
                  <a:rPr lang="it-IT"/>
                  <a:t>We define the energy of the sistem as </a:t>
                </a:r>
                <a14:m>
                  <m:oMath xmlns:m="http://schemas.openxmlformats.org/officeDocument/2006/math">
                    <m:r>
                      <a:rPr lang="it-IT" b="0" i="1" smtClean="0">
                        <a:latin typeface="Cambria Math" charset="0"/>
                      </a:rPr>
                      <m:t>𝐸</m:t>
                    </m:r>
                    <m:r>
                      <a:rPr lang="it-IT" b="0" i="1" smtClean="0">
                        <a:latin typeface="Cambria Math" charset="0"/>
                      </a:rPr>
                      <m:t>=−</m:t>
                    </m:r>
                    <m:r>
                      <a:rPr lang="it-IT" b="0" i="1" smtClean="0">
                        <a:latin typeface="Cambria Math" charset="0"/>
                      </a:rPr>
                      <m:t>𝐽</m:t>
                    </m:r>
                    <m:nary>
                      <m:naryPr>
                        <m:chr m:val="∑"/>
                        <m:supHide m:val="on"/>
                        <m:ctrlPr>
                          <a:rPr lang="it-IT" b="0" i="1" smtClean="0">
                            <a:latin typeface="Cambria Math" charset="0"/>
                          </a:rPr>
                        </m:ctrlPr>
                      </m:naryPr>
                      <m:sub>
                        <m:acc>
                          <m:accPr>
                            <m:chr m:val="⃗"/>
                            <m:ctrlPr>
                              <a:rPr lang="it-IT" b="0" i="1" smtClean="0">
                                <a:latin typeface="Cambria Math" charset="0"/>
                              </a:rPr>
                            </m:ctrlPr>
                          </m:accPr>
                          <m:e>
                            <m:r>
                              <a:rPr lang="it-IT" b="0" i="1" smtClean="0">
                                <a:latin typeface="Cambria Math" charset="0"/>
                              </a:rPr>
                              <m:t>𝑟</m:t>
                            </m:r>
                          </m:e>
                        </m:acc>
                        <m:r>
                          <a:rPr lang="it-IT" b="0" i="1" smtClean="0">
                            <a:latin typeface="Cambria Math" charset="0"/>
                          </a:rPr>
                          <m:t>,</m:t>
                        </m:r>
                        <m:r>
                          <m:rPr>
                            <m:brk m:alnAt="7"/>
                          </m:rPr>
                          <a:rPr lang="it-IT" b="0" i="1" smtClean="0">
                            <a:latin typeface="Cambria Math" charset="0"/>
                          </a:rPr>
                          <m:t> </m:t>
                        </m:r>
                        <m:acc>
                          <m:accPr>
                            <m:chr m:val="⃗"/>
                            <m:ctrlPr>
                              <a:rPr lang="it-IT" b="0" i="1" smtClean="0">
                                <a:latin typeface="Cambria Math" charset="0"/>
                              </a:rPr>
                            </m:ctrlPr>
                          </m:accPr>
                          <m:e>
                            <m:r>
                              <a:rPr lang="it-IT" b="0" i="1" smtClean="0">
                                <a:latin typeface="Cambria Math" charset="0"/>
                              </a:rPr>
                              <m:t>𝑙</m:t>
                            </m:r>
                          </m:e>
                        </m:acc>
                      </m:sub>
                      <m:sup/>
                      <m:e>
                        <m:sSub>
                          <m:sSubPr>
                            <m:ctrlPr>
                              <a:rPr lang="en-US" b="0" i="1" smtClean="0">
                                <a:latin typeface="Cambria Math" charset="0"/>
                              </a:rPr>
                            </m:ctrlPr>
                          </m:sSubPr>
                          <m:e>
                            <m:r>
                              <a:rPr lang="it-IT" b="0" i="1" smtClean="0">
                                <a:latin typeface="Cambria Math" charset="0"/>
                              </a:rPr>
                              <m:t>𝑆</m:t>
                            </m:r>
                          </m:e>
                          <m:sub>
                            <m:acc>
                              <m:accPr>
                                <m:chr m:val="⃗"/>
                                <m:ctrlPr>
                                  <a:rPr lang="en-US" b="0" i="1" smtClean="0">
                                    <a:latin typeface="Cambria Math" charset="0"/>
                                  </a:rPr>
                                </m:ctrlPr>
                              </m:accPr>
                              <m:e>
                                <m:r>
                                  <a:rPr lang="it-IT" b="0" i="1" smtClean="0">
                                    <a:latin typeface="Cambria Math" charset="0"/>
                                  </a:rPr>
                                  <m:t>𝑟</m:t>
                                </m:r>
                              </m:e>
                            </m:acc>
                          </m:sub>
                        </m:sSub>
                        <m:sSub>
                          <m:sSubPr>
                            <m:ctrlPr>
                              <a:rPr lang="en-US" b="0" i="1" smtClean="0">
                                <a:latin typeface="Cambria Math" charset="0"/>
                              </a:rPr>
                            </m:ctrlPr>
                          </m:sSubPr>
                          <m:e>
                            <m:r>
                              <a:rPr lang="it-IT" b="0" i="1" smtClean="0">
                                <a:latin typeface="Cambria Math" charset="0"/>
                              </a:rPr>
                              <m:t>𝑆</m:t>
                            </m:r>
                          </m:e>
                          <m:sub>
                            <m:acc>
                              <m:accPr>
                                <m:chr m:val="⃗"/>
                                <m:ctrlPr>
                                  <a:rPr lang="en-US" b="0" i="1" smtClean="0">
                                    <a:latin typeface="Cambria Math" charset="0"/>
                                  </a:rPr>
                                </m:ctrlPr>
                              </m:accPr>
                              <m:e>
                                <m:r>
                                  <a:rPr lang="it-IT" b="0" i="1" smtClean="0">
                                    <a:latin typeface="Cambria Math" charset="0"/>
                                  </a:rPr>
                                  <m:t>𝑟</m:t>
                                </m:r>
                              </m:e>
                            </m:acc>
                            <m:r>
                              <a:rPr lang="it-IT" b="0" i="1" smtClean="0">
                                <a:latin typeface="Cambria Math" charset="0"/>
                              </a:rPr>
                              <m:t>+</m:t>
                            </m:r>
                            <m:acc>
                              <m:accPr>
                                <m:chr m:val="⃗"/>
                                <m:ctrlPr>
                                  <a:rPr lang="it-IT" b="0" i="1" smtClean="0">
                                    <a:latin typeface="Cambria Math" charset="0"/>
                                  </a:rPr>
                                </m:ctrlPr>
                              </m:accPr>
                              <m:e>
                                <m:r>
                                  <a:rPr lang="it-IT" b="0" i="1" smtClean="0">
                                    <a:latin typeface="Cambria Math" charset="0"/>
                                  </a:rPr>
                                  <m:t>𝑙</m:t>
                                </m:r>
                              </m:e>
                            </m:acc>
                          </m:sub>
                        </m:sSub>
                      </m:e>
                    </m:nary>
                    <m:r>
                      <a:rPr lang="it-IT" b="0" i="1" smtClean="0">
                        <a:latin typeface="Cambria Math" charset="0"/>
                      </a:rPr>
                      <m:t>+</m:t>
                    </m:r>
                    <m:r>
                      <a:rPr lang="it-IT" b="0" i="1" smtClean="0">
                        <a:latin typeface="Cambria Math" charset="0"/>
                      </a:rPr>
                      <m:t>𝐻</m:t>
                    </m:r>
                    <m:nary>
                      <m:naryPr>
                        <m:chr m:val="∑"/>
                        <m:supHide m:val="on"/>
                        <m:ctrlPr>
                          <a:rPr lang="it-IT" b="0" i="1" smtClean="0">
                            <a:latin typeface="Cambria Math" charset="0"/>
                          </a:rPr>
                        </m:ctrlPr>
                      </m:naryPr>
                      <m:sub>
                        <m:acc>
                          <m:accPr>
                            <m:chr m:val="⃗"/>
                            <m:ctrlPr>
                              <a:rPr lang="it-IT" b="0" i="1" smtClean="0">
                                <a:latin typeface="Cambria Math" charset="0"/>
                              </a:rPr>
                            </m:ctrlPr>
                          </m:accPr>
                          <m:e>
                            <m:r>
                              <a:rPr lang="it-IT" b="0" i="1" smtClean="0">
                                <a:latin typeface="Cambria Math" charset="0"/>
                              </a:rPr>
                              <m:t>𝑟</m:t>
                            </m:r>
                          </m:e>
                        </m:acc>
                      </m:sub>
                      <m:sup/>
                      <m:e>
                        <m:sSub>
                          <m:sSubPr>
                            <m:ctrlPr>
                              <a:rPr lang="en-US" b="0" i="1" smtClean="0">
                                <a:latin typeface="Cambria Math" charset="0"/>
                              </a:rPr>
                            </m:ctrlPr>
                          </m:sSubPr>
                          <m:e>
                            <m:r>
                              <a:rPr lang="it-IT" b="0" i="1" smtClean="0">
                                <a:latin typeface="Cambria Math" charset="0"/>
                              </a:rPr>
                              <m:t>𝑆</m:t>
                            </m:r>
                          </m:e>
                          <m:sub>
                            <m:acc>
                              <m:accPr>
                                <m:chr m:val="⃗"/>
                                <m:ctrlPr>
                                  <a:rPr lang="en-US" b="0" i="1" smtClean="0">
                                    <a:latin typeface="Cambria Math" charset="0"/>
                                  </a:rPr>
                                </m:ctrlPr>
                              </m:accPr>
                              <m:e>
                                <m:r>
                                  <a:rPr lang="it-IT" b="0" i="1" smtClean="0">
                                    <a:latin typeface="Cambria Math" charset="0"/>
                                  </a:rPr>
                                  <m:t>𝑟</m:t>
                                </m:r>
                              </m:e>
                            </m:acc>
                          </m:sub>
                        </m:sSub>
                        <m:r>
                          <a:rPr lang="it-IT" b="0" i="1" smtClean="0">
                            <a:latin typeface="Cambria Math" charset="0"/>
                          </a:rPr>
                          <m:t> </m:t>
                        </m:r>
                      </m:e>
                    </m:nary>
                  </m:oMath>
                </a14:m>
                <a:r>
                  <a:rPr lang="it-IT"/>
                  <a:t>, where J is the coupling constant, H is the external field and S is the spin of a given particle.</a:t>
                </a:r>
              </a:p>
              <a:p>
                <a:r>
                  <a:rPr lang="it-IT"/>
                  <a:t>Every iteration of the simulation we randomly select a particle and we wonder what appens if we flip its spin: if this decreases the energy of the system, we flip its spin; else we randomly decide to flip it with probability </a:t>
                </a:r>
                <a14:m>
                  <m:oMath xmlns:m="http://schemas.openxmlformats.org/officeDocument/2006/math">
                    <m:sSup>
                      <m:sSupPr>
                        <m:ctrlPr>
                          <a:rPr lang="mr-IN" i="1" smtClean="0">
                            <a:latin typeface="Cambria Math" charset="0"/>
                          </a:rPr>
                        </m:ctrlPr>
                      </m:sSupPr>
                      <m:e>
                        <m:r>
                          <a:rPr lang="mr-IN" i="1" smtClean="0">
                            <a:latin typeface="Cambria Math" charset="0"/>
                          </a:rPr>
                          <m:t>𝑒</m:t>
                        </m:r>
                      </m:e>
                      <m:sup>
                        <m:r>
                          <a:rPr lang="it-IT" b="0" i="1" smtClean="0">
                            <a:latin typeface="Cambria Math" charset="0"/>
                          </a:rPr>
                          <m:t>−</m:t>
                        </m:r>
                        <m:f>
                          <m:fPr>
                            <m:ctrlPr>
                              <a:rPr lang="mr-IN" b="0" i="1" smtClean="0">
                                <a:latin typeface="Cambria Math" charset="0"/>
                              </a:rPr>
                            </m:ctrlPr>
                          </m:fPr>
                          <m:num>
                            <m:r>
                              <m:rPr>
                                <m:sty m:val="p"/>
                              </m:rPr>
                              <a:rPr lang="el-GR" b="0" i="1" smtClean="0">
                                <a:latin typeface="Cambria Math" charset="0"/>
                                <a:ea typeface="Cambria Math" charset="0"/>
                                <a:cs typeface="Cambria Math" charset="0"/>
                              </a:rPr>
                              <m:t>Δ</m:t>
                            </m:r>
                            <m:r>
                              <a:rPr lang="it-IT" b="0" i="1" smtClean="0">
                                <a:latin typeface="Cambria Math" charset="0"/>
                                <a:ea typeface="Cambria Math" charset="0"/>
                                <a:cs typeface="Cambria Math" charset="0"/>
                              </a:rPr>
                              <m:t>𝐸</m:t>
                            </m:r>
                          </m:num>
                          <m:den>
                            <m:r>
                              <a:rPr lang="it-IT" b="0" i="1" smtClean="0">
                                <a:latin typeface="Cambria Math" charset="0"/>
                              </a:rPr>
                              <m:t>𝑇</m:t>
                            </m:r>
                          </m:den>
                        </m:f>
                      </m:sup>
                    </m:sSup>
                  </m:oMath>
                </a14:m>
                <a:r>
                  <a:rPr lang="it-IT"/>
                  <a:t>, where </a:t>
                </a:r>
                <a14:m>
                  <m:oMath xmlns:m="http://schemas.openxmlformats.org/officeDocument/2006/math">
                    <m:r>
                      <m:rPr>
                        <m:sty m:val="p"/>
                      </m:rPr>
                      <a:rPr lang="el-GR" i="1" smtClean="0">
                        <a:latin typeface="Cambria Math" charset="0"/>
                        <a:ea typeface="Cambria Math" charset="0"/>
                        <a:cs typeface="Cambria Math" charset="0"/>
                      </a:rPr>
                      <m:t>Δ</m:t>
                    </m:r>
                    <m:r>
                      <a:rPr lang="it-IT" b="0" i="1" smtClean="0">
                        <a:latin typeface="Cambria Math" charset="0"/>
                        <a:ea typeface="Cambria Math" charset="0"/>
                        <a:cs typeface="Cambria Math" charset="0"/>
                      </a:rPr>
                      <m:t>𝐸</m:t>
                    </m:r>
                  </m:oMath>
                </a14:m>
                <a:r>
                  <a:rPr lang="it-IT"/>
                  <a:t> is the gain in energy flipping it would cause and T is the temperature.</a:t>
                </a:r>
              </a:p>
              <a:p>
                <a:endParaRPr lang="it-IT"/>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562792"/>
                <a:ext cx="10515600" cy="5228705"/>
              </a:xfrm>
              <a:blipFill rotWithShape="0">
                <a:blip r:embed="rId2"/>
                <a:stretch>
                  <a:fillRect l="-1043" t="-1865" r="-1681"/>
                </a:stretch>
              </a:blipFill>
            </p:spPr>
            <p:txBody>
              <a:bodyPr/>
              <a:lstStyle/>
              <a:p>
                <a:r>
                  <a:rPr lang="it-IT">
                    <a:noFill/>
                  </a:rPr>
                  <a:t> </a:t>
                </a:r>
              </a:p>
            </p:txBody>
          </p:sp>
        </mc:Fallback>
      </mc:AlternateContent>
    </p:spTree>
    <p:extLst>
      <p:ext uri="{BB962C8B-B14F-4D97-AF65-F5344CB8AC3E}">
        <p14:creationId xmlns:p14="http://schemas.microsoft.com/office/powerpoint/2010/main" val="1125898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err="1"/>
              <a:t>Magnetization</a:t>
            </a:r>
            <a:endParaRPr lang="it-IT"/>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a:t>We define the magnetization of the system as the sum of all the spins of the particles divided by the volume of the system.</a:t>
                </a:r>
              </a:p>
              <a:p>
                <a:r>
                  <a:rPr lang="it-IT"/>
                  <a:t>On our Monte Carlo simulation we use the weighted average of every possible magnetization using the probability of reaching a given state as its weight.</a:t>
                </a:r>
              </a:p>
              <a:p>
                <a:r>
                  <a:rPr lang="it-IT"/>
                  <a:t>This probability is  </a:t>
                </a:r>
                <a14:m>
                  <m:oMath xmlns:m="http://schemas.openxmlformats.org/officeDocument/2006/math">
                    <m:sSup>
                      <m:sSupPr>
                        <m:ctrlPr>
                          <a:rPr lang="mr-IN" i="1" smtClean="0">
                            <a:latin typeface="Cambria Math" charset="0"/>
                          </a:rPr>
                        </m:ctrlPr>
                      </m:sSupPr>
                      <m:e>
                        <m:r>
                          <a:rPr lang="mr-IN" i="1" smtClean="0">
                            <a:latin typeface="Cambria Math" charset="0"/>
                          </a:rPr>
                          <m:t>𝑒</m:t>
                        </m:r>
                      </m:e>
                      <m:sup>
                        <m:r>
                          <a:rPr lang="it-IT" b="0" i="1" smtClean="0">
                            <a:latin typeface="Cambria Math" charset="0"/>
                          </a:rPr>
                          <m:t>−</m:t>
                        </m:r>
                        <m:f>
                          <m:fPr>
                            <m:ctrlPr>
                              <a:rPr lang="mr-IN" b="0" i="1" smtClean="0">
                                <a:latin typeface="Cambria Math" charset="0"/>
                              </a:rPr>
                            </m:ctrlPr>
                          </m:fPr>
                          <m:num>
                            <m:r>
                              <a:rPr lang="it-IT" b="0" i="1" smtClean="0">
                                <a:latin typeface="Cambria Math" charset="0"/>
                              </a:rPr>
                              <m:t>𝐸</m:t>
                            </m:r>
                          </m:num>
                          <m:den>
                            <m:r>
                              <a:rPr lang="it-IT" b="0" i="1" smtClean="0">
                                <a:latin typeface="Cambria Math" charset="0"/>
                              </a:rPr>
                              <m:t>𝑇</m:t>
                            </m:r>
                          </m:den>
                        </m:f>
                      </m:sup>
                    </m:sSup>
                  </m:oMath>
                </a14:m>
                <a:r>
                  <a:rPr lang="it-IT"/>
                  <a:t>, where E is the energy of the configuration.</a:t>
                </a:r>
              </a:p>
              <a:p>
                <a:r>
                  <a:rPr lang="it-IT"/>
                  <a:t>So: </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charset="0"/>
                        </a:rPr>
                        <m:t>𝑀</m:t>
                      </m:r>
                      <m:r>
                        <a:rPr lang="it-IT" b="0" i="1" smtClean="0">
                          <a:latin typeface="Cambria Math" charset="0"/>
                        </a:rPr>
                        <m:t>=</m:t>
                      </m:r>
                      <m:f>
                        <m:fPr>
                          <m:ctrlPr>
                            <a:rPr lang="mr-IN" b="0" i="1" smtClean="0">
                              <a:latin typeface="Cambria Math" charset="0"/>
                            </a:rPr>
                          </m:ctrlPr>
                        </m:fPr>
                        <m:num>
                          <m:nary>
                            <m:naryPr>
                              <m:chr m:val="∑"/>
                              <m:supHide m:val="on"/>
                              <m:ctrlPr>
                                <a:rPr lang="it-IT" b="0" i="1" smtClean="0">
                                  <a:latin typeface="Cambria Math" charset="0"/>
                                </a:rPr>
                              </m:ctrlPr>
                            </m:naryPr>
                            <m:sub>
                              <m:r>
                                <m:rPr>
                                  <m:brk m:alnAt="7"/>
                                </m:rPr>
                                <a:rPr lang="it-IT" b="0" i="1" smtClean="0">
                                  <a:latin typeface="Cambria Math" charset="0"/>
                                </a:rPr>
                                <m:t>𝑐</m:t>
                              </m:r>
                            </m:sub>
                            <m:sup/>
                            <m:e>
                              <m:sSub>
                                <m:sSubPr>
                                  <m:ctrlPr>
                                    <a:rPr lang="en-US" b="0" i="1" smtClean="0">
                                      <a:latin typeface="Cambria Math" charset="0"/>
                                    </a:rPr>
                                  </m:ctrlPr>
                                </m:sSubPr>
                                <m:e>
                                  <m:r>
                                    <a:rPr lang="it-IT" b="0" i="1" smtClean="0">
                                      <a:latin typeface="Cambria Math" charset="0"/>
                                    </a:rPr>
                                    <m:t>𝑀</m:t>
                                  </m:r>
                                </m:e>
                                <m:sub>
                                  <m:r>
                                    <a:rPr lang="it-IT" b="0" i="1" smtClean="0">
                                      <a:latin typeface="Cambria Math" charset="0"/>
                                    </a:rPr>
                                    <m:t>𝑐</m:t>
                                  </m:r>
                                </m:sub>
                              </m:sSub>
                              <m:sSub>
                                <m:sSubPr>
                                  <m:ctrlPr>
                                    <a:rPr lang="en-US" b="0" i="1" smtClean="0">
                                      <a:latin typeface="Cambria Math" charset="0"/>
                                    </a:rPr>
                                  </m:ctrlPr>
                                </m:sSubPr>
                                <m:e>
                                  <m:r>
                                    <a:rPr lang="it-IT" b="0" i="1" smtClean="0">
                                      <a:latin typeface="Cambria Math" charset="0"/>
                                    </a:rPr>
                                    <m:t>𝑝</m:t>
                                  </m:r>
                                </m:e>
                                <m:sub>
                                  <m:r>
                                    <a:rPr lang="it-IT" b="0" i="1" smtClean="0">
                                      <a:latin typeface="Cambria Math" charset="0"/>
                                    </a:rPr>
                                    <m:t>𝑐</m:t>
                                  </m:r>
                                </m:sub>
                              </m:sSub>
                            </m:e>
                          </m:nary>
                        </m:num>
                        <m:den>
                          <m:nary>
                            <m:naryPr>
                              <m:chr m:val="∑"/>
                              <m:supHide m:val="on"/>
                              <m:ctrlPr>
                                <a:rPr lang="mr-IN" b="0" i="1" smtClean="0">
                                  <a:latin typeface="Cambria Math" charset="0"/>
                                </a:rPr>
                              </m:ctrlPr>
                            </m:naryPr>
                            <m:sub>
                              <m:r>
                                <m:rPr>
                                  <m:brk m:alnAt="7"/>
                                </m:rPr>
                                <a:rPr lang="it-IT" b="0" i="1" smtClean="0">
                                  <a:latin typeface="Cambria Math" charset="0"/>
                                </a:rPr>
                                <m:t>𝑐</m:t>
                              </m:r>
                            </m:sub>
                            <m:sup/>
                            <m:e>
                              <m:sSub>
                                <m:sSubPr>
                                  <m:ctrlPr>
                                    <a:rPr lang="en-US" b="0" i="1" smtClean="0">
                                      <a:latin typeface="Cambria Math" charset="0"/>
                                    </a:rPr>
                                  </m:ctrlPr>
                                </m:sSubPr>
                                <m:e>
                                  <m:r>
                                    <a:rPr lang="it-IT" b="0" i="1" smtClean="0">
                                      <a:latin typeface="Cambria Math" charset="0"/>
                                    </a:rPr>
                                    <m:t>𝑝</m:t>
                                  </m:r>
                                </m:e>
                                <m:sub>
                                  <m:r>
                                    <a:rPr lang="it-IT" b="0" i="1" smtClean="0">
                                      <a:latin typeface="Cambria Math" charset="0"/>
                                    </a:rPr>
                                    <m:t>𝑐</m:t>
                                  </m:r>
                                </m:sub>
                              </m:sSub>
                            </m:e>
                          </m:nary>
                        </m:den>
                      </m:f>
                    </m:oMath>
                  </m:oMathPara>
                </a14:m>
                <a:endParaRPr lang="it-IT"/>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l="-1043" t="-2241" r="-1101"/>
                </a:stretch>
              </a:blipFill>
            </p:spPr>
            <p:txBody>
              <a:bodyPr/>
              <a:lstStyle/>
              <a:p>
                <a:r>
                  <a:rPr lang="it-IT">
                    <a:noFill/>
                  </a:rPr>
                  <a:t> </a:t>
                </a:r>
              </a:p>
            </p:txBody>
          </p:sp>
        </mc:Fallback>
      </mc:AlternateContent>
    </p:spTree>
    <p:extLst>
      <p:ext uri="{BB962C8B-B14F-4D97-AF65-F5344CB8AC3E}">
        <p14:creationId xmlns:p14="http://schemas.microsoft.com/office/powerpoint/2010/main" val="14933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CEAA851-5110-4158-84C9-707DF0DC0BB2}"/>
              </a:ext>
            </a:extLst>
          </p:cNvPr>
          <p:cNvSpPr>
            <a:spLocks noGrp="1"/>
          </p:cNvSpPr>
          <p:nvPr>
            <p:ph type="title"/>
          </p:nvPr>
        </p:nvSpPr>
        <p:spPr/>
        <p:txBody>
          <a:bodyPr/>
          <a:lstStyle/>
          <a:p>
            <a:pPr algn="ctr"/>
            <a:r>
              <a:rPr lang="it-IT"/>
              <a:t>Magnetization: time simmetry</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xmlns="" id="{7024EB00-2311-42B4-B773-9AB174F964BB}"/>
                  </a:ext>
                </a:extLst>
              </p:cNvPr>
              <p:cNvSpPr>
                <a:spLocks noGrp="1"/>
              </p:cNvSpPr>
              <p:nvPr>
                <p:ph idx="1"/>
              </p:nvPr>
            </p:nvSpPr>
            <p:spPr/>
            <p:txBody>
              <a:bodyPr/>
              <a:lstStyle/>
              <a:p>
                <a:r>
                  <a:rPr lang="it-IT"/>
                  <a:t>While undergoing time reversal the spin </a:t>
                </a:r>
                <a14:m>
                  <m:oMath xmlns:m="http://schemas.openxmlformats.org/officeDocument/2006/math">
                    <m:r>
                      <a:rPr lang="it-IT" b="0" i="1" smtClean="0">
                        <a:latin typeface="Cambria Math" panose="02040503050406030204" pitchFamily="18" charset="0"/>
                      </a:rPr>
                      <m:t>𝑆</m:t>
                    </m:r>
                  </m:oMath>
                </a14:m>
                <a:r>
                  <a:rPr lang="it-IT"/>
                  <a:t> becomes </a:t>
                </a:r>
                <a14:m>
                  <m:oMath xmlns:m="http://schemas.openxmlformats.org/officeDocument/2006/math">
                    <m:r>
                      <a:rPr lang="it-IT" b="0" i="1" smtClean="0">
                        <a:latin typeface="Cambria Math" panose="02040503050406030204" pitchFamily="18" charset="0"/>
                      </a:rPr>
                      <m:t>−</m:t>
                    </m:r>
                    <m:r>
                      <a:rPr lang="it-IT" b="0" i="1" smtClean="0">
                        <a:latin typeface="Cambria Math" panose="02040503050406030204" pitchFamily="18" charset="0"/>
                      </a:rPr>
                      <m:t>𝑆</m:t>
                    </m:r>
                  </m:oMath>
                </a14:m>
                <a:r>
                  <a:rPr lang="it-IT"/>
                  <a:t>, so the magnetization also becomes , while the free energy (</a:t>
                </a:r>
                <a14:m>
                  <m:oMath xmlns:m="http://schemas.openxmlformats.org/officeDocument/2006/math">
                    <m:r>
                      <a:rPr lang="it-IT" b="0" i="1" smtClean="0">
                        <a:latin typeface="Cambria Math" panose="02040503050406030204" pitchFamily="18" charset="0"/>
                      </a:rPr>
                      <m:t>𝐹</m:t>
                    </m:r>
                  </m:oMath>
                </a14:m>
                <a:r>
                  <a:rPr lang="it-IT"/>
                  <a:t>), which is equal to </a:t>
                </a:r>
                <a14:m>
                  <m:oMath xmlns:m="http://schemas.openxmlformats.org/officeDocument/2006/math">
                    <m:r>
                      <a:rPr lang="it-IT" b="0" i="1" smtClean="0">
                        <a:latin typeface="Cambria Math" panose="02040503050406030204" pitchFamily="18" charset="0"/>
                      </a:rPr>
                      <m:t>𝐽</m:t>
                    </m:r>
                    <m:nary>
                      <m:naryPr>
                        <m:chr m:val="∑"/>
                        <m:subHide m:val="on"/>
                        <m:supHide m:val="on"/>
                        <m:ctrlPr>
                          <a:rPr lang="it-IT" b="0" i="1" smtClean="0">
                            <a:latin typeface="Cambria Math" charset="0"/>
                          </a:rPr>
                        </m:ctrlPr>
                      </m:naryPr>
                      <m:sub/>
                      <m:sup/>
                      <m:e>
                        <m:sSub>
                          <m:sSubPr>
                            <m:ctrlPr>
                              <a:rPr lang="it-IT" b="0" i="1" smtClean="0">
                                <a:latin typeface="Cambria Math"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𝑖</m:t>
                            </m:r>
                          </m:sub>
                        </m:sSub>
                        <m:sSub>
                          <m:sSubPr>
                            <m:ctrlPr>
                              <a:rPr lang="it-IT" b="0" i="1" smtClean="0">
                                <a:latin typeface="Cambria Math"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𝑗</m:t>
                            </m:r>
                          </m:sub>
                        </m:sSub>
                      </m:e>
                    </m:nary>
                  </m:oMath>
                </a14:m>
                <a:r>
                  <a:rPr lang="it-IT"/>
                  <a:t> if the external field is zero, becomes:</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𝐽</m:t>
                      </m:r>
                      <m:nary>
                        <m:naryPr>
                          <m:chr m:val="∑"/>
                          <m:subHide m:val="on"/>
                          <m:supHide m:val="on"/>
                          <m:ctrlPr>
                            <a:rPr lang="it-IT" b="0" i="1" smtClean="0">
                              <a:latin typeface="Cambria Math" charset="0"/>
                            </a:rPr>
                          </m:ctrlPr>
                        </m:naryPr>
                        <m:sub/>
                        <m:sup/>
                        <m:e>
                          <m:d>
                            <m:dPr>
                              <m:ctrlPr>
                                <a:rPr lang="it-IT" b="0" i="1" smtClean="0">
                                  <a:latin typeface="Cambria Math" charset="0"/>
                                </a:rPr>
                              </m:ctrlPr>
                            </m:dPr>
                            <m:e>
                              <m:sSub>
                                <m:sSubPr>
                                  <m:ctrlPr>
                                    <a:rPr lang="it-IT" b="0" i="1" smtClean="0">
                                      <a:latin typeface="Cambria Math" charset="0"/>
                                    </a:rPr>
                                  </m:ctrlPr>
                                </m:sSubPr>
                                <m:e>
                                  <m:r>
                                    <a:rPr lang="it-IT" b="0" i="1" smtClean="0">
                                      <a:latin typeface="Cambria Math" panose="02040503050406030204" pitchFamily="18" charset="0"/>
                                    </a:rPr>
                                    <m:t>−</m:t>
                                  </m:r>
                                  <m:r>
                                    <a:rPr lang="it-IT" b="0" i="1" smtClean="0">
                                      <a:latin typeface="Cambria Math" panose="02040503050406030204" pitchFamily="18" charset="0"/>
                                    </a:rPr>
                                    <m:t>𝑆</m:t>
                                  </m:r>
                                </m:e>
                                <m:sub>
                                  <m:r>
                                    <a:rPr lang="it-IT" b="0" i="1" smtClean="0">
                                      <a:latin typeface="Cambria Math" panose="02040503050406030204" pitchFamily="18" charset="0"/>
                                    </a:rPr>
                                    <m:t>𝑖</m:t>
                                  </m:r>
                                </m:sub>
                              </m:sSub>
                            </m:e>
                          </m:d>
                          <m:d>
                            <m:dPr>
                              <m:ctrlPr>
                                <a:rPr lang="it-IT" b="0" i="1" smtClean="0">
                                  <a:latin typeface="Cambria Math" charset="0"/>
                                </a:rPr>
                              </m:ctrlPr>
                            </m:dPr>
                            <m:e>
                              <m:sSub>
                                <m:sSubPr>
                                  <m:ctrlPr>
                                    <a:rPr lang="it-IT" b="0" i="1" smtClean="0">
                                      <a:latin typeface="Cambria Math" charset="0"/>
                                    </a:rPr>
                                  </m:ctrlPr>
                                </m:sSubPr>
                                <m:e>
                                  <m:r>
                                    <a:rPr lang="it-IT" b="0" i="1" smtClean="0">
                                      <a:latin typeface="Cambria Math" panose="02040503050406030204" pitchFamily="18" charset="0"/>
                                    </a:rPr>
                                    <m:t>−</m:t>
                                  </m:r>
                                  <m:r>
                                    <a:rPr lang="it-IT" b="0" i="1" smtClean="0">
                                      <a:latin typeface="Cambria Math" panose="02040503050406030204" pitchFamily="18" charset="0"/>
                                    </a:rPr>
                                    <m:t>𝑆</m:t>
                                  </m:r>
                                </m:e>
                                <m:sub>
                                  <m:r>
                                    <a:rPr lang="it-IT" b="0" i="1" smtClean="0">
                                      <a:latin typeface="Cambria Math" panose="02040503050406030204" pitchFamily="18" charset="0"/>
                                    </a:rPr>
                                    <m:t>𝑗</m:t>
                                  </m:r>
                                </m:sub>
                              </m:sSub>
                            </m:e>
                          </m:d>
                          <m:r>
                            <a:rPr lang="it-IT" b="0" i="1" smtClean="0">
                              <a:latin typeface="Cambria Math" panose="02040503050406030204" pitchFamily="18" charset="0"/>
                            </a:rPr>
                            <m:t>=</m:t>
                          </m:r>
                          <m:r>
                            <a:rPr lang="it-IT" b="0" i="1" smtClean="0">
                              <a:latin typeface="Cambria Math" panose="02040503050406030204" pitchFamily="18" charset="0"/>
                            </a:rPr>
                            <m:t>𝐽</m:t>
                          </m:r>
                          <m:nary>
                            <m:naryPr>
                              <m:chr m:val="∑"/>
                              <m:subHide m:val="on"/>
                              <m:supHide m:val="on"/>
                              <m:ctrlPr>
                                <a:rPr lang="it-IT" b="0" i="1" smtClean="0">
                                  <a:latin typeface="Cambria Math" charset="0"/>
                                </a:rPr>
                              </m:ctrlPr>
                            </m:naryPr>
                            <m:sub/>
                            <m:sup/>
                            <m:e>
                              <m:sSub>
                                <m:sSubPr>
                                  <m:ctrlPr>
                                    <a:rPr lang="it-IT" b="0" i="1" smtClean="0">
                                      <a:latin typeface="Cambria Math"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𝑖</m:t>
                                  </m:r>
                                </m:sub>
                              </m:sSub>
                              <m:sSub>
                                <m:sSubPr>
                                  <m:ctrlPr>
                                    <a:rPr lang="it-IT" b="0" i="1" smtClean="0">
                                      <a:latin typeface="Cambria Math"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𝑗</m:t>
                                  </m:r>
                                </m:sub>
                              </m:sSub>
                              <m:r>
                                <a:rPr lang="it-IT" b="0" i="1" smtClean="0">
                                  <a:latin typeface="Cambria Math" panose="02040503050406030204" pitchFamily="18" charset="0"/>
                                </a:rPr>
                                <m:t>=</m:t>
                              </m:r>
                              <m:r>
                                <a:rPr lang="it-IT" b="0" i="1" smtClean="0">
                                  <a:latin typeface="Cambria Math" panose="02040503050406030204" pitchFamily="18" charset="0"/>
                                </a:rPr>
                                <m:t>𝐹</m:t>
                              </m:r>
                            </m:e>
                          </m:nary>
                        </m:e>
                      </m:nary>
                    </m:oMath>
                  </m:oMathPara>
                </a14:m>
                <a:endParaRPr lang="it-IT"/>
              </a:p>
              <a:p>
                <a:r>
                  <a:rPr lang="it-IT"/>
                  <a:t>So free energy is invariant under time reversal, therefore we can deduce that in the Taylor series of it in function of the magnetizationof the system all of the odd terms must have coefficient zero and, because </a:t>
                </a:r>
                <a14:m>
                  <m:oMath xmlns:m="http://schemas.openxmlformats.org/officeDocument/2006/math">
                    <m:d>
                      <m:dPr>
                        <m:begChr m:val="|"/>
                        <m:endChr m:val="|"/>
                        <m:ctrlPr>
                          <a:rPr lang="it-IT" i="1" smtClean="0">
                            <a:latin typeface="Cambria Math" charset="0"/>
                          </a:rPr>
                        </m:ctrlPr>
                      </m:dPr>
                      <m:e>
                        <m:r>
                          <a:rPr lang="it-IT" b="0" i="1" smtClean="0">
                            <a:latin typeface="Cambria Math" panose="02040503050406030204" pitchFamily="18" charset="0"/>
                          </a:rPr>
                          <m:t>𝑀</m:t>
                        </m:r>
                      </m:e>
                    </m:d>
                    <m:r>
                      <a:rPr lang="it-IT" b="0" i="1" smtClean="0">
                        <a:latin typeface="Cambria Math" charset="0"/>
                      </a:rPr>
                      <m:t>≤1</m:t>
                    </m:r>
                  </m:oMath>
                </a14:m>
                <a:r>
                  <a:rPr lang="it-IT"/>
                  <a:t>, the terms of degree higher than fourth are irrelevant; hence </a:t>
                </a:r>
                <a14:m>
                  <m:oMath xmlns:m="http://schemas.openxmlformats.org/officeDocument/2006/math">
                    <m:r>
                      <m:rPr>
                        <m:sty m:val="p"/>
                      </m:rPr>
                      <a:rPr lang="it-IT" b="0" i="0" smtClean="0">
                        <a:latin typeface="Cambria Math" panose="02040503050406030204" pitchFamily="18" charset="0"/>
                      </a:rPr>
                      <m:t>F</m:t>
                    </m:r>
                    <m:r>
                      <a:rPr lang="it-IT" b="0" i="1" smtClean="0">
                        <a:latin typeface="Cambria Math" panose="02040503050406030204" pitchFamily="18" charset="0"/>
                      </a:rPr>
                      <m:t> </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𝛼</m:t>
                    </m:r>
                    <m:sSup>
                      <m:sSupPr>
                        <m:ctrlPr>
                          <a:rPr lang="it-IT" b="0" i="1" smtClean="0">
                            <a:latin typeface="Cambria Math"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𝑀</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𝛽</m:t>
                    </m:r>
                    <m:sSup>
                      <m:sSupPr>
                        <m:ctrlPr>
                          <a:rPr lang="it-IT" b="0" i="1" smtClean="0">
                            <a:latin typeface="Cambria Math"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𝑀</m:t>
                        </m:r>
                      </m:e>
                      <m:sup>
                        <m:r>
                          <a:rPr lang="it-IT" b="0" i="1" smtClean="0">
                            <a:latin typeface="Cambria Math" panose="02040503050406030204" pitchFamily="18" charset="0"/>
                            <a:ea typeface="Cambria Math" panose="02040503050406030204" pitchFamily="18" charset="0"/>
                          </a:rPr>
                          <m:t>4</m:t>
                        </m:r>
                      </m:sup>
                    </m:sSup>
                  </m:oMath>
                </a14:m>
                <a:r>
                  <a:rPr lang="it-IT"/>
                  <a:t>.</a:t>
                </a:r>
              </a:p>
            </p:txBody>
          </p:sp>
        </mc:Choice>
        <mc:Fallback>
          <p:sp>
            <p:nvSpPr>
              <p:cNvPr id="3" name="Segnaposto contenuto 2">
                <a:extLst>
                  <a:ext uri="{FF2B5EF4-FFF2-40B4-BE49-F238E27FC236}">
                    <a16:creationId xmlns:a16="http://schemas.microsoft.com/office/drawing/2014/main" xmlns:a14="http://schemas.microsoft.com/office/drawing/2010/main" xmlns="" id="{7024EB00-2311-42B4-B773-9AB174F964BB}"/>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241" r="-1739" b="-1821"/>
                </a:stretch>
              </a:blipFill>
            </p:spPr>
            <p:txBody>
              <a:bodyPr/>
              <a:lstStyle/>
              <a:p>
                <a:r>
                  <a:rPr lang="it-IT">
                    <a:noFill/>
                  </a:rPr>
                  <a:t> </a:t>
                </a:r>
              </a:p>
            </p:txBody>
          </p:sp>
        </mc:Fallback>
      </mc:AlternateContent>
    </p:spTree>
    <p:extLst>
      <p:ext uri="{BB962C8B-B14F-4D97-AF65-F5344CB8AC3E}">
        <p14:creationId xmlns:p14="http://schemas.microsoft.com/office/powerpoint/2010/main" val="2179750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1FA3644-BCD6-4F78-AE00-4CCE0A9F13D3}"/>
              </a:ext>
            </a:extLst>
          </p:cNvPr>
          <p:cNvSpPr>
            <a:spLocks noGrp="1"/>
          </p:cNvSpPr>
          <p:nvPr>
            <p:ph type="title"/>
          </p:nvPr>
        </p:nvSpPr>
        <p:spPr/>
        <p:txBody>
          <a:bodyPr/>
          <a:lstStyle/>
          <a:p>
            <a:pPr algn="ctr"/>
            <a:r>
              <a:rPr lang="it-IT"/>
              <a:t>Magnetization: considerations on the series</a:t>
            </a:r>
          </a:p>
        </p:txBody>
      </p:sp>
      <p:pic>
        <p:nvPicPr>
          <p:cNvPr id="11" name="Immagine 10">
            <a:extLst>
              <a:ext uri="{FF2B5EF4-FFF2-40B4-BE49-F238E27FC236}">
                <a16:creationId xmlns:a16="http://schemas.microsoft.com/office/drawing/2014/main" xmlns="" id="{8E9275F2-FC93-455F-B5C3-80337289AD57}"/>
              </a:ext>
            </a:extLst>
          </p:cNvPr>
          <p:cNvPicPr>
            <a:picLocks noChangeAspect="1"/>
          </p:cNvPicPr>
          <p:nvPr/>
        </p:nvPicPr>
        <p:blipFill>
          <a:blip r:embed="rId2"/>
          <a:stretch>
            <a:fillRect/>
          </a:stretch>
        </p:blipFill>
        <p:spPr>
          <a:xfrm>
            <a:off x="9135122" y="1275897"/>
            <a:ext cx="2594193" cy="2000440"/>
          </a:xfrm>
          <a:prstGeom prst="rect">
            <a:avLst/>
          </a:prstGeom>
        </p:spPr>
      </p:pic>
      <mc:AlternateContent xmlns:mc="http://schemas.openxmlformats.org/markup-compatibility/2006">
        <mc:Choice xmlns:a14="http://schemas.microsoft.com/office/drawing/2010/main" Requires="a14">
          <p:sp>
            <p:nvSpPr>
              <p:cNvPr id="12" name="CasellaDiTesto 11">
                <a:extLst>
                  <a:ext uri="{FF2B5EF4-FFF2-40B4-BE49-F238E27FC236}">
                    <a16:creationId xmlns:a16="http://schemas.microsoft.com/office/drawing/2014/main" xmlns="" id="{6A92D26F-A924-4A1E-81AC-DF926BB57466}"/>
                  </a:ext>
                </a:extLst>
              </p:cNvPr>
              <p:cNvSpPr txBox="1"/>
              <p:nvPr/>
            </p:nvSpPr>
            <p:spPr>
              <a:xfrm>
                <a:off x="838199" y="1828801"/>
                <a:ext cx="8296923" cy="4873963"/>
              </a:xfrm>
              <a:prstGeom prst="rect">
                <a:avLst/>
              </a:prstGeom>
              <a:noFill/>
            </p:spPr>
            <p:txBody>
              <a:bodyPr wrap="square" lIns="0" tIns="0" rIns="0" bIns="0" rtlCol="0">
                <a:spAutoFit/>
              </a:bodyPr>
              <a:lstStyle/>
              <a:p>
                <a:pPr marL="457200" indent="-457200">
                  <a:buFont typeface="Arial" panose="020B0604020202020204" pitchFamily="34" charset="0"/>
                  <a:buChar char="•"/>
                </a:pPr>
                <a:r>
                  <a:rPr lang="it-IT" sz="2800"/>
                  <a:t>If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β</m:t>
                    </m:r>
                    <m:r>
                      <a:rPr lang="it-IT" sz="2800" i="1">
                        <a:latin typeface="Cambria Math" panose="02040503050406030204" pitchFamily="18" charset="0"/>
                        <a:ea typeface="Cambria Math" panose="02040503050406030204" pitchFamily="18" charset="0"/>
                      </a:rPr>
                      <m:t>&lt;0</m:t>
                    </m:r>
                    <m:r>
                      <a:rPr lang="it-IT" sz="2800" b="0" i="0" smtClean="0">
                        <a:latin typeface="Cambria Math" panose="02040503050406030204" pitchFamily="18" charset="0"/>
                        <a:ea typeface="Cambria Math" panose="02040503050406030204" pitchFamily="18" charset="0"/>
                      </a:rPr>
                      <m:t>, </m:t>
                    </m:r>
                    <m:r>
                      <m:rPr>
                        <m:sty m:val="p"/>
                      </m:rPr>
                      <a:rPr lang="it-IT" sz="2800" b="0" i="0" smtClean="0">
                        <a:latin typeface="Cambria Math" panose="02040503050406030204" pitchFamily="18" charset="0"/>
                        <a:ea typeface="Cambria Math" panose="02040503050406030204" pitchFamily="18" charset="0"/>
                      </a:rPr>
                      <m:t>the</m:t>
                    </m:r>
                  </m:oMath>
                </a14:m>
                <a:r>
                  <a:rPr lang="it-IT" sz="2800"/>
                  <a:t> </a:t>
                </a:r>
                <a14:m>
                  <m:oMath xmlns:m="http://schemas.openxmlformats.org/officeDocument/2006/math">
                    <m:func>
                      <m:funcPr>
                        <m:ctrlPr>
                          <a:rPr lang="it-IT" sz="2800" i="1" smtClean="0">
                            <a:latin typeface="Cambria Math" charset="0"/>
                          </a:rPr>
                        </m:ctrlPr>
                      </m:funcPr>
                      <m:fName>
                        <m:limLow>
                          <m:limLowPr>
                            <m:ctrlPr>
                              <a:rPr lang="it-IT" sz="2800" i="1" smtClean="0">
                                <a:latin typeface="Cambria Math" charset="0"/>
                              </a:rPr>
                            </m:ctrlPr>
                          </m:limLowPr>
                          <m:e>
                            <m:r>
                              <m:rPr>
                                <m:sty m:val="p"/>
                              </m:rPr>
                              <a:rPr lang="it-IT" sz="2800" i="0" smtClean="0">
                                <a:latin typeface="Cambria Math" panose="02040503050406030204" pitchFamily="18" charset="0"/>
                              </a:rPr>
                              <m:t>lim</m:t>
                            </m:r>
                          </m:e>
                          <m:lim>
                            <m:r>
                              <a:rPr lang="it-IT" sz="2800" b="0" i="1" smtClean="0">
                                <a:latin typeface="Cambria Math" panose="02040503050406030204" pitchFamily="18" charset="0"/>
                              </a:rPr>
                              <m:t>𝑀</m:t>
                            </m:r>
                            <m:r>
                              <a:rPr lang="it-IT" sz="2800" b="0" i="1" smtClean="0">
                                <a:latin typeface="Cambria Math" panose="02040503050406030204" pitchFamily="18" charset="0"/>
                                <a:ea typeface="Cambria Math" panose="02040503050406030204" pitchFamily="18" charset="0"/>
                              </a:rPr>
                              <m:t>→±∞</m:t>
                            </m:r>
                          </m:lim>
                        </m:limLow>
                      </m:fName>
                      <m:e>
                        <m:r>
                          <a:rPr lang="it-IT" sz="2800" b="0" i="1" smtClean="0">
                            <a:latin typeface="Cambria Math" panose="02040503050406030204" pitchFamily="18" charset="0"/>
                          </a:rPr>
                          <m:t>𝐹</m:t>
                        </m:r>
                        <m:d>
                          <m:dPr>
                            <m:ctrlPr>
                              <a:rPr lang="it-IT" sz="2800" b="0" i="1" smtClean="0">
                                <a:latin typeface="Cambria Math" charset="0"/>
                              </a:rPr>
                            </m:ctrlPr>
                          </m:dPr>
                          <m:e>
                            <m:r>
                              <a:rPr lang="it-IT" sz="2800" b="0" i="1" smtClean="0">
                                <a:latin typeface="Cambria Math" panose="02040503050406030204" pitchFamily="18" charset="0"/>
                              </a:rPr>
                              <m:t>𝑀</m:t>
                            </m:r>
                          </m:e>
                        </m:d>
                        <m:r>
                          <a:rPr lang="it-IT" sz="2800" b="0" i="1" smtClean="0">
                            <a:latin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m:t>
                        </m:r>
                      </m:e>
                    </m:func>
                  </m:oMath>
                </a14:m>
                <a:r>
                  <a:rPr lang="it-IT" sz="2800"/>
                  <a:t> because the </a:t>
                </a:r>
                <a14:m>
                  <m:oMath xmlns:m="http://schemas.openxmlformats.org/officeDocument/2006/math">
                    <m:sSup>
                      <m:sSupPr>
                        <m:ctrlPr>
                          <a:rPr lang="it-IT" sz="2800" i="1" smtClean="0">
                            <a:latin typeface="Cambria Math" charset="0"/>
                          </a:rPr>
                        </m:ctrlPr>
                      </m:sSupPr>
                      <m:e>
                        <m:r>
                          <a:rPr lang="it-IT" sz="2800" b="0" i="1" smtClean="0">
                            <a:latin typeface="Cambria Math" panose="02040503050406030204" pitchFamily="18" charset="0"/>
                          </a:rPr>
                          <m:t>𝑀</m:t>
                        </m:r>
                      </m:e>
                      <m:sup>
                        <m:r>
                          <a:rPr lang="it-IT" sz="2800" b="0" i="1" smtClean="0">
                            <a:latin typeface="Cambria Math" panose="02040503050406030204" pitchFamily="18" charset="0"/>
                          </a:rPr>
                          <m:t>4</m:t>
                        </m:r>
                      </m:sup>
                    </m:sSup>
                  </m:oMath>
                </a14:m>
                <a:r>
                  <a:rPr lang="it-IT" sz="2800"/>
                  <a:t> term dominates in the function and the minimum free energy would be obtain with an arbitrarily large </a:t>
                </a:r>
                <a14:m>
                  <m:oMath xmlns:m="http://schemas.openxmlformats.org/officeDocument/2006/math">
                    <m:r>
                      <a:rPr lang="it-IT" sz="2800" b="0" i="1" smtClean="0">
                        <a:latin typeface="Cambria Math" panose="02040503050406030204" pitchFamily="18" charset="0"/>
                      </a:rPr>
                      <m:t>𝑀</m:t>
                    </m:r>
                    <m:r>
                      <a:rPr lang="it-IT" sz="2800" b="0" i="0" smtClean="0">
                        <a:latin typeface="Cambria Math" panose="02040503050406030204" pitchFamily="18" charset="0"/>
                      </a:rPr>
                      <m:t>,</m:t>
                    </m:r>
                  </m:oMath>
                </a14:m>
                <a:r>
                  <a:rPr lang="it-IT" sz="2800"/>
                  <a:t> and this is absurd beacause </a:t>
                </a:r>
                <a14:m>
                  <m:oMath xmlns:m="http://schemas.openxmlformats.org/officeDocument/2006/math">
                    <m:d>
                      <m:dPr>
                        <m:begChr m:val="|"/>
                        <m:endChr m:val="|"/>
                        <m:ctrlPr>
                          <a:rPr lang="it-IT" sz="2800" i="1" smtClean="0">
                            <a:latin typeface="Cambria Math" charset="0"/>
                          </a:rPr>
                        </m:ctrlPr>
                      </m:dPr>
                      <m:e>
                        <m:r>
                          <a:rPr lang="it-IT" sz="2800" b="0" i="1" smtClean="0">
                            <a:latin typeface="Cambria Math" panose="02040503050406030204" pitchFamily="18" charset="0"/>
                          </a:rPr>
                          <m:t>𝑀</m:t>
                        </m:r>
                      </m:e>
                    </m:d>
                    <m:r>
                      <a:rPr lang="it-IT" sz="280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1</m:t>
                    </m:r>
                  </m:oMath>
                </a14:m>
                <a:r>
                  <a:rPr lang="it-IT" sz="2800"/>
                  <a:t>. So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β</m:t>
                    </m:r>
                    <m:r>
                      <a:rPr lang="it-IT" sz="2800" i="1">
                        <a:latin typeface="Cambria Math" panose="02040503050406030204" pitchFamily="18" charset="0"/>
                        <a:ea typeface="Cambria Math" panose="02040503050406030204" pitchFamily="18" charset="0"/>
                      </a:rPr>
                      <m:t>&gt;0</m:t>
                    </m:r>
                    <m:r>
                      <a:rPr lang="it-IT" sz="2800" b="0" i="1" smtClean="0">
                        <a:latin typeface="Cambria Math" panose="02040503050406030204" pitchFamily="18" charset="0"/>
                        <a:ea typeface="Cambria Math" panose="02040503050406030204" pitchFamily="18" charset="0"/>
                      </a:rPr>
                      <m:t>.</m:t>
                    </m:r>
                  </m:oMath>
                </a14:m>
                <a:endParaRPr lang="it-IT" sz="2800"/>
              </a:p>
              <a:p>
                <a:pPr marL="457200" indent="-457200">
                  <a:buFont typeface="Arial" panose="020B0604020202020204" pitchFamily="34" charset="0"/>
                  <a:buChar char="•"/>
                </a:pPr>
                <a:r>
                  <a:rPr lang="it-IT" sz="2800"/>
                  <a:t>If </a:t>
                </a:r>
                <a14:m>
                  <m:oMath xmlns:m="http://schemas.openxmlformats.org/officeDocument/2006/math">
                    <m:r>
                      <a:rPr lang="it-IT" sz="2800" i="1">
                        <a:latin typeface="Cambria Math" panose="02040503050406030204" pitchFamily="18" charset="0"/>
                        <a:ea typeface="Cambria Math" panose="02040503050406030204" pitchFamily="18" charset="0"/>
                      </a:rPr>
                      <m:t>𝛼</m:t>
                    </m:r>
                    <m:r>
                      <a:rPr lang="it-IT" sz="2800" i="1">
                        <a:latin typeface="Cambria Math" panose="02040503050406030204" pitchFamily="18" charset="0"/>
                        <a:ea typeface="Cambria Math" panose="02040503050406030204" pitchFamily="18" charset="0"/>
                      </a:rPr>
                      <m:t>&gt;0</m:t>
                    </m:r>
                  </m:oMath>
                </a14:m>
                <a:r>
                  <a:rPr lang="it-IT" sz="2800"/>
                  <a:t>  then the free energy is minimized only in the case where </a:t>
                </a:r>
                <a14:m>
                  <m:oMath xmlns:m="http://schemas.openxmlformats.org/officeDocument/2006/math">
                    <m:r>
                      <a:rPr lang="it-IT" sz="2800" b="0" i="1" smtClean="0">
                        <a:latin typeface="Cambria Math" panose="02040503050406030204" pitchFamily="18" charset="0"/>
                      </a:rPr>
                      <m:t>𝑀</m:t>
                    </m:r>
                    <m:r>
                      <a:rPr lang="it-IT" sz="2800" b="0" i="1" smtClean="0">
                        <a:latin typeface="Cambria Math" panose="02040503050406030204" pitchFamily="18" charset="0"/>
                      </a:rPr>
                      <m:t>=0</m:t>
                    </m:r>
                  </m:oMath>
                </a14:m>
                <a:r>
                  <a:rPr lang="it-IT" sz="2800"/>
                  <a:t>, and the system will go towards that state.</a:t>
                </a:r>
              </a:p>
              <a:p>
                <a:pPr marL="457200" indent="-457200">
                  <a:buFont typeface="Arial" panose="020B0604020202020204" pitchFamily="34" charset="0"/>
                  <a:buChar char="•"/>
                </a:pPr>
                <a:r>
                  <a:rPr lang="it-IT" sz="2800"/>
                  <a:t>If </a:t>
                </a:r>
                <a14:m>
                  <m:oMath xmlns:m="http://schemas.openxmlformats.org/officeDocument/2006/math">
                    <m:r>
                      <a:rPr lang="it-IT" sz="2800" i="1">
                        <a:latin typeface="Cambria Math" panose="02040503050406030204" pitchFamily="18" charset="0"/>
                        <a:ea typeface="Cambria Math" panose="02040503050406030204" pitchFamily="18" charset="0"/>
                      </a:rPr>
                      <m:t>𝛼</m:t>
                    </m:r>
                    <m:r>
                      <a:rPr lang="it-IT" sz="2800" i="1">
                        <a:latin typeface="Cambria Math" panose="02040503050406030204" pitchFamily="18" charset="0"/>
                        <a:ea typeface="Cambria Math" panose="02040503050406030204" pitchFamily="18" charset="0"/>
                      </a:rPr>
                      <m:t>&lt;0</m:t>
                    </m:r>
                  </m:oMath>
                </a14:m>
                <a:r>
                  <a:rPr lang="it-IT" sz="2800"/>
                  <a:t> then there are two minima, these are at: </a:t>
                </a:r>
                <a:endParaRPr lang="it-IT" sz="28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𝑀</m:t>
                      </m:r>
                      <m:r>
                        <a:rPr lang="it-IT" sz="2800" b="0" i="1" smtClean="0">
                          <a:latin typeface="Cambria Math" panose="02040503050406030204" pitchFamily="18" charset="0"/>
                        </a:rPr>
                        <m:t>=±</m:t>
                      </m:r>
                      <m:rad>
                        <m:radPr>
                          <m:degHide m:val="on"/>
                          <m:ctrlPr>
                            <a:rPr lang="it-IT" sz="2800" b="0" i="1" smtClean="0">
                              <a:latin typeface="Cambria Math" charset="0"/>
                              <a:ea typeface="Cambria Math" panose="02040503050406030204" pitchFamily="18" charset="0"/>
                            </a:rPr>
                          </m:ctrlPr>
                        </m:radPr>
                        <m:deg/>
                        <m:e>
                          <m:f>
                            <m:fPr>
                              <m:ctrlPr>
                                <a:rPr lang="it-IT" sz="2800" b="0" i="1" smtClean="0">
                                  <a:latin typeface="Cambria Math"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𝛼</m:t>
                              </m:r>
                            </m:num>
                            <m:den>
                              <m:r>
                                <a:rPr lang="it-IT" sz="2800" b="0" i="1" smtClean="0">
                                  <a:latin typeface="Cambria Math" panose="02040503050406030204" pitchFamily="18" charset="0"/>
                                  <a:ea typeface="Cambria Math" panose="02040503050406030204" pitchFamily="18" charset="0"/>
                                </a:rPr>
                                <m:t>2</m:t>
                              </m:r>
                              <m:r>
                                <a:rPr lang="it-IT" sz="2800" b="0" i="1" smtClean="0">
                                  <a:latin typeface="Cambria Math" panose="02040503050406030204" pitchFamily="18" charset="0"/>
                                  <a:ea typeface="Cambria Math" panose="02040503050406030204" pitchFamily="18" charset="0"/>
                                </a:rPr>
                                <m:t>𝛽</m:t>
                              </m:r>
                            </m:den>
                          </m:f>
                        </m:e>
                      </m:rad>
                    </m:oMath>
                  </m:oMathPara>
                </a14:m>
                <a:endParaRPr lang="it-IT" sz="2800"/>
              </a:p>
            </p:txBody>
          </p:sp>
        </mc:Choice>
        <mc:Fallback>
          <p:sp>
            <p:nvSpPr>
              <p:cNvPr id="12" name="CasellaDiTesto 11">
                <a:extLst>
                  <a:ext uri="{FF2B5EF4-FFF2-40B4-BE49-F238E27FC236}">
                    <a16:creationId xmlns:a16="http://schemas.microsoft.com/office/drawing/2014/main" xmlns:a14="http://schemas.microsoft.com/office/drawing/2010/main" xmlns="" id="{6A92D26F-A924-4A1E-81AC-DF926BB57466}"/>
                  </a:ext>
                </a:extLst>
              </p:cNvPr>
              <p:cNvSpPr txBox="1">
                <a:spLocks noRot="1" noChangeAspect="1" noMove="1" noResize="1" noEditPoints="1" noAdjustHandles="1" noChangeArrowheads="1" noChangeShapeType="1" noTextEdit="1"/>
              </p:cNvSpPr>
              <p:nvPr/>
            </p:nvSpPr>
            <p:spPr>
              <a:xfrm>
                <a:off x="838199" y="1828801"/>
                <a:ext cx="8296923" cy="4873963"/>
              </a:xfrm>
              <a:prstGeom prst="rect">
                <a:avLst/>
              </a:prstGeom>
              <a:blipFill rotWithShape="0">
                <a:blip r:embed="rId3"/>
                <a:stretch>
                  <a:fillRect l="-2349" t="-2000" r="-337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xmlns="" id="{F6C2D751-A390-48CF-B5D8-4E6B81D3B303}"/>
                  </a:ext>
                </a:extLst>
              </p:cNvPr>
              <p:cNvSpPr txBox="1"/>
              <p:nvPr/>
            </p:nvSpPr>
            <p:spPr>
              <a:xfrm>
                <a:off x="10733692" y="1687145"/>
                <a:ext cx="8154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i="1" smtClean="0">
                              <a:solidFill>
                                <a:srgbClr val="FF0000"/>
                              </a:solidFill>
                              <a:latin typeface="Cambria Math" charset="0"/>
                            </a:rPr>
                          </m:ctrlPr>
                        </m:sSupPr>
                        <m:e>
                          <m:r>
                            <a:rPr lang="it-IT" b="0" i="1" smtClean="0">
                              <a:solidFill>
                                <a:srgbClr val="FF0000"/>
                              </a:solidFill>
                              <a:latin typeface="Cambria Math" panose="02040503050406030204" pitchFamily="18" charset="0"/>
                            </a:rPr>
                            <m:t>𝑥</m:t>
                          </m:r>
                        </m:e>
                        <m:sup>
                          <m:r>
                            <a:rPr lang="it-IT" b="0" i="1" smtClean="0">
                              <a:solidFill>
                                <a:srgbClr val="FF0000"/>
                              </a:solidFill>
                              <a:latin typeface="Cambria Math" panose="02040503050406030204" pitchFamily="18" charset="0"/>
                            </a:rPr>
                            <m:t>2</m:t>
                          </m:r>
                        </m:sup>
                      </m:sSup>
                      <m:r>
                        <a:rPr lang="it-IT" b="0" i="1" smtClean="0">
                          <a:solidFill>
                            <a:srgbClr val="FF0000"/>
                          </a:solidFill>
                          <a:latin typeface="Cambria Math" panose="02040503050406030204" pitchFamily="18" charset="0"/>
                        </a:rPr>
                        <m:t>−</m:t>
                      </m:r>
                      <m:sSup>
                        <m:sSupPr>
                          <m:ctrlPr>
                            <a:rPr lang="it-IT" i="1" smtClean="0">
                              <a:solidFill>
                                <a:srgbClr val="FF0000"/>
                              </a:solidFill>
                              <a:latin typeface="Cambria Math" charset="0"/>
                            </a:rPr>
                          </m:ctrlPr>
                        </m:sSupPr>
                        <m:e>
                          <m:r>
                            <a:rPr lang="it-IT" b="0" i="1" smtClean="0">
                              <a:solidFill>
                                <a:srgbClr val="FF0000"/>
                              </a:solidFill>
                              <a:latin typeface="Cambria Math" panose="02040503050406030204" pitchFamily="18" charset="0"/>
                            </a:rPr>
                            <m:t>𝑥</m:t>
                          </m:r>
                        </m:e>
                        <m:sup>
                          <m:r>
                            <a:rPr lang="it-IT" b="0" i="1" smtClean="0">
                              <a:solidFill>
                                <a:srgbClr val="FF0000"/>
                              </a:solidFill>
                              <a:latin typeface="Cambria Math" panose="02040503050406030204" pitchFamily="18" charset="0"/>
                            </a:rPr>
                            <m:t>4</m:t>
                          </m:r>
                        </m:sup>
                      </m:sSup>
                    </m:oMath>
                  </m:oMathPara>
                </a14:m>
                <a:endParaRPr lang="it-IT"/>
              </a:p>
            </p:txBody>
          </p:sp>
        </mc:Choice>
        <mc:Fallback xmlns="">
          <p:sp>
            <p:nvSpPr>
              <p:cNvPr id="13" name="CasellaDiTesto 12">
                <a:extLst>
                  <a:ext uri="{FF2B5EF4-FFF2-40B4-BE49-F238E27FC236}">
                    <a16:creationId xmlns:a16="http://schemas.microsoft.com/office/drawing/2014/main" id="{F6C2D751-A390-48CF-B5D8-4E6B81D3B303}"/>
                  </a:ext>
                </a:extLst>
              </p:cNvPr>
              <p:cNvSpPr txBox="1">
                <a:spLocks noRot="1" noChangeAspect="1" noMove="1" noResize="1" noEditPoints="1" noAdjustHandles="1" noChangeArrowheads="1" noChangeShapeType="1" noTextEdit="1"/>
              </p:cNvSpPr>
              <p:nvPr/>
            </p:nvSpPr>
            <p:spPr>
              <a:xfrm>
                <a:off x="10733692" y="1687145"/>
                <a:ext cx="815416" cy="276999"/>
              </a:xfrm>
              <a:prstGeom prst="rect">
                <a:avLst/>
              </a:prstGeom>
              <a:blipFill>
                <a:blip r:embed="rId4"/>
                <a:stretch>
                  <a:fillRect l="-3731" t="-4444" r="-1493"/>
                </a:stretch>
              </a:blipFill>
            </p:spPr>
            <p:txBody>
              <a:bodyPr/>
              <a:lstStyle/>
              <a:p>
                <a:r>
                  <a:rPr lang="it-IT">
                    <a:noFill/>
                  </a:rPr>
                  <a:t> </a:t>
                </a:r>
              </a:p>
            </p:txBody>
          </p:sp>
        </mc:Fallback>
      </mc:AlternateContent>
      <p:pic>
        <p:nvPicPr>
          <p:cNvPr id="19" name="Immagine 18">
            <a:extLst>
              <a:ext uri="{FF2B5EF4-FFF2-40B4-BE49-F238E27FC236}">
                <a16:creationId xmlns:a16="http://schemas.microsoft.com/office/drawing/2014/main" xmlns="" id="{06DA8571-3B74-49A2-A8D2-F81087C0C822}"/>
              </a:ext>
            </a:extLst>
          </p:cNvPr>
          <p:cNvPicPr>
            <a:picLocks noChangeAspect="1"/>
          </p:cNvPicPr>
          <p:nvPr/>
        </p:nvPicPr>
        <p:blipFill>
          <a:blip r:embed="rId5"/>
          <a:stretch>
            <a:fillRect/>
          </a:stretch>
        </p:blipFill>
        <p:spPr>
          <a:xfrm>
            <a:off x="9470727" y="3412983"/>
            <a:ext cx="2029517" cy="1417944"/>
          </a:xfrm>
          <a:prstGeom prst="rect">
            <a:avLst/>
          </a:prstGeom>
        </p:spPr>
      </p:pic>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xmlns="" id="{E0F010AF-C149-4009-92B6-3980B98A5993}"/>
                  </a:ext>
                </a:extLst>
              </p:cNvPr>
              <p:cNvSpPr txBox="1"/>
              <p:nvPr/>
            </p:nvSpPr>
            <p:spPr>
              <a:xfrm>
                <a:off x="11141400" y="4048609"/>
                <a:ext cx="8154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b="0" i="1" smtClean="0">
                              <a:solidFill>
                                <a:schemeClr val="accent6"/>
                              </a:solidFill>
                              <a:latin typeface="Cambria Math" charset="0"/>
                            </a:rPr>
                          </m:ctrlPr>
                        </m:sSupPr>
                        <m:e>
                          <m:r>
                            <a:rPr lang="it-IT" b="0" i="1" smtClean="0">
                              <a:solidFill>
                                <a:schemeClr val="accent6"/>
                              </a:solidFill>
                              <a:latin typeface="Cambria Math" panose="02040503050406030204" pitchFamily="18" charset="0"/>
                            </a:rPr>
                            <m:t>𝑥</m:t>
                          </m:r>
                        </m:e>
                        <m:sup>
                          <m:r>
                            <a:rPr lang="it-IT" b="0" i="1" smtClean="0">
                              <a:solidFill>
                                <a:schemeClr val="accent6"/>
                              </a:solidFill>
                              <a:latin typeface="Cambria Math" panose="02040503050406030204" pitchFamily="18" charset="0"/>
                            </a:rPr>
                            <m:t>2</m:t>
                          </m:r>
                        </m:sup>
                      </m:sSup>
                      <m:r>
                        <a:rPr lang="it-IT" b="0" i="1" smtClean="0">
                          <a:solidFill>
                            <a:schemeClr val="accent6"/>
                          </a:solidFill>
                          <a:latin typeface="Cambria Math" panose="02040503050406030204" pitchFamily="18" charset="0"/>
                        </a:rPr>
                        <m:t>+</m:t>
                      </m:r>
                      <m:sSup>
                        <m:sSupPr>
                          <m:ctrlPr>
                            <a:rPr lang="it-IT" b="0" i="1" smtClean="0">
                              <a:solidFill>
                                <a:schemeClr val="accent6"/>
                              </a:solidFill>
                              <a:latin typeface="Cambria Math" charset="0"/>
                            </a:rPr>
                          </m:ctrlPr>
                        </m:sSupPr>
                        <m:e>
                          <m:r>
                            <a:rPr lang="it-IT" b="0" i="1" smtClean="0">
                              <a:solidFill>
                                <a:schemeClr val="accent6"/>
                              </a:solidFill>
                              <a:latin typeface="Cambria Math" panose="02040503050406030204" pitchFamily="18" charset="0"/>
                            </a:rPr>
                            <m:t>𝑥</m:t>
                          </m:r>
                        </m:e>
                        <m:sup>
                          <m:r>
                            <a:rPr lang="it-IT" b="0" i="1" smtClean="0">
                              <a:solidFill>
                                <a:schemeClr val="accent6"/>
                              </a:solidFill>
                              <a:latin typeface="Cambria Math" panose="02040503050406030204" pitchFamily="18" charset="0"/>
                            </a:rPr>
                            <m:t>4</m:t>
                          </m:r>
                        </m:sup>
                      </m:sSup>
                    </m:oMath>
                  </m:oMathPara>
                </a14:m>
                <a:endParaRPr lang="it-IT">
                  <a:solidFill>
                    <a:schemeClr val="accent6"/>
                  </a:solidFill>
                </a:endParaRPr>
              </a:p>
            </p:txBody>
          </p:sp>
        </mc:Choice>
        <mc:Fallback xmlns="">
          <p:sp>
            <p:nvSpPr>
              <p:cNvPr id="20" name="CasellaDiTesto 19">
                <a:extLst>
                  <a:ext uri="{FF2B5EF4-FFF2-40B4-BE49-F238E27FC236}">
                    <a16:creationId xmlns:a16="http://schemas.microsoft.com/office/drawing/2014/main" id="{E0F010AF-C149-4009-92B6-3980B98A5993}"/>
                  </a:ext>
                </a:extLst>
              </p:cNvPr>
              <p:cNvSpPr txBox="1">
                <a:spLocks noRot="1" noChangeAspect="1" noMove="1" noResize="1" noEditPoints="1" noAdjustHandles="1" noChangeArrowheads="1" noChangeShapeType="1" noTextEdit="1"/>
              </p:cNvSpPr>
              <p:nvPr/>
            </p:nvSpPr>
            <p:spPr>
              <a:xfrm>
                <a:off x="11141400" y="4048609"/>
                <a:ext cx="815416" cy="276999"/>
              </a:xfrm>
              <a:prstGeom prst="rect">
                <a:avLst/>
              </a:prstGeom>
              <a:blipFill>
                <a:blip r:embed="rId6"/>
                <a:stretch>
                  <a:fillRect l="-3759" t="-4348" r="-2256" b="-6522"/>
                </a:stretch>
              </a:blipFill>
            </p:spPr>
            <p:txBody>
              <a:bodyPr/>
              <a:lstStyle/>
              <a:p>
                <a:r>
                  <a:rPr lang="it-IT">
                    <a:noFill/>
                  </a:rPr>
                  <a:t> </a:t>
                </a:r>
              </a:p>
            </p:txBody>
          </p:sp>
        </mc:Fallback>
      </mc:AlternateContent>
      <p:pic>
        <p:nvPicPr>
          <p:cNvPr id="25" name="Immagine 24">
            <a:extLst>
              <a:ext uri="{FF2B5EF4-FFF2-40B4-BE49-F238E27FC236}">
                <a16:creationId xmlns:a16="http://schemas.microsoft.com/office/drawing/2014/main" xmlns="" id="{F7253284-4E1E-4F3C-8E12-C941748D0062}"/>
              </a:ext>
            </a:extLst>
          </p:cNvPr>
          <p:cNvPicPr>
            <a:picLocks noChangeAspect="1"/>
          </p:cNvPicPr>
          <p:nvPr/>
        </p:nvPicPr>
        <p:blipFill>
          <a:blip r:embed="rId7"/>
          <a:stretch>
            <a:fillRect/>
          </a:stretch>
        </p:blipFill>
        <p:spPr>
          <a:xfrm>
            <a:off x="9130749" y="5057293"/>
            <a:ext cx="2713831" cy="1306533"/>
          </a:xfrm>
          <a:prstGeom prst="rect">
            <a:avLst/>
          </a:prstGeom>
        </p:spPr>
      </p:pic>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xmlns="" id="{2E0C0E5A-ABD9-40FC-95CB-1D52561230B0}"/>
                  </a:ext>
                </a:extLst>
              </p:cNvPr>
              <p:cNvSpPr txBox="1"/>
              <p:nvPr/>
            </p:nvSpPr>
            <p:spPr>
              <a:xfrm>
                <a:off x="11141400" y="6086827"/>
                <a:ext cx="8154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b="0" i="1" smtClean="0">
                              <a:solidFill>
                                <a:srgbClr val="00B0F0"/>
                              </a:solidFill>
                              <a:latin typeface="Cambria Math" charset="0"/>
                            </a:rPr>
                          </m:ctrlPr>
                        </m:sSupPr>
                        <m:e>
                          <m:r>
                            <a:rPr lang="it-IT" b="0" i="1" smtClean="0">
                              <a:solidFill>
                                <a:srgbClr val="00B0F0"/>
                              </a:solidFill>
                              <a:latin typeface="Cambria Math" panose="02040503050406030204" pitchFamily="18" charset="0"/>
                            </a:rPr>
                            <m:t>𝑥</m:t>
                          </m:r>
                        </m:e>
                        <m:sup>
                          <m:r>
                            <a:rPr lang="it-IT" b="0" i="1" smtClean="0">
                              <a:solidFill>
                                <a:srgbClr val="00B0F0"/>
                              </a:solidFill>
                              <a:latin typeface="Cambria Math" panose="02040503050406030204" pitchFamily="18" charset="0"/>
                            </a:rPr>
                            <m:t>4</m:t>
                          </m:r>
                        </m:sup>
                      </m:sSup>
                      <m:r>
                        <a:rPr lang="it-IT" b="0" i="1" smtClean="0">
                          <a:solidFill>
                            <a:srgbClr val="00B0F0"/>
                          </a:solidFill>
                          <a:latin typeface="Cambria Math" panose="02040503050406030204" pitchFamily="18" charset="0"/>
                        </a:rPr>
                        <m:t>−</m:t>
                      </m:r>
                      <m:sSup>
                        <m:sSupPr>
                          <m:ctrlPr>
                            <a:rPr lang="it-IT" b="0" i="1" smtClean="0">
                              <a:solidFill>
                                <a:srgbClr val="00B0F0"/>
                              </a:solidFill>
                              <a:latin typeface="Cambria Math" charset="0"/>
                            </a:rPr>
                          </m:ctrlPr>
                        </m:sSupPr>
                        <m:e>
                          <m:r>
                            <a:rPr lang="it-IT" b="0" i="1" smtClean="0">
                              <a:solidFill>
                                <a:srgbClr val="00B0F0"/>
                              </a:solidFill>
                              <a:latin typeface="Cambria Math" panose="02040503050406030204" pitchFamily="18" charset="0"/>
                            </a:rPr>
                            <m:t>𝑥</m:t>
                          </m:r>
                        </m:e>
                        <m:sup>
                          <m:r>
                            <a:rPr lang="it-IT" b="0" i="1" smtClean="0">
                              <a:solidFill>
                                <a:srgbClr val="00B0F0"/>
                              </a:solidFill>
                              <a:latin typeface="Cambria Math" panose="02040503050406030204" pitchFamily="18" charset="0"/>
                            </a:rPr>
                            <m:t>2</m:t>
                          </m:r>
                        </m:sup>
                      </m:sSup>
                    </m:oMath>
                  </m:oMathPara>
                </a14:m>
                <a:endParaRPr lang="it-IT">
                  <a:solidFill>
                    <a:srgbClr val="00B0F0"/>
                  </a:solidFill>
                </a:endParaRPr>
              </a:p>
            </p:txBody>
          </p:sp>
        </mc:Choice>
        <mc:Fallback xmlns="">
          <p:sp>
            <p:nvSpPr>
              <p:cNvPr id="26" name="CasellaDiTesto 25">
                <a:extLst>
                  <a:ext uri="{FF2B5EF4-FFF2-40B4-BE49-F238E27FC236}">
                    <a16:creationId xmlns:a16="http://schemas.microsoft.com/office/drawing/2014/main" id="{2E0C0E5A-ABD9-40FC-95CB-1D52561230B0}"/>
                  </a:ext>
                </a:extLst>
              </p:cNvPr>
              <p:cNvSpPr txBox="1">
                <a:spLocks noRot="1" noChangeAspect="1" noMove="1" noResize="1" noEditPoints="1" noAdjustHandles="1" noChangeArrowheads="1" noChangeShapeType="1" noTextEdit="1"/>
              </p:cNvSpPr>
              <p:nvPr/>
            </p:nvSpPr>
            <p:spPr>
              <a:xfrm>
                <a:off x="11141400" y="6086827"/>
                <a:ext cx="815416" cy="276999"/>
              </a:xfrm>
              <a:prstGeom prst="rect">
                <a:avLst/>
              </a:prstGeom>
              <a:blipFill>
                <a:blip r:embed="rId8"/>
                <a:stretch>
                  <a:fillRect l="-3759" t="-4348" r="-2256"/>
                </a:stretch>
              </a:blipFill>
            </p:spPr>
            <p:txBody>
              <a:bodyPr/>
              <a:lstStyle/>
              <a:p>
                <a:r>
                  <a:rPr lang="it-IT">
                    <a:noFill/>
                  </a:rPr>
                  <a:t> </a:t>
                </a:r>
              </a:p>
            </p:txBody>
          </p:sp>
        </mc:Fallback>
      </mc:AlternateContent>
    </p:spTree>
    <p:extLst>
      <p:ext uri="{BB962C8B-B14F-4D97-AF65-F5344CB8AC3E}">
        <p14:creationId xmlns:p14="http://schemas.microsoft.com/office/powerpoint/2010/main" val="4196613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769E639-652F-4A3C-AE67-1650D92374B3}"/>
              </a:ext>
            </a:extLst>
          </p:cNvPr>
          <p:cNvSpPr>
            <a:spLocks noGrp="1"/>
          </p:cNvSpPr>
          <p:nvPr>
            <p:ph type="title"/>
          </p:nvPr>
        </p:nvSpPr>
        <p:spPr>
          <a:xfrm>
            <a:off x="571870" y="205327"/>
            <a:ext cx="10515600" cy="1325563"/>
          </a:xfrm>
        </p:spPr>
        <p:txBody>
          <a:bodyPr/>
          <a:lstStyle/>
          <a:p>
            <a:pPr algn="ctr"/>
            <a:r>
              <a:rPr lang="it-IT"/>
              <a:t>Magnetization: numerical results</a:t>
            </a:r>
          </a:p>
        </p:txBody>
      </p:sp>
      <p:pic>
        <p:nvPicPr>
          <p:cNvPr id="5" name="Immagine 4">
            <a:extLst>
              <a:ext uri="{FF2B5EF4-FFF2-40B4-BE49-F238E27FC236}">
                <a16:creationId xmlns:a16="http://schemas.microsoft.com/office/drawing/2014/main" xmlns="" id="{9C698755-0D82-42C5-950B-F999CC282D0F}"/>
              </a:ext>
            </a:extLst>
          </p:cNvPr>
          <p:cNvPicPr>
            <a:picLocks noChangeAspect="1"/>
          </p:cNvPicPr>
          <p:nvPr/>
        </p:nvPicPr>
        <p:blipFill>
          <a:blip r:embed="rId2"/>
          <a:stretch>
            <a:fillRect/>
          </a:stretch>
        </p:blipFill>
        <p:spPr>
          <a:xfrm>
            <a:off x="7085902" y="2911876"/>
            <a:ext cx="4987729" cy="3740797"/>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xmlns="" id="{F0D322CB-59B5-4C74-8ACE-F1A7C8C4E9FF}"/>
                  </a:ext>
                </a:extLst>
              </p:cNvPr>
              <p:cNvSpPr txBox="1"/>
              <p:nvPr/>
            </p:nvSpPr>
            <p:spPr>
              <a:xfrm>
                <a:off x="571870" y="1438182"/>
                <a:ext cx="11182165" cy="2246769"/>
              </a:xfrm>
              <a:prstGeom prst="rect">
                <a:avLst/>
              </a:prstGeom>
              <a:noFill/>
            </p:spPr>
            <p:txBody>
              <a:bodyPr wrap="square" rtlCol="0">
                <a:spAutoFit/>
              </a:bodyPr>
              <a:lstStyle/>
              <a:p>
                <a:r>
                  <a:rPr lang="it-IT" sz="2800"/>
                  <a:t>We can deduce from the model that there exist a certain temperature, that we will call the </a:t>
                </a:r>
                <a:r>
                  <a:rPr lang="it-IT" sz="2800" i="1"/>
                  <a:t>Curie Temperature</a:t>
                </a:r>
                <a:r>
                  <a:rPr lang="it-IT" sz="2800"/>
                  <a:t> </a:t>
                </a:r>
                <a14:m>
                  <m:oMath xmlns:m="http://schemas.openxmlformats.org/officeDocument/2006/math">
                    <m:d>
                      <m:dPr>
                        <m:ctrlPr>
                          <a:rPr lang="it-IT" sz="2800" i="1" smtClean="0">
                            <a:latin typeface="Cambria Math" charset="0"/>
                          </a:rPr>
                        </m:ctrlPr>
                      </m:dPr>
                      <m:e>
                        <m:sSub>
                          <m:sSubPr>
                            <m:ctrlPr>
                              <a:rPr lang="it-IT" sz="2800" i="1" smtClean="0">
                                <a:latin typeface="Cambria Math" charset="0"/>
                              </a:rPr>
                            </m:ctrlPr>
                          </m:sSubPr>
                          <m:e>
                            <m:r>
                              <a:rPr lang="it-IT" sz="2800" b="0" i="1" smtClean="0">
                                <a:latin typeface="Cambria Math" panose="02040503050406030204" pitchFamily="18" charset="0"/>
                              </a:rPr>
                              <m:t>𝑇</m:t>
                            </m:r>
                          </m:e>
                          <m:sub>
                            <m:r>
                              <a:rPr lang="it-IT" sz="2800" b="0" i="1" smtClean="0">
                                <a:latin typeface="Cambria Math" panose="02040503050406030204" pitchFamily="18" charset="0"/>
                              </a:rPr>
                              <m:t>𝑐</m:t>
                            </m:r>
                          </m:sub>
                        </m:sSub>
                      </m:e>
                    </m:d>
                  </m:oMath>
                </a14:m>
                <a:r>
                  <a:rPr lang="it-IT" sz="2800"/>
                  <a:t> of the system, above which the magnetization is always zero and under which it rapidly increases to one (in absolute value).</a:t>
                </a:r>
              </a:p>
              <a:p>
                <a:endParaRPr lang="it-IT" sz="2800"/>
              </a:p>
            </p:txBody>
          </p:sp>
        </mc:Choice>
        <mc:Fallback xmlns="">
          <p:sp>
            <p:nvSpPr>
              <p:cNvPr id="6" name="CasellaDiTesto 5">
                <a:extLst>
                  <a:ext uri="{FF2B5EF4-FFF2-40B4-BE49-F238E27FC236}">
                    <a16:creationId xmlns:a16="http://schemas.microsoft.com/office/drawing/2014/main" id="{F0D322CB-59B5-4C74-8ACE-F1A7C8C4E9FF}"/>
                  </a:ext>
                </a:extLst>
              </p:cNvPr>
              <p:cNvSpPr txBox="1">
                <a:spLocks noRot="1" noChangeAspect="1" noMove="1" noResize="1" noEditPoints="1" noAdjustHandles="1" noChangeArrowheads="1" noChangeShapeType="1" noTextEdit="1"/>
              </p:cNvSpPr>
              <p:nvPr/>
            </p:nvSpPr>
            <p:spPr>
              <a:xfrm>
                <a:off x="571870" y="1438182"/>
                <a:ext cx="11182165" cy="2246769"/>
              </a:xfrm>
              <a:prstGeom prst="rect">
                <a:avLst/>
              </a:prstGeom>
              <a:blipFill>
                <a:blip r:embed="rId3"/>
                <a:stretch>
                  <a:fillRect l="-1145" t="-2717" r="-43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xmlns="" id="{B2F7CA5D-478E-4207-87EF-FFB21AD4EA34}"/>
                  </a:ext>
                </a:extLst>
              </p:cNvPr>
              <p:cNvSpPr txBox="1"/>
              <p:nvPr/>
            </p:nvSpPr>
            <p:spPr>
              <a:xfrm>
                <a:off x="571870" y="3250055"/>
                <a:ext cx="6514032" cy="3574248"/>
              </a:xfrm>
              <a:prstGeom prst="rect">
                <a:avLst/>
              </a:prstGeom>
              <a:noFill/>
            </p:spPr>
            <p:txBody>
              <a:bodyPr wrap="square" rtlCol="0">
                <a:spAutoFit/>
              </a:bodyPr>
              <a:lstStyle/>
              <a:p>
                <a:r>
                  <a:rPr lang="it-IT" sz="2800"/>
                  <a:t>So above </a:t>
                </a:r>
                <a14:m>
                  <m:oMath xmlns:m="http://schemas.openxmlformats.org/officeDocument/2006/math">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oMath>
                </a14:m>
                <a:r>
                  <a:rPr lang="it-IT" sz="2800"/>
                  <a:t> we have that </a:t>
                </a:r>
                <a14:m>
                  <m:oMath xmlns:m="http://schemas.openxmlformats.org/officeDocument/2006/math">
                    <m:r>
                      <a:rPr lang="it-IT" sz="2800" i="1" smtClean="0">
                        <a:latin typeface="Cambria Math" panose="02040503050406030204" pitchFamily="18" charset="0"/>
                        <a:ea typeface="Cambria Math" panose="02040503050406030204" pitchFamily="18" charset="0"/>
                      </a:rPr>
                      <m:t>𝛼</m:t>
                    </m:r>
                    <m:r>
                      <a:rPr lang="it-IT" sz="2800" i="1" smtClean="0">
                        <a:latin typeface="Cambria Math" panose="02040503050406030204" pitchFamily="18" charset="0"/>
                        <a:ea typeface="Cambria Math" panose="02040503050406030204" pitchFamily="18" charset="0"/>
                      </a:rPr>
                      <m:t>&gt;0</m:t>
                    </m:r>
                  </m:oMath>
                </a14:m>
                <a:r>
                  <a:rPr lang="it-IT" sz="2800"/>
                  <a:t> and under </a:t>
                </a:r>
                <a14:m>
                  <m:oMath xmlns:m="http://schemas.openxmlformats.org/officeDocument/2006/math">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oMath>
                </a14:m>
                <a:r>
                  <a:rPr lang="it-IT" sz="2800"/>
                  <a:t> we have that </a:t>
                </a:r>
                <a14:m>
                  <m:oMath xmlns:m="http://schemas.openxmlformats.org/officeDocument/2006/math">
                    <m:r>
                      <a:rPr lang="it-IT" sz="2800" i="1">
                        <a:latin typeface="Cambria Math" panose="02040503050406030204" pitchFamily="18" charset="0"/>
                        <a:ea typeface="Cambria Math" panose="02040503050406030204" pitchFamily="18" charset="0"/>
                      </a:rPr>
                      <m:t>𝛼</m:t>
                    </m:r>
                    <m:r>
                      <a:rPr lang="it-IT" sz="2800" i="1">
                        <a:latin typeface="Cambria Math" panose="02040503050406030204" pitchFamily="18" charset="0"/>
                        <a:ea typeface="Cambria Math" panose="02040503050406030204" pitchFamily="18" charset="0"/>
                      </a:rPr>
                      <m:t>&lt;0</m:t>
                    </m:r>
                    <m:r>
                      <a:rPr lang="it-IT" sz="2800" b="0" i="0" smtClean="0">
                        <a:latin typeface="Cambria Math" panose="02040503050406030204" pitchFamily="18" charset="0"/>
                        <a:ea typeface="Cambria Math" panose="02040503050406030204" pitchFamily="18" charset="0"/>
                      </a:rPr>
                      <m:t>,</m:t>
                    </m:r>
                  </m:oMath>
                </a14:m>
                <a:r>
                  <a:rPr lang="it-IT" sz="2800"/>
                  <a:t> therefore for </a:t>
                </a:r>
                <a14:m>
                  <m:oMath xmlns:m="http://schemas.openxmlformats.org/officeDocument/2006/math">
                    <m:r>
                      <a:rPr lang="it-IT" sz="2800" b="0" i="1" smtClean="0">
                        <a:latin typeface="Cambria Math" panose="02040503050406030204" pitchFamily="18" charset="0"/>
                      </a:rPr>
                      <m:t>𝑇</m:t>
                    </m:r>
                    <m:r>
                      <a:rPr lang="it-IT" sz="2800" b="0" i="1" smtClean="0">
                        <a:latin typeface="Cambria Math" panose="02040503050406030204" pitchFamily="18" charset="0"/>
                        <a:ea typeface="Cambria Math" panose="02040503050406030204" pitchFamily="18" charset="0"/>
                      </a:rPr>
                      <m: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oMath>
                </a14:m>
                <a:r>
                  <a:rPr lang="it-IT" sz="2800"/>
                  <a:t> we can approximate that </a:t>
                </a:r>
                <a14:m>
                  <m:oMath xmlns:m="http://schemas.openxmlformats.org/officeDocument/2006/math">
                    <m:r>
                      <a:rPr lang="it-IT" sz="2800" i="1">
                        <a:latin typeface="Cambria Math" panose="02040503050406030204" pitchFamily="18" charset="0"/>
                        <a:ea typeface="Cambria Math" panose="02040503050406030204" pitchFamily="18" charset="0"/>
                      </a:rPr>
                      <m:t>𝛼</m:t>
                    </m:r>
                    <m:r>
                      <a:rPr lang="it-IT" sz="2800" i="1">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𝑎</m:t>
                    </m:r>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𝑇</m:t>
                    </m:r>
                    <m:r>
                      <a:rPr lang="it-IT" sz="2800" b="0" i="1" smtClean="0">
                        <a:latin typeface="Cambria Math" panose="02040503050406030204" pitchFamily="18" charset="0"/>
                        <a:ea typeface="Cambria Math" panose="02040503050406030204" pitchFamily="18" charset="0"/>
                      </a:rPr>
                      <m: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r>
                      <a:rPr lang="it-IT" sz="2800" b="0" i="1" smtClean="0">
                        <a:latin typeface="Cambria Math" panose="02040503050406030204" pitchFamily="18" charset="0"/>
                        <a:ea typeface="Cambria Math" panose="02040503050406030204" pitchFamily="18" charset="0"/>
                      </a:rPr>
                      <m:t>)</m:t>
                    </m:r>
                  </m:oMath>
                </a14:m>
                <a:r>
                  <a:rPr lang="it-IT" sz="2800"/>
                  <a:t> for some unknown constant </a:t>
                </a:r>
                <a14:m>
                  <m:oMath xmlns:m="http://schemas.openxmlformats.org/officeDocument/2006/math">
                    <m:r>
                      <a:rPr lang="it-IT" sz="2800" b="0" i="1" smtClean="0">
                        <a:latin typeface="Cambria Math" panose="02040503050406030204" pitchFamily="18" charset="0"/>
                      </a:rPr>
                      <m:t>𝑎</m:t>
                    </m:r>
                  </m:oMath>
                </a14:m>
                <a:r>
                  <a:rPr lang="it-IT" sz="2800"/>
                  <a:t>. Hence </a:t>
                </a:r>
              </a:p>
              <a:p>
                <a:pPr/>
                <a14:m>
                  <m:oMathPara xmlns:m="http://schemas.openxmlformats.org/officeDocument/2006/math">
                    <m:oMathParaPr>
                      <m:jc m:val="centerGroup"/>
                    </m:oMathParaPr>
                    <m:oMath xmlns:m="http://schemas.openxmlformats.org/officeDocument/2006/math">
                      <m:d>
                        <m:dPr>
                          <m:begChr m:val="|"/>
                          <m:endChr m:val="|"/>
                          <m:ctrlPr>
                            <a:rPr lang="it-IT" sz="2800" b="0" i="1" smtClean="0">
                              <a:latin typeface="Cambria Math" charset="0"/>
                            </a:rPr>
                          </m:ctrlPr>
                        </m:dPr>
                        <m:e>
                          <m:r>
                            <a:rPr lang="it-IT" sz="2800" b="0" i="1" smtClean="0">
                              <a:latin typeface="Cambria Math" panose="02040503050406030204" pitchFamily="18" charset="0"/>
                            </a:rPr>
                            <m:t>𝑀</m:t>
                          </m:r>
                        </m:e>
                      </m:d>
                      <m:r>
                        <a:rPr lang="it-IT" sz="2800" b="0" i="1" smtClean="0">
                          <a:latin typeface="Cambria Math" panose="02040503050406030204" pitchFamily="18" charset="0"/>
                        </a:rPr>
                        <m:t>=</m:t>
                      </m:r>
                      <m:rad>
                        <m:radPr>
                          <m:degHide m:val="on"/>
                          <m:ctrlPr>
                            <a:rPr lang="it-IT" sz="2800" i="1">
                              <a:latin typeface="Cambria Math" charset="0"/>
                              <a:ea typeface="Cambria Math" panose="02040503050406030204" pitchFamily="18" charset="0"/>
                            </a:rPr>
                          </m:ctrlPr>
                        </m:radPr>
                        <m:deg/>
                        <m:e>
                          <m:f>
                            <m:fPr>
                              <m:ctrlPr>
                                <a:rPr lang="it-IT" sz="2800" i="1">
                                  <a:latin typeface="Cambria Math"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𝛼</m:t>
                              </m:r>
                            </m:num>
                            <m:den>
                              <m:r>
                                <a:rPr lang="it-IT" sz="2800" i="1">
                                  <a:latin typeface="Cambria Math" panose="02040503050406030204" pitchFamily="18" charset="0"/>
                                  <a:ea typeface="Cambria Math" panose="02040503050406030204" pitchFamily="18" charset="0"/>
                                </a:rPr>
                                <m:t>2</m:t>
                              </m:r>
                              <m:r>
                                <a:rPr lang="it-IT" sz="2800" i="1">
                                  <a:latin typeface="Cambria Math" panose="02040503050406030204" pitchFamily="18" charset="0"/>
                                  <a:ea typeface="Cambria Math" panose="02040503050406030204" pitchFamily="18" charset="0"/>
                                </a:rPr>
                                <m:t>𝛽</m:t>
                              </m:r>
                            </m:den>
                          </m:f>
                        </m:e>
                      </m:rad>
                      <m:r>
                        <a:rPr lang="it-IT" sz="2800" i="1">
                          <a:latin typeface="Cambria Math" panose="02040503050406030204" pitchFamily="18" charset="0"/>
                        </a:rPr>
                        <m:t>=</m:t>
                      </m:r>
                      <m:rad>
                        <m:radPr>
                          <m:degHide m:val="on"/>
                          <m:ctrlPr>
                            <a:rPr lang="it-IT" sz="2800" i="1">
                              <a:latin typeface="Cambria Math" charset="0"/>
                              <a:ea typeface="Cambria Math" panose="02040503050406030204" pitchFamily="18" charset="0"/>
                            </a:rPr>
                          </m:ctrlPr>
                        </m:radPr>
                        <m:deg/>
                        <m:e>
                          <m:f>
                            <m:fPr>
                              <m:ctrlPr>
                                <a:rPr lang="it-IT" sz="2800" i="1">
                                  <a:latin typeface="Cambria Math" charset="0"/>
                                  <a:ea typeface="Cambria Math" panose="02040503050406030204" pitchFamily="18" charset="0"/>
                                </a:rPr>
                              </m:ctrlPr>
                            </m:fPr>
                            <m:num>
                              <m:r>
                                <a:rPr lang="it-IT" sz="2800" i="1">
                                  <a:latin typeface="Cambria Math" panose="02040503050406030204" pitchFamily="18" charset="0"/>
                                  <a:ea typeface="Cambria Math" panose="02040503050406030204" pitchFamily="18" charset="0"/>
                                </a:rPr>
                                <m:t>𝑎</m:t>
                              </m:r>
                              <m:r>
                                <a:rPr lang="it-IT" sz="2800" i="1">
                                  <a:latin typeface="Cambria Math" panose="02040503050406030204" pitchFamily="18" charset="0"/>
                                  <a:ea typeface="Cambria Math" panose="02040503050406030204" pitchFamily="18" charset="0"/>
                                </a:rPr>
                                <m: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r>
                                <a:rPr lang="it-IT" sz="2800" b="0" i="1" smtClean="0">
                                  <a:latin typeface="Cambria Math" panose="02040503050406030204" pitchFamily="18" charset="0"/>
                                </a:rPr>
                                <m:t>−</m:t>
                              </m:r>
                              <m:r>
                                <a:rPr lang="it-IT" sz="2800" b="0" i="1" smtClean="0">
                                  <a:latin typeface="Cambria Math" panose="02040503050406030204" pitchFamily="18" charset="0"/>
                                </a:rPr>
                                <m:t>𝑇</m:t>
                              </m:r>
                              <m:r>
                                <a:rPr lang="it-IT" sz="2800" i="1">
                                  <a:latin typeface="Cambria Math" panose="02040503050406030204" pitchFamily="18" charset="0"/>
                                  <a:ea typeface="Cambria Math" panose="02040503050406030204" pitchFamily="18" charset="0"/>
                                </a:rPr>
                                <m:t>)</m:t>
                              </m:r>
                            </m:num>
                            <m:den>
                              <m:r>
                                <a:rPr lang="it-IT" sz="2800" i="1">
                                  <a:latin typeface="Cambria Math" panose="02040503050406030204" pitchFamily="18" charset="0"/>
                                  <a:ea typeface="Cambria Math" panose="02040503050406030204" pitchFamily="18" charset="0"/>
                                </a:rPr>
                                <m:t>2</m:t>
                              </m:r>
                              <m:r>
                                <a:rPr lang="it-IT" sz="2800" i="1">
                                  <a:latin typeface="Cambria Math" panose="02040503050406030204" pitchFamily="18" charset="0"/>
                                  <a:ea typeface="Cambria Math" panose="02040503050406030204" pitchFamily="18" charset="0"/>
                                </a:rPr>
                                <m:t>𝛽</m:t>
                              </m:r>
                            </m:den>
                          </m:f>
                        </m:e>
                      </m:rad>
                    </m:oMath>
                  </m:oMathPara>
                </a14:m>
                <a:endParaRPr lang="it-IT" sz="2800"/>
              </a:p>
              <a:p>
                <a:endParaRPr lang="it-IT" sz="2800"/>
              </a:p>
            </p:txBody>
          </p:sp>
        </mc:Choice>
        <mc:Fallback xmlns="">
          <p:sp>
            <p:nvSpPr>
              <p:cNvPr id="7" name="CasellaDiTesto 6">
                <a:extLst>
                  <a:ext uri="{FF2B5EF4-FFF2-40B4-BE49-F238E27FC236}">
                    <a16:creationId xmlns:a16="http://schemas.microsoft.com/office/drawing/2014/main" id="{B2F7CA5D-478E-4207-87EF-FFB21AD4EA34}"/>
                  </a:ext>
                </a:extLst>
              </p:cNvPr>
              <p:cNvSpPr txBox="1">
                <a:spLocks noRot="1" noChangeAspect="1" noMove="1" noResize="1" noEditPoints="1" noAdjustHandles="1" noChangeArrowheads="1" noChangeShapeType="1" noTextEdit="1"/>
              </p:cNvSpPr>
              <p:nvPr/>
            </p:nvSpPr>
            <p:spPr>
              <a:xfrm>
                <a:off x="571870" y="3250055"/>
                <a:ext cx="6514032" cy="3574248"/>
              </a:xfrm>
              <a:prstGeom prst="rect">
                <a:avLst/>
              </a:prstGeom>
              <a:blipFill>
                <a:blip r:embed="rId4"/>
                <a:stretch>
                  <a:fillRect l="-1966" t="-1536" r="-2809"/>
                </a:stretch>
              </a:blipFill>
            </p:spPr>
            <p:txBody>
              <a:bodyPr/>
              <a:lstStyle/>
              <a:p>
                <a:r>
                  <a:rPr lang="it-IT">
                    <a:noFill/>
                  </a:rPr>
                  <a:t> </a:t>
                </a:r>
              </a:p>
            </p:txBody>
          </p:sp>
        </mc:Fallback>
      </mc:AlternateContent>
    </p:spTree>
    <p:extLst>
      <p:ext uri="{BB962C8B-B14F-4D97-AF65-F5344CB8AC3E}">
        <p14:creationId xmlns:p14="http://schemas.microsoft.com/office/powerpoint/2010/main" val="270993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err="1"/>
              <a:t>Magnetic</a:t>
            </a:r>
            <a:r>
              <a:rPr lang="it-IT"/>
              <a:t> </a:t>
            </a:r>
            <a:r>
              <a:rPr lang="it-IT" err="1"/>
              <a:t>susceptibility</a:t>
            </a:r>
            <a:endParaRPr lang="it-IT"/>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838200" y="1681932"/>
                <a:ext cx="10515600" cy="4351338"/>
              </a:xfrm>
            </p:spPr>
            <p:txBody>
              <a:bodyPr>
                <a:normAutofit fontScale="92500" lnSpcReduction="10000"/>
              </a:bodyPr>
              <a:lstStyle/>
              <a:p>
                <a:r>
                  <a:rPr lang="it-IT" err="1"/>
                  <a:t>We</a:t>
                </a:r>
                <a:r>
                  <a:rPr lang="it-IT"/>
                  <a:t> </a:t>
                </a:r>
                <a:r>
                  <a:rPr lang="it-IT" err="1"/>
                  <a:t>define</a:t>
                </a:r>
                <a:r>
                  <a:rPr lang="it-IT"/>
                  <a:t> </a:t>
                </a:r>
                <a:r>
                  <a:rPr lang="it-IT" err="1"/>
                  <a:t>magnetic</a:t>
                </a:r>
                <a:r>
                  <a:rPr lang="it-IT"/>
                  <a:t> </a:t>
                </a:r>
                <a:r>
                  <a:rPr lang="it-IT" err="1"/>
                  <a:t>susceptibility</a:t>
                </a:r>
                <a:r>
                  <a:rPr lang="it-IT"/>
                  <a:t> </a:t>
                </a:r>
                <a:r>
                  <a:rPr lang="it-IT" err="1"/>
                  <a:t>as</a:t>
                </a:r>
                <a:r>
                  <a:rPr lang="it-IT"/>
                  <a:t> the derivative of the </a:t>
                </a:r>
                <a:r>
                  <a:rPr lang="it-IT" err="1"/>
                  <a:t>magnetization</a:t>
                </a:r>
                <a:r>
                  <a:rPr lang="it-IT"/>
                  <a:t> with </a:t>
                </a:r>
                <a:r>
                  <a:rPr lang="it-IT" err="1"/>
                  <a:t>respect</a:t>
                </a:r>
                <a:r>
                  <a:rPr lang="it-IT"/>
                  <a:t> to the </a:t>
                </a:r>
                <a:r>
                  <a:rPr lang="it-IT" err="1"/>
                  <a:t>external</a:t>
                </a:r>
                <a:r>
                  <a:rPr lang="it-IT"/>
                  <a:t> </a:t>
                </a:r>
                <a:r>
                  <a:rPr lang="it-IT" err="1"/>
                  <a:t>field</a:t>
                </a:r>
                <a:r>
                  <a:rPr lang="it-IT"/>
                  <a:t>:</a:t>
                </a:r>
              </a:p>
              <a:p>
                <a:pPr marL="0" indent="0">
                  <a:buNone/>
                </a:pPr>
                <a:endParaRPr lang="it-IT"/>
              </a:p>
              <a:p>
                <a:pPr marL="0" indent="0">
                  <a:buNone/>
                </a:pPr>
                <a14:m>
                  <m:oMathPara xmlns:m="http://schemas.openxmlformats.org/officeDocument/2006/math">
                    <m:oMathParaPr>
                      <m:jc m:val="centerGroup"/>
                    </m:oMathParaPr>
                    <m:oMath xmlns:m="http://schemas.openxmlformats.org/officeDocument/2006/math">
                      <m:r>
                        <a:rPr lang="it-IT" i="1" smtClean="0">
                          <a:latin typeface="Cambria Math" charset="0"/>
                          <a:ea typeface="Cambria Math" charset="0"/>
                          <a:cs typeface="Cambria Math" charset="0"/>
                        </a:rPr>
                        <m:t>𝜒</m:t>
                      </m:r>
                      <m:r>
                        <a:rPr lang="it-IT"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mr-IN" b="0" i="1" smtClean="0">
                              <a:latin typeface="Cambria Math" charset="0"/>
                              <a:ea typeface="Cambria Math" charset="0"/>
                              <a:cs typeface="Cambria Math" charset="0"/>
                            </a:rPr>
                            <m:t>𝜕</m:t>
                          </m:r>
                          <m:r>
                            <a:rPr lang="it-IT" b="0" i="1" smtClean="0">
                              <a:latin typeface="Cambria Math" charset="0"/>
                              <a:ea typeface="Cambria Math" charset="0"/>
                              <a:cs typeface="Cambria Math" charset="0"/>
                            </a:rPr>
                            <m:t>𝑀</m:t>
                          </m:r>
                        </m:num>
                        <m:den>
                          <m:r>
                            <a:rPr lang="mr-IN" b="0" i="1" smtClean="0">
                              <a:latin typeface="Cambria Math" charset="0"/>
                              <a:ea typeface="Cambria Math" charset="0"/>
                              <a:cs typeface="Cambria Math" charset="0"/>
                            </a:rPr>
                            <m:t>𝜕</m:t>
                          </m:r>
                          <m:r>
                            <a:rPr lang="it-IT" b="0" i="1" smtClean="0">
                              <a:latin typeface="Cambria Math" charset="0"/>
                              <a:ea typeface="Cambria Math" charset="0"/>
                              <a:cs typeface="Cambria Math" charset="0"/>
                            </a:rPr>
                            <m:t>𝐻</m:t>
                          </m:r>
                        </m:den>
                      </m:f>
                      <m:r>
                        <a:rPr lang="it-IT"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mr-IN" b="0" i="1" smtClean="0">
                              <a:latin typeface="Cambria Math" charset="0"/>
                              <a:ea typeface="Cambria Math" charset="0"/>
                              <a:cs typeface="Cambria Math" charset="0"/>
                            </a:rPr>
                            <m:t>𝜕</m:t>
                          </m:r>
                        </m:num>
                        <m:den>
                          <m:r>
                            <a:rPr lang="mr-IN" b="0" i="1" smtClean="0">
                              <a:latin typeface="Cambria Math" charset="0"/>
                              <a:ea typeface="Cambria Math" charset="0"/>
                              <a:cs typeface="Cambria Math" charset="0"/>
                            </a:rPr>
                            <m:t>𝜕</m:t>
                          </m:r>
                          <m:r>
                            <a:rPr lang="it-IT" b="0" i="1" smtClean="0">
                              <a:latin typeface="Cambria Math" charset="0"/>
                              <a:ea typeface="Cambria Math" charset="0"/>
                              <a:cs typeface="Cambria Math" charset="0"/>
                            </a:rPr>
                            <m:t>𝐻</m:t>
                          </m:r>
                        </m:den>
                      </m:f>
                      <m:f>
                        <m:fPr>
                          <m:ctrlPr>
                            <a:rPr lang="mr-IN" b="0" i="1" smtClean="0">
                              <a:latin typeface="Cambria Math" charset="0"/>
                              <a:ea typeface="Cambria Math" charset="0"/>
                              <a:cs typeface="Cambria Math" charset="0"/>
                            </a:rPr>
                          </m:ctrlPr>
                        </m:fPr>
                        <m:num>
                          <m:nary>
                            <m:naryPr>
                              <m:chr m:val="∑"/>
                              <m:supHide m:val="on"/>
                              <m:ctrlPr>
                                <a:rPr lang="mr-IN" b="0" i="1" smtClean="0">
                                  <a:latin typeface="Cambria Math" charset="0"/>
                                  <a:ea typeface="Cambria Math" charset="0"/>
                                  <a:cs typeface="Cambria Math" charset="0"/>
                                </a:rPr>
                              </m:ctrlPr>
                            </m:naryPr>
                            <m:sub>
                              <m:r>
                                <m:rPr>
                                  <m:brk m:alnAt="7"/>
                                </m:rPr>
                                <a:rPr lang="it-IT" b="0" i="1" smtClean="0">
                                  <a:latin typeface="Cambria Math" charset="0"/>
                                  <a:ea typeface="Cambria Math" charset="0"/>
                                  <a:cs typeface="Cambria Math" charset="0"/>
                                </a:rPr>
                                <m:t>𝑐</m:t>
                              </m:r>
                            </m:sub>
                            <m:sup/>
                            <m:e>
                              <m:sSub>
                                <m:sSubPr>
                                  <m:ctrlPr>
                                    <a:rPr lang="en-US" b="0" i="1" smtClean="0">
                                      <a:latin typeface="Cambria Math" charset="0"/>
                                      <a:ea typeface="Cambria Math" charset="0"/>
                                      <a:cs typeface="Cambria Math" charset="0"/>
                                    </a:rPr>
                                  </m:ctrlPr>
                                </m:sSubPr>
                                <m:e>
                                  <m:r>
                                    <a:rPr lang="it-IT" b="0" i="1" smtClean="0">
                                      <a:latin typeface="Cambria Math" charset="0"/>
                                      <a:ea typeface="Cambria Math" charset="0"/>
                                      <a:cs typeface="Cambria Math" charset="0"/>
                                    </a:rPr>
                                    <m:t>𝑀</m:t>
                                  </m:r>
                                </m:e>
                                <m:sub>
                                  <m:r>
                                    <a:rPr lang="it-IT" b="0" i="1" smtClean="0">
                                      <a:latin typeface="Cambria Math" charset="0"/>
                                      <a:ea typeface="Cambria Math" charset="0"/>
                                      <a:cs typeface="Cambria Math" charset="0"/>
                                    </a:rPr>
                                    <m:t>𝑐</m:t>
                                  </m:r>
                                </m:sub>
                              </m:sSub>
                              <m:sSup>
                                <m:sSupPr>
                                  <m:ctrlPr>
                                    <a:rPr lang="en-US" b="0" i="1" smtClean="0">
                                      <a:latin typeface="Cambria Math" charset="0"/>
                                      <a:ea typeface="Cambria Math" charset="0"/>
                                      <a:cs typeface="Cambria Math" charset="0"/>
                                    </a:rPr>
                                  </m:ctrlPr>
                                </m:sSupPr>
                                <m:e>
                                  <m:r>
                                    <a:rPr lang="it-IT" b="0" i="1" smtClean="0">
                                      <a:latin typeface="Cambria Math" charset="0"/>
                                      <a:ea typeface="Cambria Math" charset="0"/>
                                      <a:cs typeface="Cambria Math" charset="0"/>
                                    </a:rPr>
                                    <m:t>𝑒</m:t>
                                  </m:r>
                                </m:e>
                                <m:sup>
                                  <m:f>
                                    <m:fPr>
                                      <m:ctrlPr>
                                        <a:rPr lang="mr-IN" b="0" i="1" smtClean="0">
                                          <a:latin typeface="Cambria Math" charset="0"/>
                                          <a:ea typeface="Cambria Math" charset="0"/>
                                          <a:cs typeface="Cambria Math" charset="0"/>
                                        </a:rPr>
                                      </m:ctrlPr>
                                    </m:fPr>
                                    <m:num>
                                      <m:r>
                                        <a:rPr lang="it-IT" b="0" i="1" smtClean="0">
                                          <a:latin typeface="Cambria Math" charset="0"/>
                                          <a:ea typeface="Cambria Math" charset="0"/>
                                          <a:cs typeface="Cambria Math" charset="0"/>
                                        </a:rPr>
                                        <m:t>−</m:t>
                                      </m:r>
                                      <m:r>
                                        <a:rPr lang="it-IT" b="0" i="1" smtClean="0">
                                          <a:latin typeface="Cambria Math" charset="0"/>
                                          <a:ea typeface="Cambria Math" charset="0"/>
                                          <a:cs typeface="Cambria Math" charset="0"/>
                                        </a:rPr>
                                        <m:t>𝐽</m:t>
                                      </m:r>
                                      <m:nary>
                                        <m:naryPr>
                                          <m:chr m:val="∑"/>
                                          <m:subHide m:val="on"/>
                                          <m:supHide m:val="on"/>
                                          <m:ctrlPr>
                                            <a:rPr lang="it-IT" b="0" i="1" smtClean="0">
                                              <a:latin typeface="Cambria Math" charset="0"/>
                                              <a:ea typeface="Cambria Math" charset="0"/>
                                              <a:cs typeface="Cambria Math" charset="0"/>
                                            </a:rPr>
                                          </m:ctrlPr>
                                        </m:naryPr>
                                        <m:sub/>
                                        <m:sup/>
                                        <m:e>
                                          <m:sSub>
                                            <m:sSubPr>
                                              <m:ctrlPr>
                                                <a:rPr lang="en-US" b="0" i="1" smtClean="0">
                                                  <a:latin typeface="Cambria Math" charset="0"/>
                                                  <a:ea typeface="Cambria Math" charset="0"/>
                                                  <a:cs typeface="Cambria Math" charset="0"/>
                                                </a:rPr>
                                              </m:ctrlPr>
                                            </m:sSubPr>
                                            <m:e>
                                              <m:r>
                                                <a:rPr lang="it-IT" b="0" i="1" smtClean="0">
                                                  <a:latin typeface="Cambria Math" charset="0"/>
                                                  <a:ea typeface="Cambria Math" charset="0"/>
                                                  <a:cs typeface="Cambria Math" charset="0"/>
                                                </a:rPr>
                                                <m:t>𝑆</m:t>
                                              </m:r>
                                            </m:e>
                                            <m:sub>
                                              <m:r>
                                                <a:rPr lang="it-IT" b="0" i="1" smtClean="0">
                                                  <a:latin typeface="Cambria Math" charset="0"/>
                                                  <a:ea typeface="Cambria Math" charset="0"/>
                                                  <a:cs typeface="Cambria Math" charset="0"/>
                                                </a:rPr>
                                                <m:t>𝑖</m:t>
                                              </m:r>
                                            </m:sub>
                                          </m:sSub>
                                          <m:sSub>
                                            <m:sSubPr>
                                              <m:ctrlPr>
                                                <a:rPr lang="en-US" b="0" i="1" smtClean="0">
                                                  <a:latin typeface="Cambria Math" charset="0"/>
                                                  <a:ea typeface="Cambria Math" charset="0"/>
                                                  <a:cs typeface="Cambria Math" charset="0"/>
                                                </a:rPr>
                                              </m:ctrlPr>
                                            </m:sSubPr>
                                            <m:e>
                                              <m:r>
                                                <a:rPr lang="it-IT" b="0" i="1" smtClean="0">
                                                  <a:latin typeface="Cambria Math" charset="0"/>
                                                  <a:ea typeface="Cambria Math" charset="0"/>
                                                  <a:cs typeface="Cambria Math" charset="0"/>
                                                </a:rPr>
                                                <m:t>𝑆</m:t>
                                              </m:r>
                                            </m:e>
                                            <m:sub>
                                              <m:r>
                                                <a:rPr lang="it-IT" b="0" i="1" smtClean="0">
                                                  <a:latin typeface="Cambria Math" charset="0"/>
                                                  <a:ea typeface="Cambria Math" charset="0"/>
                                                  <a:cs typeface="Cambria Math" charset="0"/>
                                                </a:rPr>
                                                <m:t>𝑗</m:t>
                                              </m:r>
                                            </m:sub>
                                          </m:sSub>
                                        </m:e>
                                      </m:nary>
                                      <m:r>
                                        <a:rPr lang="it-IT" b="0" i="1" smtClean="0">
                                          <a:latin typeface="Cambria Math" charset="0"/>
                                          <a:ea typeface="Cambria Math" charset="0"/>
                                          <a:cs typeface="Cambria Math" charset="0"/>
                                        </a:rPr>
                                        <m:t>−</m:t>
                                      </m:r>
                                      <m:r>
                                        <a:rPr lang="it-IT" b="0" i="1" smtClean="0">
                                          <a:latin typeface="Cambria Math" charset="0"/>
                                          <a:ea typeface="Cambria Math" charset="0"/>
                                          <a:cs typeface="Cambria Math" charset="0"/>
                                        </a:rPr>
                                        <m:t>𝐻𝑀</m:t>
                                      </m:r>
                                    </m:num>
                                    <m:den>
                                      <m:r>
                                        <a:rPr lang="it-IT" b="0" i="1" smtClean="0">
                                          <a:latin typeface="Cambria Math" charset="0"/>
                                          <a:ea typeface="Cambria Math" charset="0"/>
                                          <a:cs typeface="Cambria Math" charset="0"/>
                                        </a:rPr>
                                        <m:t>𝑇</m:t>
                                      </m:r>
                                    </m:den>
                                  </m:f>
                                </m:sup>
                              </m:sSup>
                            </m:e>
                          </m:nary>
                        </m:num>
                        <m:den>
                          <m:nary>
                            <m:naryPr>
                              <m:chr m:val="∑"/>
                              <m:supHide m:val="on"/>
                              <m:ctrlPr>
                                <a:rPr lang="mr-IN" b="0" i="1" smtClean="0">
                                  <a:latin typeface="Cambria Math" charset="0"/>
                                  <a:ea typeface="Cambria Math" charset="0"/>
                                  <a:cs typeface="Cambria Math" charset="0"/>
                                </a:rPr>
                              </m:ctrlPr>
                            </m:naryPr>
                            <m:sub>
                              <m:r>
                                <m:rPr>
                                  <m:brk m:alnAt="7"/>
                                </m:rPr>
                                <a:rPr lang="it-IT" b="0" i="1" smtClean="0">
                                  <a:latin typeface="Cambria Math" charset="0"/>
                                  <a:ea typeface="Cambria Math" charset="0"/>
                                  <a:cs typeface="Cambria Math" charset="0"/>
                                </a:rPr>
                                <m:t>𝑐</m:t>
                              </m:r>
                            </m:sub>
                            <m:sup/>
                            <m:e>
                              <m:sSup>
                                <m:sSupPr>
                                  <m:ctrlPr>
                                    <a:rPr lang="en-US" b="0" i="1" smtClean="0">
                                      <a:latin typeface="Cambria Math" charset="0"/>
                                      <a:ea typeface="Cambria Math" charset="0"/>
                                      <a:cs typeface="Cambria Math" charset="0"/>
                                    </a:rPr>
                                  </m:ctrlPr>
                                </m:sSupPr>
                                <m:e>
                                  <m:r>
                                    <a:rPr lang="it-IT" b="0" i="1" smtClean="0">
                                      <a:latin typeface="Cambria Math" charset="0"/>
                                      <a:ea typeface="Cambria Math" charset="0"/>
                                      <a:cs typeface="Cambria Math" charset="0"/>
                                    </a:rPr>
                                    <m:t>𝑒</m:t>
                                  </m:r>
                                </m:e>
                                <m:sup>
                                  <m:f>
                                    <m:fPr>
                                      <m:ctrlPr>
                                        <a:rPr lang="mr-IN" b="0" i="1" smtClean="0">
                                          <a:latin typeface="Cambria Math" charset="0"/>
                                          <a:ea typeface="Cambria Math" charset="0"/>
                                          <a:cs typeface="Cambria Math" charset="0"/>
                                        </a:rPr>
                                      </m:ctrlPr>
                                    </m:fPr>
                                    <m:num>
                                      <m:r>
                                        <a:rPr lang="it-IT" b="0" i="1" smtClean="0">
                                          <a:latin typeface="Cambria Math" charset="0"/>
                                          <a:ea typeface="Cambria Math" charset="0"/>
                                          <a:cs typeface="Cambria Math" charset="0"/>
                                        </a:rPr>
                                        <m:t>−</m:t>
                                      </m:r>
                                      <m:r>
                                        <a:rPr lang="it-IT" b="0" i="1" smtClean="0">
                                          <a:latin typeface="Cambria Math" charset="0"/>
                                          <a:ea typeface="Cambria Math" charset="0"/>
                                          <a:cs typeface="Cambria Math" charset="0"/>
                                        </a:rPr>
                                        <m:t>𝐽</m:t>
                                      </m:r>
                                      <m:nary>
                                        <m:naryPr>
                                          <m:chr m:val="∑"/>
                                          <m:subHide m:val="on"/>
                                          <m:supHide m:val="on"/>
                                          <m:ctrlPr>
                                            <a:rPr lang="it-IT" b="0" i="1" smtClean="0">
                                              <a:latin typeface="Cambria Math" charset="0"/>
                                              <a:ea typeface="Cambria Math" charset="0"/>
                                              <a:cs typeface="Cambria Math" charset="0"/>
                                            </a:rPr>
                                          </m:ctrlPr>
                                        </m:naryPr>
                                        <m:sub/>
                                        <m:sup/>
                                        <m:e>
                                          <m:sSub>
                                            <m:sSubPr>
                                              <m:ctrlPr>
                                                <a:rPr lang="en-US" b="0" i="1" smtClean="0">
                                                  <a:latin typeface="Cambria Math" charset="0"/>
                                                  <a:ea typeface="Cambria Math" charset="0"/>
                                                  <a:cs typeface="Cambria Math" charset="0"/>
                                                </a:rPr>
                                              </m:ctrlPr>
                                            </m:sSubPr>
                                            <m:e>
                                              <m:r>
                                                <a:rPr lang="it-IT" b="0" i="1" smtClean="0">
                                                  <a:latin typeface="Cambria Math" charset="0"/>
                                                  <a:ea typeface="Cambria Math" charset="0"/>
                                                  <a:cs typeface="Cambria Math" charset="0"/>
                                                </a:rPr>
                                                <m:t>𝑆</m:t>
                                              </m:r>
                                            </m:e>
                                            <m:sub>
                                              <m:r>
                                                <a:rPr lang="it-IT" b="0" i="1" smtClean="0">
                                                  <a:latin typeface="Cambria Math" charset="0"/>
                                                  <a:ea typeface="Cambria Math" charset="0"/>
                                                  <a:cs typeface="Cambria Math" charset="0"/>
                                                </a:rPr>
                                                <m:t>𝑖</m:t>
                                              </m:r>
                                            </m:sub>
                                          </m:sSub>
                                          <m:sSub>
                                            <m:sSubPr>
                                              <m:ctrlPr>
                                                <a:rPr lang="en-US" b="0" i="1" smtClean="0">
                                                  <a:latin typeface="Cambria Math" charset="0"/>
                                                  <a:ea typeface="Cambria Math" charset="0"/>
                                                  <a:cs typeface="Cambria Math" charset="0"/>
                                                </a:rPr>
                                              </m:ctrlPr>
                                            </m:sSubPr>
                                            <m:e>
                                              <m:r>
                                                <a:rPr lang="it-IT" b="0" i="1" smtClean="0">
                                                  <a:latin typeface="Cambria Math" charset="0"/>
                                                  <a:ea typeface="Cambria Math" charset="0"/>
                                                  <a:cs typeface="Cambria Math" charset="0"/>
                                                </a:rPr>
                                                <m:t>𝑆</m:t>
                                              </m:r>
                                            </m:e>
                                            <m:sub>
                                              <m:r>
                                                <a:rPr lang="it-IT" b="0" i="1" smtClean="0">
                                                  <a:latin typeface="Cambria Math" charset="0"/>
                                                  <a:ea typeface="Cambria Math" charset="0"/>
                                                  <a:cs typeface="Cambria Math" charset="0"/>
                                                </a:rPr>
                                                <m:t>𝑗</m:t>
                                              </m:r>
                                            </m:sub>
                                          </m:sSub>
                                        </m:e>
                                      </m:nary>
                                      <m:r>
                                        <a:rPr lang="it-IT" b="0" i="1" smtClean="0">
                                          <a:latin typeface="Cambria Math" charset="0"/>
                                          <a:ea typeface="Cambria Math" charset="0"/>
                                          <a:cs typeface="Cambria Math" charset="0"/>
                                        </a:rPr>
                                        <m:t>−</m:t>
                                      </m:r>
                                      <m:r>
                                        <a:rPr lang="it-IT" b="0" i="1" smtClean="0">
                                          <a:latin typeface="Cambria Math" charset="0"/>
                                          <a:ea typeface="Cambria Math" charset="0"/>
                                          <a:cs typeface="Cambria Math" charset="0"/>
                                        </a:rPr>
                                        <m:t>𝐻𝑀</m:t>
                                      </m:r>
                                    </m:num>
                                    <m:den>
                                      <m:r>
                                        <a:rPr lang="it-IT" b="0" i="1" smtClean="0">
                                          <a:latin typeface="Cambria Math" charset="0"/>
                                          <a:ea typeface="Cambria Math" charset="0"/>
                                          <a:cs typeface="Cambria Math" charset="0"/>
                                        </a:rPr>
                                        <m:t>𝑇</m:t>
                                      </m:r>
                                    </m:den>
                                  </m:f>
                                </m:sup>
                              </m:sSup>
                            </m:e>
                          </m:nary>
                        </m:den>
                      </m:f>
                    </m:oMath>
                  </m:oMathPara>
                </a14:m>
                <a:endParaRPr lang="it-IT"/>
              </a:p>
              <a:p>
                <a:pPr marL="0" indent="0">
                  <a:buNone/>
                </a:pPr>
                <a:endParaRPr lang="it-IT"/>
              </a:p>
              <a:p>
                <a:r>
                  <a:rPr lang="it-IT" err="1"/>
                  <a:t>After</a:t>
                </a:r>
                <a:r>
                  <a:rPr lang="it-IT"/>
                  <a:t> </a:t>
                </a:r>
                <a:r>
                  <a:rPr lang="it-IT" err="1"/>
                  <a:t>executing</a:t>
                </a:r>
                <a:r>
                  <a:rPr lang="it-IT"/>
                  <a:t> </a:t>
                </a:r>
                <a:r>
                  <a:rPr lang="it-IT" err="1"/>
                  <a:t>all</a:t>
                </a:r>
                <a:r>
                  <a:rPr lang="it-IT"/>
                  <a:t> the </a:t>
                </a:r>
                <a:r>
                  <a:rPr lang="it-IT" err="1"/>
                  <a:t>calculations</a:t>
                </a:r>
                <a:r>
                  <a:rPr lang="it-IT"/>
                  <a:t>, </a:t>
                </a:r>
                <a:r>
                  <a:rPr lang="it-IT" err="1"/>
                  <a:t>defining</a:t>
                </a:r>
                <a:r>
                  <a:rPr lang="it-IT"/>
                  <a:t> </a:t>
                </a:r>
                <a14:m>
                  <m:oMath xmlns:m="http://schemas.openxmlformats.org/officeDocument/2006/math">
                    <m:d>
                      <m:dPr>
                        <m:begChr m:val="⟨"/>
                        <m:endChr m:val="⟩"/>
                        <m:ctrlPr>
                          <a:rPr lang="it-IT" i="1">
                            <a:latin typeface="Cambria Math" charset="0"/>
                          </a:rPr>
                        </m:ctrlPr>
                      </m:dPr>
                      <m:e>
                        <m:r>
                          <a:rPr lang="it-IT" b="0" i="1">
                            <a:latin typeface="Cambria Math" charset="0"/>
                          </a:rPr>
                          <m:t>𝐴</m:t>
                        </m:r>
                      </m:e>
                    </m:d>
                  </m:oMath>
                </a14:m>
                <a:r>
                  <a:rPr lang="it-IT"/>
                  <a:t> </a:t>
                </a:r>
                <a:r>
                  <a:rPr lang="it-IT" err="1"/>
                  <a:t>as</a:t>
                </a:r>
                <a:r>
                  <a:rPr lang="it-IT"/>
                  <a:t> the </a:t>
                </a:r>
                <a:r>
                  <a:rPr lang="it-IT" err="1"/>
                  <a:t>average</a:t>
                </a:r>
                <a:r>
                  <a:rPr lang="it-IT"/>
                  <a:t> </a:t>
                </a:r>
                <a:r>
                  <a:rPr lang="it-IT" err="1"/>
                  <a:t>value</a:t>
                </a:r>
                <a:r>
                  <a:rPr lang="it-IT"/>
                  <a:t> of </a:t>
                </a:r>
                <a:r>
                  <a:rPr lang="it-IT" i="1"/>
                  <a:t>A</a:t>
                </a:r>
                <a:r>
                  <a:rPr lang="it-IT"/>
                  <a:t>, </a:t>
                </a:r>
                <a:r>
                  <a:rPr lang="it-IT" err="1"/>
                  <a:t>we</a:t>
                </a:r>
                <a:r>
                  <a:rPr lang="it-IT"/>
                  <a:t> </a:t>
                </a:r>
                <a:r>
                  <a:rPr lang="it-IT" err="1"/>
                  <a:t>get</a:t>
                </a:r>
                <a:r>
                  <a:rPr lang="it-IT"/>
                  <a:t>:</a:t>
                </a:r>
              </a:p>
              <a:p>
                <a:pPr marL="0" indent="0">
                  <a:buNone/>
                </a:pPr>
                <a14:m>
                  <m:oMathPara xmlns:m="http://schemas.openxmlformats.org/officeDocument/2006/math">
                    <m:oMathParaPr>
                      <m:jc m:val="centerGroup"/>
                    </m:oMathParaPr>
                    <m:oMath xmlns:m="http://schemas.openxmlformats.org/officeDocument/2006/math">
                      <m:r>
                        <a:rPr lang="it-IT" i="1" smtClean="0">
                          <a:latin typeface="Cambria Math" charset="0"/>
                          <a:ea typeface="Cambria Math" charset="0"/>
                          <a:cs typeface="Cambria Math" charset="0"/>
                        </a:rPr>
                        <m:t>𝜒</m:t>
                      </m:r>
                      <m:r>
                        <a:rPr lang="it-IT"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p>
                            <m:sSupPr>
                              <m:ctrlPr>
                                <a:rPr lang="mr-IN" b="0" i="1" smtClean="0">
                                  <a:latin typeface="Cambria Math" charset="0"/>
                                  <a:ea typeface="Cambria Math" charset="0"/>
                                  <a:cs typeface="Cambria Math" charset="0"/>
                                </a:rPr>
                              </m:ctrlPr>
                            </m:sSupPr>
                            <m:e>
                              <m:d>
                                <m:dPr>
                                  <m:begChr m:val="⟨"/>
                                  <m:endChr m:val="⟩"/>
                                  <m:ctrlPr>
                                    <a:rPr lang="mr-IN" b="0" i="1" smtClean="0">
                                      <a:latin typeface="Cambria Math" charset="0"/>
                                      <a:ea typeface="Cambria Math" charset="0"/>
                                      <a:cs typeface="Cambria Math" charset="0"/>
                                    </a:rPr>
                                  </m:ctrlPr>
                                </m:dPr>
                                <m:e>
                                  <m:r>
                                    <a:rPr lang="it-IT" b="0" i="1" smtClean="0">
                                      <a:latin typeface="Cambria Math" charset="0"/>
                                      <a:ea typeface="Cambria Math" charset="0"/>
                                      <a:cs typeface="Cambria Math" charset="0"/>
                                    </a:rPr>
                                    <m:t>𝑀</m:t>
                                  </m:r>
                                </m:e>
                              </m:d>
                            </m:e>
                            <m:sup>
                              <m:r>
                                <a:rPr lang="it-IT" b="0" i="1" smtClean="0">
                                  <a:latin typeface="Cambria Math" charset="0"/>
                                  <a:ea typeface="Cambria Math" charset="0"/>
                                  <a:cs typeface="Cambria Math" charset="0"/>
                                </a:rPr>
                                <m:t>2</m:t>
                              </m:r>
                            </m:sup>
                          </m:sSup>
                          <m:r>
                            <a:rPr lang="it-IT" b="0" i="1" smtClean="0">
                              <a:latin typeface="Cambria Math" charset="0"/>
                              <a:ea typeface="Cambria Math" charset="0"/>
                              <a:cs typeface="Cambria Math" charset="0"/>
                            </a:rPr>
                            <m:t>−</m:t>
                          </m:r>
                          <m:d>
                            <m:dPr>
                              <m:begChr m:val="⟨"/>
                              <m:endChr m:val="⟩"/>
                              <m:ctrlPr>
                                <a:rPr lang="it-IT" b="0" i="1" smtClean="0">
                                  <a:latin typeface="Cambria Math" charset="0"/>
                                  <a:ea typeface="Cambria Math" charset="0"/>
                                  <a:cs typeface="Cambria Math" charset="0"/>
                                </a:rPr>
                              </m:ctrlPr>
                            </m:dPr>
                            <m:e>
                              <m:sSup>
                                <m:sSupPr>
                                  <m:ctrlPr>
                                    <a:rPr lang="it-IT" b="0" i="1" smtClean="0">
                                      <a:latin typeface="Cambria Math" charset="0"/>
                                      <a:ea typeface="Cambria Math" charset="0"/>
                                      <a:cs typeface="Cambria Math" charset="0"/>
                                    </a:rPr>
                                  </m:ctrlPr>
                                </m:sSupPr>
                                <m:e>
                                  <m:r>
                                    <a:rPr lang="it-IT" b="0" i="1" smtClean="0">
                                      <a:latin typeface="Cambria Math" charset="0"/>
                                      <a:ea typeface="Cambria Math" charset="0"/>
                                      <a:cs typeface="Cambria Math" charset="0"/>
                                    </a:rPr>
                                    <m:t>𝑀</m:t>
                                  </m:r>
                                </m:e>
                                <m:sup>
                                  <m:r>
                                    <a:rPr lang="it-IT" b="0" i="1" smtClean="0">
                                      <a:latin typeface="Cambria Math" charset="0"/>
                                      <a:ea typeface="Cambria Math" charset="0"/>
                                      <a:cs typeface="Cambria Math" charset="0"/>
                                    </a:rPr>
                                    <m:t>2</m:t>
                                  </m:r>
                                </m:sup>
                              </m:sSup>
                            </m:e>
                          </m:d>
                        </m:num>
                        <m:den>
                          <m:r>
                            <a:rPr lang="it-IT" b="0" i="1" smtClean="0">
                              <a:latin typeface="Cambria Math" charset="0"/>
                              <a:ea typeface="Cambria Math" charset="0"/>
                              <a:cs typeface="Cambria Math" charset="0"/>
                            </a:rPr>
                            <m:t>𝑇</m:t>
                          </m:r>
                        </m:den>
                      </m:f>
                    </m:oMath>
                  </m:oMathPara>
                </a14:m>
                <a:endParaRPr lang="it-IT"/>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838200" y="1681932"/>
                <a:ext cx="10515600" cy="4351338"/>
              </a:xfrm>
              <a:blipFill rotWithShape="0">
                <a:blip r:embed="rId2"/>
                <a:stretch>
                  <a:fillRect l="-928" t="-2801"/>
                </a:stretch>
              </a:blipFill>
            </p:spPr>
            <p:txBody>
              <a:bodyPr/>
              <a:lstStyle/>
              <a:p>
                <a:r>
                  <a:rPr lang="it-IT">
                    <a:noFill/>
                  </a:rPr>
                  <a:t> </a:t>
                </a:r>
              </a:p>
            </p:txBody>
          </p:sp>
        </mc:Fallback>
      </mc:AlternateContent>
    </p:spTree>
    <p:extLst>
      <p:ext uri="{BB962C8B-B14F-4D97-AF65-F5344CB8AC3E}">
        <p14:creationId xmlns:p14="http://schemas.microsoft.com/office/powerpoint/2010/main" val="32233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B6F61642-9A86-4C1B-A45A-8EB0C7715DFD}"/>
              </a:ext>
            </a:extLst>
          </p:cNvPr>
          <p:cNvSpPr>
            <a:spLocks noGrp="1"/>
          </p:cNvSpPr>
          <p:nvPr>
            <p:ph type="title"/>
          </p:nvPr>
        </p:nvSpPr>
        <p:spPr/>
        <p:txBody>
          <a:bodyPr/>
          <a:lstStyle/>
          <a:p>
            <a:pPr algn="ctr"/>
            <a:r>
              <a:rPr lang="it-IT"/>
              <a:t>Magnetic susceptibility: analytical approach</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xmlns="" id="{39B977C3-3C4B-4935-AE30-8AFCD0F4BE74}"/>
                  </a:ext>
                </a:extLst>
              </p:cNvPr>
              <p:cNvSpPr>
                <a:spLocks noGrp="1"/>
              </p:cNvSpPr>
              <p:nvPr>
                <p:ph idx="1"/>
              </p:nvPr>
            </p:nvSpPr>
            <p:spPr>
              <a:xfrm>
                <a:off x="838200" y="1559295"/>
                <a:ext cx="10515600" cy="4933580"/>
              </a:xfrm>
            </p:spPr>
            <p:txBody>
              <a:bodyPr>
                <a:normAutofit/>
              </a:bodyPr>
              <a:lstStyle/>
              <a:p>
                <a:r>
                  <a:rPr lang="it-IT"/>
                  <a:t>If there is an external magnetic field </a:t>
                </a:r>
                <a14:m>
                  <m:oMath xmlns:m="http://schemas.openxmlformats.org/officeDocument/2006/math">
                    <m:r>
                      <a:rPr lang="it-IT" b="0" i="1" smtClean="0">
                        <a:latin typeface="Cambria Math" panose="02040503050406030204" pitchFamily="18" charset="0"/>
                      </a:rPr>
                      <m:t>𝐻</m:t>
                    </m:r>
                  </m:oMath>
                </a14:m>
                <a:r>
                  <a:rPr lang="it-IT"/>
                  <a:t> the free energy is:</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𝐹</m:t>
                      </m:r>
                      <m:r>
                        <a:rPr lang="it-IT" b="0" i="1" smtClean="0">
                          <a:latin typeface="Cambria Math" panose="02040503050406030204" pitchFamily="18" charset="0"/>
                        </a:rPr>
                        <m:t>=</m:t>
                      </m:r>
                      <m:r>
                        <a:rPr lang="it-IT" b="0" i="1" smtClean="0">
                          <a:latin typeface="Cambria Math" panose="02040503050406030204" pitchFamily="18" charset="0"/>
                        </a:rPr>
                        <m:t>𝑎</m:t>
                      </m:r>
                      <m:d>
                        <m:dPr>
                          <m:ctrlPr>
                            <a:rPr lang="it-IT" b="0" i="1" smtClean="0">
                              <a:latin typeface="Cambria Math" charset="0"/>
                            </a:rPr>
                          </m:ctrlPr>
                        </m:dPr>
                        <m:e>
                          <m:r>
                            <a:rPr lang="it-IT" b="0" i="1" smtClean="0">
                              <a:latin typeface="Cambria Math" panose="02040503050406030204" pitchFamily="18" charset="0"/>
                            </a:rPr>
                            <m:t>𝑇</m:t>
                          </m:r>
                          <m:r>
                            <a:rPr lang="it-IT" b="0" i="1" smtClean="0">
                              <a:latin typeface="Cambria Math" panose="02040503050406030204" pitchFamily="18" charset="0"/>
                            </a:rPr>
                            <m:t>−</m:t>
                          </m:r>
                          <m:sSub>
                            <m:sSubPr>
                              <m:ctrlPr>
                                <a:rPr lang="it-IT" b="0" i="1" smtClean="0">
                                  <a:latin typeface="Cambria Math"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𝑐</m:t>
                              </m:r>
                            </m:sub>
                          </m:sSub>
                        </m:e>
                      </m:d>
                      <m:sSup>
                        <m:sSupPr>
                          <m:ctrlPr>
                            <a:rPr lang="it-IT" b="0" i="1" smtClean="0">
                              <a:latin typeface="Cambria Math" charset="0"/>
                            </a:rPr>
                          </m:ctrlPr>
                        </m:sSupPr>
                        <m:e>
                          <m:r>
                            <a:rPr lang="it-IT" b="0" i="1" smtClean="0">
                              <a:latin typeface="Cambria Math" panose="02040503050406030204" pitchFamily="18" charset="0"/>
                            </a:rPr>
                            <m:t>𝑀</m:t>
                          </m:r>
                        </m:e>
                        <m:sup>
                          <m:r>
                            <a:rPr lang="it-IT" b="0" i="1" smtClean="0">
                              <a:latin typeface="Cambria Math" panose="02040503050406030204" pitchFamily="18" charset="0"/>
                            </a:rPr>
                            <m:t>2</m:t>
                          </m:r>
                        </m:sup>
                      </m:s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𝛽</m:t>
                      </m:r>
                      <m:sSup>
                        <m:sSupPr>
                          <m:ctrlPr>
                            <a:rPr lang="it-IT" b="0" i="1" smtClean="0">
                              <a:latin typeface="Cambria Math"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𝑀</m:t>
                          </m:r>
                        </m:e>
                        <m:sup>
                          <m:r>
                            <a:rPr lang="it-IT" b="0" i="1" smtClean="0">
                              <a:latin typeface="Cambria Math" panose="02040503050406030204" pitchFamily="18" charset="0"/>
                              <a:ea typeface="Cambria Math" panose="02040503050406030204" pitchFamily="18" charset="0"/>
                            </a:rPr>
                            <m:t>4</m:t>
                          </m:r>
                        </m:sup>
                      </m:s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𝐻𝑀</m:t>
                      </m:r>
                    </m:oMath>
                  </m:oMathPara>
                </a14:m>
                <a:endParaRPr lang="it-IT" b="0">
                  <a:ea typeface="Cambria Math" panose="02040503050406030204" pitchFamily="18" charset="0"/>
                </a:endParaRPr>
              </a:p>
              <a:p>
                <a:r>
                  <a:rPr lang="it-IT"/>
                  <a:t>If we take the partial derivative with respect to </a:t>
                </a:r>
                <a14:m>
                  <m:oMath xmlns:m="http://schemas.openxmlformats.org/officeDocument/2006/math">
                    <m:r>
                      <a:rPr lang="it-IT" b="0" i="1" smtClean="0">
                        <a:latin typeface="Cambria Math" panose="02040503050406030204" pitchFamily="18" charset="0"/>
                      </a:rPr>
                      <m:t>𝑀</m:t>
                    </m:r>
                  </m:oMath>
                </a14:m>
                <a:r>
                  <a:rPr lang="it-IT"/>
                  <a:t> we get:</a:t>
                </a:r>
              </a:p>
              <a:p>
                <a:pPr marL="0" indent="0" algn="ctr">
                  <a:buNone/>
                </a:pPr>
                <a14:m>
                  <m:oMathPara xmlns:m="http://schemas.openxmlformats.org/officeDocument/2006/math">
                    <m:oMathParaPr>
                      <m:jc m:val="centerGroup"/>
                    </m:oMathParaPr>
                    <m:oMath xmlns:m="http://schemas.openxmlformats.org/officeDocument/2006/math">
                      <m:f>
                        <m:fPr>
                          <m:ctrlPr>
                            <a:rPr lang="it-IT" i="1" smtClean="0">
                              <a:latin typeface="Cambria Math" charset="0"/>
                            </a:rPr>
                          </m:ctrlPr>
                        </m:fPr>
                        <m:num>
                          <m:r>
                            <a:rPr lang="it-IT" i="1" smtClean="0">
                              <a:latin typeface="Cambria Math" panose="02040503050406030204" pitchFamily="18" charset="0"/>
                            </a:rPr>
                            <m:t>𝜕</m:t>
                          </m:r>
                          <m:r>
                            <a:rPr lang="it-IT" b="0" i="1" smtClean="0">
                              <a:latin typeface="Cambria Math" panose="02040503050406030204" pitchFamily="18" charset="0"/>
                            </a:rPr>
                            <m:t>𝐹</m:t>
                          </m:r>
                        </m:num>
                        <m:den>
                          <m:r>
                            <a:rPr lang="it-IT" i="1" smtClean="0">
                              <a:latin typeface="Cambria Math" panose="02040503050406030204" pitchFamily="18" charset="0"/>
                            </a:rPr>
                            <m:t>𝜕</m:t>
                          </m:r>
                          <m:r>
                            <a:rPr lang="it-IT" b="0" i="1" smtClean="0">
                              <a:latin typeface="Cambria Math" panose="02040503050406030204" pitchFamily="18" charset="0"/>
                            </a:rPr>
                            <m:t>𝑀</m:t>
                          </m:r>
                        </m:den>
                      </m:f>
                      <m:r>
                        <a:rPr lang="it-IT" b="0" i="1" smtClean="0">
                          <a:latin typeface="Cambria Math" panose="02040503050406030204" pitchFamily="18" charset="0"/>
                        </a:rPr>
                        <m:t>=2</m:t>
                      </m:r>
                      <m:r>
                        <a:rPr lang="it-IT" b="0" i="1" smtClean="0">
                          <a:latin typeface="Cambria Math" panose="02040503050406030204" pitchFamily="18" charset="0"/>
                        </a:rPr>
                        <m:t>𝑎</m:t>
                      </m:r>
                      <m:d>
                        <m:dPr>
                          <m:ctrlPr>
                            <a:rPr lang="it-IT" b="0" i="1" smtClean="0">
                              <a:latin typeface="Cambria Math" charset="0"/>
                            </a:rPr>
                          </m:ctrlPr>
                        </m:dPr>
                        <m:e>
                          <m:r>
                            <a:rPr lang="it-IT" i="1">
                              <a:latin typeface="Cambria Math" panose="02040503050406030204" pitchFamily="18" charset="0"/>
                            </a:rPr>
                            <m:t>𝑇</m:t>
                          </m:r>
                          <m:r>
                            <a:rPr lang="it-IT" i="1">
                              <a:latin typeface="Cambria Math" panose="02040503050406030204" pitchFamily="18" charset="0"/>
                            </a:rPr>
                            <m:t>−</m:t>
                          </m:r>
                          <m:sSub>
                            <m:sSubPr>
                              <m:ctrlPr>
                                <a:rPr lang="it-IT" i="1">
                                  <a:latin typeface="Cambria Math" charset="0"/>
                                </a:rPr>
                              </m:ctrlPr>
                            </m:sSubPr>
                            <m:e>
                              <m:r>
                                <a:rPr lang="it-IT" i="1">
                                  <a:latin typeface="Cambria Math" panose="02040503050406030204" pitchFamily="18" charset="0"/>
                                </a:rPr>
                                <m:t>𝑇</m:t>
                              </m:r>
                            </m:e>
                            <m:sub>
                              <m:r>
                                <a:rPr lang="it-IT" i="1">
                                  <a:latin typeface="Cambria Math" panose="02040503050406030204" pitchFamily="18" charset="0"/>
                                </a:rPr>
                                <m:t>𝑐</m:t>
                              </m:r>
                            </m:sub>
                          </m:sSub>
                        </m:e>
                      </m:d>
                      <m:r>
                        <a:rPr lang="it-IT" b="0" i="1" smtClean="0">
                          <a:latin typeface="Cambria Math" panose="02040503050406030204" pitchFamily="18" charset="0"/>
                        </a:rPr>
                        <m:t>𝑀</m:t>
                      </m:r>
                      <m:r>
                        <a:rPr lang="it-IT" b="0" i="1" smtClean="0">
                          <a:latin typeface="Cambria Math" panose="02040503050406030204" pitchFamily="18" charset="0"/>
                        </a:rPr>
                        <m:t>+4</m:t>
                      </m:r>
                      <m:r>
                        <a:rPr lang="it-IT" i="1">
                          <a:latin typeface="Cambria Math" panose="02040503050406030204" pitchFamily="18" charset="0"/>
                          <a:ea typeface="Cambria Math" panose="02040503050406030204" pitchFamily="18" charset="0"/>
                        </a:rPr>
                        <m:t>𝛽</m:t>
                      </m:r>
                      <m:sSup>
                        <m:sSupPr>
                          <m:ctrlPr>
                            <a:rPr lang="it-IT" i="1">
                              <a:latin typeface="Cambria Math"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𝑀</m:t>
                          </m:r>
                        </m:e>
                        <m:sup>
                          <m:r>
                            <a:rPr lang="it-IT" b="0" i="1" smtClean="0">
                              <a:latin typeface="Cambria Math" panose="02040503050406030204" pitchFamily="18" charset="0"/>
                              <a:ea typeface="Cambria Math" panose="02040503050406030204" pitchFamily="18" charset="0"/>
                            </a:rPr>
                            <m:t>3</m:t>
                          </m:r>
                        </m:sup>
                      </m:s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𝐻</m:t>
                      </m:r>
                      <m:r>
                        <a:rPr lang="it-IT" b="0" i="0" smtClean="0">
                          <a:latin typeface="Cambria Math" panose="02040503050406030204" pitchFamily="18" charset="0"/>
                          <a:ea typeface="Cambria Math" panose="02040503050406030204" pitchFamily="18" charset="0"/>
                        </a:rPr>
                        <m:t>=0</m:t>
                      </m:r>
                    </m:oMath>
                  </m:oMathPara>
                </a14:m>
                <a:endParaRPr lang="it-IT"/>
              </a:p>
              <a:p>
                <a:pPr marL="0" indent="0">
                  <a:buNone/>
                </a:pPr>
                <a:r>
                  <a:rPr lang="it-IT"/>
                  <a:t>   Because nature tends to minimize the energy on every given system.</a:t>
                </a:r>
              </a:p>
              <a:p>
                <a:r>
                  <a:rPr lang="it-IT"/>
                  <a:t>Taking </a:t>
                </a:r>
                <a14:m>
                  <m:oMath xmlns:m="http://schemas.openxmlformats.org/officeDocument/2006/math">
                    <m:r>
                      <a:rPr lang="it-IT" i="1">
                        <a:latin typeface="Cambria Math" panose="02040503050406030204" pitchFamily="18" charset="0"/>
                        <a:ea typeface="Cambria Math" panose="02040503050406030204" pitchFamily="18" charset="0"/>
                      </a:rPr>
                      <m:t>𝐻</m:t>
                    </m:r>
                  </m:oMath>
                </a14:m>
                <a:r>
                  <a:rPr lang="it-IT"/>
                  <a:t> to the left hand side and differentianting both sides we get</a:t>
                </a:r>
              </a:p>
              <a:p>
                <a:pPr marL="0" indent="0">
                  <a:buNone/>
                </a:pPr>
                <a14:m>
                  <m:oMathPara xmlns:m="http://schemas.openxmlformats.org/officeDocument/2006/math">
                    <m:oMathParaPr>
                      <m:jc m:val="centerGroup"/>
                    </m:oMathParaPr>
                    <m:oMath xmlns:m="http://schemas.openxmlformats.org/officeDocument/2006/math">
                      <m:r>
                        <a:rPr lang="mr-IN" i="1">
                          <a:latin typeface="Cambria Math" charset="0"/>
                          <a:ea typeface="Cambria Math" charset="0"/>
                          <a:cs typeface="Cambria Math" charset="0"/>
                        </a:rPr>
                        <m:t>𝜕</m:t>
                      </m:r>
                      <m:r>
                        <a:rPr lang="it-IT" b="0" i="1" smtClean="0">
                          <a:latin typeface="Cambria Math" panose="02040503050406030204" pitchFamily="18" charset="0"/>
                        </a:rPr>
                        <m:t>𝐻</m:t>
                      </m:r>
                      <m:r>
                        <a:rPr lang="it-IT" b="0" i="1" smtClean="0">
                          <a:latin typeface="Cambria Math" panose="02040503050406030204" pitchFamily="18" charset="0"/>
                        </a:rPr>
                        <m:t>=2</m:t>
                      </m:r>
                      <m:r>
                        <a:rPr lang="it-IT" b="0" i="1" smtClean="0">
                          <a:latin typeface="Cambria Math" panose="02040503050406030204" pitchFamily="18" charset="0"/>
                        </a:rPr>
                        <m:t>𝑎</m:t>
                      </m:r>
                      <m:d>
                        <m:dPr>
                          <m:ctrlPr>
                            <a:rPr lang="it-IT" i="1">
                              <a:latin typeface="Cambria Math" charset="0"/>
                            </a:rPr>
                          </m:ctrlPr>
                        </m:dPr>
                        <m:e>
                          <m:r>
                            <a:rPr lang="it-IT" i="1">
                              <a:latin typeface="Cambria Math" panose="02040503050406030204" pitchFamily="18" charset="0"/>
                            </a:rPr>
                            <m:t>𝑇</m:t>
                          </m:r>
                          <m:r>
                            <a:rPr lang="it-IT" i="1">
                              <a:latin typeface="Cambria Math" panose="02040503050406030204" pitchFamily="18" charset="0"/>
                            </a:rPr>
                            <m:t>−</m:t>
                          </m:r>
                          <m:sSub>
                            <m:sSubPr>
                              <m:ctrlPr>
                                <a:rPr lang="it-IT" i="1">
                                  <a:latin typeface="Cambria Math" charset="0"/>
                                </a:rPr>
                              </m:ctrlPr>
                            </m:sSubPr>
                            <m:e>
                              <m:r>
                                <a:rPr lang="it-IT" i="1">
                                  <a:latin typeface="Cambria Math" panose="02040503050406030204" pitchFamily="18" charset="0"/>
                                </a:rPr>
                                <m:t>𝑇</m:t>
                              </m:r>
                            </m:e>
                            <m:sub>
                              <m:r>
                                <a:rPr lang="it-IT" i="1">
                                  <a:latin typeface="Cambria Math" panose="02040503050406030204" pitchFamily="18" charset="0"/>
                                </a:rPr>
                                <m:t>𝑐</m:t>
                              </m:r>
                            </m:sub>
                          </m:sSub>
                        </m:e>
                      </m:d>
                      <m:r>
                        <a:rPr lang="mr-IN" i="1">
                          <a:latin typeface="Cambria Math" charset="0"/>
                          <a:ea typeface="Cambria Math" charset="0"/>
                          <a:cs typeface="Cambria Math" charset="0"/>
                        </a:rPr>
                        <m:t>𝜕</m:t>
                      </m:r>
                      <m:r>
                        <a:rPr lang="it-IT" i="1">
                          <a:latin typeface="Cambria Math" panose="02040503050406030204" pitchFamily="18" charset="0"/>
                        </a:rPr>
                        <m:t>𝑀</m:t>
                      </m:r>
                      <m:r>
                        <a:rPr lang="it-IT" b="0" i="1" smtClean="0">
                          <a:latin typeface="Cambria Math" panose="02040503050406030204" pitchFamily="18" charset="0"/>
                        </a:rPr>
                        <m:t>+12</m:t>
                      </m:r>
                      <m:r>
                        <a:rPr lang="it-IT" i="1">
                          <a:latin typeface="Cambria Math" panose="02040503050406030204" pitchFamily="18" charset="0"/>
                          <a:ea typeface="Cambria Math" panose="02040503050406030204" pitchFamily="18" charset="0"/>
                        </a:rPr>
                        <m:t>𝛽</m:t>
                      </m:r>
                      <m:sSup>
                        <m:sSupPr>
                          <m:ctrlPr>
                            <a:rPr lang="it-IT" i="1">
                              <a:latin typeface="Cambria Math"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𝑀</m:t>
                          </m:r>
                        </m:e>
                        <m:sup>
                          <m:r>
                            <a:rPr lang="it-IT" b="0" i="1" smtClean="0">
                              <a:latin typeface="Cambria Math" panose="02040503050406030204" pitchFamily="18" charset="0"/>
                              <a:ea typeface="Cambria Math" panose="02040503050406030204" pitchFamily="18" charset="0"/>
                            </a:rPr>
                            <m:t>2</m:t>
                          </m:r>
                        </m:sup>
                      </m:sSup>
                      <m:r>
                        <a:rPr lang="mr-IN" i="1">
                          <a:latin typeface="Cambria Math" charset="0"/>
                          <a:ea typeface="Cambria Math" charset="0"/>
                          <a:cs typeface="Cambria Math" charset="0"/>
                        </a:rPr>
                        <m:t>𝜕</m:t>
                      </m:r>
                      <m:r>
                        <a:rPr lang="it-IT" b="0" i="1" smtClean="0">
                          <a:latin typeface="Cambria Math" panose="02040503050406030204" pitchFamily="18" charset="0"/>
                          <a:ea typeface="Cambria Math" panose="02040503050406030204" pitchFamily="18" charset="0"/>
                        </a:rPr>
                        <m:t>𝑀</m:t>
                      </m:r>
                    </m:oMath>
                  </m:oMathPara>
                </a14:m>
                <a:endParaRPr lang="it-IT"/>
              </a:p>
              <a:p>
                <a:r>
                  <a:rPr lang="it-IT"/>
                  <a:t>After rearranging we understand that</a:t>
                </a:r>
              </a:p>
              <a:p>
                <a:pPr marL="0" indent="0">
                  <a:buNone/>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𝜒</m:t>
                      </m:r>
                      <m:r>
                        <a:rPr lang="it-IT" b="0" i="1" smtClean="0">
                          <a:latin typeface="Cambria Math" panose="02040503050406030204" pitchFamily="18" charset="0"/>
                          <a:ea typeface="Cambria Math" panose="02040503050406030204" pitchFamily="18" charset="0"/>
                        </a:rPr>
                        <m:t>=</m:t>
                      </m:r>
                      <m:f>
                        <m:fPr>
                          <m:ctrlPr>
                            <a:rPr lang="mr-IN" i="1">
                              <a:latin typeface="Cambria Math" charset="0"/>
                              <a:ea typeface="Cambria Math" charset="0"/>
                              <a:cs typeface="Cambria Math" charset="0"/>
                            </a:rPr>
                          </m:ctrlPr>
                        </m:fPr>
                        <m:num>
                          <m:r>
                            <a:rPr lang="mr-IN" i="1">
                              <a:latin typeface="Cambria Math" charset="0"/>
                              <a:ea typeface="Cambria Math" charset="0"/>
                              <a:cs typeface="Cambria Math" charset="0"/>
                            </a:rPr>
                            <m:t>𝜕</m:t>
                          </m:r>
                          <m:r>
                            <a:rPr lang="it-IT" i="1">
                              <a:latin typeface="Cambria Math" charset="0"/>
                              <a:ea typeface="Cambria Math" charset="0"/>
                              <a:cs typeface="Cambria Math" charset="0"/>
                            </a:rPr>
                            <m:t>𝑀</m:t>
                          </m:r>
                        </m:num>
                        <m:den>
                          <m:r>
                            <a:rPr lang="mr-IN" i="1">
                              <a:latin typeface="Cambria Math" charset="0"/>
                              <a:ea typeface="Cambria Math" charset="0"/>
                              <a:cs typeface="Cambria Math" charset="0"/>
                            </a:rPr>
                            <m:t>𝜕</m:t>
                          </m:r>
                          <m:r>
                            <a:rPr lang="it-IT" i="1">
                              <a:latin typeface="Cambria Math" charset="0"/>
                              <a:ea typeface="Cambria Math" charset="0"/>
                              <a:cs typeface="Cambria Math" charset="0"/>
                            </a:rPr>
                            <m:t>𝐻</m:t>
                          </m:r>
                        </m:den>
                      </m:f>
                      <m:r>
                        <a:rPr lang="it-IT" b="0" i="1" smtClean="0">
                          <a:latin typeface="Cambria Math" panose="02040503050406030204" pitchFamily="18" charset="0"/>
                          <a:ea typeface="Cambria Math" charset="0"/>
                          <a:cs typeface="Cambria Math" charset="0"/>
                        </a:rPr>
                        <m:t>=</m:t>
                      </m:r>
                      <m:f>
                        <m:fPr>
                          <m:ctrlPr>
                            <a:rPr lang="it-IT" b="0" i="1" smtClean="0">
                              <a:latin typeface="Cambria Math" charset="0"/>
                              <a:ea typeface="Cambria Math" charset="0"/>
                            </a:rPr>
                          </m:ctrlPr>
                        </m:fPr>
                        <m:num>
                          <m:r>
                            <a:rPr lang="it-IT" b="0" i="1" smtClean="0">
                              <a:latin typeface="Cambria Math" panose="02040503050406030204" pitchFamily="18" charset="0"/>
                              <a:ea typeface="Cambria Math" charset="0"/>
                            </a:rPr>
                            <m:t>1</m:t>
                          </m:r>
                        </m:num>
                        <m:den>
                          <m:r>
                            <a:rPr lang="it-IT" i="1">
                              <a:latin typeface="Cambria Math" panose="02040503050406030204" pitchFamily="18" charset="0"/>
                            </a:rPr>
                            <m:t>2</m:t>
                          </m:r>
                          <m:r>
                            <a:rPr lang="it-IT" i="1">
                              <a:latin typeface="Cambria Math" panose="02040503050406030204" pitchFamily="18" charset="0"/>
                            </a:rPr>
                            <m:t>𝑎</m:t>
                          </m:r>
                          <m:d>
                            <m:dPr>
                              <m:ctrlPr>
                                <a:rPr lang="it-IT" i="1">
                                  <a:latin typeface="Cambria Math" charset="0"/>
                                </a:rPr>
                              </m:ctrlPr>
                            </m:dPr>
                            <m:e>
                              <m:r>
                                <a:rPr lang="it-IT" i="1">
                                  <a:latin typeface="Cambria Math" panose="02040503050406030204" pitchFamily="18" charset="0"/>
                                </a:rPr>
                                <m:t>𝑇</m:t>
                              </m:r>
                              <m:r>
                                <a:rPr lang="it-IT" i="1">
                                  <a:latin typeface="Cambria Math" panose="02040503050406030204" pitchFamily="18" charset="0"/>
                                </a:rPr>
                                <m:t>−</m:t>
                              </m:r>
                              <m:sSub>
                                <m:sSubPr>
                                  <m:ctrlPr>
                                    <a:rPr lang="it-IT" i="1">
                                      <a:latin typeface="Cambria Math" charset="0"/>
                                    </a:rPr>
                                  </m:ctrlPr>
                                </m:sSubPr>
                                <m:e>
                                  <m:r>
                                    <a:rPr lang="it-IT" i="1">
                                      <a:latin typeface="Cambria Math" panose="02040503050406030204" pitchFamily="18" charset="0"/>
                                    </a:rPr>
                                    <m:t>𝑇</m:t>
                                  </m:r>
                                </m:e>
                                <m:sub>
                                  <m:r>
                                    <a:rPr lang="it-IT" i="1">
                                      <a:latin typeface="Cambria Math" panose="02040503050406030204" pitchFamily="18" charset="0"/>
                                    </a:rPr>
                                    <m:t>𝑐</m:t>
                                  </m:r>
                                </m:sub>
                              </m:sSub>
                            </m:e>
                          </m:d>
                          <m:r>
                            <a:rPr lang="it-IT" b="0" i="1" smtClean="0">
                              <a:latin typeface="Cambria Math" panose="02040503050406030204" pitchFamily="18" charset="0"/>
                            </a:rPr>
                            <m:t>+</m:t>
                          </m:r>
                          <m:r>
                            <a:rPr lang="it-IT" i="1">
                              <a:latin typeface="Cambria Math" panose="02040503050406030204" pitchFamily="18" charset="0"/>
                            </a:rPr>
                            <m:t>12</m:t>
                          </m:r>
                          <m:r>
                            <a:rPr lang="it-IT" i="1">
                              <a:latin typeface="Cambria Math" panose="02040503050406030204" pitchFamily="18" charset="0"/>
                              <a:ea typeface="Cambria Math" panose="02040503050406030204" pitchFamily="18" charset="0"/>
                            </a:rPr>
                            <m:t>𝛽</m:t>
                          </m:r>
                          <m:sSup>
                            <m:sSupPr>
                              <m:ctrlPr>
                                <a:rPr lang="it-IT" i="1">
                                  <a:latin typeface="Cambria Math"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𝑀</m:t>
                              </m:r>
                            </m:e>
                            <m:sup>
                              <m:r>
                                <a:rPr lang="it-IT" i="1">
                                  <a:latin typeface="Cambria Math" panose="02040503050406030204" pitchFamily="18" charset="0"/>
                                  <a:ea typeface="Cambria Math" panose="02040503050406030204" pitchFamily="18" charset="0"/>
                                </a:rPr>
                                <m:t>2</m:t>
                              </m:r>
                            </m:sup>
                          </m:sSup>
                        </m:den>
                      </m:f>
                    </m:oMath>
                  </m:oMathPara>
                </a14:m>
                <a:endParaRPr lang="it-IT"/>
              </a:p>
              <a:p>
                <a:pPr marL="0" indent="0">
                  <a:buNone/>
                </a:pPr>
                <a:endParaRPr lang="it-IT"/>
              </a:p>
              <a:p>
                <a:pPr marL="0" indent="0">
                  <a:buNone/>
                </a:pPr>
                <a:endParaRPr lang="it-IT"/>
              </a:p>
            </p:txBody>
          </p:sp>
        </mc:Choice>
        <mc:Fallback>
          <p:sp>
            <p:nvSpPr>
              <p:cNvPr id="3" name="Segnaposto contenuto 2">
                <a:extLst>
                  <a:ext uri="{FF2B5EF4-FFF2-40B4-BE49-F238E27FC236}">
                    <a16:creationId xmlns:a16="http://schemas.microsoft.com/office/drawing/2014/main" xmlns:a14="http://schemas.microsoft.com/office/drawing/2010/main" xmlns="" id="{39B977C3-3C4B-4935-AE30-8AFCD0F4BE74}"/>
                  </a:ext>
                </a:extLst>
              </p:cNvPr>
              <p:cNvSpPr>
                <a:spLocks noGrp="1" noRot="1" noChangeAspect="1" noMove="1" noResize="1" noEditPoints="1" noAdjustHandles="1" noChangeArrowheads="1" noChangeShapeType="1" noTextEdit="1"/>
              </p:cNvSpPr>
              <p:nvPr>
                <p:ph idx="1"/>
              </p:nvPr>
            </p:nvSpPr>
            <p:spPr>
              <a:xfrm>
                <a:off x="838200" y="1559295"/>
                <a:ext cx="10515600" cy="4933580"/>
              </a:xfrm>
              <a:blipFill rotWithShape="0">
                <a:blip r:embed="rId2"/>
                <a:stretch>
                  <a:fillRect l="-1043" t="-2101"/>
                </a:stretch>
              </a:blipFill>
            </p:spPr>
            <p:txBody>
              <a:bodyPr/>
              <a:lstStyle/>
              <a:p>
                <a:r>
                  <a:rPr lang="it-IT">
                    <a:noFill/>
                  </a:rPr>
                  <a:t> </a:t>
                </a:r>
              </a:p>
            </p:txBody>
          </p:sp>
        </mc:Fallback>
      </mc:AlternateContent>
    </p:spTree>
    <p:extLst>
      <p:ext uri="{BB962C8B-B14F-4D97-AF65-F5344CB8AC3E}">
        <p14:creationId xmlns:p14="http://schemas.microsoft.com/office/powerpoint/2010/main" val="346141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0B211D3-8A37-44C9-A784-0D001DFB8BDA}"/>
              </a:ext>
            </a:extLst>
          </p:cNvPr>
          <p:cNvSpPr>
            <a:spLocks noGrp="1"/>
          </p:cNvSpPr>
          <p:nvPr>
            <p:ph type="title"/>
          </p:nvPr>
        </p:nvSpPr>
        <p:spPr/>
        <p:txBody>
          <a:bodyPr/>
          <a:lstStyle/>
          <a:p>
            <a:pPr algn="ctr"/>
            <a:r>
              <a:rPr lang="it-IT"/>
              <a:t>Magnetic susceptibility: numerical results</a:t>
            </a:r>
          </a:p>
        </p:txBody>
      </p:sp>
      <p:pic>
        <p:nvPicPr>
          <p:cNvPr id="5" name="Immagine 4">
            <a:extLst>
              <a:ext uri="{FF2B5EF4-FFF2-40B4-BE49-F238E27FC236}">
                <a16:creationId xmlns:a16="http://schemas.microsoft.com/office/drawing/2014/main" xmlns="" id="{3E057206-BBE7-4C6D-A80B-35E203DB25FC}"/>
              </a:ext>
            </a:extLst>
          </p:cNvPr>
          <p:cNvPicPr>
            <a:picLocks noChangeAspect="1"/>
          </p:cNvPicPr>
          <p:nvPr/>
        </p:nvPicPr>
        <p:blipFill>
          <a:blip r:embed="rId2"/>
          <a:stretch>
            <a:fillRect/>
          </a:stretch>
        </p:blipFill>
        <p:spPr>
          <a:xfrm>
            <a:off x="8052046" y="3497802"/>
            <a:ext cx="3993430" cy="2995073"/>
          </a:xfrm>
          <a:prstGeom prst="rect">
            <a:avLst/>
          </a:prstGeom>
        </p:spPr>
      </p:pic>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xmlns="" id="{6A726241-8F7D-44BA-8749-EC170B12C926}"/>
                  </a:ext>
                </a:extLst>
              </p:cNvPr>
              <p:cNvSpPr txBox="1"/>
              <p:nvPr/>
            </p:nvSpPr>
            <p:spPr>
              <a:xfrm>
                <a:off x="452761" y="1411550"/>
                <a:ext cx="10901039" cy="2459969"/>
              </a:xfrm>
              <a:prstGeom prst="rect">
                <a:avLst/>
              </a:prstGeom>
              <a:noFill/>
            </p:spPr>
            <p:txBody>
              <a:bodyPr wrap="square" rtlCol="0">
                <a:spAutoFit/>
              </a:bodyPr>
              <a:lstStyle/>
              <a:p>
                <a:pPr marL="457200" indent="-457200">
                  <a:buFont typeface="Arial" panose="020B0604020202020204" pitchFamily="34" charset="0"/>
                  <a:buChar char="•"/>
                </a:pPr>
                <a:r>
                  <a:rPr lang="it-IT" sz="2800"/>
                  <a:t>If</a:t>
                </a:r>
                <a14:m>
                  <m:oMath xmlns:m="http://schemas.openxmlformats.org/officeDocument/2006/math">
                    <m:r>
                      <a:rPr lang="it-IT" sz="2800" b="0" i="0" smtClean="0">
                        <a:latin typeface="Cambria Math" panose="02040503050406030204" pitchFamily="18" charset="0"/>
                      </a:rPr>
                      <m:t> </m:t>
                    </m:r>
                    <m:r>
                      <a:rPr lang="it-IT" sz="2800" i="1">
                        <a:latin typeface="Cambria Math" panose="02040503050406030204" pitchFamily="18" charset="0"/>
                      </a:rPr>
                      <m:t>𝑇</m:t>
                    </m:r>
                    <m:r>
                      <a:rPr lang="it-IT" sz="2800" i="1" smtClean="0">
                        <a:latin typeface="Cambria Math" panose="02040503050406030204" pitchFamily="18" charset="0"/>
                        <a:ea typeface="Cambria Math" panose="02040503050406030204" pitchFamily="18" charset="0"/>
                      </a:rPr>
                      <m:t>&gt;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oMath>
                </a14:m>
                <a:r>
                  <a:rPr lang="it-IT" sz="2800"/>
                  <a:t> then </a:t>
                </a:r>
                <a14:m>
                  <m:oMath xmlns:m="http://schemas.openxmlformats.org/officeDocument/2006/math">
                    <m:r>
                      <a:rPr lang="it-IT" sz="2800" b="0" i="1" smtClean="0">
                        <a:latin typeface="Cambria Math" panose="02040503050406030204" pitchFamily="18" charset="0"/>
                      </a:rPr>
                      <m:t>𝑀</m:t>
                    </m:r>
                    <m:r>
                      <a:rPr lang="it-IT" sz="2800" b="0" i="1" smtClean="0">
                        <a:latin typeface="Cambria Math" panose="02040503050406030204" pitchFamily="18" charset="0"/>
                      </a:rPr>
                      <m:t>=0</m:t>
                    </m:r>
                  </m:oMath>
                </a14:m>
                <a:r>
                  <a:rPr lang="it-IT" sz="2800"/>
                  <a:t>, so </a:t>
                </a:r>
                <a14:m>
                  <m:oMath xmlns:m="http://schemas.openxmlformats.org/officeDocument/2006/math">
                    <m:r>
                      <a:rPr lang="it-IT" sz="2800" i="1" smtClean="0">
                        <a:latin typeface="Cambria Math" panose="02040503050406030204" pitchFamily="18" charset="0"/>
                        <a:ea typeface="Cambria Math" panose="02040503050406030204" pitchFamily="18" charset="0"/>
                      </a:rPr>
                      <m:t>𝜒</m:t>
                    </m:r>
                    <m:r>
                      <a:rPr lang="it-IT" sz="2800" b="0" i="1" smtClean="0">
                        <a:latin typeface="Cambria Math" panose="02040503050406030204" pitchFamily="18" charset="0"/>
                        <a:ea typeface="Cambria Math" panose="02040503050406030204" pitchFamily="18" charset="0"/>
                      </a:rPr>
                      <m:t>=</m:t>
                    </m:r>
                    <m:f>
                      <m:fPr>
                        <m:ctrlPr>
                          <a:rPr lang="it-IT" sz="2800" i="1">
                            <a:latin typeface="Cambria Math" charset="0"/>
                            <a:ea typeface="Cambria Math" charset="0"/>
                          </a:rPr>
                        </m:ctrlPr>
                      </m:fPr>
                      <m:num>
                        <m:r>
                          <a:rPr lang="it-IT" sz="2800" i="1">
                            <a:latin typeface="Cambria Math" panose="02040503050406030204" pitchFamily="18" charset="0"/>
                            <a:ea typeface="Cambria Math" charset="0"/>
                          </a:rPr>
                          <m:t>1</m:t>
                        </m:r>
                      </m:num>
                      <m:den>
                        <m:r>
                          <a:rPr lang="it-IT" sz="2800" i="1">
                            <a:latin typeface="Cambria Math" panose="02040503050406030204" pitchFamily="18" charset="0"/>
                          </a:rPr>
                          <m:t>2</m:t>
                        </m:r>
                        <m:r>
                          <a:rPr lang="it-IT" sz="2800" i="1">
                            <a:latin typeface="Cambria Math" panose="02040503050406030204" pitchFamily="18" charset="0"/>
                          </a:rPr>
                          <m:t>𝑎</m:t>
                        </m:r>
                        <m:d>
                          <m:dPr>
                            <m:ctrlPr>
                              <a:rPr lang="it-IT" sz="2800" i="1">
                                <a:latin typeface="Cambria Math" charset="0"/>
                              </a:rPr>
                            </m:ctrlPr>
                          </m:dPr>
                          <m:e>
                            <m:r>
                              <a:rPr lang="it-IT" sz="2800" i="1">
                                <a:latin typeface="Cambria Math" panose="02040503050406030204" pitchFamily="18" charset="0"/>
                              </a:rPr>
                              <m:t>𝑇</m:t>
                            </m:r>
                            <m:r>
                              <a:rPr lang="it-IT" sz="2800" i="1">
                                <a:latin typeface="Cambria Math" panose="02040503050406030204" pitchFamily="18" charset="0"/>
                              </a:rPr>
                              <m: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e>
                        </m:d>
                      </m:den>
                    </m:f>
                  </m:oMath>
                </a14:m>
                <a:endParaRPr lang="it-IT" sz="2800">
                  <a:ea typeface="Cambria Math" panose="02040503050406030204" pitchFamily="18" charset="0"/>
                </a:endParaRPr>
              </a:p>
              <a:p>
                <a:pPr marL="457200" indent="-457200">
                  <a:buFont typeface="Arial" panose="020B0604020202020204" pitchFamily="34" charset="0"/>
                  <a:buChar char="•"/>
                </a:pPr>
                <a:r>
                  <a:rPr lang="it-IT" sz="2800"/>
                  <a:t>If </a:t>
                </a:r>
                <a14:m>
                  <m:oMath xmlns:m="http://schemas.openxmlformats.org/officeDocument/2006/math">
                    <m:r>
                      <a:rPr lang="it-IT" sz="2800" i="1">
                        <a:latin typeface="Cambria Math" panose="02040503050406030204" pitchFamily="18" charset="0"/>
                      </a:rPr>
                      <m:t>𝑇</m:t>
                    </m:r>
                    <m:r>
                      <a:rPr lang="it-IT" sz="2800" i="1" smtClean="0">
                        <a:latin typeface="Cambria Math" panose="02040503050406030204" pitchFamily="18" charset="0"/>
                        <a:ea typeface="Cambria Math" panose="02040503050406030204" pitchFamily="18" charset="0"/>
                      </a:rPr>
                      <m:t>&lt;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oMath>
                </a14:m>
                <a:r>
                  <a:rPr lang="it-IT" sz="2800"/>
                  <a:t> then </a:t>
                </a:r>
                <a14:m>
                  <m:oMath xmlns:m="http://schemas.openxmlformats.org/officeDocument/2006/math">
                    <m:sSup>
                      <m:sSupPr>
                        <m:ctrlPr>
                          <a:rPr lang="it-IT" sz="2800" i="1" smtClean="0">
                            <a:latin typeface="Cambria Math" charset="0"/>
                          </a:rPr>
                        </m:ctrlPr>
                      </m:sSupPr>
                      <m:e>
                        <m:r>
                          <a:rPr lang="it-IT" sz="2800" b="0" i="1" smtClean="0">
                            <a:latin typeface="Cambria Math" panose="02040503050406030204" pitchFamily="18" charset="0"/>
                          </a:rPr>
                          <m:t>𝑀</m:t>
                        </m:r>
                      </m:e>
                      <m:sup>
                        <m:r>
                          <a:rPr lang="it-IT" sz="2800" b="0" i="1" smtClean="0">
                            <a:latin typeface="Cambria Math" panose="02040503050406030204" pitchFamily="18" charset="0"/>
                          </a:rPr>
                          <m:t>2</m:t>
                        </m:r>
                      </m:sup>
                    </m:sSup>
                    <m:r>
                      <a:rPr lang="it-IT" sz="2800" i="1">
                        <a:latin typeface="Cambria Math" panose="02040503050406030204" pitchFamily="18" charset="0"/>
                      </a:rPr>
                      <m:t>=</m:t>
                    </m:r>
                    <m:f>
                      <m:fPr>
                        <m:ctrlPr>
                          <a:rPr lang="it-IT" sz="2800" i="1">
                            <a:latin typeface="Cambria Math" charset="0"/>
                            <a:ea typeface="Cambria Math" panose="02040503050406030204" pitchFamily="18" charset="0"/>
                          </a:rPr>
                        </m:ctrlPr>
                      </m:fPr>
                      <m:num>
                        <m:r>
                          <a:rPr lang="it-IT" sz="2800" i="1">
                            <a:latin typeface="Cambria Math" panose="02040503050406030204" pitchFamily="18" charset="0"/>
                            <a:ea typeface="Cambria Math" panose="02040503050406030204" pitchFamily="18" charset="0"/>
                          </a:rPr>
                          <m:t>𝑎</m:t>
                        </m:r>
                        <m:r>
                          <a:rPr lang="it-IT" sz="2800" i="1">
                            <a:latin typeface="Cambria Math" panose="02040503050406030204" pitchFamily="18" charset="0"/>
                            <a:ea typeface="Cambria Math" panose="02040503050406030204" pitchFamily="18" charset="0"/>
                          </a:rPr>
                          <m: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r>
                          <a:rPr lang="it-IT" sz="2800" i="1">
                            <a:latin typeface="Cambria Math" panose="02040503050406030204" pitchFamily="18" charset="0"/>
                          </a:rPr>
                          <m:t>−</m:t>
                        </m:r>
                        <m:r>
                          <a:rPr lang="it-IT" sz="2800" i="1">
                            <a:latin typeface="Cambria Math" panose="02040503050406030204" pitchFamily="18" charset="0"/>
                          </a:rPr>
                          <m:t>𝑇</m:t>
                        </m:r>
                        <m:r>
                          <a:rPr lang="it-IT" sz="2800" i="1">
                            <a:latin typeface="Cambria Math" panose="02040503050406030204" pitchFamily="18" charset="0"/>
                            <a:ea typeface="Cambria Math" panose="02040503050406030204" pitchFamily="18" charset="0"/>
                          </a:rPr>
                          <m:t>)</m:t>
                        </m:r>
                      </m:num>
                      <m:den>
                        <m:r>
                          <a:rPr lang="it-IT" sz="2800" i="1">
                            <a:latin typeface="Cambria Math" panose="02040503050406030204" pitchFamily="18" charset="0"/>
                            <a:ea typeface="Cambria Math" panose="02040503050406030204" pitchFamily="18" charset="0"/>
                          </a:rPr>
                          <m:t>2</m:t>
                        </m:r>
                        <m:r>
                          <a:rPr lang="it-IT" sz="2800" i="1">
                            <a:latin typeface="Cambria Math" panose="02040503050406030204" pitchFamily="18" charset="0"/>
                            <a:ea typeface="Cambria Math" panose="02040503050406030204" pitchFamily="18" charset="0"/>
                          </a:rPr>
                          <m:t>𝛽</m:t>
                        </m:r>
                      </m:den>
                    </m:f>
                  </m:oMath>
                </a14:m>
                <a:r>
                  <a:rPr lang="it-IT" sz="2800"/>
                  <a:t>, so </a:t>
                </a:r>
                <a14:m>
                  <m:oMath xmlns:m="http://schemas.openxmlformats.org/officeDocument/2006/math">
                    <m:r>
                      <a:rPr lang="it-IT" sz="2800" i="1">
                        <a:latin typeface="Cambria Math" panose="02040503050406030204" pitchFamily="18" charset="0"/>
                        <a:ea typeface="Cambria Math" panose="02040503050406030204" pitchFamily="18" charset="0"/>
                      </a:rPr>
                      <m:t>𝜒</m:t>
                    </m:r>
                    <m:r>
                      <a:rPr lang="it-IT" sz="2800" i="1">
                        <a:latin typeface="Cambria Math" panose="02040503050406030204" pitchFamily="18" charset="0"/>
                        <a:ea typeface="Cambria Math" panose="02040503050406030204" pitchFamily="18" charset="0"/>
                      </a:rPr>
                      <m:t>=</m:t>
                    </m:r>
                    <m:f>
                      <m:fPr>
                        <m:ctrlPr>
                          <a:rPr lang="it-IT" sz="2800" i="1">
                            <a:latin typeface="Cambria Math" charset="0"/>
                            <a:ea typeface="Cambria Math" charset="0"/>
                          </a:rPr>
                        </m:ctrlPr>
                      </m:fPr>
                      <m:num>
                        <m:r>
                          <a:rPr lang="it-IT" sz="2800" i="1">
                            <a:latin typeface="Cambria Math" panose="02040503050406030204" pitchFamily="18" charset="0"/>
                            <a:ea typeface="Cambria Math" charset="0"/>
                          </a:rPr>
                          <m:t>1</m:t>
                        </m:r>
                      </m:num>
                      <m:den>
                        <m:r>
                          <a:rPr lang="it-IT" sz="2800" b="0" i="1" smtClean="0">
                            <a:latin typeface="Cambria Math" panose="02040503050406030204" pitchFamily="18" charset="0"/>
                            <a:ea typeface="Cambria Math" charset="0"/>
                          </a:rPr>
                          <m:t>6</m:t>
                        </m:r>
                        <m:r>
                          <a:rPr lang="it-IT" sz="2800" i="1">
                            <a:latin typeface="Cambria Math" panose="02040503050406030204" pitchFamily="18" charset="0"/>
                          </a:rPr>
                          <m:t>𝑎</m:t>
                        </m:r>
                        <m:d>
                          <m:dPr>
                            <m:ctrlPr>
                              <a:rPr lang="it-IT" sz="2800" i="1">
                                <a:latin typeface="Cambria Math" charset="0"/>
                              </a:rPr>
                            </m:ctrlPr>
                          </m:dPr>
                          <m:e>
                            <m:r>
                              <a:rPr lang="it-IT" sz="2800" i="1">
                                <a:latin typeface="Cambria Math" panose="02040503050406030204" pitchFamily="18" charset="0"/>
                              </a:rPr>
                              <m:t>𝑇</m:t>
                            </m:r>
                            <m:r>
                              <a:rPr lang="it-IT" sz="2800" i="1">
                                <a:latin typeface="Cambria Math" panose="02040503050406030204" pitchFamily="18" charset="0"/>
                              </a:rPr>
                              <m: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e>
                        </m:d>
                        <m:r>
                          <a:rPr lang="it-IT" sz="2800" b="0" i="1" smtClean="0">
                            <a:latin typeface="Cambria Math" panose="02040503050406030204" pitchFamily="18" charset="0"/>
                          </a:rPr>
                          <m:t>+12</m:t>
                        </m:r>
                        <m:r>
                          <a:rPr lang="it-IT" sz="2800" i="1">
                            <a:latin typeface="Cambria Math" panose="02040503050406030204" pitchFamily="18" charset="0"/>
                            <a:ea typeface="Cambria Math" panose="02040503050406030204" pitchFamily="18" charset="0"/>
                          </a:rPr>
                          <m:t>𝛽</m:t>
                        </m:r>
                        <m:f>
                          <m:fPr>
                            <m:ctrlPr>
                              <a:rPr lang="it-IT" sz="2800" i="1">
                                <a:latin typeface="Cambria Math" charset="0"/>
                                <a:ea typeface="Cambria Math" panose="02040503050406030204" pitchFamily="18" charset="0"/>
                              </a:rPr>
                            </m:ctrlPr>
                          </m:fPr>
                          <m:num>
                            <m:r>
                              <a:rPr lang="it-IT" sz="2800" i="1">
                                <a:latin typeface="Cambria Math" panose="02040503050406030204" pitchFamily="18" charset="0"/>
                                <a:ea typeface="Cambria Math" panose="02040503050406030204" pitchFamily="18" charset="0"/>
                              </a:rPr>
                              <m:t>𝑎</m:t>
                            </m:r>
                            <m:r>
                              <a:rPr lang="it-IT" sz="2800" i="1">
                                <a:latin typeface="Cambria Math" panose="02040503050406030204" pitchFamily="18" charset="0"/>
                                <a:ea typeface="Cambria Math" panose="02040503050406030204" pitchFamily="18" charset="0"/>
                              </a:rPr>
                              <m: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r>
                              <a:rPr lang="it-IT" sz="2800" i="1">
                                <a:latin typeface="Cambria Math" panose="02040503050406030204" pitchFamily="18" charset="0"/>
                              </a:rPr>
                              <m:t>−</m:t>
                            </m:r>
                            <m:r>
                              <a:rPr lang="it-IT" sz="2800" i="1">
                                <a:latin typeface="Cambria Math" panose="02040503050406030204" pitchFamily="18" charset="0"/>
                              </a:rPr>
                              <m:t>𝑇</m:t>
                            </m:r>
                            <m:r>
                              <a:rPr lang="it-IT" sz="2800" i="1">
                                <a:latin typeface="Cambria Math" panose="02040503050406030204" pitchFamily="18" charset="0"/>
                                <a:ea typeface="Cambria Math" panose="02040503050406030204" pitchFamily="18" charset="0"/>
                              </a:rPr>
                              <m:t>)</m:t>
                            </m:r>
                          </m:num>
                          <m:den>
                            <m:r>
                              <a:rPr lang="it-IT" sz="2800" i="1">
                                <a:latin typeface="Cambria Math" panose="02040503050406030204" pitchFamily="18" charset="0"/>
                                <a:ea typeface="Cambria Math" panose="02040503050406030204" pitchFamily="18" charset="0"/>
                              </a:rPr>
                              <m:t>2</m:t>
                            </m:r>
                            <m:r>
                              <a:rPr lang="it-IT" sz="2800" i="1">
                                <a:latin typeface="Cambria Math" panose="02040503050406030204" pitchFamily="18" charset="0"/>
                                <a:ea typeface="Cambria Math" panose="02040503050406030204" pitchFamily="18" charset="0"/>
                              </a:rPr>
                              <m:t>𝛽</m:t>
                            </m:r>
                          </m:den>
                        </m:f>
                      </m:den>
                    </m:f>
                    <m:r>
                      <a:rPr lang="it-IT" sz="2800" b="0" i="1" smtClean="0">
                        <a:latin typeface="Cambria Math" panose="02040503050406030204" pitchFamily="18" charset="0"/>
                      </a:rPr>
                      <m:t>=</m:t>
                    </m:r>
                    <m:f>
                      <m:fPr>
                        <m:ctrlPr>
                          <a:rPr lang="it-IT" sz="2800" i="1">
                            <a:latin typeface="Cambria Math" charset="0"/>
                            <a:ea typeface="Cambria Math" charset="0"/>
                          </a:rPr>
                        </m:ctrlPr>
                      </m:fPr>
                      <m:num>
                        <m:r>
                          <a:rPr lang="it-IT" sz="2800" i="1">
                            <a:latin typeface="Cambria Math" panose="02040503050406030204" pitchFamily="18" charset="0"/>
                            <a:ea typeface="Cambria Math" charset="0"/>
                          </a:rPr>
                          <m:t>1</m:t>
                        </m:r>
                      </m:num>
                      <m:den>
                        <m:r>
                          <a:rPr lang="it-IT" sz="2800" b="0" i="1" smtClean="0">
                            <a:latin typeface="Cambria Math" panose="02040503050406030204" pitchFamily="18" charset="0"/>
                            <a:ea typeface="Cambria Math" charset="0"/>
                          </a:rPr>
                          <m:t>4</m:t>
                        </m:r>
                        <m:r>
                          <a:rPr lang="it-IT" sz="2800" i="1">
                            <a:latin typeface="Cambria Math" panose="02040503050406030204" pitchFamily="18" charset="0"/>
                          </a:rPr>
                          <m:t>𝑎</m:t>
                        </m:r>
                        <m:d>
                          <m:dPr>
                            <m:ctrlPr>
                              <a:rPr lang="it-IT" sz="2800" i="1">
                                <a:latin typeface="Cambria Math" charset="0"/>
                              </a:rPr>
                            </m:ctrlPr>
                          </m:dPr>
                          <m:e>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r>
                              <a:rPr lang="it-IT" sz="2800" b="0" i="1" smtClean="0">
                                <a:latin typeface="Cambria Math" panose="02040503050406030204" pitchFamily="18" charset="0"/>
                              </a:rPr>
                              <m:t>−</m:t>
                            </m:r>
                            <m:r>
                              <a:rPr lang="it-IT" sz="2800" b="0" i="1" smtClean="0">
                                <a:latin typeface="Cambria Math" panose="02040503050406030204" pitchFamily="18" charset="0"/>
                              </a:rPr>
                              <m:t>𝑇</m:t>
                            </m:r>
                          </m:e>
                        </m:d>
                      </m:den>
                    </m:f>
                  </m:oMath>
                </a14:m>
                <a:endParaRPr lang="it-IT" sz="2800"/>
              </a:p>
              <a:p>
                <a:pPr marL="457200" indent="-457200">
                  <a:buFont typeface="Arial" panose="020B0604020202020204" pitchFamily="34" charset="0"/>
                  <a:buChar char="•"/>
                </a:pPr>
                <a:r>
                  <a:rPr lang="it-IT" sz="2800"/>
                  <a:t>From our analytical solutions we expect a singularity at </a:t>
                </a:r>
                <a14:m>
                  <m:oMath xmlns:m="http://schemas.openxmlformats.org/officeDocument/2006/math">
                    <m:r>
                      <a:rPr lang="it-IT" sz="2800" b="0" i="1" smtClean="0">
                        <a:latin typeface="Cambria Math" panose="02040503050406030204" pitchFamily="18" charset="0"/>
                      </a:rPr>
                      <m:t>𝑇</m:t>
                    </m:r>
                    <m:r>
                      <a:rPr lang="it-IT" sz="2800" b="0" i="1" smtClean="0">
                        <a:latin typeface="Cambria Math" panose="02040503050406030204" pitchFamily="18" charset="0"/>
                        <a:ea typeface="Cambria Math" panose="02040503050406030204" pitchFamily="18" charset="0"/>
                      </a:rPr>
                      <m:t>≈</m:t>
                    </m:r>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oMath>
                </a14:m>
                <a:r>
                  <a:rPr lang="it-IT" sz="2800"/>
                  <a:t> and the graph to be steeper on the right of the critical temperature.</a:t>
                </a:r>
              </a:p>
            </p:txBody>
          </p:sp>
        </mc:Choice>
        <mc:Fallback>
          <p:sp>
            <p:nvSpPr>
              <p:cNvPr id="6" name="CasellaDiTesto 5">
                <a:extLst>
                  <a:ext uri="{FF2B5EF4-FFF2-40B4-BE49-F238E27FC236}">
                    <a16:creationId xmlns:a16="http://schemas.microsoft.com/office/drawing/2014/main" xmlns:a14="http://schemas.microsoft.com/office/drawing/2010/main" xmlns="" id="{6A726241-8F7D-44BA-8749-EC170B12C926}"/>
                  </a:ext>
                </a:extLst>
              </p:cNvPr>
              <p:cNvSpPr txBox="1">
                <a:spLocks noRot="1" noChangeAspect="1" noMove="1" noResize="1" noEditPoints="1" noAdjustHandles="1" noChangeArrowheads="1" noChangeShapeType="1" noTextEdit="1"/>
              </p:cNvSpPr>
              <p:nvPr/>
            </p:nvSpPr>
            <p:spPr>
              <a:xfrm>
                <a:off x="452761" y="1411550"/>
                <a:ext cx="10901039" cy="2459969"/>
              </a:xfrm>
              <a:prstGeom prst="rect">
                <a:avLst/>
              </a:prstGeom>
              <a:blipFill rotWithShape="0">
                <a:blip r:embed="rId3"/>
                <a:stretch>
                  <a:fillRect l="-1006" r="-1118" b="-620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xmlns="" id="{B9DC75FD-E6A6-463E-8A4C-AF00FF232C01}"/>
                  </a:ext>
                </a:extLst>
              </p:cNvPr>
              <p:cNvSpPr txBox="1"/>
              <p:nvPr/>
            </p:nvSpPr>
            <p:spPr>
              <a:xfrm>
                <a:off x="523783" y="4057086"/>
                <a:ext cx="7528263" cy="1815882"/>
              </a:xfrm>
              <a:prstGeom prst="rect">
                <a:avLst/>
              </a:prstGeom>
              <a:noFill/>
            </p:spPr>
            <p:txBody>
              <a:bodyPr wrap="square" rtlCol="0">
                <a:spAutoFit/>
              </a:bodyPr>
              <a:lstStyle/>
              <a:p>
                <a:pPr marL="285750" indent="-285750">
                  <a:buFont typeface="Arial" panose="020B0604020202020204" pitchFamily="34" charset="0"/>
                  <a:buChar char="•"/>
                </a:pPr>
                <a:r>
                  <a:rPr lang="it-IT" sz="2800"/>
                  <a:t>The numerical model clearly shows a spike around a temperature that should be </a:t>
                </a:r>
                <a14:m>
                  <m:oMath xmlns:m="http://schemas.openxmlformats.org/officeDocument/2006/math">
                    <m:sSub>
                      <m:sSubPr>
                        <m:ctrlPr>
                          <a:rPr lang="it-IT" sz="2800" i="1">
                            <a:latin typeface="Cambria Math" charset="0"/>
                          </a:rPr>
                        </m:ctrlPr>
                      </m:sSubPr>
                      <m:e>
                        <m:r>
                          <a:rPr lang="it-IT" sz="2800" i="1">
                            <a:latin typeface="Cambria Math" panose="02040503050406030204" pitchFamily="18" charset="0"/>
                          </a:rPr>
                          <m:t>𝑇</m:t>
                        </m:r>
                      </m:e>
                      <m:sub>
                        <m:r>
                          <a:rPr lang="it-IT" sz="2800" i="1">
                            <a:latin typeface="Cambria Math" panose="02040503050406030204" pitchFamily="18" charset="0"/>
                          </a:rPr>
                          <m:t>𝑐</m:t>
                        </m:r>
                      </m:sub>
                    </m:sSub>
                  </m:oMath>
                </a14:m>
                <a:r>
                  <a:rPr lang="it-IT" sz="2800"/>
                  <a:t> and the steepnes of the graph is similiar to the one predicted.</a:t>
                </a:r>
              </a:p>
            </p:txBody>
          </p:sp>
        </mc:Choice>
        <mc:Fallback>
          <p:sp>
            <p:nvSpPr>
              <p:cNvPr id="7" name="CasellaDiTesto 6">
                <a:extLst>
                  <a:ext uri="{FF2B5EF4-FFF2-40B4-BE49-F238E27FC236}">
                    <a16:creationId xmlns:a16="http://schemas.microsoft.com/office/drawing/2014/main" xmlns:a14="http://schemas.microsoft.com/office/drawing/2010/main" xmlns="" id="{B9DC75FD-E6A6-463E-8A4C-AF00FF232C01}"/>
                  </a:ext>
                </a:extLst>
              </p:cNvPr>
              <p:cNvSpPr txBox="1">
                <a:spLocks noRot="1" noChangeAspect="1" noMove="1" noResize="1" noEditPoints="1" noAdjustHandles="1" noChangeArrowheads="1" noChangeShapeType="1" noTextEdit="1"/>
              </p:cNvSpPr>
              <p:nvPr/>
            </p:nvSpPr>
            <p:spPr>
              <a:xfrm>
                <a:off x="523783" y="4057086"/>
                <a:ext cx="7528263" cy="1815882"/>
              </a:xfrm>
              <a:prstGeom prst="rect">
                <a:avLst/>
              </a:prstGeom>
              <a:blipFill rotWithShape="0">
                <a:blip r:embed="rId4"/>
                <a:stretch>
                  <a:fillRect l="-1457" t="-3367" r="-1215" b="-9091"/>
                </a:stretch>
              </a:blipFill>
            </p:spPr>
            <p:txBody>
              <a:bodyPr/>
              <a:lstStyle/>
              <a:p>
                <a:r>
                  <a:rPr lang="it-IT">
                    <a:noFill/>
                  </a:rPr>
                  <a:t> </a:t>
                </a:r>
              </a:p>
            </p:txBody>
          </p:sp>
        </mc:Fallback>
      </mc:AlternateContent>
    </p:spTree>
    <p:extLst>
      <p:ext uri="{BB962C8B-B14F-4D97-AF65-F5344CB8AC3E}">
        <p14:creationId xmlns:p14="http://schemas.microsoft.com/office/powerpoint/2010/main" val="257895079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270</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Calibri</vt:lpstr>
      <vt:lpstr>Calibri Light</vt:lpstr>
      <vt:lpstr>Cambria Math</vt:lpstr>
      <vt:lpstr>Mangal</vt:lpstr>
      <vt:lpstr>Arial</vt:lpstr>
      <vt:lpstr>Tema di Office</vt:lpstr>
      <vt:lpstr> A Monte Carlo simulation of the 2D Ising Model</vt:lpstr>
      <vt:lpstr>The Ising Model</vt:lpstr>
      <vt:lpstr>Magnetization</vt:lpstr>
      <vt:lpstr>Magnetization: time simmetry</vt:lpstr>
      <vt:lpstr>Magnetization: considerations on the series</vt:lpstr>
      <vt:lpstr>Magnetization: numerical results</vt:lpstr>
      <vt:lpstr>Magnetic susceptibility</vt:lpstr>
      <vt:lpstr>Magnetic susceptibility: analytical approach</vt:lpstr>
      <vt:lpstr>Magnetic susceptibility: numerical results</vt:lpstr>
      <vt:lpstr>Specific Heat</vt:lpstr>
      <vt:lpstr>Comparing different sized systems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Ising model</dc:title>
  <dc:creator>Utente di Microsoft Office</dc:creator>
  <cp:lastModifiedBy>Utente di Microsoft Office</cp:lastModifiedBy>
  <cp:revision>28</cp:revision>
  <dcterms:created xsi:type="dcterms:W3CDTF">2018-03-29T13:45:55Z</dcterms:created>
  <dcterms:modified xsi:type="dcterms:W3CDTF">2018-03-30T11:56:55Z</dcterms:modified>
</cp:coreProperties>
</file>