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4"/>
  </p:sldMasterIdLst>
  <p:notesMasterIdLst>
    <p:notesMasterId r:id="rId14"/>
  </p:notesMasterIdLst>
  <p:sldIdLst>
    <p:sldId id="323" r:id="rId5"/>
    <p:sldId id="325" r:id="rId6"/>
    <p:sldId id="330" r:id="rId7"/>
    <p:sldId id="336" r:id="rId8"/>
    <p:sldId id="326" r:id="rId9"/>
    <p:sldId id="328" r:id="rId10"/>
    <p:sldId id="329" r:id="rId11"/>
    <p:sldId id="327" r:id="rId12"/>
    <p:sldId id="335" r:id="rId13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BD1461-88C9-4C76-9A08-EACB44CE3D02}" v="561" dt="2023-03-07T00:25:30.500"/>
    <p1510:client id="{67C93DAB-3BFB-441F-AF69-AC19C4D8DD64}" v="1048" dt="2022-12-03T18:27:53.568"/>
    <p1510:client id="{73347C4E-38BA-41C0-AB78-3735C6B2F4A3}" v="9" dt="2023-03-07T00:27:33.015"/>
    <p1510:client id="{A0F8C210-F04F-40BD-8A5B-78F28FF1714A}" v="13" dt="2023-03-07T18:56:44.9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42" autoAdjust="0"/>
    <p:restoredTop sz="86463" autoAdjust="0"/>
  </p:normalViewPr>
  <p:slideViewPr>
    <p:cSldViewPr>
      <p:cViewPr varScale="1">
        <p:scale>
          <a:sx n="58" d="100"/>
          <a:sy n="58" d="100"/>
        </p:scale>
        <p:origin x="102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7026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2EF1E89C-E871-4D03-A0AE-FD2187037700}" type="datetimeFigureOut">
              <a:rPr lang="pt-BR"/>
              <a:pPr>
                <a:defRPr/>
              </a:pPr>
              <a:t>07/03/2023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01A6A84-4F79-4C71-A88D-D4536CC02D1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58744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2813" spc="113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013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257175" indent="0" algn="ctr">
              <a:buNone/>
              <a:defRPr sz="1013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1013"/>
            </a:lvl4pPr>
            <a:lvl5pPr marL="1028700" indent="0" algn="ctr">
              <a:buNone/>
              <a:defRPr sz="1013"/>
            </a:lvl5pPr>
            <a:lvl6pPr marL="1285875" indent="0" algn="ctr">
              <a:buNone/>
              <a:defRPr sz="1013"/>
            </a:lvl6pPr>
            <a:lvl7pPr marL="1543050" indent="0" algn="ctr">
              <a:buNone/>
              <a:defRPr sz="1013"/>
            </a:lvl7pPr>
            <a:lvl8pPr marL="1800225" indent="0" algn="ctr">
              <a:buNone/>
              <a:defRPr sz="1013"/>
            </a:lvl8pPr>
            <a:lvl9pPr marL="2057400" indent="0" algn="ctr">
              <a:buNone/>
              <a:defRPr sz="1013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pt-BR" alt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 alt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6B8D-7954-4682-93F8-ED8DD08F6D64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agem 7" descr="AF PPT Migra‹o da M#609F37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718201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D0EAEB-35E1-4C28-9021-D8E8FB12E51C}" type="datetimeFigureOut">
              <a:rPr lang="pt-BR" smtClean="0"/>
              <a:pPr>
                <a:defRPr/>
              </a:pPr>
              <a:t>07/03/2023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44E8-7A2E-42FE-8756-24EB6BE724FB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371909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>
            <a:lvl1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4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34E178-C6A5-475D-907E-B544A157C7A6}" type="datetimeFigureOut">
              <a:rPr lang="pt-BR" smtClean="0"/>
              <a:pPr>
                <a:defRPr/>
              </a:pPr>
              <a:t>07/03/2023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A98DB-08B0-4BA2-9C60-F800701BA1A7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176017075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 anchor="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1982C9-EBA1-423F-983E-C46D5EC79475}" type="datetimeFigureOut">
              <a:rPr lang="pt-BR" smtClean="0"/>
              <a:pPr>
                <a:defRPr/>
              </a:pPr>
              <a:t>07/03/2023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C0E7C-F655-4FE1-A386-4C47550D75C7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538971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678738" cy="1442674"/>
          </a:xfrm>
        </p:spPr>
        <p:txBody>
          <a:bodyPr anchor="t">
            <a:normAutofit/>
          </a:bodyPr>
          <a:lstStyle>
            <a:lvl1pPr>
              <a:defRPr sz="280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07/03/2023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Berlin Sans FB" pitchFamily="34" charset="0"/>
              </a:defRPr>
            </a:lvl1pPr>
          </a:lstStyle>
          <a:p>
            <a:fld id="{C681A630-EE34-4B30-8C8A-EFD0D732435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418411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07/03/2023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A630-EE34-4B30-8C8A-EFD0D7324358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sp>
        <p:nvSpPr>
          <p:cNvPr id="6" name="Título 3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7" name="Subtítulo 4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>
            <a:normAutofit/>
          </a:bodyPr>
          <a:lstStyle>
            <a:lvl1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0498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4" y="585216"/>
            <a:ext cx="8352930" cy="1499616"/>
          </a:xfrm>
        </p:spPr>
        <p:txBody>
          <a:bodyPr anchor="t">
            <a:normAutofit/>
          </a:bodyPr>
          <a:lstStyle>
            <a:lvl1pPr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86000"/>
            <a:ext cx="8352929" cy="4023360"/>
          </a:xfrm>
        </p:spPr>
        <p:txBody>
          <a:bodyPr>
            <a:normAutofit/>
          </a:bodyPr>
          <a:lstStyle>
            <a:lvl1pPr marL="185738" indent="-185738" defTabSz="612000">
              <a:buSzPct val="99000"/>
              <a:buFont typeface="Arial" panose="020B0604020202020204" pitchFamily="34" charset="0"/>
              <a:buChar char="•"/>
              <a:defRPr sz="2000"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57188" indent="-185738" defTabSz="612000">
              <a:buSzPct val="99000"/>
              <a:buFont typeface="Arial" panose="020B0604020202020204" pitchFamily="34" charset="0"/>
              <a:buChar char="•"/>
              <a:defRPr sz="1800"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542925" indent="-185738" defTabSz="612000">
              <a:buSzPct val="99000"/>
              <a:buFont typeface="Arial" panose="020B0604020202020204" pitchFamily="34" charset="0"/>
              <a:buChar char="•"/>
              <a:defRPr sz="1600"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715963" indent="-185738" defTabSz="612000">
              <a:buSzPct val="99000"/>
              <a:buFont typeface="Arial" panose="020B0604020202020204" pitchFamily="34" charset="0"/>
              <a:buChar char="•"/>
              <a:defRPr sz="1600"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715963" indent="-185738" defTabSz="612000">
              <a:buSzPct val="99000"/>
              <a:buFont typeface="Arial" panose="020B0604020202020204" pitchFamily="34" charset="0"/>
              <a:buChar char="•"/>
              <a:defRPr sz="1600"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2ECA6E-2449-4C79-846C-32E386D931DE}" type="datetimeFigureOut">
              <a:rPr lang="pt-BR" smtClean="0"/>
              <a:pPr>
                <a:defRPr/>
              </a:pPr>
              <a:t>07/03/2023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25439-F337-4739-B430-0FD76C625A2F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987235767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igo 1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4" y="576088"/>
            <a:ext cx="8462716" cy="620664"/>
          </a:xfrm>
        </p:spPr>
        <p:txBody>
          <a:bodyPr anchor="t"/>
          <a:lstStyle>
            <a:lvl1pPr>
              <a:defRPr u="none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4" y="1268760"/>
            <a:ext cx="8462715" cy="4959464"/>
          </a:xfrm>
        </p:spPr>
        <p:txBody>
          <a:bodyPr>
            <a:normAutofit/>
          </a:bodyPr>
          <a:lstStyle>
            <a:lvl1pPr marL="0" indent="0" defTabSz="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1pPr>
            <a:lvl2pPr marL="0" indent="0" defTabSz="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2pPr>
            <a:lvl3pPr marL="0" indent="0" defTabSz="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3pPr>
            <a:lvl4pPr marL="0" indent="0" defTabSz="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4pPr>
            <a:lvl5pPr marL="0" indent="0" defTabSz="202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aseline="0"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07/03/2023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A630-EE34-4B30-8C8A-EFD0D732435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58496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fas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162465"/>
            <a:ext cx="8196391" cy="1463040"/>
          </a:xfrm>
        </p:spPr>
        <p:txBody>
          <a:bodyPr anchor="t">
            <a:normAutofit/>
          </a:bodyPr>
          <a:lstStyle>
            <a:lvl1pPr algn="l">
              <a:defRPr sz="2800" b="0" spc="113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1628800"/>
            <a:ext cx="8196391" cy="2419986"/>
          </a:xfrm>
        </p:spPr>
        <p:txBody>
          <a:bodyPr lIns="91440" rIns="9144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07/03/2023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A630-EE34-4B30-8C8A-EFD0D732435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73023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fase-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7" y="1628800"/>
            <a:ext cx="8196391" cy="1463040"/>
          </a:xfrm>
        </p:spPr>
        <p:txBody>
          <a:bodyPr anchor="t">
            <a:normAutofit/>
          </a:bodyPr>
          <a:lstStyle>
            <a:lvl1pPr algn="l">
              <a:defRPr sz="2800" b="0" spc="113" baseline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7" y="3205519"/>
            <a:ext cx="8196391" cy="2419986"/>
          </a:xfrm>
        </p:spPr>
        <p:txBody>
          <a:bodyPr lIns="91440" rIns="9144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07/03/2023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A630-EE34-4B30-8C8A-EFD0D7324358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248081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899" y="585216"/>
            <a:ext cx="8557351" cy="1499616"/>
          </a:xfrm>
        </p:spPr>
        <p:txBody>
          <a:bodyPr anchor="t">
            <a:normAutofit/>
          </a:bodyPr>
          <a:lstStyle>
            <a:lvl1pPr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6780" y="2286000"/>
            <a:ext cx="4091204" cy="4023360"/>
          </a:xfrm>
        </p:spPr>
        <p:txBody>
          <a:bodyPr>
            <a:normAutofit/>
          </a:bodyPr>
          <a:lstStyle>
            <a:lvl1pP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4008" y="2286000"/>
            <a:ext cx="4214242" cy="4023360"/>
          </a:xfrm>
        </p:spPr>
        <p:txBody>
          <a:bodyPr>
            <a:normAutofit/>
          </a:bodyPr>
          <a:lstStyle>
            <a:lvl1pPr>
              <a:defRPr sz="20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6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2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B984E73-AB69-44D1-90BC-9E1F95097397}" type="datetimeFigureOut">
              <a:rPr lang="pt-BR" smtClean="0"/>
              <a:pPr>
                <a:defRPr/>
              </a:pPr>
              <a:t>07/03/2023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B8901-775C-4CFD-85D0-7066DCA6EAA1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704457184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digo 2 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585216"/>
            <a:ext cx="8606730" cy="539528"/>
          </a:xfrm>
        </p:spPr>
        <p:txBody>
          <a:bodyPr anchor="t">
            <a:normAutofit/>
          </a:bodyPr>
          <a:lstStyle>
            <a:lvl1pPr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520" y="1268760"/>
            <a:ext cx="4082736" cy="5040600"/>
          </a:xfrm>
        </p:spPr>
        <p:txBody>
          <a:bodyPr>
            <a:normAutofit/>
          </a:bodyPr>
          <a:lstStyle>
            <a:lvl1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1pPr>
            <a:lvl2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2pPr>
            <a:lvl3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3pPr>
            <a:lvl4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4pPr>
            <a:lvl5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en-US" sz="1400" kern="1200" baseline="0" dirty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1268760"/>
            <a:ext cx="4366260" cy="5040600"/>
          </a:xfrm>
        </p:spPr>
        <p:txBody>
          <a:bodyPr>
            <a:normAutofit/>
          </a:bodyPr>
          <a:lstStyle>
            <a:lvl1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1pPr>
            <a:lvl2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2pPr>
            <a:lvl3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3pPr>
            <a:lvl4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pt-BR" sz="1400" kern="1200" baseline="0" dirty="0" smtClean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4pPr>
            <a:lvl5pPr marL="0" indent="0" algn="l" defTabSz="2025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None/>
              <a:defRPr lang="en-US" sz="1400" kern="1200" baseline="0" dirty="0">
                <a:solidFill>
                  <a:schemeClr val="tx1"/>
                </a:solidFill>
                <a:latin typeface="Consolas" panose="020B0609020204030204" pitchFamily="49" charset="0"/>
                <a:ea typeface="Open Sans" panose="020B0606030504020204" pitchFamily="34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07/03/2023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1A630-EE34-4B30-8C8A-EFD0D7324358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9" name="Conector reto 8"/>
          <p:cNvCxnSpPr/>
          <p:nvPr/>
        </p:nvCxnSpPr>
        <p:spPr>
          <a:xfrm>
            <a:off x="4409982" y="3429000"/>
            <a:ext cx="0" cy="10801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>
            <a:off x="4409982" y="3429000"/>
            <a:ext cx="0" cy="108012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003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 sz="2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9AAA06-A39A-4ADA-8228-396EA3D6A28A}" type="datetimeFigureOut">
              <a:rPr lang="pt-BR" smtClean="0"/>
              <a:pPr>
                <a:defRPr/>
              </a:pPr>
              <a:t>07/03/2023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4492F8-76B2-43C6-992F-BA45F21700E7}" type="slidenum">
              <a:rPr lang="pt-BR" altLang="pt-BR" smtClean="0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069848152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8" y="2286000"/>
            <a:ext cx="729005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3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A6C9AF92-C40D-45BA-81F3-21C2B3FE0A3D}" type="datetimeFigureOut">
              <a:rPr lang="pt-BR" smtClean="0"/>
              <a:pPr>
                <a:defRPr/>
              </a:pPr>
              <a:t>07/03/2023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3" cap="all" baseline="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3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</a:defRPr>
            </a:lvl1pPr>
          </a:lstStyle>
          <a:p>
            <a:fld id="{C681A630-EE34-4B30-8C8A-EFD0D7324358}" type="slidenum">
              <a:rPr lang="pt-BR" altLang="pt-BR" smtClean="0"/>
              <a:pPr/>
              <a:t>‹nº›</a:t>
            </a:fld>
            <a:endParaRPr lang="pt-BR" altLang="pt-B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m 6" descr="AF PPT Migra‹o da M#609F37.jpg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2633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ransition>
    <p:fade/>
  </p:transition>
  <p:txStyles>
    <p:titleStyle>
      <a:lvl1pPr algn="l" defTabSz="514350" rtl="0" eaLnBrk="1" latinLnBrk="0" hangingPunct="1">
        <a:lnSpc>
          <a:spcPct val="80000"/>
        </a:lnSpc>
        <a:spcBef>
          <a:spcPct val="0"/>
        </a:spcBef>
        <a:buNone/>
        <a:defRPr sz="2700" kern="1200" cap="none" spc="56" baseline="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51435" indent="-51435" algn="l" defTabSz="514350" rtl="0" eaLnBrk="1" latinLnBrk="0" hangingPunct="1">
        <a:lnSpc>
          <a:spcPct val="90000"/>
        </a:lnSpc>
        <a:spcBef>
          <a:spcPts val="675"/>
        </a:spcBef>
        <a:spcAft>
          <a:spcPts val="113"/>
        </a:spcAft>
        <a:buClr>
          <a:schemeClr val="accent2"/>
        </a:buClr>
        <a:buSzPct val="100000"/>
        <a:buFont typeface="Tw Cen MT" panose="020B0602020104020603" pitchFamily="34" charset="0"/>
        <a:buChar char=" 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149162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252032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334328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437198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514350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788" kern="1200">
          <a:solidFill>
            <a:schemeClr val="tx1"/>
          </a:solidFill>
          <a:latin typeface="+mn-lt"/>
          <a:ea typeface="+mn-ea"/>
          <a:cs typeface="+mn-cs"/>
        </a:defRPr>
      </a:lvl6pPr>
      <a:lvl7pPr marL="596646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788" kern="1200">
          <a:solidFill>
            <a:schemeClr val="tx1"/>
          </a:solidFill>
          <a:latin typeface="+mn-lt"/>
          <a:ea typeface="+mn-ea"/>
          <a:cs typeface="+mn-cs"/>
        </a:defRPr>
      </a:lvl7pPr>
      <a:lvl8pPr marL="684086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788" kern="1200">
          <a:solidFill>
            <a:schemeClr val="tx1"/>
          </a:solidFill>
          <a:latin typeface="+mn-lt"/>
          <a:ea typeface="+mn-ea"/>
          <a:cs typeface="+mn-cs"/>
        </a:defRPr>
      </a:lvl8pPr>
      <a:lvl9pPr marL="766382" indent="-77153" algn="l" defTabSz="514350" rtl="0" eaLnBrk="1" latinLnBrk="0" hangingPunct="1">
        <a:lnSpc>
          <a:spcPct val="90000"/>
        </a:lnSpc>
        <a:spcBef>
          <a:spcPts val="113"/>
        </a:spcBef>
        <a:spcAft>
          <a:spcPts val="225"/>
        </a:spcAft>
        <a:buClr>
          <a:schemeClr val="accent2"/>
        </a:buClr>
        <a:buFont typeface="Wingdings 3" pitchFamily="18" charset="2"/>
        <a:buChar char=""/>
        <a:defRPr sz="7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68097" y="1628800"/>
            <a:ext cx="8196391" cy="2606040"/>
          </a:xfrm>
        </p:spPr>
        <p:txBody>
          <a:bodyPr>
            <a:normAutofit/>
          </a:bodyPr>
          <a:lstStyle/>
          <a:p>
            <a:r>
              <a:rPr lang="pt-BR" b="1" dirty="0">
                <a:latin typeface="Open Sans"/>
                <a:ea typeface="Open Sans"/>
                <a:cs typeface="Open Sans"/>
              </a:rPr>
              <a:t>DEFESA DE TEMA</a:t>
            </a:r>
            <a:br>
              <a:rPr lang="pt-BR" dirty="0">
                <a:latin typeface="Open Sans"/>
                <a:ea typeface="Open Sans"/>
                <a:cs typeface="Open Sans"/>
              </a:rPr>
            </a:br>
            <a:br>
              <a:rPr lang="pt-BR" dirty="0">
                <a:latin typeface="Open Sans"/>
                <a:ea typeface="Open Sans"/>
                <a:cs typeface="Open Sans"/>
              </a:rPr>
            </a:br>
            <a:r>
              <a:rPr lang="pt-BR" dirty="0">
                <a:latin typeface="Open Sans"/>
                <a:ea typeface="Open Sans"/>
                <a:cs typeface="Open Sans"/>
              </a:rPr>
              <a:t>[Nome do projeto]</a:t>
            </a:r>
            <a:br>
              <a:rPr lang="pt-BR" dirty="0"/>
            </a:br>
            <a:r>
              <a:rPr lang="pt-BR" sz="1600" dirty="0">
                <a:latin typeface="Open Sans"/>
                <a:ea typeface="Open Sans"/>
                <a:cs typeface="Open Sans"/>
              </a:rPr>
              <a:t>[acadêmico]</a:t>
            </a:r>
            <a:br>
              <a:rPr lang="pt-BR" sz="1600" dirty="0">
                <a:latin typeface="Open Sans"/>
                <a:ea typeface="Open Sans"/>
                <a:cs typeface="Open Sans"/>
              </a:rPr>
            </a:br>
            <a:r>
              <a:rPr lang="pt-BR" sz="1200" dirty="0">
                <a:latin typeface="Open Sans"/>
                <a:ea typeface="Open Sans"/>
                <a:cs typeface="Open Sans"/>
              </a:rPr>
              <a:t>[</a:t>
            </a:r>
            <a:r>
              <a:rPr lang="pt-BR" sz="1200" dirty="0" err="1">
                <a:latin typeface="Open Sans"/>
                <a:ea typeface="Open Sans"/>
                <a:cs typeface="Open Sans"/>
              </a:rPr>
              <a:t>email</a:t>
            </a:r>
            <a:r>
              <a:rPr lang="pt-BR" sz="1200" dirty="0">
                <a:latin typeface="Open Sans"/>
                <a:ea typeface="Open Sans"/>
                <a:cs typeface="Open Sans"/>
              </a:rPr>
              <a:t>]</a:t>
            </a:r>
            <a:br>
              <a:rPr lang="pt-BR" sz="1200" dirty="0">
                <a:latin typeface="Open Sans"/>
                <a:ea typeface="Open Sans"/>
                <a:cs typeface="Open Sans"/>
              </a:rPr>
            </a:br>
            <a:endParaRPr lang="pt-BR" sz="1600" dirty="0">
              <a:latin typeface="Open Sans"/>
              <a:ea typeface="Open Sans"/>
              <a:cs typeface="Open Sans"/>
            </a:endParaRPr>
          </a:p>
        </p:txBody>
      </p:sp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D892A015-904D-DF76-71B1-68A6865D4A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Católica de Santa Catarina</a:t>
            </a:r>
          </a:p>
          <a:p>
            <a:pPr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Graduação em ENGENHARIA DE SOFTWARE</a:t>
            </a:r>
          </a:p>
          <a:p>
            <a:pPr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Disciplina: T2ESOFT08N | PORTIFÓLIO DE PROJETO </a:t>
            </a:r>
          </a:p>
        </p:txBody>
      </p:sp>
    </p:spTree>
    <p:extLst>
      <p:ext uri="{BB962C8B-B14F-4D97-AF65-F5344CB8AC3E}">
        <p14:creationId xmlns:p14="http://schemas.microsoft.com/office/powerpoint/2010/main" val="691587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projeto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342900" indent="-342900"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Quem é o cliente?</a:t>
            </a:r>
            <a:endParaRPr lang="pt-BR" dirty="0"/>
          </a:p>
          <a:p>
            <a:pPr marL="342900" indent="-342900"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Quais os problemas ou oportunidades temos para resolver?</a:t>
            </a:r>
            <a:endParaRPr lang="pt-BR" dirty="0"/>
          </a:p>
          <a:p>
            <a:pPr marL="342900" indent="-342900"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Qual o benefício claro que o cliente pode ter?</a:t>
            </a:r>
            <a:endParaRPr lang="pt-BR" dirty="0"/>
          </a:p>
          <a:p>
            <a:pPr marL="342900" indent="-342900"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Qual a necessidade e desejo do cliente?</a:t>
            </a:r>
            <a:endParaRPr lang="pt-BR" dirty="0"/>
          </a:p>
          <a:p>
            <a:pPr marL="342900" indent="-342900"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Como será a experiência do cliente nesse novo serviço?</a:t>
            </a:r>
            <a:endParaRPr lang="pt-BR" dirty="0"/>
          </a:p>
          <a:p>
            <a:pPr marL="342900" indent="-342900">
              <a:spcAft>
                <a:spcPts val="112"/>
              </a:spcAft>
            </a:pPr>
            <a:endParaRPr lang="pt-BR" dirty="0">
              <a:latin typeface="Open Sans"/>
              <a:ea typeface="Open Sans"/>
              <a:cs typeface="Open Sans"/>
            </a:endParaRPr>
          </a:p>
          <a:p>
            <a:pPr marL="0" indent="0">
              <a:spcAft>
                <a:spcPts val="112"/>
              </a:spcAft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233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00D18-0612-800F-630D-2D71E22DF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Metodologia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E4EB60-CF25-6A6D-74C8-5375E17BE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185420" indent="-185420"/>
            <a:r>
              <a:rPr lang="pt-BR" dirty="0" err="1">
                <a:latin typeface="Open Sans"/>
                <a:ea typeface="Open Sans"/>
                <a:cs typeface="Open Sans"/>
              </a:rPr>
              <a:t>Voce</a:t>
            </a:r>
            <a:r>
              <a:rPr lang="pt-BR" dirty="0">
                <a:latin typeface="Open Sans"/>
                <a:ea typeface="Open Sans"/>
                <a:cs typeface="Open Sans"/>
              </a:rPr>
              <a:t> aplicou FDD, </a:t>
            </a:r>
            <a:r>
              <a:rPr lang="pt-BR" dirty="0" err="1">
                <a:latin typeface="Open Sans"/>
                <a:ea typeface="Open Sans"/>
                <a:cs typeface="Open Sans"/>
              </a:rPr>
              <a:t>Agile</a:t>
            </a:r>
            <a:r>
              <a:rPr lang="pt-BR" dirty="0">
                <a:latin typeface="Open Sans"/>
                <a:ea typeface="Open Sans"/>
                <a:cs typeface="Open Sans"/>
              </a:rPr>
              <a:t>, </a:t>
            </a:r>
            <a:r>
              <a:rPr lang="pt-BR" dirty="0" err="1">
                <a:latin typeface="Open Sans"/>
                <a:ea typeface="Open Sans"/>
                <a:cs typeface="Open Sans"/>
              </a:rPr>
              <a:t>Kanban</a:t>
            </a:r>
            <a:r>
              <a:rPr lang="pt-BR" dirty="0">
                <a:latin typeface="Open Sans"/>
                <a:ea typeface="Open Sans"/>
                <a:cs typeface="Open Sans"/>
              </a:rPr>
              <a:t>?</a:t>
            </a:r>
            <a:endParaRPr lang="pt-BR" dirty="0"/>
          </a:p>
          <a:p>
            <a:pPr marL="185420" indent="-185420"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Como </a:t>
            </a:r>
            <a:r>
              <a:rPr lang="pt-BR" dirty="0" err="1">
                <a:latin typeface="Open Sans"/>
                <a:ea typeface="Open Sans"/>
                <a:cs typeface="Open Sans"/>
              </a:rPr>
              <a:t>vc</a:t>
            </a:r>
            <a:r>
              <a:rPr lang="pt-BR" dirty="0">
                <a:latin typeface="Open Sans"/>
                <a:ea typeface="Open Sans"/>
                <a:cs typeface="Open Sans"/>
              </a:rPr>
              <a:t> organizou o trabalho?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02620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BF2A3-F2E3-00A0-C51F-A34BD2B5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Casos de Uso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8FD5DB-2B8C-5706-EBB6-6FE0BA761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185420" indent="-185420"/>
            <a:r>
              <a:rPr lang="pt-BR" dirty="0">
                <a:latin typeface="Open Sans"/>
                <a:ea typeface="Open Sans"/>
                <a:cs typeface="Open Sans"/>
              </a:rPr>
              <a:t>Apresente o diagrama de casos de uso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8978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3EC46-1D9E-3327-A481-AD0414CA1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Requisitos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7A8EFA-EF1F-F481-588E-0340066DF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Apresente os requisitos funcionais e não funcionais</a:t>
            </a:r>
            <a:br>
              <a:rPr lang="pt-BR" dirty="0">
                <a:latin typeface="Open Sans"/>
                <a:ea typeface="Open Sans"/>
                <a:cs typeface="Open Sans"/>
              </a:rPr>
            </a:br>
            <a:br>
              <a:rPr lang="pt-BR" dirty="0">
                <a:latin typeface="Open Sans"/>
                <a:ea typeface="Open Sans"/>
                <a:cs typeface="Open Sans"/>
              </a:rPr>
            </a:br>
            <a:r>
              <a:rPr lang="pt-BR" dirty="0">
                <a:latin typeface="Open Sans"/>
                <a:ea typeface="Open Sans"/>
                <a:cs typeface="Open Sans"/>
              </a:rPr>
              <a:t>pode ser usado dois (ou mais) slides para os requisitos.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9592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F7155-6A31-3C21-DC89-1D5282CC9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Modelagem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7075DA-679E-64B3-620E-D6B8EEFEA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Utilize um ou mais slides para apresentar diagramas de classes, objetos, sequencias, pacotes ou etc.... você tem liberdade para escolher o que melhor adequa-se. </a:t>
            </a:r>
          </a:p>
          <a:p>
            <a:pPr marL="0" indent="0">
              <a:spcAft>
                <a:spcPts val="112"/>
              </a:spcAft>
              <a:buNone/>
            </a:pPr>
            <a:endParaRPr lang="pt-BR" dirty="0">
              <a:latin typeface="Open Sans"/>
              <a:ea typeface="Open Sans"/>
              <a:cs typeface="Open Sans"/>
            </a:endParaRPr>
          </a:p>
          <a:p>
            <a:pPr marL="0" indent="0">
              <a:spcAft>
                <a:spcPts val="112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ATENÇÃO - atente para o limite de 7 minutos.  </a:t>
            </a:r>
            <a:br>
              <a:rPr lang="pt-BR" dirty="0">
                <a:latin typeface="Open Sans"/>
                <a:ea typeface="Open Sans"/>
                <a:cs typeface="Open Sans"/>
              </a:rPr>
            </a:br>
            <a:r>
              <a:rPr lang="pt-BR" dirty="0">
                <a:latin typeface="Open Sans"/>
                <a:ea typeface="Open Sans"/>
                <a:cs typeface="Open Sans"/>
              </a:rPr>
              <a:t>Outros pontos:</a:t>
            </a:r>
          </a:p>
          <a:p>
            <a:pPr marL="342900" indent="-342900"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importante estar apto para explicar cada modelo </a:t>
            </a:r>
            <a:endParaRPr lang="pt-BR"/>
          </a:p>
          <a:p>
            <a:pPr marL="342900" indent="-342900"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Estar apto a responder questionamentos sobre os modelos.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90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C544B0-848D-8158-5725-CF387AAD9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Pacotes do </a:t>
            </a:r>
            <a:r>
              <a:rPr lang="pt-BR" dirty="0" err="1">
                <a:latin typeface="Open Sans"/>
                <a:ea typeface="Open Sans"/>
                <a:cs typeface="Open Sans"/>
              </a:rPr>
              <a:t>Feature</a:t>
            </a:r>
            <a:r>
              <a:rPr lang="pt-BR" dirty="0">
                <a:latin typeface="Open Sans"/>
                <a:ea typeface="Open Sans"/>
                <a:cs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</a:rPr>
              <a:t>Driven</a:t>
            </a:r>
            <a:r>
              <a:rPr lang="pt-BR" dirty="0">
                <a:latin typeface="Open Sans"/>
                <a:ea typeface="Open Sans"/>
                <a:cs typeface="Open Sans"/>
              </a:rPr>
              <a:t> </a:t>
            </a:r>
            <a:r>
              <a:rPr lang="pt-BR" dirty="0" err="1">
                <a:latin typeface="Open Sans"/>
                <a:ea typeface="Open Sans"/>
                <a:cs typeface="Open Sans"/>
              </a:rPr>
              <a:t>Development</a:t>
            </a:r>
            <a:r>
              <a:rPr lang="pt-BR" dirty="0">
                <a:latin typeface="Open Sans"/>
                <a:ea typeface="Open Sans"/>
                <a:cs typeface="Open Sans"/>
              </a:rPr>
              <a:t> (FDD)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4A1580-0851-0045-92EC-CC870A25E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185420" indent="-185420"/>
            <a:r>
              <a:rPr lang="pt-BR" dirty="0">
                <a:latin typeface="Open Sans"/>
                <a:ea typeface="Open Sans"/>
                <a:cs typeface="Open Sans"/>
              </a:rPr>
              <a:t>Como </a:t>
            </a:r>
            <a:r>
              <a:rPr lang="pt-BR" dirty="0" err="1">
                <a:latin typeface="Open Sans"/>
                <a:ea typeface="Open Sans"/>
                <a:cs typeface="Open Sans"/>
              </a:rPr>
              <a:t>vc</a:t>
            </a:r>
            <a:r>
              <a:rPr lang="pt-BR" dirty="0">
                <a:latin typeface="Open Sans"/>
                <a:ea typeface="Open Sans"/>
                <a:cs typeface="Open Sans"/>
              </a:rPr>
              <a:t> organizou os requisitos do projeto? </a:t>
            </a:r>
            <a:endParaRPr lang="pt-BR" dirty="0"/>
          </a:p>
          <a:p>
            <a:pPr marL="185420" indent="-185420">
              <a:spcAft>
                <a:spcPts val="112"/>
              </a:spcAft>
            </a:pPr>
            <a:r>
              <a:rPr lang="pt-BR" dirty="0">
                <a:latin typeface="Open Sans"/>
                <a:ea typeface="Open Sans"/>
                <a:cs typeface="Open Sans"/>
              </a:rPr>
              <a:t>Quais foram os requisitos em cada um dos pacotes que </a:t>
            </a:r>
            <a:r>
              <a:rPr lang="pt-BR" dirty="0" err="1">
                <a:latin typeface="Open Sans"/>
                <a:ea typeface="Open Sans"/>
                <a:cs typeface="Open Sans"/>
              </a:rPr>
              <a:t>vc</a:t>
            </a:r>
            <a:r>
              <a:rPr lang="pt-BR" dirty="0">
                <a:latin typeface="Open Sans"/>
                <a:ea typeface="Open Sans"/>
                <a:cs typeface="Open Sans"/>
              </a:rPr>
              <a:t> organizou no </a:t>
            </a:r>
            <a:r>
              <a:rPr lang="pt-BR" dirty="0" err="1">
                <a:latin typeface="Open Sans"/>
                <a:ea typeface="Open Sans"/>
                <a:cs typeface="Open Sans"/>
              </a:rPr>
              <a:t>trello</a:t>
            </a:r>
            <a:r>
              <a:rPr lang="pt-BR" dirty="0">
                <a:latin typeface="Open Sans"/>
                <a:ea typeface="Open Sans"/>
                <a:cs typeface="Open Sans"/>
              </a:rPr>
              <a:t> (ou equivalente)?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297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F74A3F-370C-21EC-3EBC-4ECA0BC03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Tecnologias aplicadas 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BB4EAE-9CE8-DB07-3EA7-0306D659D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0" indent="0"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Liste todas as tecnologias que forma aplicadas no projeto:</a:t>
            </a:r>
            <a:endParaRPr lang="pt-BR" dirty="0"/>
          </a:p>
          <a:p>
            <a:pPr marL="0" indent="0">
              <a:spcAft>
                <a:spcPts val="112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* linguagens</a:t>
            </a:r>
          </a:p>
          <a:p>
            <a:pPr marL="0" indent="0">
              <a:spcAft>
                <a:spcPts val="112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* banco de dados</a:t>
            </a:r>
          </a:p>
          <a:p>
            <a:pPr marL="0" indent="0">
              <a:spcAft>
                <a:spcPts val="112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* ferramentas</a:t>
            </a:r>
          </a:p>
          <a:p>
            <a:pPr marL="0" indent="0">
              <a:spcAft>
                <a:spcPts val="112"/>
              </a:spcAft>
              <a:buNone/>
            </a:pPr>
            <a:r>
              <a:rPr lang="pt-BR" dirty="0">
                <a:latin typeface="Open Sans"/>
                <a:ea typeface="Open Sans"/>
                <a:cs typeface="Open Sans"/>
              </a:rPr>
              <a:t>* bibliotecas </a:t>
            </a:r>
          </a:p>
        </p:txBody>
      </p:sp>
    </p:spTree>
    <p:extLst>
      <p:ext uri="{BB962C8B-B14F-4D97-AF65-F5344CB8AC3E}">
        <p14:creationId xmlns:p14="http://schemas.microsoft.com/office/powerpoint/2010/main" val="299265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4ECAAE-C2ED-921F-F8D3-3E638B3EC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>
                <a:latin typeface="Open Sans"/>
                <a:ea typeface="Open Sans"/>
                <a:cs typeface="Open Sans"/>
              </a:rPr>
              <a:t>Cronograma Futuro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397D4E-C032-12E8-8187-9424B2470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45720" tIns="45720" rIns="45720" bIns="45720" rtlCol="0" anchor="t">
            <a:normAutofit/>
          </a:bodyPr>
          <a:lstStyle/>
          <a:p>
            <a:pPr marL="185420" indent="-185420"/>
            <a:r>
              <a:rPr lang="pt-BR" dirty="0">
                <a:latin typeface="Open Sans"/>
                <a:ea typeface="Open Sans"/>
                <a:cs typeface="Open Sans"/>
              </a:rPr>
              <a:t>Detalhamento das datas importantes do projeto e da entrega dos pacotes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9772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a-2014">
  <a:themeElements>
    <a:clrScheme name="Integral">
      <a:dk1>
        <a:srgbClr val="2E2B21"/>
      </a:dk1>
      <a:lt1>
        <a:srgbClr val="FFFFFF"/>
      </a:lt1>
      <a:dk2>
        <a:srgbClr val="605B4F"/>
      </a:dk2>
      <a:lt2>
        <a:srgbClr val="D8D6BE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shade val="89000"/>
                <a:satMod val="145000"/>
              </a:schemeClr>
            </a:duotone>
          </a:blip>
          <a:tile tx="0" ty="0" sx="32000" sy="32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</a:schemeClr>
              <a:schemeClr val="phClr">
                <a:shade val="95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ula 1 e 2.pptx" id="{29610CA9-9A32-4E9F-9605-39144ED61684}" vid="{9B123074-9685-4DD2-AC53-02E8F7375809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31D8CFE97B7F54BB64B70AEDF0EB890" ma:contentTypeVersion="2" ma:contentTypeDescription="Crie um novo documento." ma:contentTypeScope="" ma:versionID="f540eaa3552cf20a89e3b36cc1ef338c">
  <xsd:schema xmlns:xsd="http://www.w3.org/2001/XMLSchema" xmlns:xs="http://www.w3.org/2001/XMLSchema" xmlns:p="http://schemas.microsoft.com/office/2006/metadata/properties" xmlns:ns2="8191d3a3-29e2-4032-b098-63d06824dbee" targetNamespace="http://schemas.microsoft.com/office/2006/metadata/properties" ma:root="true" ma:fieldsID="33f958a47b0ae20ce29cc77aa5606997" ns2:_="">
    <xsd:import namespace="8191d3a3-29e2-4032-b098-63d06824dbe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91d3a3-29e2-4032-b098-63d06824db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28837B-1CF1-4B5A-9121-038039F94D9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B02694F-8332-47FA-A71E-33B841076A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91d3a3-29e2-4032-b098-63d06824db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536FF81-0CEF-426B-853C-221AA41BB1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catolica</Template>
  <TotalTime>324</TotalTime>
  <Words>1943</Words>
  <Application>Microsoft Office PowerPoint</Application>
  <PresentationFormat>Apresentação na tela (4:3)</PresentationFormat>
  <Paragraphs>237</Paragraphs>
  <Slides>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Tema-2014</vt:lpstr>
      <vt:lpstr>DEFESA DE TEMA  [Nome do projeto] [acadêmico] [email] </vt:lpstr>
      <vt:lpstr>O projeto</vt:lpstr>
      <vt:lpstr>Metodologia</vt:lpstr>
      <vt:lpstr>Casos de Uso</vt:lpstr>
      <vt:lpstr>Requisitos</vt:lpstr>
      <vt:lpstr>Modelagem</vt:lpstr>
      <vt:lpstr>Pacotes do Feature Driven Development (FDD)</vt:lpstr>
      <vt:lpstr>Tecnologias aplicadas </vt:lpstr>
      <vt:lpstr>Cronograma Futuro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 (Padrões de Projeto)</dc:title>
  <dc:creator>Jobson Ronan</dc:creator>
  <cp:lastModifiedBy>diogo winck</cp:lastModifiedBy>
  <cp:revision>214</cp:revision>
  <dcterms:created xsi:type="dcterms:W3CDTF">2006-01-02T04:13:30Z</dcterms:created>
  <dcterms:modified xsi:type="dcterms:W3CDTF">2023-03-07T18:56:59Z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0x010100C31D8CFE97B7F54BB64B70AEDF0EB890</vt:lpwstr>
  </property>
</Properties>
</file>