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3" r:id="rId4"/>
    <p:sldId id="287" r:id="rId5"/>
    <p:sldId id="288" r:id="rId6"/>
    <p:sldId id="289" r:id="rId7"/>
    <p:sldId id="277" r:id="rId8"/>
    <p:sldId id="278" r:id="rId9"/>
    <p:sldId id="281" r:id="rId10"/>
    <p:sldId id="291" r:id="rId11"/>
    <p:sldId id="292" r:id="rId12"/>
    <p:sldId id="293" r:id="rId13"/>
    <p:sldId id="295" r:id="rId14"/>
    <p:sldId id="294" r:id="rId15"/>
    <p:sldId id="298" r:id="rId16"/>
    <p:sldId id="296" r:id="rId17"/>
    <p:sldId id="299" r:id="rId18"/>
    <p:sldId id="297" r:id="rId19"/>
    <p:sldId id="284" r:id="rId20"/>
    <p:sldId id="286" r:id="rId21"/>
    <p:sldId id="290" r:id="rId22"/>
    <p:sldId id="28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1"/>
    <p:restoredTop sz="94648"/>
  </p:normalViewPr>
  <p:slideViewPr>
    <p:cSldViewPr snapToGrid="0">
      <p:cViewPr varScale="1">
        <p:scale>
          <a:sx n="117" d="100"/>
          <a:sy n="117" d="100"/>
        </p:scale>
        <p:origin x="163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25/02/2021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25/02/2021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Product</a:t>
            </a:r>
          </a:p>
        </p:txBody>
      </p:sp>
      <p:sp>
        <p:nvSpPr>
          <p:cNvPr id="5" name="Content Placeholder 4"/>
          <p:cNvSpPr>
            <a:spLocks noGrp="1"/>
          </p:cNvSpPr>
          <p:nvPr>
            <p:ph idx="1"/>
          </p:nvPr>
        </p:nvSpPr>
        <p:spPr>
          <a:xfrm>
            <a:off x="1" y="1434164"/>
            <a:ext cx="9144000" cy="5342021"/>
          </a:xfrm>
        </p:spPr>
        <p:txBody>
          <a:bodyPr>
            <a:normAutofit fontScale="70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@Data</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Product.findProductOfTheDay</a:t>
            </a:r>
            <a:r>
              <a:rPr lang="en-GB" sz="1500" dirty="0">
                <a:latin typeface="Courier New" panose="02070309020205020404" pitchFamily="49" charset="0"/>
                <a:cs typeface="Courier New" panose="02070309020205020404" pitchFamily="49" charset="0"/>
              </a:rPr>
              <a:t>", query = "SELECT p FROM Product p  WHERE </a:t>
            </a:r>
            <a:r>
              <a:rPr lang="en-GB" sz="1500" dirty="0" err="1">
                <a:latin typeface="Courier New" panose="02070309020205020404" pitchFamily="49" charset="0"/>
                <a:cs typeface="Courier New" panose="02070309020205020404" pitchFamily="49" charset="0"/>
              </a:rPr>
              <a:t>p.productOfTheDay</a:t>
            </a:r>
            <a:r>
              <a:rPr lang="en-GB" sz="1500" dirty="0">
                <a:latin typeface="Courier New" panose="02070309020205020404" pitchFamily="49" charset="0"/>
                <a:cs typeface="Courier New" panose="02070309020205020404" pitchFamily="49" charset="0"/>
              </a:rPr>
              <a:t> = ?1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Product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name;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@Lob</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byte[] </a:t>
            </a:r>
            <a:r>
              <a:rPr lang="en-GB" sz="1500" dirty="0" err="1">
                <a:latin typeface="Courier New" panose="02070309020205020404" pitchFamily="49" charset="0"/>
                <a:cs typeface="Courier New" panose="02070309020205020404" pitchFamily="49" charset="0"/>
              </a:rPr>
              <a:t>photoimage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//@Temporal(</a:t>
            </a:r>
            <a:r>
              <a:rPr lang="en-GB" sz="1500" dirty="0" err="1">
                <a:latin typeface="Courier New" panose="02070309020205020404" pitchFamily="49" charset="0"/>
                <a:cs typeface="Courier New" panose="02070309020205020404" pitchFamily="49" charset="0"/>
              </a:rPr>
              <a:t>TemporalType.DATE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productOfTheDay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OneToOne</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mappedBy</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relatedProduct</a:t>
            </a:r>
            <a:r>
              <a:rPr lang="en-GB" sz="1500" dirty="0">
                <a:latin typeface="Courier New" panose="02070309020205020404" pitchFamily="49" charset="0"/>
                <a:cs typeface="Courier New" panose="02070309020205020404" pitchFamily="49" charset="0"/>
              </a:rPr>
              <a:t>",fetch = </a:t>
            </a:r>
            <a:r>
              <a:rPr lang="en-GB" sz="1500" dirty="0" err="1">
                <a:latin typeface="Courier New" panose="02070309020205020404" pitchFamily="49" charset="0"/>
                <a:cs typeface="Courier New" panose="02070309020205020404" pitchFamily="49" charset="0"/>
              </a:rPr>
              <a:t>FetchType.EAGER</a:t>
            </a:r>
            <a:r>
              <a:rPr lang="en-GB" sz="1500" dirty="0">
                <a:latin typeface="Courier New" panose="02070309020205020404" pitchFamily="49" charset="0"/>
                <a:cs typeface="Courier New" panose="02070309020205020404" pitchFamily="49" charset="0"/>
              </a:rPr>
              <a:t>, cascade = { </a:t>
            </a:r>
            <a:r>
              <a:rPr lang="en-GB" sz="1500" dirty="0" err="1">
                <a:latin typeface="Courier New" panose="02070309020205020404" pitchFamily="49" charset="0"/>
                <a:cs typeface="Courier New" panose="02070309020205020404" pitchFamily="49" charset="0"/>
              </a:rPr>
              <a:t>CascadeType.PERSIST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CascadeType.REMOVE</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orphanRemoval</a:t>
            </a:r>
            <a:r>
              <a:rPr lang="en-GB" sz="1500" dirty="0">
                <a:latin typeface="Courier New" panose="02070309020205020404" pitchFamily="49" charset="0"/>
                <a:cs typeface="Courier New" panose="02070309020205020404" pitchFamily="49" charset="0"/>
              </a:rPr>
              <a:t>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Questionnaire questionnaire;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OneToMany</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mappedBy</a:t>
            </a:r>
            <a:r>
              <a:rPr lang="en-GB" sz="1500" dirty="0">
                <a:latin typeface="Courier New" panose="02070309020205020404" pitchFamily="49" charset="0"/>
                <a:cs typeface="Courier New" panose="02070309020205020404" pitchFamily="49" charset="0"/>
              </a:rPr>
              <a:t> = "product", cascade = { </a:t>
            </a:r>
            <a:r>
              <a:rPr lang="en-GB" sz="1500" dirty="0" err="1">
                <a:latin typeface="Courier New" panose="02070309020205020404" pitchFamily="49" charset="0"/>
                <a:cs typeface="Courier New" panose="02070309020205020404" pitchFamily="49" charset="0"/>
              </a:rPr>
              <a:t>CascadeType.PERSIST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CascadeType.REMOVE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CascadeType.REFRESH</a:t>
            </a:r>
            <a:r>
              <a:rPr lang="en-GB" sz="1500" dirty="0">
                <a:latin typeface="Courier New" panose="02070309020205020404" pitchFamily="49" charset="0"/>
                <a:cs typeface="Courier New" panose="02070309020205020404" pitchFamily="49" charset="0"/>
              </a:rPr>
              <a:t> }, fetch = </a:t>
            </a:r>
            <a:r>
              <a:rPr lang="en-GB" sz="1500" dirty="0" err="1">
                <a:latin typeface="Courier New" panose="02070309020205020404" pitchFamily="49" charset="0"/>
                <a:cs typeface="Courier New" panose="02070309020205020404" pitchFamily="49" charset="0"/>
              </a:rPr>
              <a:t>FetchType.EAGER</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orphanRemoval</a:t>
            </a:r>
            <a:r>
              <a:rPr lang="en-GB" sz="1500" dirty="0">
                <a:latin typeface="Courier New" panose="02070309020205020404" pitchFamily="49" charset="0"/>
                <a:cs typeface="Courier New" panose="02070309020205020404" pitchFamily="49" charset="0"/>
              </a:rPr>
              <a:t>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List&lt;Review&gt; reviews;</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Product()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this.reviews</a:t>
            </a:r>
            <a:r>
              <a:rPr lang="en-GB" sz="1500" dirty="0">
                <a:latin typeface="Courier New" panose="02070309020205020404" pitchFamily="49" charset="0"/>
                <a:cs typeface="Courier New" panose="02070309020205020404" pitchFamily="49" charset="0"/>
              </a:rPr>
              <a:t> = new </a:t>
            </a:r>
            <a:r>
              <a:rPr lang="en-GB" sz="1500" dirty="0" err="1">
                <a:latin typeface="Courier New" panose="02070309020205020404" pitchFamily="49" charset="0"/>
                <a:cs typeface="Courier New" panose="02070309020205020404" pitchFamily="49" charset="0"/>
              </a:rPr>
              <a:t>ArrayList</a:t>
            </a:r>
            <a:r>
              <a:rPr lang="en-GB" sz="1500" dirty="0">
                <a:latin typeface="Courier New" panose="02070309020205020404" pitchFamily="49" charset="0"/>
                <a:cs typeface="Courier New" panose="02070309020205020404" pitchFamily="49" charset="0"/>
              </a:rPr>
              <a:t>&lt;&gt;();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String getBase64Img()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return Base64.getEncoder().</a:t>
            </a:r>
            <a:r>
              <a:rPr lang="en-GB" sz="1500" dirty="0" err="1">
                <a:latin typeface="Courier New" panose="02070309020205020404" pitchFamily="49" charset="0"/>
                <a:cs typeface="Courier New" panose="02070309020205020404" pitchFamily="49" charset="0"/>
              </a:rPr>
              <a:t>encodeToString</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this.photoimage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addReview</a:t>
            </a:r>
            <a:r>
              <a:rPr lang="en-GB" sz="1500" dirty="0">
                <a:latin typeface="Courier New" panose="02070309020205020404" pitchFamily="49" charset="0"/>
                <a:cs typeface="Courier New" panose="02070309020205020404" pitchFamily="49" charset="0"/>
              </a:rPr>
              <a:t>(Review review)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if(review != null)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getReviews</a:t>
            </a:r>
            <a:r>
              <a:rPr lang="en-GB" sz="1500" dirty="0">
                <a:latin typeface="Courier New" panose="02070309020205020404" pitchFamily="49" charset="0"/>
                <a:cs typeface="Courier New" panose="02070309020205020404" pitchFamily="49" charset="0"/>
              </a:rPr>
              <a:t>().add(review);</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436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a:t>
            </a:r>
            <a:r>
              <a:rPr lang="en-GB" sz="1500" dirty="0" err="1">
                <a:latin typeface="Courier New" panose="02070309020205020404" pitchFamily="49" charset="0"/>
                <a:cs typeface="Courier New" panose="02070309020205020404" pitchFamily="49" charset="0"/>
              </a:rPr>
              <a:t>Question.findMQByQuestionnaireId</a:t>
            </a:r>
            <a:r>
              <a:rPr lang="en-GB" sz="1500" dirty="0">
                <a:latin typeface="Courier New" panose="02070309020205020404" pitchFamily="49" charset="0"/>
                <a:cs typeface="Courier New" panose="02070309020205020404" pitchFamily="49" charset="0"/>
              </a:rPr>
              <a:t>", query = "SELECT q FROM Question q WHERE </a:t>
            </a:r>
            <a:r>
              <a:rPr lang="en-GB" sz="1500" dirty="0" err="1">
                <a:latin typeface="Courier New" panose="02070309020205020404" pitchFamily="49" charset="0"/>
                <a:cs typeface="Courier New" panose="02070309020205020404" pitchFamily="49" charset="0"/>
              </a:rPr>
              <a:t>q.questionnaire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q.type</a:t>
            </a:r>
            <a:r>
              <a:rPr lang="en-GB" sz="1500" dirty="0">
                <a:latin typeface="Courier New" panose="02070309020205020404" pitchFamily="49" charset="0"/>
                <a:cs typeface="Courier New" panose="02070309020205020404" pitchFamily="49" charset="0"/>
              </a:rPr>
              <a:t> = 'MARKETING'")</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a:t>
            </a:r>
            <a:r>
              <a:rPr lang="en-GB" sz="1500" dirty="0" err="1">
                <a:latin typeface="Courier New" panose="02070309020205020404" pitchFamily="49" charset="0"/>
                <a:cs typeface="Courier New" panose="02070309020205020404" pitchFamily="49" charset="0"/>
              </a:rPr>
              <a:t>Question.findFQByQuestionnaireId</a:t>
            </a:r>
            <a:r>
              <a:rPr lang="en-GB" sz="1500" dirty="0">
                <a:latin typeface="Courier New" panose="02070309020205020404" pitchFamily="49" charset="0"/>
                <a:cs typeface="Courier New" panose="02070309020205020404" pitchFamily="49" charset="0"/>
              </a:rPr>
              <a:t>", query = "SELECT q FROM Question q WHERE </a:t>
            </a:r>
            <a:r>
              <a:rPr lang="en-GB" sz="1500" dirty="0" err="1">
                <a:latin typeface="Courier New" panose="02070309020205020404" pitchFamily="49" charset="0"/>
                <a:cs typeface="Courier New" panose="02070309020205020404" pitchFamily="49" charset="0"/>
              </a:rPr>
              <a:t>q.questionnaire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q.type</a:t>
            </a:r>
            <a:r>
              <a:rPr lang="en-GB" sz="1500" dirty="0">
                <a:latin typeface="Courier New" panose="02070309020205020404" pitchFamily="49" charset="0"/>
                <a:cs typeface="Courier New" panose="02070309020205020404" pitchFamily="49" charset="0"/>
              </a:rPr>
              <a:t> = 'FIXED'")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Question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@Enumerated(</a:t>
            </a:r>
            <a:r>
              <a:rPr lang="en-GB" sz="1500" dirty="0" err="1">
                <a:latin typeface="Courier New" panose="02070309020205020404" pitchFamily="49" charset="0"/>
                <a:cs typeface="Courier New" panose="02070309020205020404" pitchFamily="49" charset="0"/>
              </a:rPr>
              <a:t>EnumType.STRING</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QuestionType</a:t>
            </a:r>
            <a:r>
              <a:rPr lang="en-GB" sz="1500" dirty="0">
                <a:latin typeface="Courier New" panose="02070309020205020404" pitchFamily="49" charset="0"/>
                <a:cs typeface="Courier New" panose="02070309020205020404" pitchFamily="49" charset="0"/>
              </a:rPr>
              <a:t> type;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description;</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Questionnaire questionnaire;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9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Questionnaire</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100" dirty="0">
                <a:latin typeface="Courier New" panose="02070309020205020404" pitchFamily="49" charset="0"/>
                <a:cs typeface="Courier New" panose="02070309020205020404" pitchFamily="49" charset="0"/>
              </a:rPr>
              <a:t>@Entity</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@Getter</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@Setter</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NamedQuery</a:t>
            </a:r>
            <a:r>
              <a:rPr lang="en-GB" sz="1100" dirty="0">
                <a:latin typeface="Courier New" panose="02070309020205020404" pitchFamily="49" charset="0"/>
                <a:cs typeface="Courier New" panose="02070309020205020404" pitchFamily="49" charset="0"/>
              </a:rPr>
              <a:t>(name="</a:t>
            </a:r>
            <a:r>
              <a:rPr lang="en-GB" sz="1100" dirty="0" err="1">
                <a:latin typeface="Courier New" panose="02070309020205020404" pitchFamily="49" charset="0"/>
                <a:cs typeface="Courier New" panose="02070309020205020404" pitchFamily="49" charset="0"/>
              </a:rPr>
              <a:t>Questionnaire.findByProdId</a:t>
            </a:r>
            <a:r>
              <a:rPr lang="en-GB" sz="1100" dirty="0">
                <a:latin typeface="Courier New" panose="02070309020205020404" pitchFamily="49" charset="0"/>
                <a:cs typeface="Courier New" panose="02070309020205020404" pitchFamily="49" charset="0"/>
              </a:rPr>
              <a:t>", query = "SELECT q FROM Questionnaire q WHERE </a:t>
            </a:r>
            <a:r>
              <a:rPr lang="en-GB" sz="1100" dirty="0" err="1">
                <a:latin typeface="Courier New" panose="02070309020205020404" pitchFamily="49" charset="0"/>
                <a:cs typeface="Courier New" panose="02070309020205020404" pitchFamily="49" charset="0"/>
              </a:rPr>
              <a:t>q.relatedProduct</a:t>
            </a:r>
            <a:r>
              <a:rPr lang="en-GB" sz="1100" dirty="0">
                <a:latin typeface="Courier New" panose="02070309020205020404" pitchFamily="49" charset="0"/>
                <a:cs typeface="Courier New" panose="02070309020205020404" pitchFamily="49" charset="0"/>
              </a:rPr>
              <a:t> = ?1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NamedQuery</a:t>
            </a:r>
            <a:r>
              <a:rPr lang="en-GB" sz="1100" dirty="0">
                <a:latin typeface="Courier New" panose="02070309020205020404" pitchFamily="49" charset="0"/>
                <a:cs typeface="Courier New" panose="02070309020205020404" pitchFamily="49" charset="0"/>
              </a:rPr>
              <a:t>(name="</a:t>
            </a:r>
            <a:r>
              <a:rPr lang="en-GB" sz="1100" dirty="0" err="1">
                <a:latin typeface="Courier New" panose="02070309020205020404" pitchFamily="49" charset="0"/>
                <a:cs typeface="Courier New" panose="02070309020205020404" pitchFamily="49" charset="0"/>
              </a:rPr>
              <a:t>Questionnaire.findAllQuestionnaires</a:t>
            </a:r>
            <a:r>
              <a:rPr lang="en-GB" sz="1100" dirty="0">
                <a:latin typeface="Courier New" panose="02070309020205020404" pitchFamily="49" charset="0"/>
                <a:cs typeface="Courier New" panose="02070309020205020404" pitchFamily="49" charset="0"/>
              </a:rPr>
              <a:t>", query = "SELECT q FROM Questionnaire q")</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public class Questionnaire implements Serializable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static final long </a:t>
            </a:r>
            <a:r>
              <a:rPr lang="en-GB" sz="1100" dirty="0" err="1">
                <a:latin typeface="Courier New" panose="02070309020205020404" pitchFamily="49" charset="0"/>
                <a:cs typeface="Courier New" panose="02070309020205020404" pitchFamily="49" charset="0"/>
              </a:rPr>
              <a:t>serialVersionUID</a:t>
            </a:r>
            <a:r>
              <a:rPr lang="en-GB" sz="1100" dirty="0">
                <a:latin typeface="Courier New" panose="02070309020205020404" pitchFamily="49" charset="0"/>
                <a:cs typeface="Courier New" panose="02070309020205020404" pitchFamily="49" charset="0"/>
              </a:rPr>
              <a:t> = 1L;</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@Id</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GeneratedValue</a:t>
            </a:r>
            <a:r>
              <a:rPr lang="en-GB" sz="1100" dirty="0">
                <a:latin typeface="Courier New" panose="02070309020205020404" pitchFamily="49" charset="0"/>
                <a:cs typeface="Courier New" panose="02070309020205020404" pitchFamily="49" charset="0"/>
              </a:rPr>
              <a:t>(strategy = </a:t>
            </a:r>
            <a:r>
              <a:rPr lang="en-GB" sz="1100" dirty="0" err="1">
                <a:latin typeface="Courier New" panose="02070309020205020404" pitchFamily="49" charset="0"/>
                <a:cs typeface="Courier New" panose="02070309020205020404" pitchFamily="49" charset="0"/>
              </a:rPr>
              <a:t>GenerationType.IDENTITY</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id;</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OneToOne</a:t>
            </a:r>
            <a:r>
              <a:rPr lang="en-GB" sz="1100" dirty="0">
                <a:latin typeface="Courier New" panose="02070309020205020404" pitchFamily="49" charset="0"/>
                <a:cs typeface="Courier New" panose="02070309020205020404" pitchFamily="49" charset="0"/>
              </a:rPr>
              <a:t>(fetch = </a:t>
            </a:r>
            <a:r>
              <a:rPr lang="en-GB" sz="1100" dirty="0" err="1">
                <a:latin typeface="Courier New" panose="02070309020205020404" pitchFamily="49" charset="0"/>
                <a:cs typeface="Courier New" panose="02070309020205020404" pitchFamily="49" charset="0"/>
              </a:rPr>
              <a:t>FetchType.EAGER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orphanRemoval</a:t>
            </a:r>
            <a:r>
              <a:rPr lang="en-GB" sz="1100" dirty="0">
                <a:latin typeface="Courier New" panose="02070309020205020404" pitchFamily="49" charset="0"/>
                <a:cs typeface="Courier New" panose="02070309020205020404" pitchFamily="49" charset="0"/>
              </a:rPr>
              <a:t> = true, cascade = { </a:t>
            </a:r>
            <a:r>
              <a:rPr lang="en-GB" sz="1100" dirty="0" err="1">
                <a:latin typeface="Courier New" panose="02070309020205020404" pitchFamily="49" charset="0"/>
                <a:cs typeface="Courier New" panose="02070309020205020404" pitchFamily="49" charset="0"/>
              </a:rPr>
              <a:t>CascadeType.PERSIST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CascadeType.REMOVE</a:t>
            </a:r>
            <a:r>
              <a:rPr lang="en-GB" sz="1100" dirty="0">
                <a:latin typeface="Courier New" panose="02070309020205020404" pitchFamily="49" charset="0"/>
                <a:cs typeface="Courier New" panose="02070309020205020404" pitchFamily="49" charset="0"/>
              </a:rPr>
              <a:t>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Product </a:t>
            </a:r>
            <a:r>
              <a:rPr lang="en-GB" sz="1100" dirty="0" err="1">
                <a:latin typeface="Courier New" panose="02070309020205020404" pitchFamily="49" charset="0"/>
                <a:cs typeface="Courier New" panose="02070309020205020404" pitchFamily="49" charset="0"/>
              </a:rPr>
              <a:t>relatedProduct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OneToMany</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mappedBy</a:t>
            </a:r>
            <a:r>
              <a:rPr lang="en-GB" sz="1100" dirty="0">
                <a:latin typeface="Courier New" panose="02070309020205020404" pitchFamily="49" charset="0"/>
                <a:cs typeface="Courier New" panose="02070309020205020404" pitchFamily="49" charset="0"/>
              </a:rPr>
              <a:t> = "questionnaire", cascade = { </a:t>
            </a:r>
            <a:r>
              <a:rPr lang="en-GB" sz="1100" dirty="0" err="1">
                <a:latin typeface="Courier New" panose="02070309020205020404" pitchFamily="49" charset="0"/>
                <a:cs typeface="Courier New" panose="02070309020205020404" pitchFamily="49" charset="0"/>
              </a:rPr>
              <a:t>CascadeType.PERSIST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orphanRemoval</a:t>
            </a:r>
            <a:r>
              <a:rPr lang="en-GB" sz="1100" dirty="0">
                <a:latin typeface="Courier New" panose="02070309020205020404" pitchFamily="49" charset="0"/>
                <a:cs typeface="Courier New" panose="02070309020205020404" pitchFamily="49" charset="0"/>
              </a:rPr>
              <a:t> = true)</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List&lt;Question&gt; questions;</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OneToMany</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mappedBy</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relatedQuestionnaire</a:t>
            </a:r>
            <a:r>
              <a:rPr lang="en-GB" sz="1100" dirty="0">
                <a:latin typeface="Courier New" panose="02070309020205020404" pitchFamily="49" charset="0"/>
                <a:cs typeface="Courier New" panose="02070309020205020404" pitchFamily="49" charset="0"/>
              </a:rPr>
              <a:t>", cascade = {</a:t>
            </a:r>
            <a:r>
              <a:rPr lang="en-GB" sz="1100" dirty="0" err="1">
                <a:latin typeface="Courier New" panose="02070309020205020404" pitchFamily="49" charset="0"/>
                <a:cs typeface="Courier New" panose="02070309020205020404" pitchFamily="49" charset="0"/>
              </a:rPr>
              <a:t>CascadeType.REFRESH</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OrderBy</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pointsEarned</a:t>
            </a:r>
            <a:r>
              <a:rPr lang="en-GB" sz="1100" dirty="0">
                <a:latin typeface="Courier New" panose="02070309020205020404" pitchFamily="49" charset="0"/>
                <a:cs typeface="Courier New" panose="02070309020205020404" pitchFamily="49" charset="0"/>
              </a:rPr>
              <a:t> DESC")</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List&lt;</a:t>
            </a:r>
            <a:r>
              <a:rPr lang="en-GB" sz="1100" dirty="0" err="1">
                <a:latin typeface="Courier New" panose="02070309020205020404" pitchFamily="49" charset="0"/>
                <a:cs typeface="Courier New" panose="02070309020205020404" pitchFamily="49" charset="0"/>
              </a:rPr>
              <a:t>UserAnswer</a:t>
            </a:r>
            <a:r>
              <a:rPr lang="en-GB" sz="1100" dirty="0">
                <a:latin typeface="Courier New" panose="02070309020205020404" pitchFamily="49" charset="0"/>
                <a:cs typeface="Courier New" panose="02070309020205020404" pitchFamily="49" charset="0"/>
              </a:rPr>
              <a:t>&gt; answers;</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a:t>
            </a:r>
            <a:r>
              <a:rPr lang="en-GB" sz="1100" dirty="0" err="1">
                <a:latin typeface="Courier New" panose="02070309020205020404" pitchFamily="49" charset="0"/>
                <a:cs typeface="Courier New" panose="02070309020205020404" pitchFamily="49" charset="0"/>
              </a:rPr>
              <a:t>numMarketingQuestions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a:t>
            </a:r>
            <a:r>
              <a:rPr lang="en-GB" sz="1100" dirty="0" err="1">
                <a:latin typeface="Courier New" panose="02070309020205020404" pitchFamily="49" charset="0"/>
                <a:cs typeface="Courier New" panose="02070309020205020404" pitchFamily="49" charset="0"/>
              </a:rPr>
              <a:t>numFixedQuestions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public Questionnaire()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this.questions</a:t>
            </a:r>
            <a:r>
              <a:rPr lang="en-GB" sz="1100" dirty="0">
                <a:latin typeface="Courier New" panose="02070309020205020404" pitchFamily="49" charset="0"/>
                <a:cs typeface="Courier New" panose="02070309020205020404" pitchFamily="49" charset="0"/>
              </a:rPr>
              <a:t> = new </a:t>
            </a:r>
            <a:r>
              <a:rPr lang="en-GB" sz="1100" dirty="0" err="1">
                <a:latin typeface="Courier New" panose="02070309020205020404" pitchFamily="49" charset="0"/>
                <a:cs typeface="Courier New" panose="02070309020205020404" pitchFamily="49" charset="0"/>
              </a:rPr>
              <a:t>ArrayList</a:t>
            </a:r>
            <a:r>
              <a:rPr lang="en-GB" sz="1100" dirty="0">
                <a:latin typeface="Courier New" panose="02070309020205020404" pitchFamily="49" charset="0"/>
                <a:cs typeface="Courier New" panose="02070309020205020404" pitchFamily="49" charset="0"/>
              </a:rPr>
              <a:t>&lt;&gt;();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this.answers</a:t>
            </a:r>
            <a:r>
              <a:rPr lang="en-GB" sz="1100" dirty="0">
                <a:latin typeface="Courier New" panose="02070309020205020404" pitchFamily="49" charset="0"/>
                <a:cs typeface="Courier New" panose="02070309020205020404" pitchFamily="49" charset="0"/>
              </a:rPr>
              <a:t> = new </a:t>
            </a:r>
            <a:r>
              <a:rPr lang="en-GB" sz="1100" dirty="0" err="1">
                <a:latin typeface="Courier New" panose="02070309020205020404" pitchFamily="49" charset="0"/>
                <a:cs typeface="Courier New" panose="02070309020205020404" pitchFamily="49" charset="0"/>
              </a:rPr>
              <a:t>ArrayList</a:t>
            </a:r>
            <a:r>
              <a:rPr lang="en-GB" sz="1100" dirty="0">
                <a:latin typeface="Courier New" panose="02070309020205020404" pitchFamily="49" charset="0"/>
                <a:cs typeface="Courier New" panose="02070309020205020404" pitchFamily="49" charset="0"/>
              </a:rPr>
              <a:t>&lt;&gt;();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numMarketingQuestions</a:t>
            </a:r>
            <a:r>
              <a:rPr lang="en-GB" sz="1100" dirty="0">
                <a:latin typeface="Courier New" panose="02070309020205020404" pitchFamily="49" charset="0"/>
                <a:cs typeface="Courier New" panose="02070309020205020404" pitchFamily="49" charset="0"/>
              </a:rPr>
              <a:t> = 0;</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numFixedQuestions</a:t>
            </a:r>
            <a:r>
              <a:rPr lang="en-GB" sz="1100" dirty="0">
                <a:latin typeface="Courier New" panose="02070309020205020404" pitchFamily="49" charset="0"/>
                <a:cs typeface="Courier New" panose="02070309020205020404" pitchFamily="49" charset="0"/>
              </a:rPr>
              <a:t> = 0;</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this.createFixedQuestions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br>
              <a:rPr lang="en-GB" sz="1100" dirty="0">
                <a:latin typeface="Courier New" panose="02070309020205020404" pitchFamily="49" charset="0"/>
                <a:cs typeface="Courier New" panose="02070309020205020404" pitchFamily="49" charset="0"/>
              </a:rPr>
            </a:br>
            <a:endParaRPr lang="en-GB" sz="1100" dirty="0">
              <a:latin typeface="Courier New" panose="02070309020205020404" pitchFamily="49" charset="0"/>
              <a:cs typeface="Courier New" panose="02070309020205020404" pitchFamily="49" charset="0"/>
            </a:endParaRP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263123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Questionnaire</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private void </a:t>
            </a:r>
            <a:r>
              <a:rPr lang="en-GB" sz="800" dirty="0" err="1">
                <a:latin typeface="Courier New" panose="02070309020205020404" pitchFamily="49" charset="0"/>
                <a:cs typeface="Courier New" panose="02070309020205020404" pitchFamily="49" charset="0"/>
              </a:rPr>
              <a:t>createFixedQuestions</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List&lt;Question&gt; </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 = new </a:t>
            </a:r>
            <a:r>
              <a:rPr lang="en-GB" sz="800" dirty="0" err="1">
                <a:latin typeface="Courier New" panose="02070309020205020404" pitchFamily="49" charset="0"/>
                <a:cs typeface="Courier New" panose="02070309020205020404" pitchFamily="49" charset="0"/>
              </a:rPr>
              <a:t>ArrayList</a:t>
            </a:r>
            <a:r>
              <a:rPr lang="en-GB" sz="800" dirty="0">
                <a:latin typeface="Courier New" panose="02070309020205020404" pitchFamily="49" charset="0"/>
                <a:cs typeface="Courier New" panose="02070309020205020404" pitchFamily="49" charset="0"/>
              </a:rPr>
              <a:t>&lt;&gt;();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q1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q1.setDescription("My age 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q1.setType(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(q1);</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q2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q2.setDescription("I identify my gender as..");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q2.setType(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(q2);</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q3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q3.setDescription("My expertise level is.. [Low, Medium, High]");</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q3.setType(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(q3);</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this.setFixedQuestions</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setFixedQuestions</a:t>
            </a:r>
            <a:r>
              <a:rPr lang="en-GB" sz="800" dirty="0">
                <a:latin typeface="Courier New" panose="02070309020205020404" pitchFamily="49" charset="0"/>
                <a:cs typeface="Courier New" panose="02070309020205020404" pitchFamily="49" charset="0"/>
              </a:rPr>
              <a:t>(List&lt;Question&gt; </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fixedQuestions.forEach</a:t>
            </a:r>
            <a:r>
              <a:rPr lang="en-GB" sz="800" dirty="0">
                <a:latin typeface="Courier New" panose="02070309020205020404" pitchFamily="49" charset="0"/>
                <a:cs typeface="Courier New" panose="02070309020205020404" pitchFamily="49" charset="0"/>
              </a:rPr>
              <a:t>(el -&gt;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if(</a:t>
            </a:r>
            <a:r>
              <a:rPr lang="en-GB" sz="800" dirty="0" err="1">
                <a:latin typeface="Courier New" panose="02070309020205020404" pitchFamily="49" charset="0"/>
                <a:cs typeface="Courier New" panose="02070309020205020404" pitchFamily="49" charset="0"/>
              </a:rPr>
              <a:t>el.getType</a:t>
            </a:r>
            <a:r>
              <a:rPr lang="en-GB" sz="800" dirty="0">
                <a:latin typeface="Courier New" panose="02070309020205020404" pitchFamily="49" charset="0"/>
                <a:cs typeface="Courier New" panose="02070309020205020404" pitchFamily="49" charset="0"/>
              </a:rPr>
              <a:t>().equals(</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el.setQuestionnaire</a:t>
            </a:r>
            <a:r>
              <a:rPr lang="en-GB" sz="800" dirty="0">
                <a:latin typeface="Courier New" panose="02070309020205020404" pitchFamily="49" charset="0"/>
                <a:cs typeface="Courier New" panose="02070309020205020404" pitchFamily="49" charset="0"/>
              </a:rPr>
              <a:t>(this);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this.questions.add</a:t>
            </a:r>
            <a:r>
              <a:rPr lang="en-GB" sz="800" dirty="0">
                <a:latin typeface="Courier New" panose="02070309020205020404" pitchFamily="49" charset="0"/>
                <a:cs typeface="Courier New" panose="02070309020205020404" pitchFamily="49" charset="0"/>
              </a:rPr>
              <a:t>(el);</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this.numFixedQuestions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addMarketingQuestion</a:t>
            </a:r>
            <a:r>
              <a:rPr lang="en-GB" sz="800" dirty="0">
                <a:latin typeface="Courier New" panose="02070309020205020404" pitchFamily="49" charset="0"/>
                <a:cs typeface="Courier New" panose="02070309020205020404" pitchFamily="49" charset="0"/>
              </a:rPr>
              <a:t>(Question q)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if(</a:t>
            </a:r>
            <a:r>
              <a:rPr lang="en-GB" sz="800" dirty="0" err="1">
                <a:latin typeface="Courier New" panose="02070309020205020404" pitchFamily="49" charset="0"/>
                <a:cs typeface="Courier New" panose="02070309020205020404" pitchFamily="49" charset="0"/>
              </a:rPr>
              <a:t>q.getType</a:t>
            </a:r>
            <a:r>
              <a:rPr lang="en-GB" sz="800" dirty="0">
                <a:latin typeface="Courier New" panose="02070309020205020404" pitchFamily="49" charset="0"/>
                <a:cs typeface="Courier New" panose="02070309020205020404" pitchFamily="49" charset="0"/>
              </a:rPr>
              <a:t>().equals(</a:t>
            </a:r>
            <a:r>
              <a:rPr lang="en-GB" sz="800" dirty="0" err="1">
                <a:latin typeface="Courier New" panose="02070309020205020404" pitchFamily="49" charset="0"/>
                <a:cs typeface="Courier New" panose="02070309020205020404" pitchFamily="49" charset="0"/>
              </a:rPr>
              <a:t>QuestionType.MARKETING</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this.questions.add</a:t>
            </a:r>
            <a:r>
              <a:rPr lang="en-GB" sz="800" dirty="0">
                <a:latin typeface="Courier New" panose="02070309020205020404" pitchFamily="49" charset="0"/>
                <a:cs typeface="Courier New" panose="02070309020205020404" pitchFamily="49" charset="0"/>
              </a:rPr>
              <a:t>(q);</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q.setQuestionnaire</a:t>
            </a:r>
            <a:r>
              <a:rPr lang="en-GB" sz="800" dirty="0">
                <a:latin typeface="Courier New" panose="02070309020205020404" pitchFamily="49" charset="0"/>
                <a:cs typeface="Courier New" panose="02070309020205020404" pitchFamily="49" charset="0"/>
              </a:rPr>
              <a:t>(this);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this.numMarketingQuestions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addAnswer</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UserAnswer</a:t>
            </a:r>
            <a:r>
              <a:rPr lang="en-GB" sz="800" dirty="0">
                <a:latin typeface="Courier New" panose="02070309020205020404" pitchFamily="49" charset="0"/>
                <a:cs typeface="Courier New" panose="02070309020205020404" pitchFamily="49" charset="0"/>
              </a:rPr>
              <a:t> answer)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this.answers.add</a:t>
            </a:r>
            <a:r>
              <a:rPr lang="en-GB" sz="800" dirty="0">
                <a:latin typeface="Courier New" panose="02070309020205020404" pitchFamily="49" charset="0"/>
                <a:cs typeface="Courier New" panose="02070309020205020404" pitchFamily="49" charset="0"/>
              </a:rPr>
              <a:t>(answer);</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858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Review</a:t>
            </a:r>
          </a:p>
        </p:txBody>
      </p:sp>
      <p:sp>
        <p:nvSpPr>
          <p:cNvPr id="5" name="Content Placeholder 4"/>
          <p:cNvSpPr>
            <a:spLocks noGrp="1"/>
          </p:cNvSpPr>
          <p:nvPr>
            <p:ph idx="1"/>
          </p:nvPr>
        </p:nvSpPr>
        <p:spPr>
          <a:xfrm>
            <a:off x="1" y="1434164"/>
            <a:ext cx="9144000" cy="5342021"/>
          </a:xfrm>
        </p:spPr>
        <p:txBody>
          <a:bodyPr>
            <a:normAutofit fontScale="70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a:t>
            </a:r>
            <a:r>
              <a:rPr lang="en-GB" sz="1500" dirty="0" err="1">
                <a:latin typeface="Courier New" panose="02070309020205020404" pitchFamily="49" charset="0"/>
                <a:cs typeface="Courier New" panose="02070309020205020404" pitchFamily="49" charset="0"/>
              </a:rPr>
              <a:t>it.polimi.project.ejb.entities</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lombok.Data</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lombok.Getter</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lombok.Setter</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java.time.LocalDate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java.util.Date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Review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date;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description;</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User user;</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Product product;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Review(</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date, String description, User user, Product prod)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a:t>
            </a:r>
            <a:r>
              <a:rPr lang="en-GB" sz="1500" dirty="0">
                <a:latin typeface="Courier New" panose="02070309020205020404" pitchFamily="49" charset="0"/>
                <a:cs typeface="Courier New" panose="02070309020205020404" pitchFamily="49" charset="0"/>
              </a:rPr>
              <a:t> = date;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this.description</a:t>
            </a:r>
            <a:r>
              <a:rPr lang="en-GB" sz="1500" dirty="0">
                <a:latin typeface="Courier New" panose="02070309020205020404" pitchFamily="49" charset="0"/>
                <a:cs typeface="Courier New" panose="02070309020205020404" pitchFamily="49" charset="0"/>
              </a:rPr>
              <a:t> = description;</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this.product</a:t>
            </a:r>
            <a:r>
              <a:rPr lang="en-GB" sz="1500" dirty="0">
                <a:latin typeface="Courier New" panose="02070309020205020404" pitchFamily="49" charset="0"/>
                <a:cs typeface="Courier New" panose="02070309020205020404" pitchFamily="49" charset="0"/>
              </a:rPr>
              <a:t> = prod;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Review()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449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200" dirty="0">
                <a:latin typeface="Courier New" panose="02070309020205020404" pitchFamily="49" charset="0"/>
                <a:cs typeface="Courier New" panose="02070309020205020404" pitchFamily="49" charset="0"/>
              </a:rPr>
              <a:t>@Entity</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@Getter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@Setter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NamedQuery</a:t>
            </a:r>
            <a:r>
              <a:rPr lang="en-GB" sz="1200" dirty="0">
                <a:latin typeface="Courier New" panose="02070309020205020404" pitchFamily="49" charset="0"/>
                <a:cs typeface="Courier New" panose="02070309020205020404" pitchFamily="49" charset="0"/>
              </a:rPr>
              <a:t>(name = "</a:t>
            </a:r>
            <a:r>
              <a:rPr lang="en-GB" sz="1200" dirty="0" err="1">
                <a:latin typeface="Courier New" panose="02070309020205020404" pitchFamily="49" charset="0"/>
                <a:cs typeface="Courier New" panose="02070309020205020404" pitchFamily="49" charset="0"/>
              </a:rPr>
              <a:t>User.checkCredentials</a:t>
            </a:r>
            <a:r>
              <a:rPr lang="en-GB" sz="1200" dirty="0">
                <a:latin typeface="Courier New" panose="02070309020205020404" pitchFamily="49" charset="0"/>
                <a:cs typeface="Courier New" panose="02070309020205020404" pitchFamily="49" charset="0"/>
              </a:rPr>
              <a:t>", query = "SELECT r FROM User r  WHERE (</a:t>
            </a:r>
            <a:r>
              <a:rPr lang="en-GB" sz="1200" dirty="0" err="1">
                <a:latin typeface="Courier New" panose="02070309020205020404" pitchFamily="49" charset="0"/>
                <a:cs typeface="Courier New" panose="02070309020205020404" pitchFamily="49" charset="0"/>
              </a:rPr>
              <a:t>r.username</a:t>
            </a:r>
            <a:r>
              <a:rPr lang="en-GB" sz="1200" dirty="0">
                <a:latin typeface="Courier New" panose="02070309020205020404" pitchFamily="49" charset="0"/>
                <a:cs typeface="Courier New" panose="02070309020205020404" pitchFamily="49" charset="0"/>
              </a:rPr>
              <a:t> = ?1 or </a:t>
            </a:r>
            <a:r>
              <a:rPr lang="en-GB" sz="1200" dirty="0" err="1">
                <a:latin typeface="Courier New" panose="02070309020205020404" pitchFamily="49" charset="0"/>
                <a:cs typeface="Courier New" panose="02070309020205020404" pitchFamily="49" charset="0"/>
              </a:rPr>
              <a:t>r.email</a:t>
            </a:r>
            <a:r>
              <a:rPr lang="en-GB" sz="1200" dirty="0">
                <a:latin typeface="Courier New" panose="02070309020205020404" pitchFamily="49" charset="0"/>
                <a:cs typeface="Courier New" panose="02070309020205020404" pitchFamily="49" charset="0"/>
              </a:rPr>
              <a:t> = ?1) and </a:t>
            </a:r>
            <a:r>
              <a:rPr lang="en-GB" sz="1200" dirty="0" err="1">
                <a:latin typeface="Courier New" panose="02070309020205020404" pitchFamily="49" charset="0"/>
                <a:cs typeface="Courier New" panose="02070309020205020404" pitchFamily="49" charset="0"/>
              </a:rPr>
              <a:t>r.password</a:t>
            </a:r>
            <a:r>
              <a:rPr lang="en-GB" sz="1200" dirty="0">
                <a:latin typeface="Courier New" panose="02070309020205020404" pitchFamily="49" charset="0"/>
                <a:cs typeface="Courier New" panose="02070309020205020404" pitchFamily="49" charset="0"/>
              </a:rPr>
              <a:t> = ?2")</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public class User implements Serializable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static final long </a:t>
            </a:r>
            <a:r>
              <a:rPr lang="en-GB" sz="1200" dirty="0" err="1">
                <a:latin typeface="Courier New" panose="02070309020205020404" pitchFamily="49" charset="0"/>
                <a:cs typeface="Courier New" panose="02070309020205020404" pitchFamily="49" charset="0"/>
              </a:rPr>
              <a:t>serialVersionUID</a:t>
            </a:r>
            <a:r>
              <a:rPr lang="en-GB" sz="1200" dirty="0">
                <a:latin typeface="Courier New" panose="02070309020205020404" pitchFamily="49" charset="0"/>
                <a:cs typeface="Courier New" panose="02070309020205020404" pitchFamily="49" charset="0"/>
              </a:rPr>
              <a:t> = 1L;</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GeneratedValue</a:t>
            </a:r>
            <a:r>
              <a:rPr lang="en-GB" sz="1200" dirty="0">
                <a:latin typeface="Courier New" panose="02070309020205020404" pitchFamily="49" charset="0"/>
                <a:cs typeface="Courier New" panose="02070309020205020404" pitchFamily="49" charset="0"/>
              </a:rPr>
              <a:t>(strategy = </a:t>
            </a:r>
            <a:r>
              <a:rPr lang="en-GB" sz="1200" dirty="0" err="1">
                <a:latin typeface="Courier New" panose="02070309020205020404" pitchFamily="49" charset="0"/>
                <a:cs typeface="Courier New" panose="02070309020205020404" pitchFamily="49" charset="0"/>
              </a:rPr>
              <a:t>GenerationType.IDENTITY</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@Column(unique = true)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username;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@Column(unique = true)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email;</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OneToMany</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List&lt;</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&gt; answers;</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password;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surname;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Boolean </a:t>
            </a:r>
            <a:r>
              <a:rPr lang="en-GB" sz="1200" dirty="0" err="1">
                <a:latin typeface="Courier New" panose="02070309020205020404" pitchFamily="49" charset="0"/>
                <a:cs typeface="Courier New" panose="02070309020205020404" pitchFamily="49" charset="0"/>
              </a:rPr>
              <a:t>is_blocked</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points;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a:t>
            </a:r>
            <a:r>
              <a:rPr lang="en-GB" sz="1200" dirty="0" err="1">
                <a:latin typeface="Courier New" panose="02070309020205020404" pitchFamily="49" charset="0"/>
                <a:cs typeface="Courier New" panose="02070309020205020404" pitchFamily="49" charset="0"/>
              </a:rPr>
              <a:t>LocalDateTime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last_login</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OneToMany</a:t>
            </a:r>
            <a:r>
              <a:rPr lang="en-GB" sz="1200" dirty="0">
                <a:latin typeface="Courier New" panose="02070309020205020404" pitchFamily="49" charset="0"/>
                <a:cs typeface="Courier New" panose="02070309020205020404" pitchFamily="49" charset="0"/>
              </a:rPr>
              <a:t>(fetch = </a:t>
            </a:r>
            <a:r>
              <a:rPr lang="en-GB" sz="1200" dirty="0" err="1">
                <a:latin typeface="Courier New" panose="02070309020205020404" pitchFamily="49" charset="0"/>
                <a:cs typeface="Courier New" panose="02070309020205020404" pitchFamily="49" charset="0"/>
              </a:rPr>
              <a:t>FetchType.EAGER</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mappedBy</a:t>
            </a:r>
            <a:r>
              <a:rPr lang="en-GB" sz="1200" dirty="0">
                <a:latin typeface="Courier New" panose="02070309020205020404" pitchFamily="49" charset="0"/>
                <a:cs typeface="Courier New" panose="02070309020205020404" pitchFamily="49" charset="0"/>
              </a:rPr>
              <a:t> = "user", cascade = { </a:t>
            </a:r>
            <a:r>
              <a:rPr lang="en-GB" sz="1200" dirty="0" err="1">
                <a:latin typeface="Courier New" panose="02070309020205020404" pitchFamily="49" charset="0"/>
                <a:cs typeface="Courier New" panose="02070309020205020404" pitchFamily="49" charset="0"/>
              </a:rPr>
              <a:t>CascadeType.REMOVE</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CascadeType.REFRESH</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List&lt;Review&gt; reviews;</a:t>
            </a: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264899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0" y="1690688"/>
            <a:ext cx="9144000" cy="5069339"/>
          </a:xfrm>
        </p:spPr>
        <p:txBody>
          <a:bodyPr>
            <a:noAutofit/>
          </a:bodyPr>
          <a:lstStyle/>
          <a:p>
            <a:pPr marL="0" indent="0">
              <a:spcBef>
                <a:spcPts val="0"/>
              </a:spcBef>
              <a:buNone/>
            </a:pP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User()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t>
            </a:r>
            <a:r>
              <a:rPr lang="en-GB" sz="1200" dirty="0">
                <a:latin typeface="Courier New" panose="02070309020205020404" pitchFamily="49" charset="0"/>
                <a:cs typeface="Courier New" panose="02070309020205020404" pitchFamily="49" charset="0"/>
              </a:rPr>
              <a:t> = new </a:t>
            </a:r>
            <a:r>
              <a:rPr lang="en-GB" sz="1200" dirty="0" err="1">
                <a:latin typeface="Courier New" panose="02070309020205020404" pitchFamily="49" charset="0"/>
                <a:cs typeface="Courier New" panose="02070309020205020404" pitchFamily="49" charset="0"/>
              </a:rPr>
              <a:t>ArrayList</a:t>
            </a:r>
            <a:r>
              <a:rPr lang="en-GB" sz="1200" dirty="0">
                <a:latin typeface="Courier New" panose="02070309020205020404" pitchFamily="49" charset="0"/>
                <a:cs typeface="Courier New" panose="02070309020205020404" pitchFamily="49" charset="0"/>
              </a:rPr>
              <a:t>&lt;&gt;();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is_blocked</a:t>
            </a:r>
            <a:r>
              <a:rPr lang="en-GB" sz="1200" dirty="0">
                <a:latin typeface="Courier New" panose="02070309020205020404" pitchFamily="49" charset="0"/>
                <a:cs typeface="Courier New" panose="02070309020205020404" pitchFamily="49" charset="0"/>
              </a:rPr>
              <a:t> = false;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addReview</a:t>
            </a:r>
            <a:r>
              <a:rPr lang="en-GB" sz="1200" dirty="0">
                <a:latin typeface="Courier New" panose="02070309020205020404" pitchFamily="49" charset="0"/>
                <a:cs typeface="Courier New" panose="02070309020205020404" pitchFamily="49" charset="0"/>
              </a:rPr>
              <a:t>(Review review)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if(review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getReviews</a:t>
            </a:r>
            <a:r>
              <a:rPr lang="en-GB" sz="1200" dirty="0">
                <a:latin typeface="Courier New" panose="02070309020205020404" pitchFamily="49" charset="0"/>
                <a:cs typeface="Courier New" panose="02070309020205020404" pitchFamily="49" charset="0"/>
              </a:rPr>
              <a:t>().add(review);</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addAnswer</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answer)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this.answers.add</a:t>
            </a:r>
            <a:r>
              <a:rPr lang="en-GB" sz="1200" dirty="0">
                <a:latin typeface="Courier New" panose="02070309020205020404" pitchFamily="49" charset="0"/>
                <a:cs typeface="Courier New" panose="02070309020205020404" pitchFamily="49" charset="0"/>
              </a:rPr>
              <a:t>(answer);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3206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UserAnswer</a:t>
            </a:r>
            <a:endParaRPr lang="en-GB" dirty="0"/>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200" dirty="0">
                <a:latin typeface="Courier New" panose="02070309020205020404" pitchFamily="49" charset="0"/>
                <a:cs typeface="Courier New" panose="02070309020205020404" pitchFamily="49" charset="0"/>
              </a:rPr>
              <a:t>@Entity</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@Getter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@Setter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NamedQuery</a:t>
            </a:r>
            <a:r>
              <a:rPr lang="en-GB" sz="1200" dirty="0">
                <a:latin typeface="Courier New" panose="02070309020205020404" pitchFamily="49" charset="0"/>
                <a:cs typeface="Courier New" panose="02070309020205020404" pitchFamily="49" charset="0"/>
              </a:rPr>
              <a:t>(name="</a:t>
            </a:r>
            <a:r>
              <a:rPr lang="en-GB" sz="1200" dirty="0" err="1">
                <a:latin typeface="Courier New" panose="02070309020205020404" pitchFamily="49" charset="0"/>
                <a:cs typeface="Courier New" panose="02070309020205020404" pitchFamily="49" charset="0"/>
              </a:rPr>
              <a:t>UserAnswer.findByQuestionnaire</a:t>
            </a:r>
            <a:r>
              <a:rPr lang="en-GB" sz="1200" dirty="0">
                <a:latin typeface="Courier New" panose="02070309020205020404" pitchFamily="49" charset="0"/>
                <a:cs typeface="Courier New" panose="02070309020205020404" pitchFamily="49" charset="0"/>
              </a:rPr>
              <a:t>", query = "SELECT a FROM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 WHERE </a:t>
            </a:r>
            <a:r>
              <a:rPr lang="en-GB" sz="1200" dirty="0" err="1">
                <a:latin typeface="Courier New" panose="02070309020205020404" pitchFamily="49" charset="0"/>
                <a:cs typeface="Courier New" panose="02070309020205020404" pitchFamily="49" charset="0"/>
              </a:rPr>
              <a:t>a.relatedQuestionnaire</a:t>
            </a:r>
            <a:r>
              <a:rPr lang="en-GB" sz="1200" dirty="0">
                <a:latin typeface="Courier New" panose="02070309020205020404" pitchFamily="49" charset="0"/>
                <a:cs typeface="Courier New" panose="02070309020205020404" pitchFamily="49" charset="0"/>
              </a:rPr>
              <a:t> = ?1")</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public class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GeneratedValue</a:t>
            </a:r>
            <a:r>
              <a:rPr lang="en-GB" sz="1200" dirty="0">
                <a:latin typeface="Courier New" panose="02070309020205020404" pitchFamily="49" charset="0"/>
                <a:cs typeface="Courier New" panose="02070309020205020404" pitchFamily="49" charset="0"/>
              </a:rPr>
              <a:t>(strategy = </a:t>
            </a:r>
            <a:r>
              <a:rPr lang="en-GB" sz="1200" dirty="0" err="1">
                <a:latin typeface="Courier New" panose="02070309020205020404" pitchFamily="49" charset="0"/>
                <a:cs typeface="Courier New" panose="02070309020205020404" pitchFamily="49" charset="0"/>
              </a:rPr>
              <a:t>GenerationType.AUTO</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long id;</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a:t>
            </a:r>
            <a:r>
              <a:rPr lang="en-GB" sz="1200" dirty="0" err="1">
                <a:latin typeface="Courier New" panose="02070309020205020404" pitchFamily="49" charset="0"/>
                <a:cs typeface="Courier New" panose="02070309020205020404" pitchFamily="49" charset="0"/>
              </a:rPr>
              <a:t>pointsEarned</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ElementCollection</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Map&lt;Question, String&gt; answers;</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ManyToOne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Questionnaire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ManyToOne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User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t>
            </a:r>
            <a:r>
              <a:rPr lang="en-GB" sz="1200" dirty="0">
                <a:latin typeface="Courier New" panose="02070309020205020404" pitchFamily="49" charset="0"/>
                <a:cs typeface="Courier New" panose="02070309020205020404" pitchFamily="49" charset="0"/>
              </a:rPr>
              <a:t> = new HashMap&lt;&gt;();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333443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UserAnswer</a:t>
            </a:r>
            <a:endParaRPr lang="en-GB" dirty="0"/>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setRelatedQuestionnaire</a:t>
            </a:r>
            <a:r>
              <a:rPr lang="en-GB" sz="1200" dirty="0">
                <a:latin typeface="Courier New" panose="02070309020205020404" pitchFamily="49" charset="0"/>
                <a:cs typeface="Courier New" panose="02070309020205020404" pitchFamily="49" charset="0"/>
              </a:rPr>
              <a:t>(Questionnaire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this.relatedQuestionnaire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relatedQuestionnaire.addAnswer</a:t>
            </a:r>
            <a:r>
              <a:rPr lang="en-GB" sz="1200" dirty="0">
                <a:latin typeface="Courier New" panose="02070309020205020404" pitchFamily="49" charset="0"/>
                <a:cs typeface="Courier New" panose="02070309020205020404" pitchFamily="49" charset="0"/>
              </a:rPr>
              <a:t>(this);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setRelatedUser</a:t>
            </a:r>
            <a:r>
              <a:rPr lang="en-GB" sz="1200" dirty="0">
                <a:latin typeface="Courier New" panose="02070309020205020404" pitchFamily="49" charset="0"/>
                <a:cs typeface="Courier New" panose="02070309020205020404" pitchFamily="49" charset="0"/>
              </a:rPr>
              <a:t>(User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this.relatedUser</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relatedUser.addAnswer</a:t>
            </a:r>
            <a:r>
              <a:rPr lang="en-GB" sz="1200" dirty="0">
                <a:latin typeface="Courier New" panose="02070309020205020404" pitchFamily="49" charset="0"/>
                <a:cs typeface="Courier New" panose="02070309020205020404" pitchFamily="49" charset="0"/>
              </a:rPr>
              <a:t>(this);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addAnswer</a:t>
            </a:r>
            <a:r>
              <a:rPr lang="en-GB" sz="1200" dirty="0">
                <a:latin typeface="Courier New" panose="02070309020205020404" pitchFamily="49" charset="0"/>
                <a:cs typeface="Courier New" panose="02070309020205020404" pitchFamily="49" charset="0"/>
              </a:rPr>
              <a:t>(Question question, String </a:t>
            </a:r>
            <a:r>
              <a:rPr lang="en-GB" sz="1200" dirty="0" err="1">
                <a:latin typeface="Courier New" panose="02070309020205020404" pitchFamily="49" charset="0"/>
                <a:cs typeface="Courier New" panose="02070309020205020404" pitchFamily="49" charset="0"/>
              </a:rPr>
              <a:t>answ</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answers.put</a:t>
            </a:r>
            <a:r>
              <a:rPr lang="en-GB" sz="1200" dirty="0">
                <a:latin typeface="Courier New" panose="02070309020205020404" pitchFamily="49" charset="0"/>
                <a:cs typeface="Courier New" panose="02070309020205020404" pitchFamily="49" charset="0"/>
              </a:rPr>
              <a:t>(question, </a:t>
            </a:r>
            <a:r>
              <a:rPr lang="en-GB" sz="1200" dirty="0" err="1">
                <a:latin typeface="Courier New" panose="02070309020205020404" pitchFamily="49" charset="0"/>
                <a:cs typeface="Courier New" panose="02070309020205020404" pitchFamily="49" charset="0"/>
              </a:rPr>
              <a:t>answ</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446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Client components</a:t>
            </a:r>
          </a:p>
        </p:txBody>
      </p:sp>
      <p:sp>
        <p:nvSpPr>
          <p:cNvPr id="4" name="Content Placeholder 3"/>
          <p:cNvSpPr>
            <a:spLocks noGrp="1"/>
          </p:cNvSpPr>
          <p:nvPr>
            <p:ph sz="half" idx="1"/>
          </p:nvPr>
        </p:nvSpPr>
        <p:spPr>
          <a:xfrm>
            <a:off x="628650" y="1825625"/>
            <a:ext cx="4243388" cy="4775200"/>
          </a:xfrm>
        </p:spPr>
        <p:txBody>
          <a:bodyPr>
            <a:normAutofit fontScale="92500" lnSpcReduction="20000"/>
          </a:bodyPr>
          <a:lstStyle/>
          <a:p>
            <a:r>
              <a:rPr lang="en-GB" sz="2000" dirty="0"/>
              <a:t>Servlets</a:t>
            </a:r>
          </a:p>
          <a:p>
            <a:pPr lvl="1"/>
            <a:r>
              <a:rPr lang="en-GB" sz="2000" dirty="0" err="1"/>
              <a:t>AdminHome</a:t>
            </a:r>
            <a:endParaRPr lang="en-GB" sz="2000" dirty="0"/>
          </a:p>
          <a:p>
            <a:pPr lvl="1"/>
            <a:r>
              <a:rPr lang="en-GB" sz="2000" dirty="0" err="1"/>
              <a:t>AdminLogin</a:t>
            </a:r>
            <a:endParaRPr lang="en-GB" sz="2000" dirty="0"/>
          </a:p>
          <a:p>
            <a:pPr lvl="1"/>
            <a:r>
              <a:rPr lang="en-GB" sz="2000" dirty="0" err="1"/>
              <a:t>AdminSeeProducts</a:t>
            </a:r>
            <a:endParaRPr lang="en-GB" sz="2000" dirty="0"/>
          </a:p>
          <a:p>
            <a:pPr lvl="1"/>
            <a:r>
              <a:rPr lang="en-GB" sz="2000" dirty="0" err="1"/>
              <a:t>AdminSeeQuestionnaires</a:t>
            </a:r>
            <a:endParaRPr lang="en-GB" sz="2000" dirty="0"/>
          </a:p>
          <a:p>
            <a:pPr lvl="1"/>
            <a:r>
              <a:rPr lang="en-GB" sz="2000" dirty="0" err="1"/>
              <a:t>CheckLogin</a:t>
            </a:r>
            <a:endParaRPr lang="en-GB" sz="2000" dirty="0"/>
          </a:p>
          <a:p>
            <a:pPr lvl="1"/>
            <a:r>
              <a:rPr lang="en-GB" sz="2000" dirty="0" err="1"/>
              <a:t>CreateReview</a:t>
            </a:r>
            <a:endParaRPr lang="en-GB" sz="2000" dirty="0"/>
          </a:p>
          <a:p>
            <a:pPr lvl="1"/>
            <a:r>
              <a:rPr lang="en-GB" sz="2000" dirty="0" err="1"/>
              <a:t>GetAllProducts</a:t>
            </a:r>
            <a:endParaRPr lang="en-GB" sz="2000" dirty="0"/>
          </a:p>
          <a:p>
            <a:pPr lvl="1"/>
            <a:r>
              <a:rPr lang="en-GB" sz="2000" dirty="0" err="1"/>
              <a:t>GoToHomePage</a:t>
            </a:r>
            <a:endParaRPr lang="en-GB" sz="2000" dirty="0"/>
          </a:p>
          <a:p>
            <a:pPr lvl="1"/>
            <a:r>
              <a:rPr lang="en-GB" sz="2000" dirty="0"/>
              <a:t>GoToQuestionnairePt1</a:t>
            </a:r>
          </a:p>
          <a:p>
            <a:pPr lvl="1"/>
            <a:r>
              <a:rPr lang="en-GB" sz="2000" dirty="0"/>
              <a:t>GoToQuestionnairePt2</a:t>
            </a:r>
          </a:p>
          <a:p>
            <a:pPr lvl="1"/>
            <a:r>
              <a:rPr lang="en-GB" sz="2000" dirty="0" err="1"/>
              <a:t>InsertProduct</a:t>
            </a:r>
            <a:endParaRPr lang="en-GB" sz="2000" dirty="0"/>
          </a:p>
          <a:p>
            <a:pPr lvl="1"/>
            <a:r>
              <a:rPr lang="en-GB" sz="2000" dirty="0"/>
              <a:t>Logout</a:t>
            </a:r>
          </a:p>
          <a:p>
            <a:pPr lvl="1"/>
            <a:r>
              <a:rPr lang="en-GB" sz="2000" dirty="0" err="1"/>
              <a:t>MyServlet</a:t>
            </a:r>
            <a:endParaRPr lang="en-GB" sz="2000" dirty="0"/>
          </a:p>
          <a:p>
            <a:pPr lvl="1"/>
            <a:r>
              <a:rPr lang="en-GB" sz="2000" dirty="0" err="1"/>
              <a:t>QuestionnaireCompleted</a:t>
            </a:r>
            <a:endParaRPr lang="en-GB" sz="2000" dirty="0"/>
          </a:p>
          <a:p>
            <a:pPr lvl="1"/>
            <a:r>
              <a:rPr lang="en-GB" sz="2000" dirty="0"/>
              <a:t>Registration</a:t>
            </a:r>
          </a:p>
          <a:p>
            <a:pPr lvl="1"/>
            <a:r>
              <a:rPr lang="en-GB" sz="2000" dirty="0" err="1"/>
              <a:t>ViewLeaderboard</a:t>
            </a:r>
            <a:endParaRPr lang="en-GB" sz="2000" dirty="0"/>
          </a:p>
        </p:txBody>
      </p:sp>
      <p:sp>
        <p:nvSpPr>
          <p:cNvPr id="5" name="Content Placeholder 4"/>
          <p:cNvSpPr>
            <a:spLocks noGrp="1"/>
          </p:cNvSpPr>
          <p:nvPr>
            <p:ph sz="half" idx="2"/>
          </p:nvPr>
        </p:nvSpPr>
        <p:spPr>
          <a:xfrm>
            <a:off x="4629149" y="1825625"/>
            <a:ext cx="4418597" cy="4351338"/>
          </a:xfrm>
        </p:spPr>
        <p:txBody>
          <a:bodyPr>
            <a:normAutofit fontScale="92500" lnSpcReduction="20000"/>
          </a:bodyPr>
          <a:lstStyle/>
          <a:p>
            <a:r>
              <a:rPr lang="en-GB" sz="2400" dirty="0"/>
              <a:t>Views</a:t>
            </a:r>
          </a:p>
          <a:p>
            <a:pPr lvl="1"/>
            <a:r>
              <a:rPr lang="en-GB" sz="2000" dirty="0" err="1"/>
              <a:t>AdminHome</a:t>
            </a:r>
            <a:endParaRPr lang="en-GB" sz="2000" dirty="0"/>
          </a:p>
          <a:p>
            <a:pPr lvl="1"/>
            <a:r>
              <a:rPr lang="en-GB" sz="2000" dirty="0" err="1"/>
              <a:t>AdminLogin</a:t>
            </a:r>
            <a:endParaRPr lang="en-GB" sz="2000" dirty="0"/>
          </a:p>
          <a:p>
            <a:pPr lvl="1"/>
            <a:r>
              <a:rPr lang="en-GB" sz="2000" dirty="0" err="1"/>
              <a:t>AdminSeeProducts</a:t>
            </a:r>
            <a:endParaRPr lang="en-GB" sz="2000" dirty="0"/>
          </a:p>
          <a:p>
            <a:pPr lvl="1"/>
            <a:r>
              <a:rPr lang="en-GB" sz="2000" dirty="0" err="1"/>
              <a:t>AdminSeeQuestionnaires</a:t>
            </a:r>
            <a:endParaRPr lang="en-GB" sz="2000" dirty="0"/>
          </a:p>
          <a:p>
            <a:pPr lvl="1"/>
            <a:r>
              <a:rPr lang="en-GB" sz="2000" dirty="0"/>
              <a:t>Greetings</a:t>
            </a:r>
          </a:p>
          <a:p>
            <a:pPr lvl="1"/>
            <a:r>
              <a:rPr lang="en-GB" sz="2000" dirty="0"/>
              <a:t>Home</a:t>
            </a:r>
          </a:p>
          <a:p>
            <a:pPr lvl="1"/>
            <a:r>
              <a:rPr lang="en-GB" sz="2000" dirty="0" err="1"/>
              <a:t>Leaderboard</a:t>
            </a:r>
            <a:r>
              <a:rPr lang="en-GB" sz="2000" dirty="0"/>
              <a:t>	</a:t>
            </a:r>
          </a:p>
          <a:p>
            <a:pPr lvl="1"/>
            <a:r>
              <a:rPr lang="en-GB" sz="2000" dirty="0"/>
              <a:t>QuestionnairePt1</a:t>
            </a:r>
          </a:p>
          <a:p>
            <a:pPr lvl="1"/>
            <a:r>
              <a:rPr lang="en-GB" sz="2000" dirty="0"/>
              <a:t>QuestionnairePt2</a:t>
            </a:r>
          </a:p>
          <a:p>
            <a:pPr lvl="1"/>
            <a:r>
              <a:rPr lang="en-GB" sz="2000" dirty="0"/>
              <a:t>Registration</a:t>
            </a:r>
          </a:p>
          <a:p>
            <a:pPr lvl="1"/>
            <a:r>
              <a:rPr lang="en-GB" sz="2000" dirty="0" err="1"/>
              <a:t>WriteReview</a:t>
            </a:r>
            <a:endParaRPr lang="en-GB" sz="2000" dirty="0"/>
          </a:p>
          <a:p>
            <a:pPr lvl="1"/>
            <a:endParaRPr lang="en-GB" dirty="0"/>
          </a:p>
          <a:p>
            <a:endParaRPr lang="en-GB" dirty="0"/>
          </a:p>
        </p:txBody>
      </p:sp>
    </p:spTree>
    <p:extLst>
      <p:ext uri="{BB962C8B-B14F-4D97-AF65-F5344CB8AC3E}">
        <p14:creationId xmlns:p14="http://schemas.microsoft.com/office/powerpoint/2010/main" val="1681549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Components: Business Components</a:t>
            </a:r>
            <a:br>
              <a:rPr lang="en-GB" dirty="0"/>
            </a:br>
            <a:endParaRPr lang="en-GB" dirty="0"/>
          </a:p>
        </p:txBody>
      </p:sp>
      <p:sp>
        <p:nvSpPr>
          <p:cNvPr id="4" name="Content Placeholder 3"/>
          <p:cNvSpPr>
            <a:spLocks noGrp="1"/>
          </p:cNvSpPr>
          <p:nvPr>
            <p:ph sz="half" idx="1"/>
          </p:nvPr>
        </p:nvSpPr>
        <p:spPr/>
        <p:txBody>
          <a:bodyPr>
            <a:normAutofit/>
          </a:bodyPr>
          <a:lstStyle/>
          <a:p>
            <a:r>
              <a:rPr lang="en-GB" dirty="0"/>
              <a:t>Entities</a:t>
            </a:r>
            <a:endParaRPr lang="en-GB" sz="1200" dirty="0"/>
          </a:p>
          <a:p>
            <a:pPr lvl="1"/>
            <a:r>
              <a:rPr lang="en-GB" dirty="0"/>
              <a:t>Admin</a:t>
            </a:r>
          </a:p>
          <a:p>
            <a:pPr lvl="1"/>
            <a:r>
              <a:rPr lang="en-GB" dirty="0"/>
              <a:t>Product</a:t>
            </a:r>
          </a:p>
          <a:p>
            <a:pPr lvl="1"/>
            <a:r>
              <a:rPr lang="en-GB" dirty="0"/>
              <a:t>Question</a:t>
            </a:r>
          </a:p>
          <a:p>
            <a:pPr lvl="1"/>
            <a:r>
              <a:rPr lang="en-GB" dirty="0"/>
              <a:t>Questionnaire</a:t>
            </a:r>
          </a:p>
          <a:p>
            <a:pPr lvl="1"/>
            <a:r>
              <a:rPr lang="en-GB" dirty="0"/>
              <a:t>Review</a:t>
            </a:r>
          </a:p>
          <a:p>
            <a:pPr lvl="1"/>
            <a:r>
              <a:rPr lang="en-GB" dirty="0"/>
              <a:t>User</a:t>
            </a:r>
          </a:p>
          <a:p>
            <a:pPr lvl="1"/>
            <a:r>
              <a:rPr lang="en-GB" dirty="0" err="1"/>
              <a:t>UserAnswer</a:t>
            </a:r>
            <a:endParaRPr lang="en-GB" dirty="0"/>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Services</a:t>
            </a:r>
          </a:p>
          <a:p>
            <a:pPr lvl="1"/>
            <a:r>
              <a:rPr lang="en-GB" dirty="0" err="1"/>
              <a:t>AdminService</a:t>
            </a:r>
            <a:endParaRPr lang="en-GB" dirty="0"/>
          </a:p>
          <a:p>
            <a:pPr lvl="1"/>
            <a:r>
              <a:rPr lang="en-GB" dirty="0" err="1"/>
              <a:t>ProductService</a:t>
            </a:r>
            <a:endParaRPr lang="en-GB" dirty="0"/>
          </a:p>
          <a:p>
            <a:pPr lvl="1"/>
            <a:r>
              <a:rPr lang="en-GB" dirty="0" err="1"/>
              <a:t>QuestionnaireService</a:t>
            </a:r>
            <a:endParaRPr lang="en-GB" dirty="0"/>
          </a:p>
          <a:p>
            <a:pPr lvl="1"/>
            <a:r>
              <a:rPr lang="en-GB" dirty="0" err="1"/>
              <a:t>QuestionService</a:t>
            </a:r>
            <a:endParaRPr lang="en-GB" dirty="0"/>
          </a:p>
          <a:p>
            <a:pPr lvl="1"/>
            <a:r>
              <a:rPr lang="en-GB" dirty="0" err="1"/>
              <a:t>ReviewService</a:t>
            </a:r>
            <a:endParaRPr lang="en-GB" dirty="0"/>
          </a:p>
          <a:p>
            <a:pPr lvl="1"/>
            <a:r>
              <a:rPr lang="en-GB" dirty="0" err="1"/>
              <a:t>UserAnswerService</a:t>
            </a:r>
            <a:endParaRPr lang="en-GB" dirty="0"/>
          </a:p>
          <a:p>
            <a:pPr lvl="1"/>
            <a:r>
              <a:rPr lang="en-GB" dirty="0" err="1"/>
              <a:t>UserService</a:t>
            </a:r>
            <a:endParaRPr lang="en-GB" dirty="0"/>
          </a:p>
          <a:p>
            <a:pPr lvl="2"/>
            <a:endParaRPr lang="en-GB" dirty="0"/>
          </a:p>
          <a:p>
            <a:pPr lvl="1"/>
            <a:endParaRPr lang="en-GB" dirty="0"/>
          </a:p>
        </p:txBody>
      </p:sp>
    </p:spTree>
    <p:extLst>
      <p:ext uri="{BB962C8B-B14F-4D97-AF65-F5344CB8AC3E}">
        <p14:creationId xmlns:p14="http://schemas.microsoft.com/office/powerpoint/2010/main" val="426204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a:xfrm>
            <a:off x="628650" y="1511166"/>
            <a:ext cx="7886700" cy="5255393"/>
          </a:xfrm>
        </p:spPr>
        <p:txBody>
          <a:bodyPr>
            <a:normAutofit fontScale="92500" lnSpcReduction="10000"/>
          </a:bodyPr>
          <a:lstStyle/>
          <a:p>
            <a:r>
              <a:rPr lang="en-GB" dirty="0"/>
              <a:t>Given the specifications</a:t>
            </a:r>
          </a:p>
          <a:p>
            <a:pPr lvl="1"/>
            <a:r>
              <a:rPr lang="en-GB" dirty="0"/>
              <a:t>Design the Entity-Relationship diagram of the data model</a:t>
            </a:r>
          </a:p>
          <a:p>
            <a:pPr lvl="1"/>
            <a:r>
              <a:rPr lang="en-GB" dirty="0"/>
              <a:t>Write the SQL DDL code or draw the graphical model of the logical schema corresponding to the ER diagram</a:t>
            </a:r>
          </a:p>
          <a:p>
            <a:pPr lvl="1"/>
            <a:r>
              <a:rPr lang="en-GB" dirty="0"/>
              <a:t>Write the entity classes of the ORM mapping, including annotations for the attributes and for the relationships, fetch type of attributes and of relationships, and operation cascading policies for relationships (when not by default). Motivate the design choices.</a:t>
            </a:r>
          </a:p>
          <a:p>
            <a:pPr lvl="1"/>
            <a:r>
              <a:rPr lang="en-GB" dirty="0"/>
              <a:t>Write the Java code of the entity method necessary for  ….</a:t>
            </a:r>
          </a:p>
          <a:p>
            <a:pPr lvl="1"/>
            <a:r>
              <a:rPr lang="en-GB" dirty="0"/>
              <a:t>Specify the named queries (other than “</a:t>
            </a:r>
            <a:r>
              <a:rPr lang="en-GB" dirty="0" err="1"/>
              <a:t>checkCredentials</a:t>
            </a:r>
            <a:r>
              <a:rPr lang="en-GB" dirty="0"/>
              <a:t>”) used by the methods of the business objects.</a:t>
            </a:r>
          </a:p>
          <a:p>
            <a:pPr lvl="1"/>
            <a:r>
              <a:rPr lang="en-GB" dirty="0"/>
              <a:t>List the client and business components of the application </a:t>
            </a:r>
          </a:p>
          <a:p>
            <a:pPr lvl="1"/>
            <a:r>
              <a:rPr lang="en-GB" dirty="0"/>
              <a:t>For the data access services in the business tier, specify the type of the EJB component and write the complete signature of all the business methods. Motivate the design choices</a:t>
            </a:r>
          </a:p>
          <a:p>
            <a:pPr lvl="1"/>
            <a:r>
              <a:rPr lang="en-GB" dirty="0"/>
              <a:t>Write the Java code of  the business methods that …</a:t>
            </a:r>
          </a:p>
        </p:txBody>
      </p:sp>
    </p:spTree>
    <p:extLst>
      <p:ext uri="{BB962C8B-B14F-4D97-AF65-F5344CB8AC3E}">
        <p14:creationId xmlns:p14="http://schemas.microsoft.com/office/powerpoint/2010/main" val="233676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Warning</a:t>
            </a:r>
          </a:p>
        </p:txBody>
      </p:sp>
      <p:sp>
        <p:nvSpPr>
          <p:cNvPr id="3" name="Content Placeholder 2"/>
          <p:cNvSpPr>
            <a:spLocks noGrp="1"/>
          </p:cNvSpPr>
          <p:nvPr>
            <p:ph idx="1"/>
          </p:nvPr>
        </p:nvSpPr>
        <p:spPr/>
        <p:txBody>
          <a:bodyPr/>
          <a:lstStyle/>
          <a:p>
            <a:r>
              <a:rPr lang="en-GB" dirty="0"/>
              <a:t>Write only the requested code</a:t>
            </a:r>
          </a:p>
          <a:p>
            <a:r>
              <a:rPr lang="en-GB" dirty="0"/>
              <a:t>Do not write code for login/logout and </a:t>
            </a:r>
            <a:r>
              <a:rPr lang="en-GB" dirty="0" err="1"/>
              <a:t>checkCredentials</a:t>
            </a:r>
            <a:r>
              <a:rPr lang="en-GB" dirty="0"/>
              <a:t> method</a:t>
            </a:r>
          </a:p>
          <a:p>
            <a:r>
              <a:rPr lang="en-GB" dirty="0"/>
              <a:t>Fill this template with the solution, do not change the template</a:t>
            </a:r>
          </a:p>
        </p:txBody>
      </p:sp>
    </p:spTree>
    <p:extLst>
      <p:ext uri="{BB962C8B-B14F-4D97-AF65-F5344CB8AC3E}">
        <p14:creationId xmlns:p14="http://schemas.microsoft.com/office/powerpoint/2010/main" val="158772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188908"/>
            <a:ext cx="7886700" cy="1325563"/>
          </a:xfrm>
        </p:spPr>
        <p:txBody>
          <a:bodyPr/>
          <a:lstStyle/>
          <a:p>
            <a:pPr lvl="0"/>
            <a:r>
              <a:rPr lang="en-GB" dirty="0"/>
              <a:t>Entity Relationship</a:t>
            </a:r>
          </a:p>
        </p:txBody>
      </p:sp>
      <p:cxnSp>
        <p:nvCxnSpPr>
          <p:cNvPr id="3" name="Elbow Connector 6"/>
          <p:cNvCxnSpPr>
            <a:stCxn id="11" idx="3"/>
            <a:endCxn id="7" idx="2"/>
          </p:cNvCxnSpPr>
          <p:nvPr/>
        </p:nvCxnSpPr>
        <p:spPr>
          <a:xfrm flipV="1">
            <a:off x="5882180" y="5248579"/>
            <a:ext cx="2124621" cy="184784"/>
          </a:xfrm>
          <a:prstGeom prst="bentConnector2">
            <a:avLst/>
          </a:prstGeom>
          <a:noFill/>
          <a:ln w="6345" cap="flat">
            <a:solidFill>
              <a:srgbClr val="5B9BD5"/>
            </a:solidFill>
            <a:prstDash val="solid"/>
            <a:miter/>
          </a:ln>
        </p:spPr>
      </p:cxnSp>
      <p:cxnSp>
        <p:nvCxnSpPr>
          <p:cNvPr id="4" name="Elbow Connector 10"/>
          <p:cNvCxnSpPr>
            <a:cxnSpLocks/>
            <a:stCxn id="7" idx="0"/>
            <a:endCxn id="32" idx="2"/>
          </p:cNvCxnSpPr>
          <p:nvPr/>
        </p:nvCxnSpPr>
        <p:spPr>
          <a:xfrm rot="5400000" flipH="1" flipV="1">
            <a:off x="7680824" y="4407649"/>
            <a:ext cx="651955" cy="12700"/>
          </a:xfrm>
          <a:prstGeom prst="bentConnector3">
            <a:avLst>
              <a:gd name="adj1" fmla="val 50000"/>
            </a:avLst>
          </a:prstGeom>
          <a:noFill/>
          <a:ln w="6345" cap="flat">
            <a:solidFill>
              <a:srgbClr val="5B9BD5"/>
            </a:solidFill>
            <a:prstDash val="solid"/>
            <a:miter/>
          </a:ln>
        </p:spPr>
      </p:cxnSp>
      <p:sp>
        <p:nvSpPr>
          <p:cNvPr id="5" name="TextBox 13"/>
          <p:cNvSpPr txBox="1"/>
          <p:nvPr/>
        </p:nvSpPr>
        <p:spPr>
          <a:xfrm>
            <a:off x="6789853" y="3430898"/>
            <a:ext cx="51328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6" name="TextBox 14"/>
          <p:cNvSpPr txBox="1"/>
          <p:nvPr/>
        </p:nvSpPr>
        <p:spPr>
          <a:xfrm>
            <a:off x="6248771" y="4074563"/>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7" name="Diamond 15"/>
          <p:cNvSpPr/>
          <p:nvPr/>
        </p:nvSpPr>
        <p:spPr>
          <a:xfrm>
            <a:off x="7709200" y="4733626"/>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Calibri"/>
            </a:endParaRPr>
          </a:p>
        </p:txBody>
      </p:sp>
      <p:sp>
        <p:nvSpPr>
          <p:cNvPr id="8" name="TextBox 21"/>
          <p:cNvSpPr txBox="1"/>
          <p:nvPr/>
        </p:nvSpPr>
        <p:spPr>
          <a:xfrm>
            <a:off x="2131459" y="5052441"/>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9" name="TextBox 23"/>
          <p:cNvSpPr txBox="1"/>
          <p:nvPr/>
        </p:nvSpPr>
        <p:spPr>
          <a:xfrm>
            <a:off x="4123660" y="4094229"/>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att1</a:t>
            </a:r>
          </a:p>
        </p:txBody>
      </p:sp>
      <p:sp>
        <p:nvSpPr>
          <p:cNvPr id="10" name="TextBox 12"/>
          <p:cNvSpPr txBox="1"/>
          <p:nvPr/>
        </p:nvSpPr>
        <p:spPr>
          <a:xfrm>
            <a:off x="7133286" y="4832013"/>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rel2</a:t>
            </a:r>
          </a:p>
        </p:txBody>
      </p:sp>
      <p:sp>
        <p:nvSpPr>
          <p:cNvPr id="11" name="Rectangle 16"/>
          <p:cNvSpPr/>
          <p:nvPr/>
        </p:nvSpPr>
        <p:spPr>
          <a:xfrm>
            <a:off x="4274766" y="5139790"/>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Question</a:t>
            </a:r>
            <a:endParaRPr lang="en-GB" sz="1800" b="0" i="0" u="none" strike="noStrike" kern="1200" cap="none" spc="0" baseline="0" dirty="0">
              <a:solidFill>
                <a:srgbClr val="000000"/>
              </a:solidFill>
              <a:uFillTx/>
              <a:latin typeface="Calibri"/>
            </a:endParaRPr>
          </a:p>
        </p:txBody>
      </p:sp>
      <p:sp>
        <p:nvSpPr>
          <p:cNvPr id="12" name="Rectangle 17"/>
          <p:cNvSpPr/>
          <p:nvPr/>
        </p:nvSpPr>
        <p:spPr>
          <a:xfrm>
            <a:off x="418582" y="4589905"/>
            <a:ext cx="1738472"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Questionnaire</a:t>
            </a:r>
          </a:p>
        </p:txBody>
      </p:sp>
      <p:cxnSp>
        <p:nvCxnSpPr>
          <p:cNvPr id="13" name="Elbow Connector 32"/>
          <p:cNvCxnSpPr>
            <a:stCxn id="14" idx="2"/>
            <a:endCxn id="11" idx="1"/>
          </p:cNvCxnSpPr>
          <p:nvPr/>
        </p:nvCxnSpPr>
        <p:spPr>
          <a:xfrm flipV="1">
            <a:off x="3645197" y="5433363"/>
            <a:ext cx="629569" cy="5005"/>
          </a:xfrm>
          <a:prstGeom prst="bentConnector3">
            <a:avLst>
              <a:gd name="adj1" fmla="val 50000"/>
            </a:avLst>
          </a:prstGeom>
          <a:noFill/>
          <a:ln w="6345" cap="flat">
            <a:solidFill>
              <a:srgbClr val="5B9BD5"/>
            </a:solidFill>
            <a:prstDash val="solid"/>
            <a:miter/>
          </a:ln>
        </p:spPr>
      </p:cxnSp>
      <p:sp>
        <p:nvSpPr>
          <p:cNvPr id="14" name="Diamond 34"/>
          <p:cNvSpPr/>
          <p:nvPr/>
        </p:nvSpPr>
        <p:spPr>
          <a:xfrm rot="16200000">
            <a:off x="3090120" y="518089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cxnSpLocks/>
            <a:stCxn id="14" idx="0"/>
            <a:endCxn id="12" idx="3"/>
          </p:cNvCxnSpPr>
          <p:nvPr/>
        </p:nvCxnSpPr>
        <p:spPr>
          <a:xfrm rot="10800000">
            <a:off x="2157054" y="4883478"/>
            <a:ext cx="973190" cy="554890"/>
          </a:xfrm>
          <a:prstGeom prst="bentConnector3">
            <a:avLst>
              <a:gd name="adj1" fmla="val 50000"/>
            </a:avLst>
          </a:prstGeom>
          <a:noFill/>
          <a:ln w="6345" cap="flat">
            <a:solidFill>
              <a:srgbClr val="5B9BD5"/>
            </a:solidFill>
            <a:prstDash val="solid"/>
            <a:miter/>
          </a:ln>
        </p:spPr>
      </p:cxnSp>
      <p:sp>
        <p:nvSpPr>
          <p:cNvPr id="16" name="Rectangle 38"/>
          <p:cNvSpPr/>
          <p:nvPr/>
        </p:nvSpPr>
        <p:spPr>
          <a:xfrm>
            <a:off x="1591512" y="2200083"/>
            <a:ext cx="1648151" cy="1169551"/>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u="sng" dirty="0">
                <a:solidFill>
                  <a:srgbClr val="000000"/>
                </a:solidFill>
                <a:latin typeface="Calibri"/>
              </a:rPr>
              <a:t>name,</a:t>
            </a:r>
            <a:endParaRPr lang="en-GB" sz="1400" b="0" i="0" u="sng"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photimage</a:t>
            </a:r>
            <a:r>
              <a:rPr lang="en-GB" sz="14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productO</a:t>
            </a:r>
            <a:r>
              <a:rPr lang="en-GB" sz="1400" dirty="0" err="1">
                <a:solidFill>
                  <a:srgbClr val="000000"/>
                </a:solidFill>
                <a:latin typeface="Calibri"/>
              </a:rPr>
              <a:t>fTheDay</a:t>
            </a:r>
            <a:endParaRPr lang="en-GB"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dirty="0">
              <a:solidFill>
                <a:srgbClr val="000000"/>
              </a:solidFill>
              <a:uFillTx/>
              <a:latin typeface="Calibri"/>
            </a:endParaRPr>
          </a:p>
        </p:txBody>
      </p:sp>
      <p:sp>
        <p:nvSpPr>
          <p:cNvPr id="17" name="TextBox 39"/>
          <p:cNvSpPr txBox="1"/>
          <p:nvPr/>
        </p:nvSpPr>
        <p:spPr>
          <a:xfrm>
            <a:off x="3236950" y="183916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8" name="TextBox 40"/>
          <p:cNvSpPr txBox="1"/>
          <p:nvPr/>
        </p:nvSpPr>
        <p:spPr>
          <a:xfrm>
            <a:off x="3791908" y="5408555"/>
            <a:ext cx="450764"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0:N</a:t>
            </a:r>
            <a:endParaRPr lang="en-GB" sz="1800" b="0" i="0" u="none" strike="noStrike" kern="1200" cap="none" spc="0" baseline="0" dirty="0">
              <a:solidFill>
                <a:srgbClr val="000000"/>
              </a:solidFill>
              <a:uFillTx/>
              <a:latin typeface="Calibri"/>
            </a:endParaRPr>
          </a:p>
        </p:txBody>
      </p:sp>
      <p:sp>
        <p:nvSpPr>
          <p:cNvPr id="19" name="Rectangle 41"/>
          <p:cNvSpPr/>
          <p:nvPr/>
        </p:nvSpPr>
        <p:spPr>
          <a:xfrm>
            <a:off x="3806262" y="1547804"/>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Review</a:t>
            </a:r>
            <a:endParaRPr lang="en-GB" sz="1800" b="0" i="0" u="none" strike="noStrike" kern="1200" cap="none" spc="0" baseline="0" dirty="0">
              <a:solidFill>
                <a:srgbClr val="000000"/>
              </a:solidFill>
              <a:uFillTx/>
              <a:latin typeface="Calibri"/>
            </a:endParaRPr>
          </a:p>
        </p:txBody>
      </p:sp>
      <p:sp>
        <p:nvSpPr>
          <p:cNvPr id="20" name="Diamond 42"/>
          <p:cNvSpPr/>
          <p:nvPr/>
        </p:nvSpPr>
        <p:spPr>
          <a:xfrm rot="5400000">
            <a:off x="756999" y="2904475"/>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cxnSpLocks/>
            <a:endCxn id="20" idx="3"/>
          </p:cNvCxnSpPr>
          <p:nvPr/>
        </p:nvCxnSpPr>
        <p:spPr>
          <a:xfrm>
            <a:off x="1054599" y="2156470"/>
            <a:ext cx="0" cy="707881"/>
          </a:xfrm>
          <a:prstGeom prst="straightConnector1">
            <a:avLst/>
          </a:prstGeom>
          <a:noFill/>
          <a:ln w="6345" cap="flat">
            <a:solidFill>
              <a:srgbClr val="5B9BD5"/>
            </a:solidFill>
            <a:prstDash val="solid"/>
            <a:miter/>
          </a:ln>
        </p:spPr>
      </p:cxnSp>
      <p:cxnSp>
        <p:nvCxnSpPr>
          <p:cNvPr id="22" name="Straight Arrow Connector 50"/>
          <p:cNvCxnSpPr>
            <a:cxnSpLocks/>
            <a:stCxn id="20" idx="1"/>
          </p:cNvCxnSpPr>
          <p:nvPr/>
        </p:nvCxnSpPr>
        <p:spPr>
          <a:xfrm>
            <a:off x="1054599" y="3459552"/>
            <a:ext cx="0" cy="1172924"/>
          </a:xfrm>
          <a:prstGeom prst="straightConnector1">
            <a:avLst/>
          </a:prstGeom>
          <a:noFill/>
          <a:ln w="6345" cap="flat">
            <a:solidFill>
              <a:srgbClr val="5B9BD5"/>
            </a:solidFill>
            <a:prstDash val="solid"/>
            <a:miter/>
          </a:ln>
        </p:spPr>
      </p:cxnSp>
      <p:sp>
        <p:nvSpPr>
          <p:cNvPr id="23" name="TextBox 51"/>
          <p:cNvSpPr txBox="1"/>
          <p:nvPr/>
        </p:nvSpPr>
        <p:spPr>
          <a:xfrm>
            <a:off x="4944251" y="3079313"/>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24" name="TextBox 52"/>
          <p:cNvSpPr txBox="1"/>
          <p:nvPr/>
        </p:nvSpPr>
        <p:spPr>
          <a:xfrm>
            <a:off x="570741" y="4220573"/>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25" name="TextBox 53"/>
          <p:cNvSpPr txBox="1"/>
          <p:nvPr/>
        </p:nvSpPr>
        <p:spPr>
          <a:xfrm>
            <a:off x="86407" y="2961695"/>
            <a:ext cx="664349"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survey</a:t>
            </a:r>
          </a:p>
        </p:txBody>
      </p:sp>
      <p:sp>
        <p:nvSpPr>
          <p:cNvPr id="26" name="TextBox 54"/>
          <p:cNvSpPr txBox="1"/>
          <p:nvPr/>
        </p:nvSpPr>
        <p:spPr>
          <a:xfrm>
            <a:off x="373763" y="5499902"/>
            <a:ext cx="1003956" cy="9541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username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email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password</a:t>
            </a:r>
          </a:p>
        </p:txBody>
      </p:sp>
      <p:sp>
        <p:nvSpPr>
          <p:cNvPr id="28" name="Rectangle 41">
            <a:extLst>
              <a:ext uri="{FF2B5EF4-FFF2-40B4-BE49-F238E27FC236}">
                <a16:creationId xmlns:a16="http://schemas.microsoft.com/office/drawing/2014/main" id="{9D84618A-78B0-6149-866C-2B9C837D33D1}"/>
              </a:ext>
            </a:extLst>
          </p:cNvPr>
          <p:cNvSpPr/>
          <p:nvPr/>
        </p:nvSpPr>
        <p:spPr>
          <a:xfrm>
            <a:off x="1360455" y="5715346"/>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Admin</a:t>
            </a:r>
          </a:p>
        </p:txBody>
      </p:sp>
      <p:sp>
        <p:nvSpPr>
          <p:cNvPr id="29" name="Rectangle 41">
            <a:extLst>
              <a:ext uri="{FF2B5EF4-FFF2-40B4-BE49-F238E27FC236}">
                <a16:creationId xmlns:a16="http://schemas.microsoft.com/office/drawing/2014/main" id="{DF1688E0-EE15-1A42-849B-420DFF72FC1F}"/>
              </a:ext>
            </a:extLst>
          </p:cNvPr>
          <p:cNvSpPr/>
          <p:nvPr/>
        </p:nvSpPr>
        <p:spPr>
          <a:xfrm>
            <a:off x="6368417" y="444358"/>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User</a:t>
            </a:r>
            <a:endParaRPr lang="en-GB" sz="1800" b="0" i="0" u="none" strike="noStrike" kern="1200" cap="none" spc="0" baseline="0" dirty="0">
              <a:solidFill>
                <a:srgbClr val="000000"/>
              </a:solidFill>
              <a:uFillTx/>
              <a:latin typeface="Calibri"/>
            </a:endParaRPr>
          </a:p>
        </p:txBody>
      </p:sp>
      <p:sp>
        <p:nvSpPr>
          <p:cNvPr id="30" name="Rectangle 41">
            <a:extLst>
              <a:ext uri="{FF2B5EF4-FFF2-40B4-BE49-F238E27FC236}">
                <a16:creationId xmlns:a16="http://schemas.microsoft.com/office/drawing/2014/main" id="{643AF659-84D1-8948-A746-09EFC4DF1D8D}"/>
              </a:ext>
            </a:extLst>
          </p:cNvPr>
          <p:cNvSpPr/>
          <p:nvPr/>
        </p:nvSpPr>
        <p:spPr>
          <a:xfrm>
            <a:off x="718823" y="1551974"/>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Product</a:t>
            </a:r>
            <a:endParaRPr lang="en-GB" sz="1800" b="0" i="0" u="none" strike="noStrike" kern="1200" cap="none" spc="0" baseline="0" dirty="0">
              <a:solidFill>
                <a:srgbClr val="000000"/>
              </a:solidFill>
              <a:uFillTx/>
              <a:latin typeface="Calibri"/>
            </a:endParaRPr>
          </a:p>
        </p:txBody>
      </p:sp>
      <p:sp>
        <p:nvSpPr>
          <p:cNvPr id="32" name="Rectangle 41">
            <a:extLst>
              <a:ext uri="{FF2B5EF4-FFF2-40B4-BE49-F238E27FC236}">
                <a16:creationId xmlns:a16="http://schemas.microsoft.com/office/drawing/2014/main" id="{DAF0CC2A-AB6E-444E-BB43-119498B0848F}"/>
              </a:ext>
            </a:extLst>
          </p:cNvPr>
          <p:cNvSpPr/>
          <p:nvPr/>
        </p:nvSpPr>
        <p:spPr>
          <a:xfrm>
            <a:off x="7217814" y="3494526"/>
            <a:ext cx="157797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Answer</a:t>
            </a:r>
            <a:endParaRPr lang="en-GB" sz="1800" b="0" i="0" u="none" strike="noStrike" kern="1200" cap="none" spc="0" baseline="0" dirty="0">
              <a:solidFill>
                <a:srgbClr val="000000"/>
              </a:solidFill>
              <a:uFillTx/>
              <a:latin typeface="Calibri"/>
            </a:endParaRPr>
          </a:p>
        </p:txBody>
      </p:sp>
      <p:sp>
        <p:nvSpPr>
          <p:cNvPr id="58" name="TextBox 52">
            <a:extLst>
              <a:ext uri="{FF2B5EF4-FFF2-40B4-BE49-F238E27FC236}">
                <a16:creationId xmlns:a16="http://schemas.microsoft.com/office/drawing/2014/main" id="{422095B0-EEB3-3648-A28E-3A9A2167C64C}"/>
              </a:ext>
            </a:extLst>
          </p:cNvPr>
          <p:cNvSpPr txBox="1"/>
          <p:nvPr/>
        </p:nvSpPr>
        <p:spPr>
          <a:xfrm>
            <a:off x="581626" y="2152286"/>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72" name="TextBox 53">
            <a:extLst>
              <a:ext uri="{FF2B5EF4-FFF2-40B4-BE49-F238E27FC236}">
                <a16:creationId xmlns:a16="http://schemas.microsoft.com/office/drawing/2014/main" id="{A8450F23-08BF-D445-B661-725F74EF9515}"/>
              </a:ext>
            </a:extLst>
          </p:cNvPr>
          <p:cNvSpPr txBox="1"/>
          <p:nvPr/>
        </p:nvSpPr>
        <p:spPr>
          <a:xfrm>
            <a:off x="2930812" y="5682497"/>
            <a:ext cx="910057"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description</a:t>
            </a:r>
          </a:p>
        </p:txBody>
      </p:sp>
      <p:sp>
        <p:nvSpPr>
          <p:cNvPr id="75" name="TextBox 53">
            <a:extLst>
              <a:ext uri="{FF2B5EF4-FFF2-40B4-BE49-F238E27FC236}">
                <a16:creationId xmlns:a16="http://schemas.microsoft.com/office/drawing/2014/main" id="{14A7FC33-AAD5-F641-932D-FAEDE627FC1B}"/>
              </a:ext>
            </a:extLst>
          </p:cNvPr>
          <p:cNvSpPr txBox="1"/>
          <p:nvPr/>
        </p:nvSpPr>
        <p:spPr>
          <a:xfrm>
            <a:off x="2590619" y="1235877"/>
            <a:ext cx="646331"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opinion</a:t>
            </a:r>
            <a:endParaRPr lang="en-GB" sz="1400" b="0" i="0" u="none" strike="noStrike" kern="1200" cap="none" spc="0" baseline="0" dirty="0">
              <a:solidFill>
                <a:srgbClr val="000000"/>
              </a:solidFill>
              <a:uFillTx/>
              <a:latin typeface="Calibri"/>
            </a:endParaRPr>
          </a:p>
        </p:txBody>
      </p:sp>
      <p:cxnSp>
        <p:nvCxnSpPr>
          <p:cNvPr id="76" name="Elbow Connector 6">
            <a:extLst>
              <a:ext uri="{FF2B5EF4-FFF2-40B4-BE49-F238E27FC236}">
                <a16:creationId xmlns:a16="http://schemas.microsoft.com/office/drawing/2014/main" id="{1072E3F2-3D37-2645-A115-2BCEAAE8BE6A}"/>
              </a:ext>
            </a:extLst>
          </p:cNvPr>
          <p:cNvCxnSpPr>
            <a:cxnSpLocks/>
            <a:stCxn id="126" idx="0"/>
            <a:endCxn id="80" idx="2"/>
          </p:cNvCxnSpPr>
          <p:nvPr/>
        </p:nvCxnSpPr>
        <p:spPr>
          <a:xfrm rot="5400000" flipH="1" flipV="1">
            <a:off x="5335018" y="1873645"/>
            <a:ext cx="1193655" cy="2016114"/>
          </a:xfrm>
          <a:prstGeom prst="bentConnector3">
            <a:avLst>
              <a:gd name="adj1" fmla="val 50000"/>
            </a:avLst>
          </a:prstGeom>
          <a:noFill/>
          <a:ln w="6345" cap="flat">
            <a:solidFill>
              <a:srgbClr val="5B9BD5"/>
            </a:solidFill>
            <a:prstDash val="solid"/>
            <a:miter/>
          </a:ln>
        </p:spPr>
      </p:cxnSp>
      <p:cxnSp>
        <p:nvCxnSpPr>
          <p:cNvPr id="77" name="Elbow Connector 10">
            <a:extLst>
              <a:ext uri="{FF2B5EF4-FFF2-40B4-BE49-F238E27FC236}">
                <a16:creationId xmlns:a16="http://schemas.microsoft.com/office/drawing/2014/main" id="{EAE2C7F4-D156-E543-B637-429020247108}"/>
              </a:ext>
            </a:extLst>
          </p:cNvPr>
          <p:cNvCxnSpPr>
            <a:cxnSpLocks/>
            <a:stCxn id="29" idx="2"/>
            <a:endCxn id="80" idx="0"/>
          </p:cNvCxnSpPr>
          <p:nvPr/>
        </p:nvCxnSpPr>
        <p:spPr>
          <a:xfrm rot="16200000" flipH="1">
            <a:off x="6569448" y="1399467"/>
            <a:ext cx="738418" cy="2490"/>
          </a:xfrm>
          <a:prstGeom prst="bentConnector3">
            <a:avLst>
              <a:gd name="adj1" fmla="val 50000"/>
            </a:avLst>
          </a:prstGeom>
          <a:noFill/>
          <a:ln w="6345" cap="flat">
            <a:solidFill>
              <a:srgbClr val="5B9BD5"/>
            </a:solidFill>
            <a:prstDash val="solid"/>
            <a:miter/>
          </a:ln>
        </p:spPr>
      </p:cxnSp>
      <p:sp>
        <p:nvSpPr>
          <p:cNvPr id="78" name="TextBox 13">
            <a:extLst>
              <a:ext uri="{FF2B5EF4-FFF2-40B4-BE49-F238E27FC236}">
                <a16:creationId xmlns:a16="http://schemas.microsoft.com/office/drawing/2014/main" id="{C784A129-ED3B-BC4B-B69B-9C4C05D62F8E}"/>
              </a:ext>
            </a:extLst>
          </p:cNvPr>
          <p:cNvSpPr txBox="1"/>
          <p:nvPr/>
        </p:nvSpPr>
        <p:spPr>
          <a:xfrm>
            <a:off x="6959097" y="1076188"/>
            <a:ext cx="517434"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79" name="TextBox 14">
            <a:extLst>
              <a:ext uri="{FF2B5EF4-FFF2-40B4-BE49-F238E27FC236}">
                <a16:creationId xmlns:a16="http://schemas.microsoft.com/office/drawing/2014/main" id="{4770206D-EA89-EB4E-B1E6-99FAB4DF6B46}"/>
              </a:ext>
            </a:extLst>
          </p:cNvPr>
          <p:cNvSpPr txBox="1"/>
          <p:nvPr/>
        </p:nvSpPr>
        <p:spPr>
          <a:xfrm>
            <a:off x="7279670" y="1922674"/>
            <a:ext cx="467633"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80" name="Diamond 15">
            <a:extLst>
              <a:ext uri="{FF2B5EF4-FFF2-40B4-BE49-F238E27FC236}">
                <a16:creationId xmlns:a16="http://schemas.microsoft.com/office/drawing/2014/main" id="{A7F87AB9-0123-AD43-9253-0AC134174FA9}"/>
              </a:ext>
            </a:extLst>
          </p:cNvPr>
          <p:cNvSpPr/>
          <p:nvPr/>
        </p:nvSpPr>
        <p:spPr>
          <a:xfrm>
            <a:off x="6642301" y="1769921"/>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92" name="TextBox 54">
            <a:extLst>
              <a:ext uri="{FF2B5EF4-FFF2-40B4-BE49-F238E27FC236}">
                <a16:creationId xmlns:a16="http://schemas.microsoft.com/office/drawing/2014/main" id="{E190D9EA-BA9E-6D41-82D4-8DF0821C865B}"/>
              </a:ext>
            </a:extLst>
          </p:cNvPr>
          <p:cNvSpPr txBox="1"/>
          <p:nvPr/>
        </p:nvSpPr>
        <p:spPr>
          <a:xfrm>
            <a:off x="1235412" y="4201951"/>
            <a:ext cx="1003956"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endParaRPr lang="en-GB" sz="1400" b="0" i="0" u="none" strike="noStrike" kern="1200" cap="none" spc="0" baseline="0" dirty="0">
              <a:solidFill>
                <a:srgbClr val="000000"/>
              </a:solidFill>
              <a:uFillTx/>
              <a:latin typeface="Calibri"/>
            </a:endParaRPr>
          </a:p>
        </p:txBody>
      </p:sp>
      <p:sp>
        <p:nvSpPr>
          <p:cNvPr id="93" name="TextBox 54">
            <a:extLst>
              <a:ext uri="{FF2B5EF4-FFF2-40B4-BE49-F238E27FC236}">
                <a16:creationId xmlns:a16="http://schemas.microsoft.com/office/drawing/2014/main" id="{3E903C4C-C3DC-234B-8C9E-D75BC73EC078}"/>
              </a:ext>
            </a:extLst>
          </p:cNvPr>
          <p:cNvSpPr txBox="1"/>
          <p:nvPr/>
        </p:nvSpPr>
        <p:spPr>
          <a:xfrm>
            <a:off x="4446917" y="5735969"/>
            <a:ext cx="1263112" cy="73866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r>
              <a:rPr lang="en-GB" sz="1400" dirty="0">
                <a:solidFill>
                  <a:srgbClr val="000000"/>
                </a:solidFill>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strike="noStrike" kern="1200" cap="none" spc="0" baseline="0" dirty="0">
                <a:solidFill>
                  <a:srgbClr val="000000"/>
                </a:solidFill>
                <a:uFillTx/>
                <a:latin typeface="Calibri"/>
              </a:rPr>
              <a:t>description,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type</a:t>
            </a:r>
            <a:endParaRPr lang="en-GB" sz="1400" b="0" i="0" strike="noStrike" kern="1200" cap="none" spc="0" baseline="0" dirty="0">
              <a:solidFill>
                <a:srgbClr val="000000"/>
              </a:solidFill>
              <a:uFillTx/>
              <a:latin typeface="Calibri"/>
            </a:endParaRPr>
          </a:p>
        </p:txBody>
      </p:sp>
      <p:sp>
        <p:nvSpPr>
          <p:cNvPr id="94" name="TextBox 54">
            <a:extLst>
              <a:ext uri="{FF2B5EF4-FFF2-40B4-BE49-F238E27FC236}">
                <a16:creationId xmlns:a16="http://schemas.microsoft.com/office/drawing/2014/main" id="{C3860312-31A8-D54F-92FD-67A149AB319F}"/>
              </a:ext>
            </a:extLst>
          </p:cNvPr>
          <p:cNvSpPr txBox="1"/>
          <p:nvPr/>
        </p:nvSpPr>
        <p:spPr>
          <a:xfrm>
            <a:off x="7546027" y="99750"/>
            <a:ext cx="1003956" cy="1815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username,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email,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password,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surname,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is_blocked</a:t>
            </a:r>
            <a:r>
              <a:rPr lang="en-GB" sz="14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err="1">
                <a:solidFill>
                  <a:srgbClr val="000000"/>
                </a:solidFill>
                <a:latin typeface="Calibri"/>
              </a:rPr>
              <a:t>last_login</a:t>
            </a:r>
            <a:endParaRPr lang="en-GB" sz="1400" b="0" i="0" u="none" strike="noStrike" kern="1200" cap="none" spc="0" baseline="0" dirty="0">
              <a:solidFill>
                <a:srgbClr val="000000"/>
              </a:solidFill>
              <a:uFillTx/>
              <a:latin typeface="Calibri"/>
            </a:endParaRPr>
          </a:p>
        </p:txBody>
      </p:sp>
      <p:sp>
        <p:nvSpPr>
          <p:cNvPr id="95" name="Diamond 15">
            <a:extLst>
              <a:ext uri="{FF2B5EF4-FFF2-40B4-BE49-F238E27FC236}">
                <a16:creationId xmlns:a16="http://schemas.microsoft.com/office/drawing/2014/main" id="{9E320FEE-F035-4040-BAC8-926B1526931F}"/>
              </a:ext>
            </a:extLst>
          </p:cNvPr>
          <p:cNvSpPr/>
          <p:nvPr/>
        </p:nvSpPr>
        <p:spPr>
          <a:xfrm>
            <a:off x="2615942" y="1594569"/>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96" name="Straight Connector 48">
            <a:extLst>
              <a:ext uri="{FF2B5EF4-FFF2-40B4-BE49-F238E27FC236}">
                <a16:creationId xmlns:a16="http://schemas.microsoft.com/office/drawing/2014/main" id="{F0167EA3-0174-DD41-9B8B-993B787F90F8}"/>
              </a:ext>
            </a:extLst>
          </p:cNvPr>
          <p:cNvCxnSpPr>
            <a:cxnSpLocks/>
            <a:stCxn id="30" idx="3"/>
            <a:endCxn id="95" idx="3"/>
          </p:cNvCxnSpPr>
          <p:nvPr/>
        </p:nvCxnSpPr>
        <p:spPr>
          <a:xfrm>
            <a:off x="1856812" y="1845547"/>
            <a:ext cx="759130" cy="6499"/>
          </a:xfrm>
          <a:prstGeom prst="straightConnector1">
            <a:avLst/>
          </a:prstGeom>
          <a:noFill/>
          <a:ln w="6345" cap="flat">
            <a:solidFill>
              <a:srgbClr val="5B9BD5"/>
            </a:solidFill>
            <a:prstDash val="solid"/>
            <a:miter/>
          </a:ln>
        </p:spPr>
      </p:cxnSp>
      <p:cxnSp>
        <p:nvCxnSpPr>
          <p:cNvPr id="100" name="Straight Connector 48">
            <a:extLst>
              <a:ext uri="{FF2B5EF4-FFF2-40B4-BE49-F238E27FC236}">
                <a16:creationId xmlns:a16="http://schemas.microsoft.com/office/drawing/2014/main" id="{F63617AF-654C-6B4D-B941-4154929880F4}"/>
              </a:ext>
            </a:extLst>
          </p:cNvPr>
          <p:cNvCxnSpPr>
            <a:cxnSpLocks/>
            <a:stCxn id="95" idx="1"/>
            <a:endCxn id="19" idx="1"/>
          </p:cNvCxnSpPr>
          <p:nvPr/>
        </p:nvCxnSpPr>
        <p:spPr>
          <a:xfrm flipV="1">
            <a:off x="3211143" y="1841377"/>
            <a:ext cx="595119" cy="10669"/>
          </a:xfrm>
          <a:prstGeom prst="straightConnector1">
            <a:avLst/>
          </a:prstGeom>
          <a:noFill/>
          <a:ln w="6345" cap="flat">
            <a:solidFill>
              <a:srgbClr val="5B9BD5"/>
            </a:solidFill>
            <a:prstDash val="solid"/>
            <a:miter/>
          </a:ln>
        </p:spPr>
      </p:cxnSp>
      <p:sp>
        <p:nvSpPr>
          <p:cNvPr id="106" name="TextBox 52">
            <a:extLst>
              <a:ext uri="{FF2B5EF4-FFF2-40B4-BE49-F238E27FC236}">
                <a16:creationId xmlns:a16="http://schemas.microsoft.com/office/drawing/2014/main" id="{9C57B084-6A94-CD47-A38D-5942394EE3F8}"/>
              </a:ext>
            </a:extLst>
          </p:cNvPr>
          <p:cNvSpPr txBox="1"/>
          <p:nvPr/>
        </p:nvSpPr>
        <p:spPr>
          <a:xfrm>
            <a:off x="1833168" y="1857627"/>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107" name="Diamond 15">
            <a:extLst>
              <a:ext uri="{FF2B5EF4-FFF2-40B4-BE49-F238E27FC236}">
                <a16:creationId xmlns:a16="http://schemas.microsoft.com/office/drawing/2014/main" id="{4668070B-24E6-4345-A3DD-BDD5CEE196DD}"/>
              </a:ext>
            </a:extLst>
          </p:cNvPr>
          <p:cNvSpPr/>
          <p:nvPr/>
        </p:nvSpPr>
        <p:spPr>
          <a:xfrm rot="19832689">
            <a:off x="5345630" y="125699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08" name="Elbow Connector 10">
            <a:extLst>
              <a:ext uri="{FF2B5EF4-FFF2-40B4-BE49-F238E27FC236}">
                <a16:creationId xmlns:a16="http://schemas.microsoft.com/office/drawing/2014/main" id="{C7DE1BDE-27D6-1940-B134-BFBB56792AE4}"/>
              </a:ext>
            </a:extLst>
          </p:cNvPr>
          <p:cNvCxnSpPr>
            <a:cxnSpLocks/>
            <a:stCxn id="29" idx="1"/>
            <a:endCxn id="107" idx="1"/>
          </p:cNvCxnSpPr>
          <p:nvPr/>
        </p:nvCxnSpPr>
        <p:spPr>
          <a:xfrm rot="10800000" flipV="1">
            <a:off x="5902365" y="737930"/>
            <a:ext cx="466053" cy="630197"/>
          </a:xfrm>
          <a:prstGeom prst="bentConnector3">
            <a:avLst>
              <a:gd name="adj1" fmla="val 50000"/>
            </a:avLst>
          </a:prstGeom>
          <a:noFill/>
          <a:ln w="6345" cap="flat">
            <a:solidFill>
              <a:srgbClr val="5B9BD5"/>
            </a:solidFill>
            <a:prstDash val="solid"/>
            <a:miter/>
          </a:ln>
        </p:spPr>
      </p:cxnSp>
      <p:cxnSp>
        <p:nvCxnSpPr>
          <p:cNvPr id="111" name="Elbow Connector 10">
            <a:extLst>
              <a:ext uri="{FF2B5EF4-FFF2-40B4-BE49-F238E27FC236}">
                <a16:creationId xmlns:a16="http://schemas.microsoft.com/office/drawing/2014/main" id="{018CA01F-45DF-3A43-ACC2-B968D1C5EE4D}"/>
              </a:ext>
            </a:extLst>
          </p:cNvPr>
          <p:cNvCxnSpPr>
            <a:cxnSpLocks/>
            <a:stCxn id="107" idx="3"/>
            <a:endCxn id="19" idx="3"/>
          </p:cNvCxnSpPr>
          <p:nvPr/>
        </p:nvCxnSpPr>
        <p:spPr>
          <a:xfrm rot="10800000" flipV="1">
            <a:off x="4944252" y="1660813"/>
            <a:ext cx="439847" cy="180563"/>
          </a:xfrm>
          <a:prstGeom prst="bentConnector3">
            <a:avLst>
              <a:gd name="adj1" fmla="val 50000"/>
            </a:avLst>
          </a:prstGeom>
          <a:noFill/>
          <a:ln w="6345" cap="flat">
            <a:solidFill>
              <a:srgbClr val="5B9BD5"/>
            </a:solidFill>
            <a:prstDash val="solid"/>
            <a:miter/>
          </a:ln>
        </p:spPr>
      </p:cxnSp>
      <p:sp>
        <p:nvSpPr>
          <p:cNvPr id="116" name="TextBox 14">
            <a:extLst>
              <a:ext uri="{FF2B5EF4-FFF2-40B4-BE49-F238E27FC236}">
                <a16:creationId xmlns:a16="http://schemas.microsoft.com/office/drawing/2014/main" id="{82758818-35FC-9142-960D-356C531D91DA}"/>
              </a:ext>
            </a:extLst>
          </p:cNvPr>
          <p:cNvSpPr txBox="1"/>
          <p:nvPr/>
        </p:nvSpPr>
        <p:spPr>
          <a:xfrm>
            <a:off x="4760403" y="1007691"/>
            <a:ext cx="1655041"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written_opinion</a:t>
            </a:r>
            <a:endParaRPr lang="en-GB" sz="1400" b="0" i="0" u="none" strike="noStrike" kern="1200" cap="none" spc="0" baseline="0" dirty="0">
              <a:solidFill>
                <a:srgbClr val="000000"/>
              </a:solidFill>
              <a:uFillTx/>
              <a:latin typeface="Calibri"/>
            </a:endParaRPr>
          </a:p>
        </p:txBody>
      </p:sp>
      <p:sp>
        <p:nvSpPr>
          <p:cNvPr id="117" name="TextBox 54">
            <a:extLst>
              <a:ext uri="{FF2B5EF4-FFF2-40B4-BE49-F238E27FC236}">
                <a16:creationId xmlns:a16="http://schemas.microsoft.com/office/drawing/2014/main" id="{57EA1D77-9071-F643-9CA6-EBB742BE0AA9}"/>
              </a:ext>
            </a:extLst>
          </p:cNvPr>
          <p:cNvSpPr txBox="1"/>
          <p:nvPr/>
        </p:nvSpPr>
        <p:spPr>
          <a:xfrm>
            <a:off x="3780007" y="2177191"/>
            <a:ext cx="1003956" cy="73866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date</a:t>
            </a:r>
            <a:r>
              <a:rPr lang="en-GB" sz="1400" dirty="0">
                <a:solidFill>
                  <a:srgbClr val="000000"/>
                </a:solidFill>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description</a:t>
            </a:r>
          </a:p>
        </p:txBody>
      </p:sp>
      <p:sp>
        <p:nvSpPr>
          <p:cNvPr id="118" name="TextBox 39">
            <a:extLst>
              <a:ext uri="{FF2B5EF4-FFF2-40B4-BE49-F238E27FC236}">
                <a16:creationId xmlns:a16="http://schemas.microsoft.com/office/drawing/2014/main" id="{1ECB2DBD-A7D4-F449-98A1-93A4F2C809BF}"/>
              </a:ext>
            </a:extLst>
          </p:cNvPr>
          <p:cNvSpPr txBox="1"/>
          <p:nvPr/>
        </p:nvSpPr>
        <p:spPr>
          <a:xfrm>
            <a:off x="4913351" y="183916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21" name="TextBox 39">
            <a:extLst>
              <a:ext uri="{FF2B5EF4-FFF2-40B4-BE49-F238E27FC236}">
                <a16:creationId xmlns:a16="http://schemas.microsoft.com/office/drawing/2014/main" id="{2A8F26F1-40C5-574A-A8D3-E06869A0A8BE}"/>
              </a:ext>
            </a:extLst>
          </p:cNvPr>
          <p:cNvSpPr txBox="1"/>
          <p:nvPr/>
        </p:nvSpPr>
        <p:spPr>
          <a:xfrm>
            <a:off x="5882180" y="413134"/>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26" name="Rectangle 41">
            <a:extLst>
              <a:ext uri="{FF2B5EF4-FFF2-40B4-BE49-F238E27FC236}">
                <a16:creationId xmlns:a16="http://schemas.microsoft.com/office/drawing/2014/main" id="{26146FA4-F6CA-E542-BD59-7D0BFCD81E79}"/>
              </a:ext>
            </a:extLst>
          </p:cNvPr>
          <p:cNvSpPr/>
          <p:nvPr/>
        </p:nvSpPr>
        <p:spPr>
          <a:xfrm>
            <a:off x="4134801" y="3478529"/>
            <a:ext cx="157797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err="1">
                <a:solidFill>
                  <a:srgbClr val="000000"/>
                </a:solidFill>
                <a:latin typeface="Calibri"/>
              </a:rPr>
              <a:t>UserAnswer</a:t>
            </a:r>
            <a:endParaRPr lang="en-GB" sz="1800" b="0" i="0" u="none" strike="noStrike" kern="1200" cap="none" spc="0" baseline="0" dirty="0">
              <a:solidFill>
                <a:srgbClr val="000000"/>
              </a:solidFill>
              <a:uFillTx/>
              <a:latin typeface="Calibri"/>
            </a:endParaRPr>
          </a:p>
        </p:txBody>
      </p:sp>
      <p:cxnSp>
        <p:nvCxnSpPr>
          <p:cNvPr id="127" name="Elbow Connector 37">
            <a:extLst>
              <a:ext uri="{FF2B5EF4-FFF2-40B4-BE49-F238E27FC236}">
                <a16:creationId xmlns:a16="http://schemas.microsoft.com/office/drawing/2014/main" id="{043F1460-82A5-2E42-8E83-A51607AE9A29}"/>
              </a:ext>
            </a:extLst>
          </p:cNvPr>
          <p:cNvCxnSpPr>
            <a:cxnSpLocks/>
            <a:stCxn id="130" idx="0"/>
            <a:endCxn id="12" idx="3"/>
          </p:cNvCxnSpPr>
          <p:nvPr/>
        </p:nvCxnSpPr>
        <p:spPr>
          <a:xfrm rot="10800000" flipV="1">
            <a:off x="2157055" y="3770942"/>
            <a:ext cx="682419" cy="1112535"/>
          </a:xfrm>
          <a:prstGeom prst="bentConnector3">
            <a:avLst>
              <a:gd name="adj1" fmla="val 50000"/>
            </a:avLst>
          </a:prstGeom>
          <a:noFill/>
          <a:ln w="6345" cap="flat">
            <a:solidFill>
              <a:srgbClr val="5B9BD5"/>
            </a:solidFill>
            <a:prstDash val="solid"/>
            <a:miter/>
          </a:ln>
        </p:spPr>
      </p:cxnSp>
      <p:sp>
        <p:nvSpPr>
          <p:cNvPr id="130" name="Diamond 34">
            <a:extLst>
              <a:ext uri="{FF2B5EF4-FFF2-40B4-BE49-F238E27FC236}">
                <a16:creationId xmlns:a16="http://schemas.microsoft.com/office/drawing/2014/main" id="{6239CBC3-312A-6D43-A6D6-B19D1FF56EAC}"/>
              </a:ext>
            </a:extLst>
          </p:cNvPr>
          <p:cNvSpPr/>
          <p:nvPr/>
        </p:nvSpPr>
        <p:spPr>
          <a:xfrm rot="16200000">
            <a:off x="2799349" y="3513467"/>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32" name="Elbow Connector 32">
            <a:extLst>
              <a:ext uri="{FF2B5EF4-FFF2-40B4-BE49-F238E27FC236}">
                <a16:creationId xmlns:a16="http://schemas.microsoft.com/office/drawing/2014/main" id="{5B939342-AC99-D449-AF0B-4671ACDE6F6D}"/>
              </a:ext>
            </a:extLst>
          </p:cNvPr>
          <p:cNvCxnSpPr>
            <a:cxnSpLocks/>
            <a:stCxn id="130" idx="2"/>
            <a:endCxn id="126" idx="1"/>
          </p:cNvCxnSpPr>
          <p:nvPr/>
        </p:nvCxnSpPr>
        <p:spPr>
          <a:xfrm>
            <a:off x="3354426" y="3770943"/>
            <a:ext cx="780375" cy="1159"/>
          </a:xfrm>
          <a:prstGeom prst="bentConnector3">
            <a:avLst>
              <a:gd name="adj1" fmla="val 50000"/>
            </a:avLst>
          </a:prstGeom>
          <a:noFill/>
          <a:ln w="6345" cap="flat">
            <a:solidFill>
              <a:srgbClr val="5B9BD5"/>
            </a:solidFill>
            <a:prstDash val="solid"/>
            <a:miter/>
          </a:ln>
        </p:spPr>
      </p:cxnSp>
      <p:cxnSp>
        <p:nvCxnSpPr>
          <p:cNvPr id="145" name="Elbow Connector 6">
            <a:extLst>
              <a:ext uri="{FF2B5EF4-FFF2-40B4-BE49-F238E27FC236}">
                <a16:creationId xmlns:a16="http://schemas.microsoft.com/office/drawing/2014/main" id="{1AADD5C8-2963-1049-A062-8EEA9191B810}"/>
              </a:ext>
            </a:extLst>
          </p:cNvPr>
          <p:cNvCxnSpPr>
            <a:cxnSpLocks/>
            <a:stCxn id="126" idx="3"/>
          </p:cNvCxnSpPr>
          <p:nvPr/>
        </p:nvCxnSpPr>
        <p:spPr>
          <a:xfrm flipV="1">
            <a:off x="5712775" y="3768371"/>
            <a:ext cx="517787" cy="3731"/>
          </a:xfrm>
          <a:prstGeom prst="bentConnector3">
            <a:avLst>
              <a:gd name="adj1" fmla="val 50000"/>
            </a:avLst>
          </a:prstGeom>
          <a:noFill/>
          <a:ln w="6345" cap="flat">
            <a:solidFill>
              <a:srgbClr val="5B9BD5"/>
            </a:solidFill>
            <a:prstDash val="solid"/>
            <a:miter/>
          </a:ln>
        </p:spPr>
      </p:cxnSp>
      <p:sp>
        <p:nvSpPr>
          <p:cNvPr id="148" name="Diamond 15">
            <a:extLst>
              <a:ext uri="{FF2B5EF4-FFF2-40B4-BE49-F238E27FC236}">
                <a16:creationId xmlns:a16="http://schemas.microsoft.com/office/drawing/2014/main" id="{24D8B73F-9B0D-0640-A541-7733438C8665}"/>
              </a:ext>
            </a:extLst>
          </p:cNvPr>
          <p:cNvSpPr/>
          <p:nvPr/>
        </p:nvSpPr>
        <p:spPr>
          <a:xfrm>
            <a:off x="6230562" y="3530623"/>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49" name="Elbow Connector 6">
            <a:extLst>
              <a:ext uri="{FF2B5EF4-FFF2-40B4-BE49-F238E27FC236}">
                <a16:creationId xmlns:a16="http://schemas.microsoft.com/office/drawing/2014/main" id="{A625D4E2-69E3-824B-8499-0684F8B099FE}"/>
              </a:ext>
            </a:extLst>
          </p:cNvPr>
          <p:cNvCxnSpPr>
            <a:cxnSpLocks/>
            <a:stCxn id="148" idx="1"/>
            <a:endCxn id="32" idx="1"/>
          </p:cNvCxnSpPr>
          <p:nvPr/>
        </p:nvCxnSpPr>
        <p:spPr>
          <a:xfrm flipV="1">
            <a:off x="6825763" y="3788099"/>
            <a:ext cx="392051" cy="1"/>
          </a:xfrm>
          <a:prstGeom prst="bentConnector3">
            <a:avLst>
              <a:gd name="adj1" fmla="val 50000"/>
            </a:avLst>
          </a:prstGeom>
          <a:noFill/>
          <a:ln w="6345" cap="flat">
            <a:solidFill>
              <a:srgbClr val="5B9BD5"/>
            </a:solidFill>
            <a:prstDash val="solid"/>
            <a:miter/>
          </a:ln>
        </p:spPr>
      </p:cxnSp>
      <p:sp>
        <p:nvSpPr>
          <p:cNvPr id="152" name="TextBox 14">
            <a:extLst>
              <a:ext uri="{FF2B5EF4-FFF2-40B4-BE49-F238E27FC236}">
                <a16:creationId xmlns:a16="http://schemas.microsoft.com/office/drawing/2014/main" id="{6114144D-699C-EF40-912E-7E14D0045734}"/>
              </a:ext>
            </a:extLst>
          </p:cNvPr>
          <p:cNvSpPr txBox="1"/>
          <p:nvPr/>
        </p:nvSpPr>
        <p:spPr>
          <a:xfrm>
            <a:off x="2995845" y="4055910"/>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159" name="TextBox 51">
            <a:extLst>
              <a:ext uri="{FF2B5EF4-FFF2-40B4-BE49-F238E27FC236}">
                <a16:creationId xmlns:a16="http://schemas.microsoft.com/office/drawing/2014/main" id="{43E956B7-D5FB-B849-8243-9680535D3E5B}"/>
              </a:ext>
            </a:extLst>
          </p:cNvPr>
          <p:cNvSpPr txBox="1"/>
          <p:nvPr/>
        </p:nvSpPr>
        <p:spPr>
          <a:xfrm>
            <a:off x="3636791" y="3774865"/>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60" name="TextBox 21">
            <a:extLst>
              <a:ext uri="{FF2B5EF4-FFF2-40B4-BE49-F238E27FC236}">
                <a16:creationId xmlns:a16="http://schemas.microsoft.com/office/drawing/2014/main" id="{7A928F6A-994A-D145-9665-0CE97DB4644A}"/>
              </a:ext>
            </a:extLst>
          </p:cNvPr>
          <p:cNvSpPr txBox="1"/>
          <p:nvPr/>
        </p:nvSpPr>
        <p:spPr>
          <a:xfrm>
            <a:off x="2131459" y="4486355"/>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165" name="TextBox 13">
            <a:extLst>
              <a:ext uri="{FF2B5EF4-FFF2-40B4-BE49-F238E27FC236}">
                <a16:creationId xmlns:a16="http://schemas.microsoft.com/office/drawing/2014/main" id="{C6E3E1E6-2C6E-B44E-92B8-D3B0473FD7AB}"/>
              </a:ext>
            </a:extLst>
          </p:cNvPr>
          <p:cNvSpPr txBox="1"/>
          <p:nvPr/>
        </p:nvSpPr>
        <p:spPr>
          <a:xfrm>
            <a:off x="8034174" y="4111127"/>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66" name="TextBox 13">
            <a:extLst>
              <a:ext uri="{FF2B5EF4-FFF2-40B4-BE49-F238E27FC236}">
                <a16:creationId xmlns:a16="http://schemas.microsoft.com/office/drawing/2014/main" id="{C8084566-396E-6E4E-8098-5175786DF6F0}"/>
              </a:ext>
            </a:extLst>
          </p:cNvPr>
          <p:cNvSpPr txBox="1"/>
          <p:nvPr/>
        </p:nvSpPr>
        <p:spPr>
          <a:xfrm>
            <a:off x="5911460" y="5406525"/>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67" name="TextBox 13">
            <a:extLst>
              <a:ext uri="{FF2B5EF4-FFF2-40B4-BE49-F238E27FC236}">
                <a16:creationId xmlns:a16="http://schemas.microsoft.com/office/drawing/2014/main" id="{59AA7E09-9B32-7546-8B10-21923CC0349A}"/>
              </a:ext>
            </a:extLst>
          </p:cNvPr>
          <p:cNvSpPr txBox="1"/>
          <p:nvPr/>
        </p:nvSpPr>
        <p:spPr>
          <a:xfrm>
            <a:off x="5697505" y="3459552"/>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3" name="Content Placeholder 2"/>
          <p:cNvSpPr txBox="1">
            <a:spLocks noGrp="1"/>
          </p:cNvSpPr>
          <p:nvPr>
            <p:ph idx="1"/>
          </p:nvPr>
        </p:nvSpPr>
        <p:spPr>
          <a:xfrm>
            <a:off x="628650" y="1469571"/>
            <a:ext cx="8399842" cy="4986521"/>
          </a:xfrm>
        </p:spPr>
        <p:txBody>
          <a:bodyPr>
            <a:normAutofit fontScale="62500" lnSpcReduction="20000"/>
          </a:bodyPr>
          <a:lstStyle/>
          <a:p>
            <a:pPr marL="0" lvl="0" indent="0">
              <a:buNone/>
            </a:pPr>
            <a:r>
              <a:rPr lang="en-GB" dirty="0"/>
              <a:t>Admin(</a:t>
            </a:r>
            <a:r>
              <a:rPr lang="en-GB" u="sng" dirty="0"/>
              <a:t>id</a:t>
            </a:r>
            <a:r>
              <a:rPr lang="en-GB" dirty="0"/>
              <a:t>, username, password, email)</a:t>
            </a:r>
          </a:p>
          <a:p>
            <a:pPr marL="0" lvl="0" indent="0">
              <a:buNone/>
            </a:pPr>
            <a:endParaRPr lang="en-GB" dirty="0"/>
          </a:p>
          <a:p>
            <a:pPr marL="0" indent="0">
              <a:buNone/>
            </a:pPr>
            <a:r>
              <a:rPr lang="en-GB" dirty="0"/>
              <a:t>User(</a:t>
            </a:r>
            <a:r>
              <a:rPr lang="en-GB" u="sng" dirty="0"/>
              <a:t>id</a:t>
            </a:r>
            <a:r>
              <a:rPr lang="en-GB" dirty="0"/>
              <a:t>, email, name, surname, username, password, </a:t>
            </a:r>
            <a:r>
              <a:rPr lang="en-GB" dirty="0" err="1"/>
              <a:t>is_blocked</a:t>
            </a:r>
            <a:r>
              <a:rPr lang="en-GB" dirty="0"/>
              <a:t>, </a:t>
            </a:r>
            <a:r>
              <a:rPr lang="en-GB" dirty="0" err="1"/>
              <a:t>last_login</a:t>
            </a:r>
            <a:r>
              <a:rPr lang="en-GB" dirty="0"/>
              <a:t>)</a:t>
            </a:r>
          </a:p>
          <a:p>
            <a:pPr marL="0" indent="0">
              <a:buNone/>
            </a:pPr>
            <a:endParaRPr lang="en-GB" dirty="0"/>
          </a:p>
          <a:p>
            <a:pPr marL="0" indent="0">
              <a:buNone/>
            </a:pPr>
            <a:r>
              <a:rPr lang="en-GB" dirty="0"/>
              <a:t>Review(</a:t>
            </a:r>
            <a:r>
              <a:rPr lang="en-GB" u="sng" dirty="0"/>
              <a:t>id</a:t>
            </a:r>
            <a:r>
              <a:rPr lang="en-GB" dirty="0"/>
              <a:t>, 	date, description, </a:t>
            </a:r>
            <a:r>
              <a:rPr lang="en-GB" dirty="0" err="1"/>
              <a:t>user_id</a:t>
            </a:r>
            <a:r>
              <a:rPr lang="en-GB" dirty="0"/>
              <a:t>, </a:t>
            </a:r>
            <a:r>
              <a:rPr lang="en-GB" dirty="0" err="1"/>
              <a:t>product_id</a:t>
            </a:r>
            <a:r>
              <a:rPr lang="en-GB" dirty="0"/>
              <a:t> )</a:t>
            </a:r>
          </a:p>
          <a:p>
            <a:pPr marL="0" indent="0">
              <a:buNone/>
            </a:pPr>
            <a:endParaRPr lang="en-GB" dirty="0"/>
          </a:p>
          <a:p>
            <a:pPr marL="0" indent="0">
              <a:buNone/>
            </a:pPr>
            <a:r>
              <a:rPr lang="en-GB" dirty="0"/>
              <a:t>Product(</a:t>
            </a:r>
            <a:r>
              <a:rPr lang="en-GB" u="sng" dirty="0"/>
              <a:t>id</a:t>
            </a:r>
            <a:r>
              <a:rPr lang="en-GB" dirty="0"/>
              <a:t>, name, 		</a:t>
            </a:r>
            <a:r>
              <a:rPr lang="en-GB" dirty="0" err="1"/>
              <a:t>photoimage</a:t>
            </a:r>
            <a:r>
              <a:rPr lang="en-GB" dirty="0"/>
              <a:t>, </a:t>
            </a:r>
            <a:r>
              <a:rPr lang="en-GB" dirty="0" err="1"/>
              <a:t>productOfTheDay</a:t>
            </a:r>
            <a:r>
              <a:rPr lang="en-GB" dirty="0"/>
              <a:t>)</a:t>
            </a:r>
          </a:p>
          <a:p>
            <a:pPr marL="0" indent="0">
              <a:buNone/>
            </a:pPr>
            <a:endParaRPr lang="en-GB" dirty="0"/>
          </a:p>
          <a:p>
            <a:pPr marL="0" indent="0">
              <a:buNone/>
            </a:pPr>
            <a:r>
              <a:rPr lang="en-GB" dirty="0"/>
              <a:t>Questionnaire(</a:t>
            </a:r>
            <a:r>
              <a:rPr lang="en-GB" u="sng" dirty="0"/>
              <a:t>id</a:t>
            </a:r>
            <a:r>
              <a:rPr lang="en-GB" dirty="0"/>
              <a:t>,  </a:t>
            </a:r>
            <a:r>
              <a:rPr lang="en-GB" dirty="0" err="1"/>
              <a:t>relatedProduct_id</a:t>
            </a:r>
            <a:r>
              <a:rPr lang="en-GB" dirty="0"/>
              <a:t>,   </a:t>
            </a:r>
            <a:r>
              <a:rPr lang="en-GB" dirty="0" err="1"/>
              <a:t>numFixedQuestions</a:t>
            </a:r>
            <a:r>
              <a:rPr lang="en-GB" dirty="0"/>
              <a:t>, </a:t>
            </a:r>
            <a:r>
              <a:rPr lang="en-GB" dirty="0" err="1"/>
              <a:t>numMarketingQuestions</a:t>
            </a:r>
            <a:r>
              <a:rPr lang="en-GB" dirty="0"/>
              <a:t>)</a:t>
            </a:r>
          </a:p>
          <a:p>
            <a:pPr marL="0" indent="0">
              <a:buNone/>
            </a:pPr>
            <a:endParaRPr lang="en-GB" dirty="0"/>
          </a:p>
          <a:p>
            <a:pPr marL="0" indent="0">
              <a:buNone/>
            </a:pPr>
            <a:r>
              <a:rPr lang="en-GB" dirty="0" err="1"/>
              <a:t>UserAnswer</a:t>
            </a:r>
            <a:r>
              <a:rPr lang="en-GB" dirty="0"/>
              <a:t>(</a:t>
            </a:r>
            <a:r>
              <a:rPr lang="en-GB" u="sng" dirty="0"/>
              <a:t>id</a:t>
            </a:r>
            <a:r>
              <a:rPr lang="en-GB" dirty="0"/>
              <a:t>, </a:t>
            </a:r>
            <a:r>
              <a:rPr lang="en-GB" dirty="0" err="1"/>
              <a:t>relatedQuestionnaire_id</a:t>
            </a:r>
            <a:r>
              <a:rPr lang="en-GB" dirty="0"/>
              <a:t>, </a:t>
            </a:r>
            <a:r>
              <a:rPr lang="en-GB" dirty="0" err="1"/>
              <a:t>relatedUser_id</a:t>
            </a:r>
            <a:r>
              <a:rPr lang="en-GB" dirty="0"/>
              <a:t>, </a:t>
            </a:r>
            <a:r>
              <a:rPr lang="en-GB" dirty="0" err="1"/>
              <a:t>pointsEarned</a:t>
            </a:r>
            <a:r>
              <a:rPr lang="en-GB" dirty="0"/>
              <a:t>)</a:t>
            </a:r>
          </a:p>
          <a:p>
            <a:pPr marL="0" indent="0">
              <a:buNone/>
            </a:pPr>
            <a:endParaRPr lang="en-GB" dirty="0"/>
          </a:p>
          <a:p>
            <a:pPr marL="0" indent="0">
              <a:buNone/>
            </a:pPr>
            <a:r>
              <a:rPr lang="en-GB" dirty="0" err="1"/>
              <a:t>UserAnswer_ANSWERS</a:t>
            </a:r>
            <a:r>
              <a:rPr lang="en-GB" dirty="0"/>
              <a:t>(</a:t>
            </a:r>
            <a:r>
              <a:rPr lang="en-GB" u="sng" dirty="0" err="1"/>
              <a:t>UserAnswer_id</a:t>
            </a:r>
            <a:r>
              <a:rPr lang="en-GB" dirty="0"/>
              <a:t>,  answers, </a:t>
            </a:r>
            <a:r>
              <a:rPr lang="en-GB" dirty="0" err="1"/>
              <a:t>question_id</a:t>
            </a:r>
            <a:r>
              <a:rPr lang="en-GB" dirty="0"/>
              <a:t>)</a:t>
            </a:r>
          </a:p>
          <a:p>
            <a:pPr marL="0" lvl="0" indent="0">
              <a:buNone/>
            </a:pPr>
            <a:endParaRPr lang="en-GB" dirty="0"/>
          </a:p>
          <a:p>
            <a:pPr marL="0" lvl="0" indent="0">
              <a:buNone/>
            </a:pPr>
            <a:r>
              <a:rPr lang="en-GB" dirty="0"/>
              <a:t>Question(</a:t>
            </a:r>
            <a:r>
              <a:rPr lang="en-GB" u="sng" dirty="0"/>
              <a:t>id, </a:t>
            </a:r>
            <a:r>
              <a:rPr lang="en-GB" dirty="0"/>
              <a:t>description, type, </a:t>
            </a:r>
            <a:r>
              <a:rPr lang="en-GB" dirty="0" err="1"/>
              <a:t>questionnaire_id</a:t>
            </a:r>
            <a:r>
              <a:rPr lang="en-GB" dirty="0"/>
              <a:t>)</a:t>
            </a:r>
          </a:p>
          <a:p>
            <a:pPr marL="0" lvl="0" indent="0">
              <a:buNone/>
            </a:pPr>
            <a:endParaRPr lang="en-GB" dirty="0"/>
          </a:p>
          <a:p>
            <a:pPr marL="0" lvl="0" indent="0">
              <a:buNone/>
            </a:pPr>
            <a:endParaRPr lang="en-GB" dirty="0"/>
          </a:p>
        </p:txBody>
      </p:sp>
      <p:cxnSp>
        <p:nvCxnSpPr>
          <p:cNvPr id="4" name="Straight Arrow Connector 4"/>
          <p:cNvCxnSpPr>
            <a:cxnSpLocks/>
          </p:cNvCxnSpPr>
          <p:nvPr/>
        </p:nvCxnSpPr>
        <p:spPr>
          <a:xfrm flipH="1">
            <a:off x="1632859" y="2982686"/>
            <a:ext cx="3672000" cy="446315"/>
          </a:xfrm>
          <a:prstGeom prst="straightConnector1">
            <a:avLst/>
          </a:prstGeom>
          <a:noFill/>
          <a:ln w="34925" cap="flat">
            <a:solidFill>
              <a:srgbClr val="5B9BD5"/>
            </a:solidFill>
            <a:prstDash val="solid"/>
            <a:miter/>
            <a:tailEnd type="arrow"/>
          </a:ln>
        </p:spPr>
      </p:cxnSp>
      <p:cxnSp>
        <p:nvCxnSpPr>
          <p:cNvPr id="5" name="Straight Arrow Connector 9"/>
          <p:cNvCxnSpPr>
            <a:cxnSpLocks/>
          </p:cNvCxnSpPr>
          <p:nvPr/>
        </p:nvCxnSpPr>
        <p:spPr>
          <a:xfrm flipH="1" flipV="1">
            <a:off x="1393373" y="2373087"/>
            <a:ext cx="2982684" cy="398178"/>
          </a:xfrm>
          <a:prstGeom prst="straightConnector1">
            <a:avLst/>
          </a:prstGeom>
          <a:noFill/>
          <a:ln w="34925" cap="flat">
            <a:solidFill>
              <a:srgbClr val="5B9BD5"/>
            </a:solidFill>
            <a:prstDash val="solid"/>
            <a:miter/>
            <a:tailEnd type="arrow"/>
          </a:ln>
        </p:spPr>
      </p:cxnSp>
      <p:cxnSp>
        <p:nvCxnSpPr>
          <p:cNvPr id="11" name="Straight Arrow Connector 4">
            <a:extLst>
              <a:ext uri="{FF2B5EF4-FFF2-40B4-BE49-F238E27FC236}">
                <a16:creationId xmlns:a16="http://schemas.microsoft.com/office/drawing/2014/main" id="{5626F26B-3367-1043-876B-320424D812AB}"/>
              </a:ext>
            </a:extLst>
          </p:cNvPr>
          <p:cNvCxnSpPr>
            <a:cxnSpLocks/>
          </p:cNvCxnSpPr>
          <p:nvPr/>
        </p:nvCxnSpPr>
        <p:spPr>
          <a:xfrm flipH="1" flipV="1">
            <a:off x="1632858" y="3640422"/>
            <a:ext cx="1306285" cy="422840"/>
          </a:xfrm>
          <a:prstGeom prst="straightConnector1">
            <a:avLst/>
          </a:prstGeom>
          <a:noFill/>
          <a:ln w="34925" cap="flat">
            <a:solidFill>
              <a:srgbClr val="5B9BD5"/>
            </a:solidFill>
            <a:prstDash val="solid"/>
            <a:miter/>
            <a:tailEnd type="arrow"/>
          </a:ln>
        </p:spPr>
      </p:cxnSp>
      <p:cxnSp>
        <p:nvCxnSpPr>
          <p:cNvPr id="14" name="Straight Arrow Connector 4">
            <a:extLst>
              <a:ext uri="{FF2B5EF4-FFF2-40B4-BE49-F238E27FC236}">
                <a16:creationId xmlns:a16="http://schemas.microsoft.com/office/drawing/2014/main" id="{89408C0D-C9D6-2A47-82A9-FFC0564D939D}"/>
              </a:ext>
            </a:extLst>
          </p:cNvPr>
          <p:cNvCxnSpPr>
            <a:cxnSpLocks/>
          </p:cNvCxnSpPr>
          <p:nvPr/>
        </p:nvCxnSpPr>
        <p:spPr>
          <a:xfrm flipH="1" flipV="1">
            <a:off x="2155373" y="4298158"/>
            <a:ext cx="261256" cy="422840"/>
          </a:xfrm>
          <a:prstGeom prst="straightConnector1">
            <a:avLst/>
          </a:prstGeom>
          <a:noFill/>
          <a:ln w="34925" cap="flat">
            <a:solidFill>
              <a:srgbClr val="5B9BD5"/>
            </a:solidFill>
            <a:prstDash val="solid"/>
            <a:miter/>
            <a:tailEnd type="arrow"/>
          </a:ln>
        </p:spPr>
      </p:cxnSp>
      <p:cxnSp>
        <p:nvCxnSpPr>
          <p:cNvPr id="16" name="Straight Arrow Connector 4">
            <a:extLst>
              <a:ext uri="{FF2B5EF4-FFF2-40B4-BE49-F238E27FC236}">
                <a16:creationId xmlns:a16="http://schemas.microsoft.com/office/drawing/2014/main" id="{686A2D15-9F18-694C-B7E7-60682346D15D}"/>
              </a:ext>
            </a:extLst>
          </p:cNvPr>
          <p:cNvCxnSpPr>
            <a:cxnSpLocks/>
          </p:cNvCxnSpPr>
          <p:nvPr/>
        </p:nvCxnSpPr>
        <p:spPr>
          <a:xfrm flipH="1" flipV="1">
            <a:off x="1273631" y="2373087"/>
            <a:ext cx="3842655" cy="2347911"/>
          </a:xfrm>
          <a:prstGeom prst="straightConnector1">
            <a:avLst/>
          </a:prstGeom>
          <a:noFill/>
          <a:ln w="34925" cap="flat">
            <a:solidFill>
              <a:srgbClr val="5B9BD5"/>
            </a:solidFill>
            <a:prstDash val="solid"/>
            <a:miter/>
            <a:tailEnd type="arrow"/>
          </a:ln>
        </p:spPr>
      </p:cxnSp>
      <p:cxnSp>
        <p:nvCxnSpPr>
          <p:cNvPr id="22" name="Straight Arrow Connector 4">
            <a:extLst>
              <a:ext uri="{FF2B5EF4-FFF2-40B4-BE49-F238E27FC236}">
                <a16:creationId xmlns:a16="http://schemas.microsoft.com/office/drawing/2014/main" id="{04BC0BB0-93E9-5441-B279-0EAA8C5497AB}"/>
              </a:ext>
            </a:extLst>
          </p:cNvPr>
          <p:cNvCxnSpPr>
            <a:cxnSpLocks/>
          </p:cNvCxnSpPr>
          <p:nvPr/>
        </p:nvCxnSpPr>
        <p:spPr>
          <a:xfrm flipH="1" flipV="1">
            <a:off x="2035629" y="4932419"/>
            <a:ext cx="1289957" cy="422840"/>
          </a:xfrm>
          <a:prstGeom prst="straightConnector1">
            <a:avLst/>
          </a:prstGeom>
          <a:noFill/>
          <a:ln w="34925" cap="flat">
            <a:solidFill>
              <a:srgbClr val="5B9BD5"/>
            </a:solidFill>
            <a:prstDash val="solid"/>
            <a:miter/>
            <a:tailEnd type="arrow"/>
          </a:ln>
        </p:spPr>
      </p:cxnSp>
      <p:cxnSp>
        <p:nvCxnSpPr>
          <p:cNvPr id="24" name="Straight Arrow Connector 4">
            <a:extLst>
              <a:ext uri="{FF2B5EF4-FFF2-40B4-BE49-F238E27FC236}">
                <a16:creationId xmlns:a16="http://schemas.microsoft.com/office/drawing/2014/main" id="{558D370C-C76C-1A45-9FFF-BF7C2F520777}"/>
              </a:ext>
            </a:extLst>
          </p:cNvPr>
          <p:cNvCxnSpPr>
            <a:cxnSpLocks/>
          </p:cNvCxnSpPr>
          <p:nvPr/>
        </p:nvCxnSpPr>
        <p:spPr>
          <a:xfrm flipH="1">
            <a:off x="1796145" y="5566680"/>
            <a:ext cx="3755569" cy="338995"/>
          </a:xfrm>
          <a:prstGeom prst="straightConnector1">
            <a:avLst/>
          </a:prstGeom>
          <a:noFill/>
          <a:ln w="34925" cap="flat">
            <a:solidFill>
              <a:srgbClr val="5B9BD5"/>
            </a:solidFill>
            <a:prstDash val="solid"/>
            <a:miter/>
            <a:tailEnd type="arrow"/>
          </a:ln>
        </p:spPr>
      </p:cxnSp>
      <p:cxnSp>
        <p:nvCxnSpPr>
          <p:cNvPr id="27" name="Elbow Connector 26">
            <a:extLst>
              <a:ext uri="{FF2B5EF4-FFF2-40B4-BE49-F238E27FC236}">
                <a16:creationId xmlns:a16="http://schemas.microsoft.com/office/drawing/2014/main" id="{EDA7D10E-9512-BF42-A5F1-849D193C6731}"/>
              </a:ext>
            </a:extLst>
          </p:cNvPr>
          <p:cNvCxnSpPr>
            <a:cxnSpLocks/>
          </p:cNvCxnSpPr>
          <p:nvPr/>
        </p:nvCxnSpPr>
        <p:spPr>
          <a:xfrm rot="10800000">
            <a:off x="2155373" y="4293515"/>
            <a:ext cx="2026500" cy="1976657"/>
          </a:xfrm>
          <a:prstGeom prst="bentConnector3">
            <a:avLst>
              <a:gd name="adj1" fmla="val 192350"/>
            </a:avLst>
          </a:prstGeom>
          <a:ln w="34925">
            <a:solidFill>
              <a:schemeClr val="accent1"/>
            </a:solidFill>
            <a:headEnd type="none"/>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If there are considerations about the ER and the logical model write them here</a:t>
            </a:r>
          </a:p>
        </p:txBody>
      </p:sp>
    </p:spTree>
    <p:extLst>
      <p:ext uri="{BB962C8B-B14F-4D97-AF65-F5344CB8AC3E}">
        <p14:creationId xmlns:p14="http://schemas.microsoft.com/office/powerpoint/2010/main" val="314254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p:txBody>
          <a:bodyPr>
            <a:normAutofit fontScale="92500" lnSpcReduction="20000"/>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a:p>
            <a:r>
              <a:rPr lang="en-GB" dirty="0">
                <a:sym typeface="Wingdings" panose="05000000000000000000" pitchFamily="2" charset="2"/>
              </a:rPr>
              <a:t>Clone this slide as many times as there are relationships</a:t>
            </a:r>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Adim</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Admin.checkCredentials</a:t>
            </a:r>
            <a:r>
              <a:rPr lang="en-GB" sz="1500" dirty="0">
                <a:latin typeface="Courier New" panose="02070309020205020404" pitchFamily="49" charset="0"/>
                <a:cs typeface="Courier New" panose="02070309020205020404" pitchFamily="49" charset="0"/>
              </a:rPr>
              <a:t>", query = "SELECT r FROM Admin r  WHERE (</a:t>
            </a:r>
            <a:r>
              <a:rPr lang="en-GB" sz="1500" dirty="0" err="1">
                <a:latin typeface="Courier New" panose="02070309020205020404" pitchFamily="49" charset="0"/>
                <a:cs typeface="Courier New" panose="02070309020205020404" pitchFamily="49" charset="0"/>
              </a:rPr>
              <a:t>r.username</a:t>
            </a:r>
            <a:r>
              <a:rPr lang="en-GB" sz="1500" dirty="0">
                <a:latin typeface="Courier New" panose="02070309020205020404" pitchFamily="49" charset="0"/>
                <a:cs typeface="Courier New" panose="02070309020205020404" pitchFamily="49" charset="0"/>
              </a:rPr>
              <a:t> = ?1 or </a:t>
            </a:r>
            <a:r>
              <a:rPr lang="en-GB" sz="1500" dirty="0" err="1">
                <a:latin typeface="Courier New" panose="02070309020205020404" pitchFamily="49" charset="0"/>
                <a:cs typeface="Courier New" panose="02070309020205020404" pitchFamily="49" charset="0"/>
              </a:rPr>
              <a:t>r.email</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r.password</a:t>
            </a:r>
            <a:r>
              <a:rPr lang="en-GB" sz="1500" dirty="0">
                <a:latin typeface="Courier New" panose="02070309020205020404" pitchFamily="49" charset="0"/>
                <a:cs typeface="Courier New" panose="02070309020205020404" pitchFamily="49" charset="0"/>
              </a:rPr>
              <a:t> = ?2")</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Admin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username;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email;</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password;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2350</TotalTime>
  <Words>2657</Words>
  <Application>Microsoft Macintosh PowerPoint</Application>
  <PresentationFormat>On-screen Show (4:3)</PresentationFormat>
  <Paragraphs>202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Data bases 2</vt:lpstr>
      <vt:lpstr>Specifications</vt:lpstr>
      <vt:lpstr>Questions</vt:lpstr>
      <vt:lpstr>Warning</vt:lpstr>
      <vt:lpstr>Entity Relationship</vt:lpstr>
      <vt:lpstr>Relational model</vt:lpstr>
      <vt:lpstr>Motivation</vt:lpstr>
      <vt:lpstr>Relationship “rel1” </vt:lpstr>
      <vt:lpstr>Entity Adim</vt:lpstr>
      <vt:lpstr>Entity Product</vt:lpstr>
      <vt:lpstr>Entity Question</vt:lpstr>
      <vt:lpstr>Entity Questionnaire</vt:lpstr>
      <vt:lpstr>Entity Questionnaire</vt:lpstr>
      <vt:lpstr>Entity Review</vt:lpstr>
      <vt:lpstr>Entity User</vt:lpstr>
      <vt:lpstr>Entity User</vt:lpstr>
      <vt:lpstr>Entity UserAnswer</vt:lpstr>
      <vt:lpstr>Entity UserAnswer</vt:lpstr>
      <vt:lpstr>Entity method for doing something</vt:lpstr>
      <vt:lpstr>Components: Client components</vt:lpstr>
      <vt:lpstr>Components: Business Components </vt:lpstr>
      <vt:lpstr>Business method for  doing something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Chiara Moser</cp:lastModifiedBy>
  <cp:revision>234</cp:revision>
  <dcterms:created xsi:type="dcterms:W3CDTF">2020-11-06T10:16:45Z</dcterms:created>
  <dcterms:modified xsi:type="dcterms:W3CDTF">2021-02-25T19:05:46Z</dcterms:modified>
</cp:coreProperties>
</file>