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8" r:id="rId3"/>
    <p:sldId id="289" r:id="rId4"/>
    <p:sldId id="278" r:id="rId5"/>
    <p:sldId id="300" r:id="rId6"/>
    <p:sldId id="301" r:id="rId7"/>
    <p:sldId id="302" r:id="rId8"/>
    <p:sldId id="303" r:id="rId9"/>
    <p:sldId id="307" r:id="rId10"/>
    <p:sldId id="309" r:id="rId11"/>
    <p:sldId id="308" r:id="rId12"/>
    <p:sldId id="281" r:id="rId13"/>
    <p:sldId id="291" r:id="rId14"/>
    <p:sldId id="292" r:id="rId15"/>
    <p:sldId id="293" r:id="rId16"/>
    <p:sldId id="295" r:id="rId17"/>
    <p:sldId id="294" r:id="rId18"/>
    <p:sldId id="298" r:id="rId19"/>
    <p:sldId id="296" r:id="rId20"/>
    <p:sldId id="299" r:id="rId21"/>
    <p:sldId id="297" r:id="rId22"/>
    <p:sldId id="286" r:id="rId23"/>
    <p:sldId id="290" r:id="rId24"/>
    <p:sldId id="285" r:id="rId25"/>
    <p:sldId id="310" r:id="rId26"/>
    <p:sldId id="311" r:id="rId27"/>
    <p:sldId id="312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/>
    <p:restoredTop sz="94648"/>
  </p:normalViewPr>
  <p:slideViewPr>
    <p:cSldViewPr snapToGrid="0">
      <p:cViewPr varScale="1">
        <p:scale>
          <a:sx n="117" d="100"/>
          <a:sy n="117" d="100"/>
        </p:scale>
        <p:origin x="16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by</a:t>
            </a:r>
          </a:p>
          <a:p>
            <a:r>
              <a:rPr lang="en-GB" dirty="0"/>
              <a:t> Chiara Moser</a:t>
            </a:r>
          </a:p>
          <a:p>
            <a:r>
              <a:rPr lang="en-GB" dirty="0"/>
              <a:t>&amp;</a:t>
            </a:r>
          </a:p>
          <a:p>
            <a:r>
              <a:rPr lang="en-GB" dirty="0"/>
              <a:t>Danilo Catone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“filling”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necessary.</a:t>
            </a:r>
          </a:p>
          <a:p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Bidirectional 1:1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38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“response”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 err="1"/>
              <a:t>UserAnswer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list of answers related to a questionnaire.</a:t>
            </a:r>
          </a:p>
          <a:p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8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Admin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r FROM Admin r  WHERE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or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r.email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?1)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r.password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?2")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Admin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username;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password;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Product.findProductOfTheDay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p FROM Product p 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@Lob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byte[]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",fetch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questionnaire;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"product", 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}, fetch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Product()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this.reviews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getBase64Img()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Base64.getEncoder().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encodeToString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this.photoimage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(Review review)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if(review != null)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getReviews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().add(review);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36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Question.findMQByQuestionnaireId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 q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'MARKETING'")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Question.findFQByQuestionnaireId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 q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'FIXED'")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@Enumerated(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EnumType.STRING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type;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questionnaire;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Questionnaire.findByProdId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Questionnaire q WHERE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q.relatedProduct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?1 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Questionnaire.findAllQuestionnaires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Questionnaire q")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Questionnaire implements Serializable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1L;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(unique = true)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Product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relatedProduct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"questionnaire",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cascade = {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GB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List&lt;Question&gt; questions;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cascade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pointsEarned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DESC")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answers;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Questionnaire()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numMarketingQuestions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numFixedQuestions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this.createFixedQuestions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3123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59992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List&lt;Question&gt;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q1 = new Question();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q1.setDescription("My age is..");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q1.setType(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(q1);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q2 = new Question();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q2.setDescription("I identify my gender as..");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q2.setType(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(q2);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q3 = new Question();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q3.setDescription("My expertise level is.. [Low, Medium, High]");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q3.setType(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(q3);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(List&lt;Question&gt;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fixedQuestions.forEach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(el -&gt;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el.getType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el.setQuestionnaire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(el);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addMarketingQuestion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 q)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q.getType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QuestionType.MARKETING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q.setQuestionnaire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this.numMarketingQuestions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answer)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(answer);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8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Review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date;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User user;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//(cascade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Product product;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Review(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date, String description, User user, Product prod)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date;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this.description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user;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prod;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Review()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49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r FROM User r  WHERE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 or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?1) and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r.password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?2")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User implements Serializable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username;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password;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surname;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Boolean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is_blocked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"user", cascade =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4899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90688"/>
            <a:ext cx="9144000" cy="506933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User()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is_blocked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(Review review)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if(review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().add(review);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20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188908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cxnSp>
        <p:nvCxnSpPr>
          <p:cNvPr id="3" name="Elbow Connector 6"/>
          <p:cNvCxnSpPr>
            <a:stCxn id="11" idx="3"/>
            <a:endCxn id="7" idx="2"/>
          </p:cNvCxnSpPr>
          <p:nvPr/>
        </p:nvCxnSpPr>
        <p:spPr>
          <a:xfrm flipV="1">
            <a:off x="5882180" y="5248579"/>
            <a:ext cx="2124621" cy="184784"/>
          </a:xfrm>
          <a:prstGeom prst="bentConnector2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4" name="Elbow Connector 10"/>
          <p:cNvCxnSpPr>
            <a:cxnSpLocks/>
            <a:stCxn id="7" idx="0"/>
            <a:endCxn id="32" idx="2"/>
          </p:cNvCxnSpPr>
          <p:nvPr/>
        </p:nvCxnSpPr>
        <p:spPr>
          <a:xfrm rot="5400000" flipH="1" flipV="1">
            <a:off x="7680824" y="4407649"/>
            <a:ext cx="651955" cy="1270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5" name="TextBox 13"/>
          <p:cNvSpPr txBox="1"/>
          <p:nvPr/>
        </p:nvSpPr>
        <p:spPr>
          <a:xfrm>
            <a:off x="6789853" y="3430898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6248771" y="4074563"/>
            <a:ext cx="849143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response</a:t>
            </a:r>
          </a:p>
        </p:txBody>
      </p:sp>
      <p:sp>
        <p:nvSpPr>
          <p:cNvPr id="7" name="Diamond 15"/>
          <p:cNvSpPr/>
          <p:nvPr/>
        </p:nvSpPr>
        <p:spPr>
          <a:xfrm>
            <a:off x="7709200" y="4733626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2131459" y="5052441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4123660" y="4094229"/>
            <a:ext cx="10039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att1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7133286" y="4832013"/>
            <a:ext cx="50045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filling</a:t>
            </a:r>
          </a:p>
        </p:txBody>
      </p:sp>
      <p:sp>
        <p:nvSpPr>
          <p:cNvPr id="11" name="Rectangle 16"/>
          <p:cNvSpPr/>
          <p:nvPr/>
        </p:nvSpPr>
        <p:spPr>
          <a:xfrm>
            <a:off x="4274766" y="5139790"/>
            <a:ext cx="160741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Question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418582" y="4589905"/>
            <a:ext cx="1738472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Questionnaire</a:t>
            </a:r>
          </a:p>
        </p:txBody>
      </p:sp>
      <p:cxnSp>
        <p:nvCxnSpPr>
          <p:cNvPr id="13" name="Elbow Connector 32"/>
          <p:cNvCxnSpPr>
            <a:stCxn id="14" idx="2"/>
            <a:endCxn id="11" idx="1"/>
          </p:cNvCxnSpPr>
          <p:nvPr/>
        </p:nvCxnSpPr>
        <p:spPr>
          <a:xfrm flipV="1">
            <a:off x="3645197" y="5433363"/>
            <a:ext cx="629569" cy="500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" name="Diamond 34"/>
          <p:cNvSpPr/>
          <p:nvPr/>
        </p:nvSpPr>
        <p:spPr>
          <a:xfrm rot="16200000">
            <a:off x="3090120" y="5180892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" name="Elbow Connector 37"/>
          <p:cNvCxnSpPr>
            <a:cxnSpLocks/>
            <a:stCxn id="14" idx="0"/>
            <a:endCxn id="12" idx="3"/>
          </p:cNvCxnSpPr>
          <p:nvPr/>
        </p:nvCxnSpPr>
        <p:spPr>
          <a:xfrm rot="10800000">
            <a:off x="2157054" y="4883478"/>
            <a:ext cx="973190" cy="5548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6" name="Rectangle 38"/>
          <p:cNvSpPr/>
          <p:nvPr/>
        </p:nvSpPr>
        <p:spPr>
          <a:xfrm>
            <a:off x="1591512" y="2200083"/>
            <a:ext cx="1648151" cy="11695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u="sng" dirty="0">
                <a:solidFill>
                  <a:srgbClr val="000000"/>
                </a:solidFill>
                <a:latin typeface="Calibri"/>
              </a:rPr>
              <a:t>name,</a:t>
            </a:r>
            <a:endParaRPr lang="en-GB" sz="1400" b="0" i="0" u="sng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photimage</a:t>
            </a: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productO</a:t>
            </a:r>
            <a:r>
              <a:rPr lang="en-GB" sz="1400" dirty="0" err="1">
                <a:solidFill>
                  <a:srgbClr val="000000"/>
                </a:solidFill>
                <a:latin typeface="Calibri"/>
              </a:rPr>
              <a:t>fTheDay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39"/>
          <p:cNvSpPr txBox="1"/>
          <p:nvPr/>
        </p:nvSpPr>
        <p:spPr>
          <a:xfrm>
            <a:off x="3236950" y="183916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8" name="TextBox 40"/>
          <p:cNvSpPr txBox="1"/>
          <p:nvPr/>
        </p:nvSpPr>
        <p:spPr>
          <a:xfrm>
            <a:off x="3791908" y="5408555"/>
            <a:ext cx="45076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Rectangle 41"/>
          <p:cNvSpPr/>
          <p:nvPr/>
        </p:nvSpPr>
        <p:spPr>
          <a:xfrm>
            <a:off x="3806262" y="1547804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Review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Diamond 42"/>
          <p:cNvSpPr/>
          <p:nvPr/>
        </p:nvSpPr>
        <p:spPr>
          <a:xfrm rot="5400000">
            <a:off x="756999" y="2904475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1" name="Straight Connector 48"/>
          <p:cNvCxnSpPr>
            <a:cxnSpLocks/>
            <a:endCxn id="20" idx="3"/>
          </p:cNvCxnSpPr>
          <p:nvPr/>
        </p:nvCxnSpPr>
        <p:spPr>
          <a:xfrm>
            <a:off x="1054599" y="2156470"/>
            <a:ext cx="0" cy="70788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22" name="Straight Arrow Connector 50"/>
          <p:cNvCxnSpPr>
            <a:cxnSpLocks/>
            <a:stCxn id="20" idx="1"/>
          </p:cNvCxnSpPr>
          <p:nvPr/>
        </p:nvCxnSpPr>
        <p:spPr>
          <a:xfrm>
            <a:off x="1054599" y="3459552"/>
            <a:ext cx="0" cy="117292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23" name="TextBox 51"/>
          <p:cNvSpPr txBox="1"/>
          <p:nvPr/>
        </p:nvSpPr>
        <p:spPr>
          <a:xfrm>
            <a:off x="4944251" y="307931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24" name="TextBox 52"/>
          <p:cNvSpPr txBox="1"/>
          <p:nvPr/>
        </p:nvSpPr>
        <p:spPr>
          <a:xfrm>
            <a:off x="570741" y="4220573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86407" y="2961695"/>
            <a:ext cx="66434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survey</a:t>
            </a:r>
          </a:p>
        </p:txBody>
      </p:sp>
      <p:sp>
        <p:nvSpPr>
          <p:cNvPr id="26" name="TextBox 54"/>
          <p:cNvSpPr txBox="1"/>
          <p:nvPr/>
        </p:nvSpPr>
        <p:spPr>
          <a:xfrm>
            <a:off x="373763" y="5499902"/>
            <a:ext cx="1003956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username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password</a:t>
            </a: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9D84618A-78B0-6149-866C-2B9C837D33D1}"/>
              </a:ext>
            </a:extLst>
          </p:cNvPr>
          <p:cNvSpPr/>
          <p:nvPr/>
        </p:nvSpPr>
        <p:spPr>
          <a:xfrm>
            <a:off x="1360455" y="5715346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Admin</a:t>
            </a:r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DF1688E0-EE15-1A42-849B-420DFF72FC1F}"/>
              </a:ext>
            </a:extLst>
          </p:cNvPr>
          <p:cNvSpPr/>
          <p:nvPr/>
        </p:nvSpPr>
        <p:spPr>
          <a:xfrm>
            <a:off x="6368417" y="444358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User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643AF659-84D1-8948-A746-09EFC4DF1D8D}"/>
              </a:ext>
            </a:extLst>
          </p:cNvPr>
          <p:cNvSpPr/>
          <p:nvPr/>
        </p:nvSpPr>
        <p:spPr>
          <a:xfrm>
            <a:off x="718823" y="1551974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Product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DAF0CC2A-AB6E-444E-BB43-119498B0848F}"/>
              </a:ext>
            </a:extLst>
          </p:cNvPr>
          <p:cNvSpPr/>
          <p:nvPr/>
        </p:nvSpPr>
        <p:spPr>
          <a:xfrm>
            <a:off x="7217814" y="3494526"/>
            <a:ext cx="157797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Answer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TextBox 52">
            <a:extLst>
              <a:ext uri="{FF2B5EF4-FFF2-40B4-BE49-F238E27FC236}">
                <a16:creationId xmlns:a16="http://schemas.microsoft.com/office/drawing/2014/main" id="{422095B0-EEB3-3648-A28E-3A9A2167C64C}"/>
              </a:ext>
            </a:extLst>
          </p:cNvPr>
          <p:cNvSpPr txBox="1"/>
          <p:nvPr/>
        </p:nvSpPr>
        <p:spPr>
          <a:xfrm>
            <a:off x="581626" y="2152286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2" name="TextBox 53">
            <a:extLst>
              <a:ext uri="{FF2B5EF4-FFF2-40B4-BE49-F238E27FC236}">
                <a16:creationId xmlns:a16="http://schemas.microsoft.com/office/drawing/2014/main" id="{A8450F23-08BF-D445-B661-725F74EF9515}"/>
              </a:ext>
            </a:extLst>
          </p:cNvPr>
          <p:cNvSpPr txBox="1"/>
          <p:nvPr/>
        </p:nvSpPr>
        <p:spPr>
          <a:xfrm>
            <a:off x="2930812" y="5682497"/>
            <a:ext cx="91005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id="{14A7FC33-AAD5-F641-932D-FAEDE627FC1B}"/>
              </a:ext>
            </a:extLst>
          </p:cNvPr>
          <p:cNvSpPr txBox="1"/>
          <p:nvPr/>
        </p:nvSpPr>
        <p:spPr>
          <a:xfrm>
            <a:off x="2590619" y="1235877"/>
            <a:ext cx="64633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opinion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6" name="Elbow Connector 6">
            <a:extLst>
              <a:ext uri="{FF2B5EF4-FFF2-40B4-BE49-F238E27FC236}">
                <a16:creationId xmlns:a16="http://schemas.microsoft.com/office/drawing/2014/main" id="{1072E3F2-3D37-2645-A115-2BCEAAE8BE6A}"/>
              </a:ext>
            </a:extLst>
          </p:cNvPr>
          <p:cNvCxnSpPr>
            <a:cxnSpLocks/>
            <a:stCxn id="126" idx="0"/>
            <a:endCxn id="80" idx="2"/>
          </p:cNvCxnSpPr>
          <p:nvPr/>
        </p:nvCxnSpPr>
        <p:spPr>
          <a:xfrm rot="5400000" flipH="1" flipV="1">
            <a:off x="5335018" y="1873645"/>
            <a:ext cx="1193655" cy="201611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77" name="Elbow Connector 10">
            <a:extLst>
              <a:ext uri="{FF2B5EF4-FFF2-40B4-BE49-F238E27FC236}">
                <a16:creationId xmlns:a16="http://schemas.microsoft.com/office/drawing/2014/main" id="{EAE2C7F4-D156-E543-B637-429020247108}"/>
              </a:ext>
            </a:extLst>
          </p:cNvPr>
          <p:cNvCxnSpPr>
            <a:cxnSpLocks/>
            <a:stCxn id="29" idx="2"/>
            <a:endCxn id="80" idx="0"/>
          </p:cNvCxnSpPr>
          <p:nvPr/>
        </p:nvCxnSpPr>
        <p:spPr>
          <a:xfrm rot="16200000" flipH="1">
            <a:off x="6569448" y="1399467"/>
            <a:ext cx="738418" cy="24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78" name="TextBox 13">
            <a:extLst>
              <a:ext uri="{FF2B5EF4-FFF2-40B4-BE49-F238E27FC236}">
                <a16:creationId xmlns:a16="http://schemas.microsoft.com/office/drawing/2014/main" id="{C784A129-ED3B-BC4B-B69B-9C4C05D62F8E}"/>
              </a:ext>
            </a:extLst>
          </p:cNvPr>
          <p:cNvSpPr txBox="1"/>
          <p:nvPr/>
        </p:nvSpPr>
        <p:spPr>
          <a:xfrm>
            <a:off x="6959097" y="1076188"/>
            <a:ext cx="51743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79" name="TextBox 14">
            <a:extLst>
              <a:ext uri="{FF2B5EF4-FFF2-40B4-BE49-F238E27FC236}">
                <a16:creationId xmlns:a16="http://schemas.microsoft.com/office/drawing/2014/main" id="{4770206D-EA89-EB4E-B1E6-99FAB4DF6B46}"/>
              </a:ext>
            </a:extLst>
          </p:cNvPr>
          <p:cNvSpPr txBox="1"/>
          <p:nvPr/>
        </p:nvSpPr>
        <p:spPr>
          <a:xfrm>
            <a:off x="7243681" y="1965819"/>
            <a:ext cx="140947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expression</a:t>
            </a:r>
          </a:p>
        </p:txBody>
      </p:sp>
      <p:sp>
        <p:nvSpPr>
          <p:cNvPr id="80" name="Diamond 15">
            <a:extLst>
              <a:ext uri="{FF2B5EF4-FFF2-40B4-BE49-F238E27FC236}">
                <a16:creationId xmlns:a16="http://schemas.microsoft.com/office/drawing/2014/main" id="{A7F87AB9-0123-AD43-9253-0AC134174FA9}"/>
              </a:ext>
            </a:extLst>
          </p:cNvPr>
          <p:cNvSpPr/>
          <p:nvPr/>
        </p:nvSpPr>
        <p:spPr>
          <a:xfrm>
            <a:off x="6642301" y="1769921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2" name="TextBox 54">
            <a:extLst>
              <a:ext uri="{FF2B5EF4-FFF2-40B4-BE49-F238E27FC236}">
                <a16:creationId xmlns:a16="http://schemas.microsoft.com/office/drawing/2014/main" id="{E190D9EA-BA9E-6D41-82D4-8DF0821C865B}"/>
              </a:ext>
            </a:extLst>
          </p:cNvPr>
          <p:cNvSpPr txBox="1"/>
          <p:nvPr/>
        </p:nvSpPr>
        <p:spPr>
          <a:xfrm>
            <a:off x="1235412" y="4201951"/>
            <a:ext cx="1003956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TextBox 54">
            <a:extLst>
              <a:ext uri="{FF2B5EF4-FFF2-40B4-BE49-F238E27FC236}">
                <a16:creationId xmlns:a16="http://schemas.microsoft.com/office/drawing/2014/main" id="{3E903C4C-C3DC-234B-8C9E-D75BC73EC078}"/>
              </a:ext>
            </a:extLst>
          </p:cNvPr>
          <p:cNvSpPr txBox="1"/>
          <p:nvPr/>
        </p:nvSpPr>
        <p:spPr>
          <a:xfrm>
            <a:off x="4446917" y="5735969"/>
            <a:ext cx="1263112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type</a:t>
            </a:r>
            <a:endParaRPr lang="en-GB" sz="1400" b="0" i="0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4" name="TextBox 54">
            <a:extLst>
              <a:ext uri="{FF2B5EF4-FFF2-40B4-BE49-F238E27FC236}">
                <a16:creationId xmlns:a16="http://schemas.microsoft.com/office/drawing/2014/main" id="{C3860312-31A8-D54F-92FD-67A149AB319F}"/>
              </a:ext>
            </a:extLst>
          </p:cNvPr>
          <p:cNvSpPr txBox="1"/>
          <p:nvPr/>
        </p:nvSpPr>
        <p:spPr>
          <a:xfrm>
            <a:off x="7546027" y="99750"/>
            <a:ext cx="1003956" cy="1815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username,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email,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password,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surname,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is_blocked</a:t>
            </a: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last_login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5" name="Diamond 15">
            <a:extLst>
              <a:ext uri="{FF2B5EF4-FFF2-40B4-BE49-F238E27FC236}">
                <a16:creationId xmlns:a16="http://schemas.microsoft.com/office/drawing/2014/main" id="{9E320FEE-F035-4040-BAC8-926B1526931F}"/>
              </a:ext>
            </a:extLst>
          </p:cNvPr>
          <p:cNvSpPr/>
          <p:nvPr/>
        </p:nvSpPr>
        <p:spPr>
          <a:xfrm>
            <a:off x="2615942" y="1594569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6" name="Straight Connector 48">
            <a:extLst>
              <a:ext uri="{FF2B5EF4-FFF2-40B4-BE49-F238E27FC236}">
                <a16:creationId xmlns:a16="http://schemas.microsoft.com/office/drawing/2014/main" id="{F0167EA3-0174-DD41-9B8B-993B787F90F8}"/>
              </a:ext>
            </a:extLst>
          </p:cNvPr>
          <p:cNvCxnSpPr>
            <a:cxnSpLocks/>
            <a:stCxn id="30" idx="3"/>
            <a:endCxn id="95" idx="3"/>
          </p:cNvCxnSpPr>
          <p:nvPr/>
        </p:nvCxnSpPr>
        <p:spPr>
          <a:xfrm>
            <a:off x="1856812" y="1845547"/>
            <a:ext cx="759130" cy="649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F63617AF-654C-6B4D-B941-4154929880F4}"/>
              </a:ext>
            </a:extLst>
          </p:cNvPr>
          <p:cNvCxnSpPr>
            <a:cxnSpLocks/>
            <a:stCxn id="95" idx="1"/>
            <a:endCxn id="19" idx="1"/>
          </p:cNvCxnSpPr>
          <p:nvPr/>
        </p:nvCxnSpPr>
        <p:spPr>
          <a:xfrm flipV="1">
            <a:off x="3211143" y="1841377"/>
            <a:ext cx="595119" cy="1066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06" name="TextBox 52">
            <a:extLst>
              <a:ext uri="{FF2B5EF4-FFF2-40B4-BE49-F238E27FC236}">
                <a16:creationId xmlns:a16="http://schemas.microsoft.com/office/drawing/2014/main" id="{9C57B084-6A94-CD47-A38D-5942394EE3F8}"/>
              </a:ext>
            </a:extLst>
          </p:cNvPr>
          <p:cNvSpPr txBox="1"/>
          <p:nvPr/>
        </p:nvSpPr>
        <p:spPr>
          <a:xfrm>
            <a:off x="1833168" y="185762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7" name="Diamond 15">
            <a:extLst>
              <a:ext uri="{FF2B5EF4-FFF2-40B4-BE49-F238E27FC236}">
                <a16:creationId xmlns:a16="http://schemas.microsoft.com/office/drawing/2014/main" id="{4668070B-24E6-4345-A3DD-BDD5CEE196DD}"/>
              </a:ext>
            </a:extLst>
          </p:cNvPr>
          <p:cNvSpPr/>
          <p:nvPr/>
        </p:nvSpPr>
        <p:spPr>
          <a:xfrm rot="19832689">
            <a:off x="5345630" y="1256994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8" name="Elbow Connector 10">
            <a:extLst>
              <a:ext uri="{FF2B5EF4-FFF2-40B4-BE49-F238E27FC236}">
                <a16:creationId xmlns:a16="http://schemas.microsoft.com/office/drawing/2014/main" id="{C7DE1BDE-27D6-1940-B134-BFBB56792AE4}"/>
              </a:ext>
            </a:extLst>
          </p:cNvPr>
          <p:cNvCxnSpPr>
            <a:cxnSpLocks/>
            <a:stCxn id="29" idx="1"/>
            <a:endCxn id="107" idx="1"/>
          </p:cNvCxnSpPr>
          <p:nvPr/>
        </p:nvCxnSpPr>
        <p:spPr>
          <a:xfrm rot="10800000" flipV="1">
            <a:off x="5902365" y="737930"/>
            <a:ext cx="466053" cy="630197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11" name="Elbow Connector 10">
            <a:extLst>
              <a:ext uri="{FF2B5EF4-FFF2-40B4-BE49-F238E27FC236}">
                <a16:creationId xmlns:a16="http://schemas.microsoft.com/office/drawing/2014/main" id="{018CA01F-45DF-3A43-ACC2-B968D1C5EE4D}"/>
              </a:ext>
            </a:extLst>
          </p:cNvPr>
          <p:cNvCxnSpPr>
            <a:cxnSpLocks/>
            <a:stCxn id="107" idx="3"/>
            <a:endCxn id="19" idx="3"/>
          </p:cNvCxnSpPr>
          <p:nvPr/>
        </p:nvCxnSpPr>
        <p:spPr>
          <a:xfrm rot="10800000" flipV="1">
            <a:off x="4944252" y="1660813"/>
            <a:ext cx="439847" cy="180563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16" name="TextBox 14">
            <a:extLst>
              <a:ext uri="{FF2B5EF4-FFF2-40B4-BE49-F238E27FC236}">
                <a16:creationId xmlns:a16="http://schemas.microsoft.com/office/drawing/2014/main" id="{82758818-35FC-9142-960D-356C531D91DA}"/>
              </a:ext>
            </a:extLst>
          </p:cNvPr>
          <p:cNvSpPr txBox="1"/>
          <p:nvPr/>
        </p:nvSpPr>
        <p:spPr>
          <a:xfrm>
            <a:off x="4760403" y="1007691"/>
            <a:ext cx="165504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written_opinion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7" name="TextBox 54">
            <a:extLst>
              <a:ext uri="{FF2B5EF4-FFF2-40B4-BE49-F238E27FC236}">
                <a16:creationId xmlns:a16="http://schemas.microsoft.com/office/drawing/2014/main" id="{57EA1D77-9071-F643-9CA6-EBB742BE0AA9}"/>
              </a:ext>
            </a:extLst>
          </p:cNvPr>
          <p:cNvSpPr txBox="1"/>
          <p:nvPr/>
        </p:nvSpPr>
        <p:spPr>
          <a:xfrm>
            <a:off x="3780007" y="2177191"/>
            <a:ext cx="1003956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date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  <p:sp>
        <p:nvSpPr>
          <p:cNvPr id="118" name="TextBox 39">
            <a:extLst>
              <a:ext uri="{FF2B5EF4-FFF2-40B4-BE49-F238E27FC236}">
                <a16:creationId xmlns:a16="http://schemas.microsoft.com/office/drawing/2014/main" id="{1ECB2DBD-A7D4-F449-98A1-93A4F2C809BF}"/>
              </a:ext>
            </a:extLst>
          </p:cNvPr>
          <p:cNvSpPr txBox="1"/>
          <p:nvPr/>
        </p:nvSpPr>
        <p:spPr>
          <a:xfrm>
            <a:off x="4913351" y="1839162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21" name="TextBox 39">
            <a:extLst>
              <a:ext uri="{FF2B5EF4-FFF2-40B4-BE49-F238E27FC236}">
                <a16:creationId xmlns:a16="http://schemas.microsoft.com/office/drawing/2014/main" id="{2A8F26F1-40C5-574A-A8D3-E06869A0A8BE}"/>
              </a:ext>
            </a:extLst>
          </p:cNvPr>
          <p:cNvSpPr txBox="1"/>
          <p:nvPr/>
        </p:nvSpPr>
        <p:spPr>
          <a:xfrm>
            <a:off x="5882180" y="413134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26" name="Rectangle 41">
            <a:extLst>
              <a:ext uri="{FF2B5EF4-FFF2-40B4-BE49-F238E27FC236}">
                <a16:creationId xmlns:a16="http://schemas.microsoft.com/office/drawing/2014/main" id="{26146FA4-F6CA-E542-BD59-7D0BFCD81E79}"/>
              </a:ext>
            </a:extLst>
          </p:cNvPr>
          <p:cNvSpPr/>
          <p:nvPr/>
        </p:nvSpPr>
        <p:spPr>
          <a:xfrm>
            <a:off x="4134801" y="3478529"/>
            <a:ext cx="157797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 err="1">
                <a:solidFill>
                  <a:srgbClr val="000000"/>
                </a:solidFill>
                <a:latin typeface="Calibri"/>
              </a:rPr>
              <a:t>UserAnswer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7" name="Elbow Connector 37">
            <a:extLst>
              <a:ext uri="{FF2B5EF4-FFF2-40B4-BE49-F238E27FC236}">
                <a16:creationId xmlns:a16="http://schemas.microsoft.com/office/drawing/2014/main" id="{043F1460-82A5-2E42-8E83-A51607AE9A29}"/>
              </a:ext>
            </a:extLst>
          </p:cNvPr>
          <p:cNvCxnSpPr>
            <a:cxnSpLocks/>
            <a:stCxn id="130" idx="0"/>
            <a:endCxn id="12" idx="3"/>
          </p:cNvCxnSpPr>
          <p:nvPr/>
        </p:nvCxnSpPr>
        <p:spPr>
          <a:xfrm rot="10800000" flipV="1">
            <a:off x="2157055" y="3770942"/>
            <a:ext cx="682419" cy="111253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30" name="Diamond 34">
            <a:extLst>
              <a:ext uri="{FF2B5EF4-FFF2-40B4-BE49-F238E27FC236}">
                <a16:creationId xmlns:a16="http://schemas.microsoft.com/office/drawing/2014/main" id="{6239CBC3-312A-6D43-A6D6-B19D1FF56EAC}"/>
              </a:ext>
            </a:extLst>
          </p:cNvPr>
          <p:cNvSpPr/>
          <p:nvPr/>
        </p:nvSpPr>
        <p:spPr>
          <a:xfrm rot="16200000">
            <a:off x="2799349" y="3513467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2" name="Elbow Connector 32">
            <a:extLst>
              <a:ext uri="{FF2B5EF4-FFF2-40B4-BE49-F238E27FC236}">
                <a16:creationId xmlns:a16="http://schemas.microsoft.com/office/drawing/2014/main" id="{5B939342-AC99-D449-AF0B-4671ACDE6F6D}"/>
              </a:ext>
            </a:extLst>
          </p:cNvPr>
          <p:cNvCxnSpPr>
            <a:cxnSpLocks/>
            <a:stCxn id="130" idx="2"/>
            <a:endCxn id="126" idx="1"/>
          </p:cNvCxnSpPr>
          <p:nvPr/>
        </p:nvCxnSpPr>
        <p:spPr>
          <a:xfrm>
            <a:off x="3354426" y="3770943"/>
            <a:ext cx="780375" cy="115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45" name="Elbow Connector 6">
            <a:extLst>
              <a:ext uri="{FF2B5EF4-FFF2-40B4-BE49-F238E27FC236}">
                <a16:creationId xmlns:a16="http://schemas.microsoft.com/office/drawing/2014/main" id="{1AADD5C8-2963-1049-A062-8EEA9191B810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12775" y="3768371"/>
            <a:ext cx="517787" cy="373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8" name="Diamond 15">
            <a:extLst>
              <a:ext uri="{FF2B5EF4-FFF2-40B4-BE49-F238E27FC236}">
                <a16:creationId xmlns:a16="http://schemas.microsoft.com/office/drawing/2014/main" id="{24D8B73F-9B0D-0640-A541-7733438C8665}"/>
              </a:ext>
            </a:extLst>
          </p:cNvPr>
          <p:cNvSpPr/>
          <p:nvPr/>
        </p:nvSpPr>
        <p:spPr>
          <a:xfrm>
            <a:off x="6230562" y="3530623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9" name="Elbow Connector 6">
            <a:extLst>
              <a:ext uri="{FF2B5EF4-FFF2-40B4-BE49-F238E27FC236}">
                <a16:creationId xmlns:a16="http://schemas.microsoft.com/office/drawing/2014/main" id="{A625D4E2-69E3-824B-8499-0684F8B099FE}"/>
              </a:ext>
            </a:extLst>
          </p:cNvPr>
          <p:cNvCxnSpPr>
            <a:cxnSpLocks/>
            <a:stCxn id="148" idx="1"/>
            <a:endCxn id="32" idx="1"/>
          </p:cNvCxnSpPr>
          <p:nvPr/>
        </p:nvCxnSpPr>
        <p:spPr>
          <a:xfrm flipV="1">
            <a:off x="6825763" y="3788099"/>
            <a:ext cx="392051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52" name="TextBox 14">
            <a:extLst>
              <a:ext uri="{FF2B5EF4-FFF2-40B4-BE49-F238E27FC236}">
                <a16:creationId xmlns:a16="http://schemas.microsoft.com/office/drawing/2014/main" id="{6114144D-699C-EF40-912E-7E14D0045734}"/>
              </a:ext>
            </a:extLst>
          </p:cNvPr>
          <p:cNvSpPr txBox="1"/>
          <p:nvPr/>
        </p:nvSpPr>
        <p:spPr>
          <a:xfrm>
            <a:off x="2726237" y="4066684"/>
            <a:ext cx="84702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feedback</a:t>
            </a:r>
          </a:p>
        </p:txBody>
      </p:sp>
      <p:sp>
        <p:nvSpPr>
          <p:cNvPr id="159" name="TextBox 51">
            <a:extLst>
              <a:ext uri="{FF2B5EF4-FFF2-40B4-BE49-F238E27FC236}">
                <a16:creationId xmlns:a16="http://schemas.microsoft.com/office/drawing/2014/main" id="{43E956B7-D5FB-B849-8243-9680535D3E5B}"/>
              </a:ext>
            </a:extLst>
          </p:cNvPr>
          <p:cNvSpPr txBox="1"/>
          <p:nvPr/>
        </p:nvSpPr>
        <p:spPr>
          <a:xfrm>
            <a:off x="3636791" y="3774865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60" name="TextBox 21">
            <a:extLst>
              <a:ext uri="{FF2B5EF4-FFF2-40B4-BE49-F238E27FC236}">
                <a16:creationId xmlns:a16="http://schemas.microsoft.com/office/drawing/2014/main" id="{7A928F6A-994A-D145-9665-0CE97DB4644A}"/>
              </a:ext>
            </a:extLst>
          </p:cNvPr>
          <p:cNvSpPr txBox="1"/>
          <p:nvPr/>
        </p:nvSpPr>
        <p:spPr>
          <a:xfrm>
            <a:off x="2131459" y="4486355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5" name="TextBox 13">
            <a:extLst>
              <a:ext uri="{FF2B5EF4-FFF2-40B4-BE49-F238E27FC236}">
                <a16:creationId xmlns:a16="http://schemas.microsoft.com/office/drawing/2014/main" id="{C6E3E1E6-2C6E-B44E-92B8-D3B0473FD7AB}"/>
              </a:ext>
            </a:extLst>
          </p:cNvPr>
          <p:cNvSpPr txBox="1"/>
          <p:nvPr/>
        </p:nvSpPr>
        <p:spPr>
          <a:xfrm>
            <a:off x="8034174" y="4111127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66" name="TextBox 13">
            <a:extLst>
              <a:ext uri="{FF2B5EF4-FFF2-40B4-BE49-F238E27FC236}">
                <a16:creationId xmlns:a16="http://schemas.microsoft.com/office/drawing/2014/main" id="{C8084566-396E-6E4E-8098-5175786DF6F0}"/>
              </a:ext>
            </a:extLst>
          </p:cNvPr>
          <p:cNvSpPr txBox="1"/>
          <p:nvPr/>
        </p:nvSpPr>
        <p:spPr>
          <a:xfrm>
            <a:off x="5911460" y="5406525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67" name="TextBox 13">
            <a:extLst>
              <a:ext uri="{FF2B5EF4-FFF2-40B4-BE49-F238E27FC236}">
                <a16:creationId xmlns:a16="http://schemas.microsoft.com/office/drawing/2014/main" id="{59AA7E09-9B32-7546-8B10-21923CC0349A}"/>
              </a:ext>
            </a:extLst>
          </p:cNvPr>
          <p:cNvSpPr txBox="1"/>
          <p:nvPr/>
        </p:nvSpPr>
        <p:spPr>
          <a:xfrm>
            <a:off x="5697505" y="3459552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66" name="TextBox 54">
            <a:extLst>
              <a:ext uri="{FF2B5EF4-FFF2-40B4-BE49-F238E27FC236}">
                <a16:creationId xmlns:a16="http://schemas.microsoft.com/office/drawing/2014/main" id="{E2E6EE8E-866A-FF46-9330-532550553EB2}"/>
              </a:ext>
            </a:extLst>
          </p:cNvPr>
          <p:cNvSpPr txBox="1"/>
          <p:nvPr/>
        </p:nvSpPr>
        <p:spPr>
          <a:xfrm>
            <a:off x="7524966" y="2985924"/>
            <a:ext cx="1263112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UserAnswer.findByQuestionnaire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a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WHERE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GenerationType.AUTO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pointsEarned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ElementCollection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Map&lt;Question, String&gt; answers;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(cascade =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(cascade =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CascadeType.MERGE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User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@Enumerated(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EnumType.STRING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AnswerStatus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33443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872343"/>
            <a:ext cx="9144000" cy="490384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relatedQuestionnaire.addAnswer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(User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relatedUser.addAnswer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 question,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answers.put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46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Components: Client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243388" cy="4775200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Servlets</a:t>
            </a:r>
          </a:p>
          <a:p>
            <a:pPr lvl="1"/>
            <a:r>
              <a:rPr lang="en-GB" sz="2000" dirty="0" err="1"/>
              <a:t>AdminHome</a:t>
            </a:r>
            <a:endParaRPr lang="en-GB" sz="2000" dirty="0"/>
          </a:p>
          <a:p>
            <a:pPr lvl="1"/>
            <a:r>
              <a:rPr lang="en-GB" sz="2000" dirty="0" err="1"/>
              <a:t>AdminLogin</a:t>
            </a:r>
            <a:endParaRPr lang="en-GB" sz="2000" dirty="0"/>
          </a:p>
          <a:p>
            <a:pPr lvl="1"/>
            <a:r>
              <a:rPr lang="en-GB" sz="2000" dirty="0" err="1"/>
              <a:t>AdminSeeProducts</a:t>
            </a:r>
            <a:endParaRPr lang="en-GB" sz="2000" dirty="0"/>
          </a:p>
          <a:p>
            <a:pPr lvl="1"/>
            <a:r>
              <a:rPr lang="en-GB" sz="2000" dirty="0" err="1"/>
              <a:t>AdminSeeQuestionnaires</a:t>
            </a:r>
            <a:endParaRPr lang="en-GB" sz="2000" dirty="0"/>
          </a:p>
          <a:p>
            <a:pPr lvl="1"/>
            <a:r>
              <a:rPr lang="en-GB" sz="2000" dirty="0" err="1"/>
              <a:t>CheckLogin</a:t>
            </a:r>
            <a:endParaRPr lang="en-GB" sz="2000" dirty="0"/>
          </a:p>
          <a:p>
            <a:pPr lvl="1"/>
            <a:r>
              <a:rPr lang="en-GB" sz="2000" dirty="0" err="1"/>
              <a:t>CreateReview</a:t>
            </a:r>
            <a:endParaRPr lang="en-GB" sz="2000" dirty="0"/>
          </a:p>
          <a:p>
            <a:pPr lvl="1"/>
            <a:r>
              <a:rPr lang="en-GB" sz="2000" dirty="0" err="1"/>
              <a:t>GetAllProducts</a:t>
            </a:r>
            <a:endParaRPr lang="en-GB" sz="2000" dirty="0"/>
          </a:p>
          <a:p>
            <a:pPr lvl="1"/>
            <a:r>
              <a:rPr lang="en-GB" sz="2000" dirty="0" err="1"/>
              <a:t>GoToHomePage</a:t>
            </a:r>
            <a:endParaRPr lang="en-GB" sz="2000" dirty="0"/>
          </a:p>
          <a:p>
            <a:pPr lvl="1"/>
            <a:r>
              <a:rPr lang="en-GB" sz="2000" dirty="0"/>
              <a:t>GoToQuestionnairePt1</a:t>
            </a:r>
          </a:p>
          <a:p>
            <a:pPr lvl="1"/>
            <a:r>
              <a:rPr lang="en-GB" sz="2000" dirty="0"/>
              <a:t>GoToQuestionnairePt2</a:t>
            </a:r>
          </a:p>
          <a:p>
            <a:pPr lvl="1"/>
            <a:r>
              <a:rPr lang="en-GB" sz="2000" dirty="0" err="1"/>
              <a:t>InsertProduct</a:t>
            </a:r>
            <a:endParaRPr lang="en-GB" sz="2000" dirty="0"/>
          </a:p>
          <a:p>
            <a:pPr lvl="1"/>
            <a:r>
              <a:rPr lang="en-GB" sz="2000" dirty="0"/>
              <a:t>Logout</a:t>
            </a:r>
          </a:p>
          <a:p>
            <a:pPr lvl="1"/>
            <a:r>
              <a:rPr lang="en-GB" sz="2000" dirty="0" err="1"/>
              <a:t>MyServlet</a:t>
            </a:r>
            <a:endParaRPr lang="en-GB" sz="2000" dirty="0"/>
          </a:p>
          <a:p>
            <a:pPr lvl="1"/>
            <a:r>
              <a:rPr lang="en-GB" sz="2000" dirty="0" err="1"/>
              <a:t>QuestionnaireCompleted</a:t>
            </a:r>
            <a:endParaRPr lang="en-GB" sz="2000" dirty="0"/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 err="1"/>
              <a:t>SeeImg</a:t>
            </a:r>
            <a:endParaRPr lang="en-GB" sz="2000" dirty="0"/>
          </a:p>
          <a:p>
            <a:pPr lvl="1"/>
            <a:r>
              <a:rPr lang="en-GB" sz="2000" dirty="0" err="1"/>
              <a:t>ViewLeaderboard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Views</a:t>
            </a:r>
          </a:p>
          <a:p>
            <a:pPr lvl="1"/>
            <a:r>
              <a:rPr lang="en-GB" sz="2000" dirty="0" err="1"/>
              <a:t>AdminHome</a:t>
            </a:r>
            <a:endParaRPr lang="en-GB" sz="2000" dirty="0"/>
          </a:p>
          <a:p>
            <a:pPr lvl="1"/>
            <a:r>
              <a:rPr lang="en-GB" sz="2000" dirty="0" err="1"/>
              <a:t>AdminLogin</a:t>
            </a:r>
            <a:endParaRPr lang="en-GB" sz="2000" dirty="0"/>
          </a:p>
          <a:p>
            <a:pPr lvl="1"/>
            <a:r>
              <a:rPr lang="en-GB" sz="2000" dirty="0" err="1"/>
              <a:t>AdminSeeProducts</a:t>
            </a:r>
            <a:endParaRPr lang="en-GB" sz="2000" dirty="0"/>
          </a:p>
          <a:p>
            <a:pPr lvl="1"/>
            <a:r>
              <a:rPr lang="en-GB" sz="2000" dirty="0" err="1"/>
              <a:t>AdminSeeQuestionnaires</a:t>
            </a:r>
            <a:endParaRPr lang="en-GB" sz="2000" dirty="0"/>
          </a:p>
          <a:p>
            <a:pPr lvl="1"/>
            <a:r>
              <a:rPr lang="en-GB" sz="2000" dirty="0"/>
              <a:t>Home</a:t>
            </a:r>
          </a:p>
          <a:p>
            <a:pPr lvl="1"/>
            <a:r>
              <a:rPr lang="en-GB" sz="2000" dirty="0" err="1"/>
              <a:t>InspectQuestionnaire</a:t>
            </a:r>
            <a:endParaRPr lang="en-GB" sz="2000" dirty="0"/>
          </a:p>
          <a:p>
            <a:pPr lvl="1"/>
            <a:r>
              <a:rPr lang="en-GB" sz="2000" dirty="0" err="1"/>
              <a:t>Leaderboard</a:t>
            </a:r>
            <a:r>
              <a:rPr lang="en-GB" sz="2000" dirty="0"/>
              <a:t>	</a:t>
            </a:r>
          </a:p>
          <a:p>
            <a:pPr lvl="1"/>
            <a:r>
              <a:rPr lang="en-GB" sz="2000" dirty="0" err="1"/>
              <a:t>QuestionnaireCompleted</a:t>
            </a:r>
            <a:endParaRPr lang="en-GB" sz="2000" dirty="0"/>
          </a:p>
          <a:p>
            <a:pPr lvl="1"/>
            <a:r>
              <a:rPr lang="en-GB" sz="2000" dirty="0"/>
              <a:t>QuestionnairePt1</a:t>
            </a:r>
          </a:p>
          <a:p>
            <a:pPr lvl="1"/>
            <a:r>
              <a:rPr lang="en-GB" sz="2000" dirty="0"/>
              <a:t>QuestionnairePt2</a:t>
            </a:r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 err="1"/>
              <a:t>SeeImg</a:t>
            </a:r>
            <a:endParaRPr lang="en-GB" sz="2000" dirty="0"/>
          </a:p>
          <a:p>
            <a:pPr lvl="1"/>
            <a:r>
              <a:rPr lang="en-GB" sz="2000" dirty="0" err="1"/>
              <a:t>WriteReview</a:t>
            </a:r>
            <a:endParaRPr lang="en-GB" sz="2000" dirty="0"/>
          </a:p>
          <a:p>
            <a:pPr lvl="1"/>
            <a:r>
              <a:rPr lang="en-GB" sz="2000" dirty="0"/>
              <a:t>Blocked</a:t>
            </a:r>
          </a:p>
          <a:p>
            <a:pPr lvl="1"/>
            <a:r>
              <a:rPr lang="en-GB" sz="2000" dirty="0"/>
              <a:t>index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Components: Business Components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Entities</a:t>
            </a:r>
            <a:endParaRPr lang="en-GB" sz="1200" dirty="0"/>
          </a:p>
          <a:p>
            <a:pPr lvl="1"/>
            <a:r>
              <a:rPr lang="en-GB" dirty="0"/>
              <a:t>Admin</a:t>
            </a:r>
          </a:p>
          <a:p>
            <a:pPr lvl="1"/>
            <a:r>
              <a:rPr lang="en-GB" dirty="0"/>
              <a:t>Product</a:t>
            </a:r>
          </a:p>
          <a:p>
            <a:pPr lvl="1"/>
            <a:r>
              <a:rPr lang="en-GB" dirty="0"/>
              <a:t>Question</a:t>
            </a:r>
          </a:p>
          <a:p>
            <a:pPr lvl="1"/>
            <a:r>
              <a:rPr lang="en-GB" dirty="0"/>
              <a:t>Questionnaire</a:t>
            </a:r>
          </a:p>
          <a:p>
            <a:pPr lvl="1"/>
            <a:r>
              <a:rPr lang="en-GB" dirty="0"/>
              <a:t>Review</a:t>
            </a:r>
          </a:p>
          <a:p>
            <a:pPr lvl="1"/>
            <a:r>
              <a:rPr lang="en-GB" dirty="0"/>
              <a:t>User</a:t>
            </a:r>
          </a:p>
          <a:p>
            <a:pPr lvl="1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/>
          </a:bodyPr>
          <a:lstStyle/>
          <a:p>
            <a:r>
              <a:rPr lang="en-GB" dirty="0"/>
              <a:t>Services</a:t>
            </a:r>
          </a:p>
          <a:p>
            <a:pPr lvl="1"/>
            <a:r>
              <a:rPr lang="en-GB" dirty="0" err="1"/>
              <a:t>AdminService</a:t>
            </a:r>
            <a:endParaRPr lang="en-GB" dirty="0"/>
          </a:p>
          <a:p>
            <a:pPr lvl="1"/>
            <a:r>
              <a:rPr lang="en-GB" dirty="0" err="1"/>
              <a:t>ProductService</a:t>
            </a:r>
            <a:endParaRPr lang="en-GB" dirty="0"/>
          </a:p>
          <a:p>
            <a:pPr lvl="1"/>
            <a:r>
              <a:rPr lang="en-GB" dirty="0" err="1"/>
              <a:t>QuestionnaireService</a:t>
            </a:r>
            <a:endParaRPr lang="en-GB" dirty="0"/>
          </a:p>
          <a:p>
            <a:pPr lvl="1"/>
            <a:r>
              <a:rPr lang="en-GB" dirty="0" err="1"/>
              <a:t>QuestionService</a:t>
            </a:r>
            <a:endParaRPr lang="en-GB" dirty="0"/>
          </a:p>
          <a:p>
            <a:pPr lvl="1"/>
            <a:r>
              <a:rPr lang="en-GB" dirty="0" err="1"/>
              <a:t>ReviewService</a:t>
            </a:r>
            <a:endParaRPr lang="en-GB" dirty="0"/>
          </a:p>
          <a:p>
            <a:pPr lvl="1"/>
            <a:r>
              <a:rPr lang="en-GB" dirty="0" err="1"/>
              <a:t>UserAnswerService</a:t>
            </a:r>
            <a:endParaRPr lang="en-GB" dirty="0"/>
          </a:p>
          <a:p>
            <a:pPr lvl="1"/>
            <a:r>
              <a:rPr lang="en-GB" dirty="0" err="1"/>
              <a:t>UserService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04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@Stateless </a:t>
            </a:r>
            <a:r>
              <a:rPr lang="en-GB" dirty="0" err="1">
                <a:cs typeface="Courier New" panose="02070309020205020404" pitchFamily="49" charset="0"/>
              </a:rPr>
              <a:t>AdminService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Admin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List&lt;Admin&gt;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aList.isEmpty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aList.size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1)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aList.get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("More than one user registered with same credentials");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5383"/>
            <a:ext cx="7886700" cy="1325563"/>
          </a:xfrm>
        </p:spPr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ProductService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022" y="1411968"/>
            <a:ext cx="7886700" cy="4858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saveNewProduct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 p)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(Exception ex)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getProductOfDay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today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product = null;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p FROM Product p WHERE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p.productOfTheDay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today)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javax.persistence.cache.storeMode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"REFRESH")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(Exception ex)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product;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53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QuestionnaireService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Questionnaire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findQuestionnaireByProdId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 p)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Questionnaire.findByProdId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 p).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setHint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javax.persistence.cache.storeMode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"REFRESH").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 questionnaire)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em.merge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em.flush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List&lt;Questionnaire&gt;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findAllQuestionnaires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Questionnaire.findAllQuestionnaires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setHint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javax.persistence.cache.storeMode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"REFRESH").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(Exception ex)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7306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UserService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86750" cy="5333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saveUser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(User u)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(Exception ex)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User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List&lt;User&gt;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("Could not verify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uList.isEmpty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uList.size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1)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User user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uList.get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user.setLast_login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em.merge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(user);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uList.get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("More than one user registered with same credentials");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202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437"/>
            <a:ext cx="7886700" cy="1325563"/>
          </a:xfrm>
        </p:spPr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UserService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5564"/>
            <a:ext cx="8286750" cy="5333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Boolean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}catch (Exception ex)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checkForBadWords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List&lt;String&gt; words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DirtyWord.FindAllWords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&lt;Boolean&gt; result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&lt;&gt;(false);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s1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answ.split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for(String s : s1){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words.forEach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 -&gt;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(w))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7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28650" y="1469571"/>
            <a:ext cx="8399842" cy="4986521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GB" dirty="0"/>
              <a:t>Admin(</a:t>
            </a:r>
            <a:r>
              <a:rPr lang="en-GB" u="sng" dirty="0"/>
              <a:t>id</a:t>
            </a:r>
            <a:r>
              <a:rPr lang="en-GB" dirty="0"/>
              <a:t>, username, password, email)</a:t>
            </a:r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User(</a:t>
            </a:r>
            <a:r>
              <a:rPr lang="en-GB" u="sng" dirty="0"/>
              <a:t>id</a:t>
            </a:r>
            <a:r>
              <a:rPr lang="en-GB" dirty="0"/>
              <a:t>, email, name, surname, username, password, </a:t>
            </a:r>
            <a:r>
              <a:rPr lang="en-GB" dirty="0" err="1"/>
              <a:t>is_blocked</a:t>
            </a:r>
            <a:r>
              <a:rPr lang="en-GB" dirty="0"/>
              <a:t>, </a:t>
            </a:r>
            <a:r>
              <a:rPr lang="en-GB" dirty="0" err="1"/>
              <a:t>last_login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Review(</a:t>
            </a:r>
            <a:r>
              <a:rPr lang="en-GB" u="sng" dirty="0"/>
              <a:t>id</a:t>
            </a:r>
            <a:r>
              <a:rPr lang="en-GB" dirty="0"/>
              <a:t>, 	date, description, </a:t>
            </a:r>
            <a:r>
              <a:rPr lang="en-GB" dirty="0" err="1"/>
              <a:t>user_id</a:t>
            </a:r>
            <a:r>
              <a:rPr lang="en-GB" dirty="0"/>
              <a:t>, </a:t>
            </a:r>
            <a:r>
              <a:rPr lang="en-GB" dirty="0" err="1"/>
              <a:t>product_id</a:t>
            </a:r>
            <a:r>
              <a:rPr lang="en-GB" dirty="0"/>
              <a:t>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Product(</a:t>
            </a:r>
            <a:r>
              <a:rPr lang="en-GB" u="sng" dirty="0"/>
              <a:t>id</a:t>
            </a:r>
            <a:r>
              <a:rPr lang="en-GB" dirty="0"/>
              <a:t>, name, 		</a:t>
            </a:r>
            <a:r>
              <a:rPr lang="en-GB" dirty="0" err="1"/>
              <a:t>photoimage</a:t>
            </a:r>
            <a:r>
              <a:rPr lang="en-GB" dirty="0"/>
              <a:t>, </a:t>
            </a:r>
            <a:r>
              <a:rPr lang="en-GB" dirty="0" err="1"/>
              <a:t>productOfTheDay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Questionnaire(</a:t>
            </a:r>
            <a:r>
              <a:rPr lang="en-GB" u="sng" dirty="0"/>
              <a:t>id</a:t>
            </a:r>
            <a:r>
              <a:rPr lang="en-GB" dirty="0"/>
              <a:t>,  </a:t>
            </a:r>
            <a:r>
              <a:rPr lang="en-GB" dirty="0" err="1"/>
              <a:t>relatedProduct_id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UserAnswer</a:t>
            </a:r>
            <a:r>
              <a:rPr lang="en-GB" dirty="0"/>
              <a:t>(</a:t>
            </a:r>
            <a:r>
              <a:rPr lang="en-GB" u="sng" dirty="0"/>
              <a:t>id</a:t>
            </a:r>
            <a:r>
              <a:rPr lang="en-GB" dirty="0"/>
              <a:t>, </a:t>
            </a:r>
            <a:r>
              <a:rPr lang="en-GB" dirty="0" err="1"/>
              <a:t>relatedQuestionnaire_id</a:t>
            </a:r>
            <a:r>
              <a:rPr lang="en-GB" dirty="0"/>
              <a:t>, </a:t>
            </a:r>
            <a:r>
              <a:rPr lang="en-GB" dirty="0" err="1"/>
              <a:t>relatedUser_id</a:t>
            </a:r>
            <a:r>
              <a:rPr lang="en-GB" dirty="0"/>
              <a:t>, </a:t>
            </a:r>
            <a:r>
              <a:rPr lang="en-GB" dirty="0" err="1"/>
              <a:t>pointsEarned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UserAnswer_ANSWERS</a:t>
            </a:r>
            <a:r>
              <a:rPr lang="en-GB" dirty="0"/>
              <a:t>(</a:t>
            </a:r>
            <a:r>
              <a:rPr lang="en-GB" u="sng" dirty="0" err="1"/>
              <a:t>UserAnswer_id</a:t>
            </a:r>
            <a:r>
              <a:rPr lang="en-GB" dirty="0"/>
              <a:t>,  description, </a:t>
            </a:r>
            <a:r>
              <a:rPr lang="en-GB" dirty="0" err="1"/>
              <a:t>question_id</a:t>
            </a:r>
            <a:r>
              <a:rPr lang="en-GB" dirty="0"/>
              <a:t>)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Question(</a:t>
            </a:r>
            <a:r>
              <a:rPr lang="en-GB" u="sng" dirty="0"/>
              <a:t>id, </a:t>
            </a:r>
            <a:r>
              <a:rPr lang="en-GB" dirty="0"/>
              <a:t>description, type, </a:t>
            </a:r>
            <a:r>
              <a:rPr lang="en-GB" dirty="0" err="1"/>
              <a:t>questionnaire_id</a:t>
            </a:r>
            <a:r>
              <a:rPr lang="en-GB" dirty="0"/>
              <a:t>)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4" name="Straight Arrow Connector 4"/>
          <p:cNvCxnSpPr>
            <a:cxnSpLocks/>
          </p:cNvCxnSpPr>
          <p:nvPr/>
        </p:nvCxnSpPr>
        <p:spPr>
          <a:xfrm flipH="1">
            <a:off x="1632859" y="2982686"/>
            <a:ext cx="3672000" cy="446315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5" name="Straight Arrow Connector 9"/>
          <p:cNvCxnSpPr>
            <a:cxnSpLocks/>
          </p:cNvCxnSpPr>
          <p:nvPr/>
        </p:nvCxnSpPr>
        <p:spPr>
          <a:xfrm flipH="1" flipV="1">
            <a:off x="1393373" y="2373087"/>
            <a:ext cx="2982684" cy="398178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5626F26B-3367-1043-876B-320424D812AB}"/>
              </a:ext>
            </a:extLst>
          </p:cNvPr>
          <p:cNvCxnSpPr>
            <a:cxnSpLocks/>
          </p:cNvCxnSpPr>
          <p:nvPr/>
        </p:nvCxnSpPr>
        <p:spPr>
          <a:xfrm flipH="1" flipV="1">
            <a:off x="1632858" y="3640422"/>
            <a:ext cx="1306285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4" name="Straight Arrow Connector 4">
            <a:extLst>
              <a:ext uri="{FF2B5EF4-FFF2-40B4-BE49-F238E27FC236}">
                <a16:creationId xmlns:a16="http://schemas.microsoft.com/office/drawing/2014/main" id="{89408C0D-C9D6-2A47-82A9-FFC0564D939D}"/>
              </a:ext>
            </a:extLst>
          </p:cNvPr>
          <p:cNvCxnSpPr>
            <a:cxnSpLocks/>
          </p:cNvCxnSpPr>
          <p:nvPr/>
        </p:nvCxnSpPr>
        <p:spPr>
          <a:xfrm flipH="1" flipV="1">
            <a:off x="2155373" y="4298158"/>
            <a:ext cx="261256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686A2D15-9F18-694C-B7E7-60682346D15D}"/>
              </a:ext>
            </a:extLst>
          </p:cNvPr>
          <p:cNvCxnSpPr>
            <a:cxnSpLocks/>
          </p:cNvCxnSpPr>
          <p:nvPr/>
        </p:nvCxnSpPr>
        <p:spPr>
          <a:xfrm flipH="1" flipV="1">
            <a:off x="1273631" y="2373087"/>
            <a:ext cx="3842655" cy="2347911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2" name="Straight Arrow Connector 4">
            <a:extLst>
              <a:ext uri="{FF2B5EF4-FFF2-40B4-BE49-F238E27FC236}">
                <a16:creationId xmlns:a16="http://schemas.microsoft.com/office/drawing/2014/main" id="{04BC0BB0-93E9-5441-B279-0EAA8C5497AB}"/>
              </a:ext>
            </a:extLst>
          </p:cNvPr>
          <p:cNvCxnSpPr>
            <a:cxnSpLocks/>
          </p:cNvCxnSpPr>
          <p:nvPr/>
        </p:nvCxnSpPr>
        <p:spPr>
          <a:xfrm flipH="1" flipV="1">
            <a:off x="2035629" y="4932419"/>
            <a:ext cx="1289957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4" name="Straight Arrow Connector 4">
            <a:extLst>
              <a:ext uri="{FF2B5EF4-FFF2-40B4-BE49-F238E27FC236}">
                <a16:creationId xmlns:a16="http://schemas.microsoft.com/office/drawing/2014/main" id="{558D370C-C76C-1A45-9FFF-BF7C2F520777}"/>
              </a:ext>
            </a:extLst>
          </p:cNvPr>
          <p:cNvCxnSpPr>
            <a:cxnSpLocks/>
          </p:cNvCxnSpPr>
          <p:nvPr/>
        </p:nvCxnSpPr>
        <p:spPr>
          <a:xfrm flipH="1">
            <a:off x="1796145" y="5566680"/>
            <a:ext cx="3755569" cy="338995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DA7D10E-9512-BF42-A5F1-849D193C6731}"/>
              </a:ext>
            </a:extLst>
          </p:cNvPr>
          <p:cNvCxnSpPr>
            <a:cxnSpLocks/>
          </p:cNvCxnSpPr>
          <p:nvPr/>
        </p:nvCxnSpPr>
        <p:spPr>
          <a:xfrm rot="10800000">
            <a:off x="2155373" y="4293515"/>
            <a:ext cx="2026500" cy="1976657"/>
          </a:xfrm>
          <a:prstGeom prst="bentConnector3">
            <a:avLst>
              <a:gd name="adj1" fmla="val 192350"/>
            </a:avLst>
          </a:prstGeom>
          <a:ln w="34925">
            <a:solidFill>
              <a:schemeClr val="accent1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en-GB" dirty="0" err="1"/>
              <a:t>written_opinion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 Review @</a:t>
            </a:r>
            <a:r>
              <a:rPr lang="en-GB" dirty="0" err="1">
                <a:sym typeface="Wingdings" panose="05000000000000000000" pitchFamily="2" charset="2"/>
              </a:rPr>
              <a:t>OneToMany</a:t>
            </a:r>
            <a:r>
              <a:rPr lang="en-GB" dirty="0">
                <a:sym typeface="Wingdings" panose="05000000000000000000" pitchFamily="2" charset="2"/>
              </a:rPr>
              <a:t> is not requested by the specifications (reviews are displayed in the context of the questionnaire they belong to) </a:t>
            </a:r>
          </a:p>
          <a:p>
            <a:r>
              <a:rPr lang="en-GB" dirty="0">
                <a:sym typeface="Wingdings" panose="05000000000000000000" pitchFamily="2" charset="2"/>
              </a:rPr>
              <a:t>Review   User @</a:t>
            </a:r>
            <a:r>
              <a:rPr lang="en-GB" dirty="0" err="1">
                <a:sym typeface="Wingdings" panose="05000000000000000000" pitchFamily="2" charset="2"/>
              </a:rPr>
              <a:t>ManyToOne</a:t>
            </a:r>
            <a:r>
              <a:rPr lang="en-GB" dirty="0">
                <a:sym typeface="Wingdings" panose="05000000000000000000" pitchFamily="2" charset="2"/>
              </a:rPr>
              <a:t> is necessary to get the user of the review when it is displayed in the </a:t>
            </a:r>
            <a:r>
              <a:rPr lang="en-GB" dirty="0" err="1">
                <a:sym typeface="Wingdings" panose="05000000000000000000" pitchFamily="2" charset="2"/>
              </a:rPr>
              <a:t>hompage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Unidirectional N:1  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written_opinion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“expression”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 err="1"/>
              <a:t>UserAnswer</a:t>
            </a:r>
            <a:r>
              <a:rPr lang="en-GB" sz="2400" dirty="0">
                <a:sym typeface="Wingdings" panose="05000000000000000000" pitchFamily="2" charset="2"/>
              </a:rPr>
              <a:t> @</a:t>
            </a:r>
            <a:r>
              <a:rPr lang="en-GB" sz="2400" dirty="0" err="1">
                <a:sym typeface="Wingdings" panose="05000000000000000000" pitchFamily="2" charset="2"/>
              </a:rPr>
              <a:t>OneToMany</a:t>
            </a:r>
            <a:r>
              <a:rPr lang="en-GB" sz="2400" dirty="0">
                <a:sym typeface="Wingdings" panose="05000000000000000000" pitchFamily="2" charset="2"/>
              </a:rPr>
              <a:t> is not requested .</a:t>
            </a:r>
            <a:endParaRPr lang="en-GB" sz="2400" u="sng" dirty="0">
              <a:sym typeface="Wingdings" panose="05000000000000000000" pitchFamily="2" charset="2"/>
            </a:endParaRPr>
          </a:p>
          <a:p>
            <a:r>
              <a:rPr lang="en-GB" sz="2400" dirty="0" err="1"/>
              <a:t>UserAnswer</a:t>
            </a:r>
            <a:r>
              <a:rPr lang="en-GB" sz="2400" dirty="0">
                <a:sym typeface="Wingdings" panose="05000000000000000000" pitchFamily="2" charset="2"/>
              </a:rPr>
              <a:t>   </a:t>
            </a:r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@</a:t>
            </a:r>
            <a:r>
              <a:rPr lang="en-GB" sz="2400" dirty="0" err="1">
                <a:sym typeface="Wingdings" panose="05000000000000000000" pitchFamily="2" charset="2"/>
              </a:rPr>
              <a:t>ManyToOne</a:t>
            </a:r>
            <a:r>
              <a:rPr lang="en-GB" sz="2400" dirty="0">
                <a:sym typeface="Wingdings" panose="05000000000000000000" pitchFamily="2" charset="2"/>
              </a:rPr>
              <a:t> is necessary to track the answers of each user related to a questionnaire.</a:t>
            </a:r>
          </a:p>
          <a:p>
            <a:endParaRPr lang="en-GB" sz="2000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29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“opinion”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 Review @</a:t>
            </a:r>
            <a:r>
              <a:rPr lang="en-GB" dirty="0" err="1">
                <a:sym typeface="Wingdings" panose="05000000000000000000" pitchFamily="2" charset="2"/>
              </a:rPr>
              <a:t>OneToMany</a:t>
            </a:r>
            <a:r>
              <a:rPr lang="en-GB" dirty="0">
                <a:sym typeface="Wingdings" panose="05000000000000000000" pitchFamily="2" charset="2"/>
              </a:rPr>
              <a:t> is necessary to get the reviews of a product to display on the homepage</a:t>
            </a:r>
            <a:endParaRPr lang="en-GB" u="sng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Review   Product @</a:t>
            </a:r>
            <a:r>
              <a:rPr lang="en-GB" dirty="0" err="1">
                <a:sym typeface="Wingdings" panose="05000000000000000000" pitchFamily="2" charset="2"/>
              </a:rPr>
              <a:t>ManyToOne</a:t>
            </a:r>
            <a:r>
              <a:rPr lang="en-GB" dirty="0">
                <a:sym typeface="Wingdings" panose="05000000000000000000" pitchFamily="2" charset="2"/>
              </a:rPr>
              <a:t> is not requested by the specifications.</a:t>
            </a:r>
          </a:p>
          <a:p>
            <a:r>
              <a:rPr lang="en-GB" dirty="0">
                <a:sym typeface="Wingdings" panose="05000000000000000000" pitchFamily="2" charset="2"/>
              </a:rPr>
              <a:t>Unidirectional 1:N  Two solutions:</a:t>
            </a:r>
          </a:p>
          <a:p>
            <a:pPr lvl="1"/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Do not map the @</a:t>
            </a:r>
            <a:r>
              <a:rPr lang="en-GB" dirty="0" err="1">
                <a:sym typeface="Wingdings" panose="05000000000000000000" pitchFamily="2" charset="2"/>
              </a:rPr>
              <a:t>ToMany</a:t>
            </a:r>
            <a:r>
              <a:rPr lang="en-GB" dirty="0">
                <a:sym typeface="Wingdings" panose="05000000000000000000" pitchFamily="2" charset="2"/>
              </a:rPr>
              <a:t> side of the relationship as a collection data member and use (named) JPQL queries to retrieve the correlated objects when needed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61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en-GB" sz="4000" dirty="0">
                <a:solidFill>
                  <a:srgbClr val="000000"/>
                </a:solidFill>
              </a:rPr>
              <a:t>survey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Product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 to get the questionnaire of the product of the day.</a:t>
            </a:r>
            <a:endParaRPr lang="en-GB" sz="2000" u="sng" dirty="0">
              <a:sym typeface="Wingdings" panose="05000000000000000000" pitchFamily="2" charset="2"/>
            </a:endParaRPr>
          </a:p>
          <a:p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Product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not requested..</a:t>
            </a:r>
            <a:endParaRPr lang="en-GB" sz="2000" u="sng" dirty="0">
              <a:sym typeface="Wingdings" panose="05000000000000000000" pitchFamily="2" charset="2"/>
            </a:endParaRP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1:1 Mapping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5511" y="136654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survey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3031" y="3062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068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“description”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Questionnaire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question of the questionnaire. </a:t>
            </a:r>
          </a:p>
          <a:p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 by the specifications.</a:t>
            </a: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11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“feedback”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Questionnaire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answers of a questionnaire. </a:t>
            </a:r>
          </a:p>
          <a:p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696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3632</Words>
  <Application>Microsoft Macintosh PowerPoint</Application>
  <PresentationFormat>On-screen Show (4:3)</PresentationFormat>
  <Paragraphs>296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Data bases 2</vt:lpstr>
      <vt:lpstr>Entity Relationship</vt:lpstr>
      <vt:lpstr>Relational model</vt:lpstr>
      <vt:lpstr>Relationship “written_opinion” </vt:lpstr>
      <vt:lpstr>Relationship “expression” </vt:lpstr>
      <vt:lpstr>Relationship “opinion” </vt:lpstr>
      <vt:lpstr>Relationship “survey” </vt:lpstr>
      <vt:lpstr>Relationship “description” </vt:lpstr>
      <vt:lpstr>Relationship “feedback” </vt:lpstr>
      <vt:lpstr>Relationship “filling” </vt:lpstr>
      <vt:lpstr>Relationship “response” </vt:lpstr>
      <vt:lpstr>Entity Admin</vt:lpstr>
      <vt:lpstr>Entity Product</vt:lpstr>
      <vt:lpstr>Entity Question</vt:lpstr>
      <vt:lpstr>Entity Questionnaire</vt:lpstr>
      <vt:lpstr>Entity Questionnaire</vt:lpstr>
      <vt:lpstr>Entity Review</vt:lpstr>
      <vt:lpstr>Entity User</vt:lpstr>
      <vt:lpstr>Entity User</vt:lpstr>
      <vt:lpstr>Entity UserAnswer</vt:lpstr>
      <vt:lpstr>Entity UserAnswer</vt:lpstr>
      <vt:lpstr>Components: Client components</vt:lpstr>
      <vt:lpstr>Components: Business Components </vt:lpstr>
      <vt:lpstr>@Stateless AdminService</vt:lpstr>
      <vt:lpstr>@Stateless ProductService</vt:lpstr>
      <vt:lpstr>@Stateless QuestionnaireService</vt:lpstr>
      <vt:lpstr>@Stateless UserService</vt:lpstr>
      <vt:lpstr>@Stateless UserService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Chiara Moser</cp:lastModifiedBy>
  <cp:revision>244</cp:revision>
  <dcterms:created xsi:type="dcterms:W3CDTF">2020-11-06T10:16:45Z</dcterms:created>
  <dcterms:modified xsi:type="dcterms:W3CDTF">2021-02-25T22:25:54Z</dcterms:modified>
</cp:coreProperties>
</file>