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63" r:id="rId4"/>
    <p:sldId id="287" r:id="rId5"/>
    <p:sldId id="288" r:id="rId6"/>
    <p:sldId id="289" r:id="rId7"/>
    <p:sldId id="277" r:id="rId8"/>
    <p:sldId id="278" r:id="rId9"/>
    <p:sldId id="281" r:id="rId10"/>
    <p:sldId id="291" r:id="rId11"/>
    <p:sldId id="292" r:id="rId12"/>
    <p:sldId id="293" r:id="rId13"/>
    <p:sldId id="295" r:id="rId14"/>
    <p:sldId id="294" r:id="rId15"/>
    <p:sldId id="298" r:id="rId16"/>
    <p:sldId id="296" r:id="rId17"/>
    <p:sldId id="299" r:id="rId18"/>
    <p:sldId id="297" r:id="rId19"/>
    <p:sldId id="284" r:id="rId20"/>
    <p:sldId id="286" r:id="rId21"/>
    <p:sldId id="290" r:id="rId22"/>
    <p:sldId id="28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71"/>
    <p:restoredTop sz="94648"/>
  </p:normalViewPr>
  <p:slideViewPr>
    <p:cSldViewPr snapToGrid="0">
      <p:cViewPr varScale="1">
        <p:scale>
          <a:sx n="81" d="100"/>
          <a:sy n="81" d="100"/>
        </p:scale>
        <p:origin x="162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25/02/2021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25/02/2021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normAutofit lnSpcReduction="10000"/>
          </a:bodyPr>
          <a:lstStyle/>
          <a:p>
            <a:r>
              <a:rPr lang="en-GB" dirty="0"/>
              <a:t>Project by</a:t>
            </a:r>
          </a:p>
          <a:p>
            <a:r>
              <a:rPr lang="en-GB" dirty="0"/>
              <a:t> Chiara Moser</a:t>
            </a:r>
          </a:p>
          <a:p>
            <a:r>
              <a:rPr lang="en-GB" dirty="0"/>
              <a:t>&amp;</a:t>
            </a:r>
          </a:p>
          <a:p>
            <a:r>
              <a:rPr lang="en-GB" dirty="0"/>
              <a:t>Danilo Catone</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Product</a:t>
            </a:r>
          </a:p>
        </p:txBody>
      </p:sp>
      <p:sp>
        <p:nvSpPr>
          <p:cNvPr id="5" name="Content Placeholder 4"/>
          <p:cNvSpPr>
            <a:spLocks noGrp="1"/>
          </p:cNvSpPr>
          <p:nvPr>
            <p:ph idx="1"/>
          </p:nvPr>
        </p:nvSpPr>
        <p:spPr>
          <a:xfrm>
            <a:off x="1" y="1434164"/>
            <a:ext cx="9144000" cy="5342021"/>
          </a:xfrm>
        </p:spPr>
        <p:txBody>
          <a:bodyPr>
            <a:normAutofit fontScale="70000" lnSpcReduction="20000"/>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@Data</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Product.findProductOfTheDay</a:t>
            </a:r>
            <a:r>
              <a:rPr lang="en-GB" sz="1500" dirty="0">
                <a:latin typeface="Courier New" panose="02070309020205020404" pitchFamily="49" charset="0"/>
                <a:cs typeface="Courier New" panose="02070309020205020404" pitchFamily="49" charset="0"/>
              </a:rPr>
              <a:t>", query = "SELECT p FROM Product p  WHERE </a:t>
            </a:r>
            <a:r>
              <a:rPr lang="en-GB" sz="1500" dirty="0" err="1">
                <a:latin typeface="Courier New" panose="02070309020205020404" pitchFamily="49" charset="0"/>
                <a:cs typeface="Courier New" panose="02070309020205020404" pitchFamily="49" charset="0"/>
              </a:rPr>
              <a:t>p.productOfTheDay</a:t>
            </a:r>
            <a:r>
              <a:rPr lang="en-GB" sz="1500" dirty="0">
                <a:latin typeface="Courier New" panose="02070309020205020404" pitchFamily="49" charset="0"/>
                <a:cs typeface="Courier New" panose="02070309020205020404" pitchFamily="49" charset="0"/>
              </a:rPr>
              <a:t> = ?1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public class Product implements Serializable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@Id</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@GeneratedValue(strategy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int id;</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String name;</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@Lob</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byte[] </a:t>
            </a:r>
            <a:r>
              <a:rPr lang="en-GB" sz="1500" dirty="0" err="1">
                <a:latin typeface="Courier New" panose="02070309020205020404" pitchFamily="49" charset="0"/>
                <a:cs typeface="Courier New" panose="02070309020205020404" pitchFamily="49" charset="0"/>
              </a:rPr>
              <a:t>photoimage</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//@Temporal(TemporalType.DATE)</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@Column(unique = true)</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a:t>
            </a:r>
            <a:r>
              <a:rPr lang="en-GB" sz="1500" dirty="0" err="1">
                <a:latin typeface="Courier New" panose="02070309020205020404" pitchFamily="49" charset="0"/>
                <a:cs typeface="Courier New" panose="02070309020205020404" pitchFamily="49" charset="0"/>
              </a:rPr>
              <a:t>LocalDate</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productOfTheDay</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@OneToOne(mappedBy = "</a:t>
            </a:r>
            <a:r>
              <a:rPr lang="en-GB" sz="1500" dirty="0" err="1">
                <a:latin typeface="Courier New" panose="02070309020205020404" pitchFamily="49" charset="0"/>
                <a:cs typeface="Courier New" panose="02070309020205020404" pitchFamily="49" charset="0"/>
              </a:rPr>
              <a:t>relatedProduct</a:t>
            </a:r>
            <a:r>
              <a:rPr lang="en-GB" sz="1500" dirty="0">
                <a:latin typeface="Courier New" panose="02070309020205020404" pitchFamily="49" charset="0"/>
                <a:cs typeface="Courier New" panose="02070309020205020404" pitchFamily="49" charset="0"/>
              </a:rPr>
              <a:t>",fetch = </a:t>
            </a:r>
            <a:r>
              <a:rPr lang="en-GB" sz="1500" dirty="0" err="1">
                <a:latin typeface="Courier New" panose="02070309020205020404" pitchFamily="49" charset="0"/>
                <a:cs typeface="Courier New" panose="02070309020205020404" pitchFamily="49" charset="0"/>
              </a:rPr>
              <a:t>FetchType.EAGER</a:t>
            </a:r>
            <a:r>
              <a:rPr lang="en-GB" sz="1500" dirty="0">
                <a:latin typeface="Courier New" panose="02070309020205020404" pitchFamily="49" charset="0"/>
                <a:cs typeface="Courier New" panose="02070309020205020404" pitchFamily="49" charset="0"/>
              </a:rPr>
              <a:t>, cascade = { </a:t>
            </a:r>
            <a:r>
              <a:rPr lang="en-GB" sz="1500" dirty="0" err="1">
                <a:latin typeface="Courier New" panose="02070309020205020404" pitchFamily="49" charset="0"/>
                <a:cs typeface="Courier New" panose="02070309020205020404" pitchFamily="49" charset="0"/>
              </a:rPr>
              <a:t>CascadeType.PERSIST</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CascadeType.REMOVE</a:t>
            </a:r>
            <a:r>
              <a:rPr lang="en-GB" sz="1500" dirty="0">
                <a:latin typeface="Courier New" panose="02070309020205020404" pitchFamily="49" charset="0"/>
                <a:cs typeface="Courier New" panose="02070309020205020404" pitchFamily="49" charset="0"/>
              </a:rPr>
              <a:t> }, </a:t>
            </a:r>
            <a:r>
              <a:rPr lang="en-GB" sz="1500" dirty="0" err="1">
                <a:latin typeface="Courier New" panose="02070309020205020404" pitchFamily="49" charset="0"/>
                <a:cs typeface="Courier New" panose="02070309020205020404" pitchFamily="49" charset="0"/>
              </a:rPr>
              <a:t>orphanRemoval</a:t>
            </a:r>
            <a:r>
              <a:rPr lang="en-GB" sz="1500" dirty="0">
                <a:latin typeface="Courier New" panose="02070309020205020404" pitchFamily="49" charset="0"/>
                <a:cs typeface="Courier New" panose="02070309020205020404" pitchFamily="49" charset="0"/>
              </a:rPr>
              <a:t> = true)</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Questionnaire questionnaire;</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@OneToMany(mappedBy = "product", cascade = {</a:t>
            </a:r>
            <a:r>
              <a:rPr lang="en-GB" sz="1500" dirty="0" err="1">
                <a:latin typeface="Courier New" panose="02070309020205020404" pitchFamily="49" charset="0"/>
                <a:cs typeface="Courier New" panose="02070309020205020404" pitchFamily="49" charset="0"/>
              </a:rPr>
              <a:t>CascadeType.REMOVE</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CascadeType.REFRESH</a:t>
            </a:r>
            <a:r>
              <a:rPr lang="en-GB" sz="1500" dirty="0">
                <a:latin typeface="Courier New" panose="02070309020205020404" pitchFamily="49" charset="0"/>
                <a:cs typeface="Courier New" panose="02070309020205020404" pitchFamily="49" charset="0"/>
              </a:rPr>
              <a:t> }, fetch = </a:t>
            </a:r>
            <a:r>
              <a:rPr lang="en-GB" sz="1500" dirty="0" err="1">
                <a:latin typeface="Courier New" panose="02070309020205020404" pitchFamily="49" charset="0"/>
                <a:cs typeface="Courier New" panose="02070309020205020404" pitchFamily="49" charset="0"/>
              </a:rPr>
              <a:t>FetchType.Lazy</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orphanRemoval</a:t>
            </a:r>
            <a:r>
              <a:rPr lang="en-GB" sz="1500" dirty="0">
                <a:latin typeface="Courier New" panose="02070309020205020404" pitchFamily="49" charset="0"/>
                <a:cs typeface="Courier New" panose="02070309020205020404" pitchFamily="49" charset="0"/>
              </a:rPr>
              <a:t> = true)</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List&lt;Review&gt; reviews;</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public Product()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this.reviews</a:t>
            </a:r>
            <a:r>
              <a:rPr lang="en-GB" sz="1500" dirty="0">
                <a:latin typeface="Courier New" panose="02070309020205020404" pitchFamily="49" charset="0"/>
                <a:cs typeface="Courier New" panose="02070309020205020404" pitchFamily="49" charset="0"/>
              </a:rPr>
              <a:t> = new </a:t>
            </a:r>
            <a:r>
              <a:rPr lang="en-GB" sz="1500" dirty="0" err="1">
                <a:latin typeface="Courier New" panose="02070309020205020404" pitchFamily="49" charset="0"/>
                <a:cs typeface="Courier New" panose="02070309020205020404" pitchFamily="49" charset="0"/>
              </a:rPr>
              <a:t>ArrayList</a:t>
            </a:r>
            <a:r>
              <a:rPr lang="en-GB" sz="1500" dirty="0">
                <a:latin typeface="Courier New" panose="02070309020205020404" pitchFamily="49" charset="0"/>
                <a:cs typeface="Courier New" panose="02070309020205020404" pitchFamily="49" charset="0"/>
              </a:rPr>
              <a:t>&lt;&gt;();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public String getBase64Img()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return Base64.getEncoder().</a:t>
            </a:r>
            <a:r>
              <a:rPr lang="en-GB" sz="1500" dirty="0" err="1">
                <a:latin typeface="Courier New" panose="02070309020205020404" pitchFamily="49" charset="0"/>
                <a:cs typeface="Courier New" panose="02070309020205020404" pitchFamily="49" charset="0"/>
              </a:rPr>
              <a:t>encodeToString</a:t>
            </a: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this.photoimage</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addReview</a:t>
            </a:r>
            <a:r>
              <a:rPr lang="en-GB" sz="1500" dirty="0">
                <a:latin typeface="Courier New" panose="02070309020205020404" pitchFamily="49" charset="0"/>
                <a:cs typeface="Courier New" panose="02070309020205020404" pitchFamily="49" charset="0"/>
              </a:rPr>
              <a:t>(Review review)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if(review != null)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getReviews</a:t>
            </a:r>
            <a:r>
              <a:rPr lang="en-GB" sz="1500" dirty="0">
                <a:latin typeface="Courier New" panose="02070309020205020404" pitchFamily="49" charset="0"/>
                <a:cs typeface="Courier New" panose="02070309020205020404" pitchFamily="49" charset="0"/>
              </a:rPr>
              <a:t>().add(review);</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14366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Question</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@Getter</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@Setter</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a:t>
            </a:r>
            <a:r>
              <a:rPr lang="en-GB" sz="1500" dirty="0" err="1">
                <a:latin typeface="Courier New" panose="02070309020205020404" pitchFamily="49" charset="0"/>
                <a:cs typeface="Courier New" panose="02070309020205020404" pitchFamily="49" charset="0"/>
              </a:rPr>
              <a:t>Question.findMQByQuestionnaireId</a:t>
            </a:r>
            <a:r>
              <a:rPr lang="en-GB" sz="1500" dirty="0">
                <a:latin typeface="Courier New" panose="02070309020205020404" pitchFamily="49" charset="0"/>
                <a:cs typeface="Courier New" panose="02070309020205020404" pitchFamily="49" charset="0"/>
              </a:rPr>
              <a:t>", query = "SELECT q FROM Question q WHERE </a:t>
            </a:r>
            <a:r>
              <a:rPr lang="en-GB" sz="1500" dirty="0" err="1">
                <a:latin typeface="Courier New" panose="02070309020205020404" pitchFamily="49" charset="0"/>
                <a:cs typeface="Courier New" panose="02070309020205020404" pitchFamily="49" charset="0"/>
              </a:rPr>
              <a:t>q.questionnaire</a:t>
            </a:r>
            <a:r>
              <a:rPr lang="en-GB" sz="1500" dirty="0">
                <a:latin typeface="Courier New" panose="02070309020205020404" pitchFamily="49" charset="0"/>
                <a:cs typeface="Courier New" panose="02070309020205020404" pitchFamily="49" charset="0"/>
              </a:rPr>
              <a:t> = ?1 AND </a:t>
            </a:r>
            <a:r>
              <a:rPr lang="en-GB" sz="1500" dirty="0" err="1">
                <a:latin typeface="Courier New" panose="02070309020205020404" pitchFamily="49" charset="0"/>
                <a:cs typeface="Courier New" panose="02070309020205020404" pitchFamily="49" charset="0"/>
              </a:rPr>
              <a:t>q.type</a:t>
            </a:r>
            <a:r>
              <a:rPr lang="en-GB" sz="1500" dirty="0">
                <a:latin typeface="Courier New" panose="02070309020205020404" pitchFamily="49" charset="0"/>
                <a:cs typeface="Courier New" panose="02070309020205020404" pitchFamily="49" charset="0"/>
              </a:rPr>
              <a:t> = 'MARKETING'")</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a:t>
            </a:r>
            <a:r>
              <a:rPr lang="en-GB" sz="1500" dirty="0" err="1">
                <a:latin typeface="Courier New" panose="02070309020205020404" pitchFamily="49" charset="0"/>
                <a:cs typeface="Courier New" panose="02070309020205020404" pitchFamily="49" charset="0"/>
              </a:rPr>
              <a:t>Question.findFQByQuestionnaireId</a:t>
            </a:r>
            <a:r>
              <a:rPr lang="en-GB" sz="1500" dirty="0">
                <a:latin typeface="Courier New" panose="02070309020205020404" pitchFamily="49" charset="0"/>
                <a:cs typeface="Courier New" panose="02070309020205020404" pitchFamily="49" charset="0"/>
              </a:rPr>
              <a:t>", query = "SELECT q FROM Question q WHERE </a:t>
            </a:r>
            <a:r>
              <a:rPr lang="en-GB" sz="1500" dirty="0" err="1">
                <a:latin typeface="Courier New" panose="02070309020205020404" pitchFamily="49" charset="0"/>
                <a:cs typeface="Courier New" panose="02070309020205020404" pitchFamily="49" charset="0"/>
              </a:rPr>
              <a:t>q.questionnaire</a:t>
            </a:r>
            <a:r>
              <a:rPr lang="en-GB" sz="1500" dirty="0">
                <a:latin typeface="Courier New" panose="02070309020205020404" pitchFamily="49" charset="0"/>
                <a:cs typeface="Courier New" panose="02070309020205020404" pitchFamily="49" charset="0"/>
              </a:rPr>
              <a:t> = ?1 AND </a:t>
            </a:r>
            <a:r>
              <a:rPr lang="en-GB" sz="1500" dirty="0" err="1">
                <a:latin typeface="Courier New" panose="02070309020205020404" pitchFamily="49" charset="0"/>
                <a:cs typeface="Courier New" panose="02070309020205020404" pitchFamily="49" charset="0"/>
              </a:rPr>
              <a:t>q.type</a:t>
            </a:r>
            <a:r>
              <a:rPr lang="en-GB" sz="1500" dirty="0">
                <a:latin typeface="Courier New" panose="02070309020205020404" pitchFamily="49" charset="0"/>
                <a:cs typeface="Courier New" panose="02070309020205020404" pitchFamily="49" charset="0"/>
              </a:rPr>
              <a:t> = 'FIXED'")</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public class Question implements Serializable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@Id</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GeneratedValue</a:t>
            </a:r>
            <a:r>
              <a:rPr lang="en-GB" sz="1500" dirty="0">
                <a:latin typeface="Courier New" panose="02070309020205020404" pitchFamily="49" charset="0"/>
                <a:cs typeface="Courier New" panose="02070309020205020404" pitchFamily="49" charset="0"/>
              </a:rPr>
              <a:t>(strategy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int id;</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@Enumerated(</a:t>
            </a:r>
            <a:r>
              <a:rPr lang="en-GB" sz="1500" dirty="0" err="1">
                <a:latin typeface="Courier New" panose="02070309020205020404" pitchFamily="49" charset="0"/>
                <a:cs typeface="Courier New" panose="02070309020205020404" pitchFamily="49" charset="0"/>
              </a:rPr>
              <a:t>EnumType.STRING</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a:t>
            </a:r>
            <a:r>
              <a:rPr lang="en-GB" sz="1500" dirty="0" err="1">
                <a:latin typeface="Courier New" panose="02070309020205020404" pitchFamily="49" charset="0"/>
                <a:cs typeface="Courier New" panose="02070309020205020404" pitchFamily="49" charset="0"/>
              </a:rPr>
              <a:t>QuestionType</a:t>
            </a:r>
            <a:r>
              <a:rPr lang="en-GB" sz="1500" dirty="0">
                <a:latin typeface="Courier New" panose="02070309020205020404" pitchFamily="49" charset="0"/>
                <a:cs typeface="Courier New" panose="02070309020205020404" pitchFamily="49" charset="0"/>
              </a:rPr>
              <a:t> type;</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String description;</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ManyToOne</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Questionnaire questionnaire;</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696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Questionnaire</a:t>
            </a:r>
          </a:p>
        </p:txBody>
      </p:sp>
      <p:sp>
        <p:nvSpPr>
          <p:cNvPr id="5" name="Content Placeholder 4"/>
          <p:cNvSpPr>
            <a:spLocks noGrp="1"/>
          </p:cNvSpPr>
          <p:nvPr>
            <p:ph idx="1"/>
          </p:nvPr>
        </p:nvSpPr>
        <p:spPr>
          <a:xfrm>
            <a:off x="1" y="1434164"/>
            <a:ext cx="9144000" cy="5342021"/>
          </a:xfrm>
        </p:spPr>
        <p:txBody>
          <a:bodyPr>
            <a:noAutofit/>
          </a:bodyPr>
          <a:lstStyle/>
          <a:p>
            <a:pPr marL="0" indent="0">
              <a:spcBef>
                <a:spcPts val="0"/>
              </a:spcBef>
              <a:buNone/>
            </a:pPr>
            <a:r>
              <a:rPr lang="en-GB" sz="1100" dirty="0">
                <a:latin typeface="Courier New" panose="02070309020205020404" pitchFamily="49" charset="0"/>
                <a:cs typeface="Courier New" panose="02070309020205020404" pitchFamily="49" charset="0"/>
              </a:rPr>
              <a:t>@Entity</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@Getter</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@Setter</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@NamedQuery(name="Questionnaire.findByProdId", query = "SELECT q FROM Questionnaire q WHERE </a:t>
            </a:r>
            <a:r>
              <a:rPr lang="en-GB" sz="1100" dirty="0" err="1">
                <a:latin typeface="Courier New" panose="02070309020205020404" pitchFamily="49" charset="0"/>
                <a:cs typeface="Courier New" panose="02070309020205020404" pitchFamily="49" charset="0"/>
              </a:rPr>
              <a:t>q.relatedProduct</a:t>
            </a:r>
            <a:r>
              <a:rPr lang="en-GB" sz="1100" dirty="0">
                <a:latin typeface="Courier New" panose="02070309020205020404" pitchFamily="49" charset="0"/>
                <a:cs typeface="Courier New" panose="02070309020205020404" pitchFamily="49" charset="0"/>
              </a:rPr>
              <a:t> = ?1 ")</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@NamedQuery(name="Questionnaire.findAllQuestionnaires", query = "SELECT q FROM Questionnaire q")</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public class Questionnaire implements Serializable {</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private static final long </a:t>
            </a:r>
            <a:r>
              <a:rPr lang="en-GB" sz="1100" dirty="0" err="1">
                <a:latin typeface="Courier New" panose="02070309020205020404" pitchFamily="49" charset="0"/>
                <a:cs typeface="Courier New" panose="02070309020205020404" pitchFamily="49" charset="0"/>
              </a:rPr>
              <a:t>serialVersionUID</a:t>
            </a:r>
            <a:r>
              <a:rPr lang="en-GB" sz="1100" dirty="0">
                <a:latin typeface="Courier New" panose="02070309020205020404" pitchFamily="49" charset="0"/>
                <a:cs typeface="Courier New" panose="02070309020205020404" pitchFamily="49" charset="0"/>
              </a:rPr>
              <a:t> = 1L;</a:t>
            </a:r>
            <a:br>
              <a:rPr lang="en-GB" sz="1100" dirty="0">
                <a:latin typeface="Courier New" panose="02070309020205020404" pitchFamily="49" charset="0"/>
                <a:cs typeface="Courier New" panose="02070309020205020404" pitchFamily="49" charset="0"/>
              </a:rPr>
            </a:b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@Id</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@GeneratedValue(strategy = </a:t>
            </a:r>
            <a:r>
              <a:rPr lang="en-GB" sz="1100" dirty="0" err="1">
                <a:latin typeface="Courier New" panose="02070309020205020404" pitchFamily="49" charset="0"/>
                <a:cs typeface="Courier New" panose="02070309020205020404" pitchFamily="49" charset="0"/>
              </a:rPr>
              <a:t>GenerationType.IDENTITY</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private int id;</a:t>
            </a:r>
            <a:br>
              <a:rPr lang="en-GB" sz="1100" dirty="0">
                <a:latin typeface="Courier New" panose="02070309020205020404" pitchFamily="49" charset="0"/>
                <a:cs typeface="Courier New" panose="02070309020205020404" pitchFamily="49" charset="0"/>
              </a:rPr>
            </a:b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@OneToOne(fetch = </a:t>
            </a:r>
            <a:r>
              <a:rPr lang="en-GB" sz="1100" dirty="0" err="1">
                <a:latin typeface="Courier New" panose="02070309020205020404" pitchFamily="49" charset="0"/>
                <a:cs typeface="Courier New" panose="02070309020205020404" pitchFamily="49" charset="0"/>
              </a:rPr>
              <a:t>FetchType.EAGER</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orphanRemoval</a:t>
            </a:r>
            <a:r>
              <a:rPr lang="en-GB" sz="1100" dirty="0">
                <a:latin typeface="Courier New" panose="02070309020205020404" pitchFamily="49" charset="0"/>
                <a:cs typeface="Courier New" panose="02070309020205020404" pitchFamily="49" charset="0"/>
              </a:rPr>
              <a:t> = true, cascade = { </a:t>
            </a:r>
            <a:r>
              <a:rPr lang="en-GB" sz="1100" dirty="0" err="1">
                <a:latin typeface="Courier New" panose="02070309020205020404" pitchFamily="49" charset="0"/>
                <a:cs typeface="Courier New" panose="02070309020205020404" pitchFamily="49" charset="0"/>
              </a:rPr>
              <a:t>CascadeType.PERSIST</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private Product </a:t>
            </a:r>
            <a:r>
              <a:rPr lang="en-GB" sz="1100" dirty="0" err="1">
                <a:latin typeface="Courier New" panose="02070309020205020404" pitchFamily="49" charset="0"/>
                <a:cs typeface="Courier New" panose="02070309020205020404" pitchFamily="49" charset="0"/>
              </a:rPr>
              <a:t>relatedProduct</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@OneToMany(mappedBy = "questionnaire", cascade = { </a:t>
            </a:r>
            <a:r>
              <a:rPr lang="en-GB" sz="1100" dirty="0" err="1">
                <a:latin typeface="Courier New" panose="02070309020205020404" pitchFamily="49" charset="0"/>
                <a:cs typeface="Courier New" panose="02070309020205020404" pitchFamily="49" charset="0"/>
              </a:rPr>
              <a:t>CascadeType.PERSIST</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orphanRemoval</a:t>
            </a:r>
            <a:r>
              <a:rPr lang="en-GB" sz="1100" dirty="0">
                <a:latin typeface="Courier New" panose="02070309020205020404" pitchFamily="49" charset="0"/>
                <a:cs typeface="Courier New" panose="02070309020205020404" pitchFamily="49" charset="0"/>
              </a:rPr>
              <a:t> = true)</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private List&lt;Question&gt; questions;</a:t>
            </a:r>
            <a:br>
              <a:rPr lang="en-GB" sz="1100" dirty="0">
                <a:latin typeface="Courier New" panose="02070309020205020404" pitchFamily="49" charset="0"/>
                <a:cs typeface="Courier New" panose="02070309020205020404" pitchFamily="49" charset="0"/>
              </a:rPr>
            </a:b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@OneToMany(mappedBy = "</a:t>
            </a:r>
            <a:r>
              <a:rPr lang="en-GB" sz="1100" dirty="0" err="1">
                <a:latin typeface="Courier New" panose="02070309020205020404" pitchFamily="49" charset="0"/>
                <a:cs typeface="Courier New" panose="02070309020205020404" pitchFamily="49" charset="0"/>
              </a:rPr>
              <a:t>relatedQuestionnaire</a:t>
            </a:r>
            <a:r>
              <a:rPr lang="en-GB" sz="1100" dirty="0">
                <a:latin typeface="Courier New" panose="02070309020205020404" pitchFamily="49" charset="0"/>
                <a:cs typeface="Courier New" panose="02070309020205020404" pitchFamily="49" charset="0"/>
              </a:rPr>
              <a:t>", cascade = {</a:t>
            </a:r>
            <a:r>
              <a:rPr lang="en-GB" sz="1100" dirty="0" err="1">
                <a:latin typeface="Courier New" panose="02070309020205020404" pitchFamily="49" charset="0"/>
                <a:cs typeface="Courier New" panose="02070309020205020404" pitchFamily="49" charset="0"/>
              </a:rPr>
              <a:t>CascadeType.REFRESH</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@OrderBy("pointsEarned DESC")</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private List&lt;</a:t>
            </a:r>
            <a:r>
              <a:rPr lang="en-GB" sz="1100" dirty="0" err="1">
                <a:latin typeface="Courier New" panose="02070309020205020404" pitchFamily="49" charset="0"/>
                <a:cs typeface="Courier New" panose="02070309020205020404" pitchFamily="49" charset="0"/>
              </a:rPr>
              <a:t>UserAnswer</a:t>
            </a:r>
            <a:r>
              <a:rPr lang="en-GB" sz="1100" dirty="0">
                <a:latin typeface="Courier New" panose="02070309020205020404" pitchFamily="49" charset="0"/>
                <a:cs typeface="Courier New" panose="02070309020205020404" pitchFamily="49" charset="0"/>
              </a:rPr>
              <a:t>&gt; answers;</a:t>
            </a:r>
            <a:br>
              <a:rPr lang="en-GB" sz="1100" dirty="0">
                <a:latin typeface="Courier New" panose="02070309020205020404" pitchFamily="49" charset="0"/>
                <a:cs typeface="Courier New" panose="02070309020205020404" pitchFamily="49" charset="0"/>
              </a:rPr>
            </a:b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private int </a:t>
            </a:r>
            <a:r>
              <a:rPr lang="en-GB" sz="1100" dirty="0" err="1">
                <a:latin typeface="Courier New" panose="02070309020205020404" pitchFamily="49" charset="0"/>
                <a:cs typeface="Courier New" panose="02070309020205020404" pitchFamily="49" charset="0"/>
              </a:rPr>
              <a:t>numMarketingQuestions</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private int </a:t>
            </a:r>
            <a:r>
              <a:rPr lang="en-GB" sz="1100" dirty="0" err="1">
                <a:latin typeface="Courier New" panose="02070309020205020404" pitchFamily="49" charset="0"/>
                <a:cs typeface="Courier New" panose="02070309020205020404" pitchFamily="49" charset="0"/>
              </a:rPr>
              <a:t>numFixedQuestions</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public Questionnaire() {</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this.questions</a:t>
            </a:r>
            <a:r>
              <a:rPr lang="en-GB" sz="1100" dirty="0">
                <a:latin typeface="Courier New" panose="02070309020205020404" pitchFamily="49" charset="0"/>
                <a:cs typeface="Courier New" panose="02070309020205020404" pitchFamily="49" charset="0"/>
              </a:rPr>
              <a:t> = new </a:t>
            </a:r>
            <a:r>
              <a:rPr lang="en-GB" sz="1100" dirty="0" err="1">
                <a:latin typeface="Courier New" panose="02070309020205020404" pitchFamily="49" charset="0"/>
                <a:cs typeface="Courier New" panose="02070309020205020404" pitchFamily="49" charset="0"/>
              </a:rPr>
              <a:t>ArrayList</a:t>
            </a:r>
            <a:r>
              <a:rPr lang="en-GB" sz="1100" dirty="0">
                <a:latin typeface="Courier New" panose="02070309020205020404" pitchFamily="49" charset="0"/>
                <a:cs typeface="Courier New" panose="02070309020205020404" pitchFamily="49" charset="0"/>
              </a:rPr>
              <a:t>&lt;&gt;();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this.answers</a:t>
            </a:r>
            <a:r>
              <a:rPr lang="en-GB" sz="1100" dirty="0">
                <a:latin typeface="Courier New" panose="02070309020205020404" pitchFamily="49" charset="0"/>
                <a:cs typeface="Courier New" panose="02070309020205020404" pitchFamily="49" charset="0"/>
              </a:rPr>
              <a:t> = new </a:t>
            </a:r>
            <a:r>
              <a:rPr lang="en-GB" sz="1100" dirty="0" err="1">
                <a:latin typeface="Courier New" panose="02070309020205020404" pitchFamily="49" charset="0"/>
                <a:cs typeface="Courier New" panose="02070309020205020404" pitchFamily="49" charset="0"/>
              </a:rPr>
              <a:t>ArrayList</a:t>
            </a:r>
            <a:r>
              <a:rPr lang="en-GB" sz="1100" dirty="0">
                <a:latin typeface="Courier New" panose="02070309020205020404" pitchFamily="49" charset="0"/>
                <a:cs typeface="Courier New" panose="02070309020205020404" pitchFamily="49" charset="0"/>
              </a:rPr>
              <a:t>&lt;&gt;();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numMarketingQuestions</a:t>
            </a:r>
            <a:r>
              <a:rPr lang="en-GB" sz="1100" dirty="0">
                <a:latin typeface="Courier New" panose="02070309020205020404" pitchFamily="49" charset="0"/>
                <a:cs typeface="Courier New" panose="02070309020205020404" pitchFamily="49" charset="0"/>
              </a:rPr>
              <a:t> = 0;</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numFixedQuestions</a:t>
            </a:r>
            <a:r>
              <a:rPr lang="en-GB" sz="1100" dirty="0">
                <a:latin typeface="Courier New" panose="02070309020205020404" pitchFamily="49" charset="0"/>
                <a:cs typeface="Courier New" panose="02070309020205020404" pitchFamily="49" charset="0"/>
              </a:rPr>
              <a:t> = 0;</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this.createFixedQuestions</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br>
              <a:rPr lang="en-GB" sz="1100" dirty="0">
                <a:latin typeface="Courier New" panose="02070309020205020404" pitchFamily="49" charset="0"/>
                <a:cs typeface="Courier New" panose="02070309020205020404" pitchFamily="49" charset="0"/>
              </a:rPr>
            </a:br>
            <a:endParaRPr lang="en-GB" sz="1100" dirty="0">
              <a:latin typeface="Courier New" panose="02070309020205020404" pitchFamily="49" charset="0"/>
              <a:cs typeface="Courier New" panose="02070309020205020404" pitchFamily="49" charset="0"/>
            </a:endParaRPr>
          </a:p>
        </p:txBody>
      </p:sp>
      <p:cxnSp>
        <p:nvCxnSpPr>
          <p:cNvPr id="4" name="Straight Arrow Connector 3">
            <a:extLst>
              <a:ext uri="{FF2B5EF4-FFF2-40B4-BE49-F238E27FC236}">
                <a16:creationId xmlns:a16="http://schemas.microsoft.com/office/drawing/2014/main" id="{6D32E6B7-D186-9845-B8CF-776DD04D5FFA}"/>
              </a:ext>
            </a:extLst>
          </p:cNvPr>
          <p:cNvCxnSpPr/>
          <p:nvPr/>
        </p:nvCxnSpPr>
        <p:spPr>
          <a:xfrm>
            <a:off x="6574971" y="6237514"/>
            <a:ext cx="2155372"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00643B38-9A14-E64C-965E-93508B5613D2}"/>
              </a:ext>
            </a:extLst>
          </p:cNvPr>
          <p:cNvSpPr txBox="1"/>
          <p:nvPr/>
        </p:nvSpPr>
        <p:spPr>
          <a:xfrm>
            <a:off x="7282543" y="5965019"/>
            <a:ext cx="1654629" cy="276999"/>
          </a:xfrm>
          <a:prstGeom prst="rect">
            <a:avLst/>
          </a:prstGeom>
          <a:noFill/>
        </p:spPr>
        <p:txBody>
          <a:bodyPr wrap="square" rtlCol="0">
            <a:spAutoFit/>
          </a:bodyPr>
          <a:lstStyle/>
          <a:p>
            <a:r>
              <a:rPr lang="en-IT" sz="1200" dirty="0"/>
              <a:t>continue</a:t>
            </a:r>
          </a:p>
        </p:txBody>
      </p:sp>
    </p:spTree>
    <p:extLst>
      <p:ext uri="{BB962C8B-B14F-4D97-AF65-F5344CB8AC3E}">
        <p14:creationId xmlns:p14="http://schemas.microsoft.com/office/powerpoint/2010/main" val="2631238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Questionnaire</a:t>
            </a:r>
          </a:p>
        </p:txBody>
      </p:sp>
      <p:sp>
        <p:nvSpPr>
          <p:cNvPr id="5" name="Content Placeholder 4"/>
          <p:cNvSpPr>
            <a:spLocks noGrp="1"/>
          </p:cNvSpPr>
          <p:nvPr>
            <p:ph idx="1"/>
          </p:nvPr>
        </p:nvSpPr>
        <p:spPr>
          <a:xfrm>
            <a:off x="1" y="1434164"/>
            <a:ext cx="9144000" cy="5342021"/>
          </a:xfrm>
        </p:spPr>
        <p:txBody>
          <a:bodyPr>
            <a:noAutofit/>
          </a:bodyPr>
          <a:lstStyle/>
          <a:p>
            <a:pPr marL="0" indent="0">
              <a:spcBef>
                <a:spcPts val="0"/>
              </a:spcBef>
              <a:buNone/>
            </a:pP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private void </a:t>
            </a:r>
            <a:r>
              <a:rPr lang="en-GB" sz="800" dirty="0" err="1">
                <a:latin typeface="Courier New" panose="02070309020205020404" pitchFamily="49" charset="0"/>
                <a:cs typeface="Courier New" panose="02070309020205020404" pitchFamily="49" charset="0"/>
              </a:rPr>
              <a:t>createFixedQuestions</a:t>
            </a: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List&lt;Question&gt; </a:t>
            </a:r>
            <a:r>
              <a:rPr lang="en-GB" sz="800" dirty="0" err="1">
                <a:latin typeface="Courier New" panose="02070309020205020404" pitchFamily="49" charset="0"/>
                <a:cs typeface="Courier New" panose="02070309020205020404" pitchFamily="49" charset="0"/>
              </a:rPr>
              <a:t>fixedQuestions</a:t>
            </a:r>
            <a:r>
              <a:rPr lang="en-GB" sz="800" dirty="0">
                <a:latin typeface="Courier New" panose="02070309020205020404" pitchFamily="49" charset="0"/>
                <a:cs typeface="Courier New" panose="02070309020205020404" pitchFamily="49" charset="0"/>
              </a:rPr>
              <a:t> = new </a:t>
            </a:r>
            <a:r>
              <a:rPr lang="en-GB" sz="800" dirty="0" err="1">
                <a:latin typeface="Courier New" panose="02070309020205020404" pitchFamily="49" charset="0"/>
                <a:cs typeface="Courier New" panose="02070309020205020404" pitchFamily="49" charset="0"/>
              </a:rPr>
              <a:t>ArrayList</a:t>
            </a:r>
            <a:r>
              <a:rPr lang="en-GB" sz="800" dirty="0">
                <a:latin typeface="Courier New" panose="02070309020205020404" pitchFamily="49" charset="0"/>
                <a:cs typeface="Courier New" panose="02070309020205020404" pitchFamily="49" charset="0"/>
              </a:rPr>
              <a:t>&lt;&gt;();</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Question q1 = new Question();</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q1.setDescription("My age is..");</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q1.setType(</a:t>
            </a:r>
            <a:r>
              <a:rPr lang="en-GB" sz="800" dirty="0" err="1">
                <a:latin typeface="Courier New" panose="02070309020205020404" pitchFamily="49" charset="0"/>
                <a:cs typeface="Courier New" panose="02070309020205020404" pitchFamily="49" charset="0"/>
              </a:rPr>
              <a:t>QuestionType.FIXED</a:t>
            </a:r>
            <a:r>
              <a:rPr lang="en-GB" sz="800" dirty="0">
                <a:latin typeface="Courier New" panose="02070309020205020404" pitchFamily="49" charset="0"/>
                <a:cs typeface="Courier New" panose="02070309020205020404" pitchFamily="49" charset="0"/>
              </a:rPr>
              <a:t>);</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fixedQuestions.add</a:t>
            </a:r>
            <a:r>
              <a:rPr lang="en-GB" sz="800" dirty="0">
                <a:latin typeface="Courier New" panose="02070309020205020404" pitchFamily="49" charset="0"/>
                <a:cs typeface="Courier New" panose="02070309020205020404" pitchFamily="49" charset="0"/>
              </a:rPr>
              <a:t>(q1);</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Question q2 = new Question();</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q2.setDescription("I identify my gender as..");</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q2.setType(</a:t>
            </a:r>
            <a:r>
              <a:rPr lang="en-GB" sz="800" dirty="0" err="1">
                <a:latin typeface="Courier New" panose="02070309020205020404" pitchFamily="49" charset="0"/>
                <a:cs typeface="Courier New" panose="02070309020205020404" pitchFamily="49" charset="0"/>
              </a:rPr>
              <a:t>QuestionType.FIXED</a:t>
            </a:r>
            <a:r>
              <a:rPr lang="en-GB" sz="800" dirty="0">
                <a:latin typeface="Courier New" panose="02070309020205020404" pitchFamily="49" charset="0"/>
                <a:cs typeface="Courier New" panose="02070309020205020404" pitchFamily="49" charset="0"/>
              </a:rPr>
              <a:t>);</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fixedQuestions.add</a:t>
            </a:r>
            <a:r>
              <a:rPr lang="en-GB" sz="800" dirty="0">
                <a:latin typeface="Courier New" panose="02070309020205020404" pitchFamily="49" charset="0"/>
                <a:cs typeface="Courier New" panose="02070309020205020404" pitchFamily="49" charset="0"/>
              </a:rPr>
              <a:t>(q2);</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Question q3 = new Question();</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q3.setDescription("My expertise level is.. [Low, Medium, High]");</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q3.setType(</a:t>
            </a:r>
            <a:r>
              <a:rPr lang="en-GB" sz="800" dirty="0" err="1">
                <a:latin typeface="Courier New" panose="02070309020205020404" pitchFamily="49" charset="0"/>
                <a:cs typeface="Courier New" panose="02070309020205020404" pitchFamily="49" charset="0"/>
              </a:rPr>
              <a:t>QuestionType.FIXED</a:t>
            </a:r>
            <a:r>
              <a:rPr lang="en-GB" sz="800" dirty="0">
                <a:latin typeface="Courier New" panose="02070309020205020404" pitchFamily="49" charset="0"/>
                <a:cs typeface="Courier New" panose="02070309020205020404" pitchFamily="49" charset="0"/>
              </a:rPr>
              <a:t>);</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fixedQuestions.add</a:t>
            </a:r>
            <a:r>
              <a:rPr lang="en-GB" sz="800" dirty="0">
                <a:latin typeface="Courier New" panose="02070309020205020404" pitchFamily="49" charset="0"/>
                <a:cs typeface="Courier New" panose="02070309020205020404" pitchFamily="49" charset="0"/>
              </a:rPr>
              <a:t>(q3);</a:t>
            </a:r>
            <a:br>
              <a:rPr lang="en-GB" sz="800" dirty="0">
                <a:latin typeface="Courier New" panose="02070309020205020404" pitchFamily="49" charset="0"/>
                <a:cs typeface="Courier New" panose="02070309020205020404" pitchFamily="49" charset="0"/>
              </a:rPr>
            </a:b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this.setFixedQuestions</a:t>
            </a:r>
            <a:r>
              <a:rPr lang="en-GB" sz="800" dirty="0">
                <a:latin typeface="Courier New" panose="02070309020205020404" pitchFamily="49" charset="0"/>
                <a:cs typeface="Courier New" panose="02070309020205020404" pitchFamily="49" charset="0"/>
              </a:rPr>
              <a:t>(</a:t>
            </a:r>
            <a:r>
              <a:rPr lang="en-GB" sz="800" dirty="0" err="1">
                <a:latin typeface="Courier New" panose="02070309020205020404" pitchFamily="49" charset="0"/>
                <a:cs typeface="Courier New" panose="02070309020205020404" pitchFamily="49" charset="0"/>
              </a:rPr>
              <a:t>fixedQuestions</a:t>
            </a:r>
            <a:r>
              <a:rPr lang="en-GB" sz="800" dirty="0">
                <a:latin typeface="Courier New" panose="02070309020205020404" pitchFamily="49" charset="0"/>
                <a:cs typeface="Courier New" panose="02070309020205020404" pitchFamily="49" charset="0"/>
              </a:rPr>
              <a:t>);</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public void </a:t>
            </a:r>
            <a:r>
              <a:rPr lang="en-GB" sz="800" dirty="0" err="1">
                <a:latin typeface="Courier New" panose="02070309020205020404" pitchFamily="49" charset="0"/>
                <a:cs typeface="Courier New" panose="02070309020205020404" pitchFamily="49" charset="0"/>
              </a:rPr>
              <a:t>setFixedQuestions</a:t>
            </a:r>
            <a:r>
              <a:rPr lang="en-GB" sz="800" dirty="0">
                <a:latin typeface="Courier New" panose="02070309020205020404" pitchFamily="49" charset="0"/>
                <a:cs typeface="Courier New" panose="02070309020205020404" pitchFamily="49" charset="0"/>
              </a:rPr>
              <a:t>(List&lt;Question&gt; </a:t>
            </a:r>
            <a:r>
              <a:rPr lang="en-GB" sz="800" dirty="0" err="1">
                <a:latin typeface="Courier New" panose="02070309020205020404" pitchFamily="49" charset="0"/>
                <a:cs typeface="Courier New" panose="02070309020205020404" pitchFamily="49" charset="0"/>
              </a:rPr>
              <a:t>fixedQuestions</a:t>
            </a: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fixedQuestions.forEach</a:t>
            </a:r>
            <a:r>
              <a:rPr lang="en-GB" sz="800" dirty="0">
                <a:latin typeface="Courier New" panose="02070309020205020404" pitchFamily="49" charset="0"/>
                <a:cs typeface="Courier New" panose="02070309020205020404" pitchFamily="49" charset="0"/>
              </a:rPr>
              <a:t>(el -&gt;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if(</a:t>
            </a:r>
            <a:r>
              <a:rPr lang="en-GB" sz="800" dirty="0" err="1">
                <a:latin typeface="Courier New" panose="02070309020205020404" pitchFamily="49" charset="0"/>
                <a:cs typeface="Courier New" panose="02070309020205020404" pitchFamily="49" charset="0"/>
              </a:rPr>
              <a:t>el.getType</a:t>
            </a:r>
            <a:r>
              <a:rPr lang="en-GB" sz="800" dirty="0">
                <a:latin typeface="Courier New" panose="02070309020205020404" pitchFamily="49" charset="0"/>
                <a:cs typeface="Courier New" panose="02070309020205020404" pitchFamily="49" charset="0"/>
              </a:rPr>
              <a:t>().equals(</a:t>
            </a:r>
            <a:r>
              <a:rPr lang="en-GB" sz="800" dirty="0" err="1">
                <a:latin typeface="Courier New" panose="02070309020205020404" pitchFamily="49" charset="0"/>
                <a:cs typeface="Courier New" panose="02070309020205020404" pitchFamily="49" charset="0"/>
              </a:rPr>
              <a:t>QuestionType.FIXED</a:t>
            </a: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el.setQuestionnaire</a:t>
            </a:r>
            <a:r>
              <a:rPr lang="en-GB" sz="800" dirty="0">
                <a:latin typeface="Courier New" panose="02070309020205020404" pitchFamily="49" charset="0"/>
                <a:cs typeface="Courier New" panose="02070309020205020404" pitchFamily="49" charset="0"/>
              </a:rPr>
              <a:t>(this);</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this.questions.add</a:t>
            </a:r>
            <a:r>
              <a:rPr lang="en-GB" sz="800" dirty="0">
                <a:latin typeface="Courier New" panose="02070309020205020404" pitchFamily="49" charset="0"/>
                <a:cs typeface="Courier New" panose="02070309020205020404" pitchFamily="49" charset="0"/>
              </a:rPr>
              <a:t>(el);</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this.numFixedQuestions</a:t>
            </a:r>
            <a:r>
              <a:rPr lang="en-GB" sz="800" dirty="0">
                <a:latin typeface="Courier New" panose="02070309020205020404" pitchFamily="49" charset="0"/>
                <a:cs typeface="Courier New" panose="02070309020205020404" pitchFamily="49" charset="0"/>
              </a:rPr>
              <a:t>++;</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public void </a:t>
            </a:r>
            <a:r>
              <a:rPr lang="en-GB" sz="800" dirty="0" err="1">
                <a:latin typeface="Courier New" panose="02070309020205020404" pitchFamily="49" charset="0"/>
                <a:cs typeface="Courier New" panose="02070309020205020404" pitchFamily="49" charset="0"/>
              </a:rPr>
              <a:t>addMarketingQuestion</a:t>
            </a:r>
            <a:r>
              <a:rPr lang="en-GB" sz="800" dirty="0">
                <a:latin typeface="Courier New" panose="02070309020205020404" pitchFamily="49" charset="0"/>
                <a:cs typeface="Courier New" panose="02070309020205020404" pitchFamily="49" charset="0"/>
              </a:rPr>
              <a:t>(Question q)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if(</a:t>
            </a:r>
            <a:r>
              <a:rPr lang="en-GB" sz="800" dirty="0" err="1">
                <a:latin typeface="Courier New" panose="02070309020205020404" pitchFamily="49" charset="0"/>
                <a:cs typeface="Courier New" panose="02070309020205020404" pitchFamily="49" charset="0"/>
              </a:rPr>
              <a:t>q.getType</a:t>
            </a:r>
            <a:r>
              <a:rPr lang="en-GB" sz="800" dirty="0">
                <a:latin typeface="Courier New" panose="02070309020205020404" pitchFamily="49" charset="0"/>
                <a:cs typeface="Courier New" panose="02070309020205020404" pitchFamily="49" charset="0"/>
              </a:rPr>
              <a:t>().equals(</a:t>
            </a:r>
            <a:r>
              <a:rPr lang="en-GB" sz="800" dirty="0" err="1">
                <a:latin typeface="Courier New" panose="02070309020205020404" pitchFamily="49" charset="0"/>
                <a:cs typeface="Courier New" panose="02070309020205020404" pitchFamily="49" charset="0"/>
              </a:rPr>
              <a:t>QuestionType.MARKETING</a:t>
            </a: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this.questions.add</a:t>
            </a:r>
            <a:r>
              <a:rPr lang="en-GB" sz="800" dirty="0">
                <a:latin typeface="Courier New" panose="02070309020205020404" pitchFamily="49" charset="0"/>
                <a:cs typeface="Courier New" panose="02070309020205020404" pitchFamily="49" charset="0"/>
              </a:rPr>
              <a:t>(q);</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q.setQuestionnaire</a:t>
            </a:r>
            <a:r>
              <a:rPr lang="en-GB" sz="800" dirty="0">
                <a:latin typeface="Courier New" panose="02070309020205020404" pitchFamily="49" charset="0"/>
                <a:cs typeface="Courier New" panose="02070309020205020404" pitchFamily="49" charset="0"/>
              </a:rPr>
              <a:t>(this);</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this.numMarketingQuestions</a:t>
            </a:r>
            <a:r>
              <a:rPr lang="en-GB" sz="800" dirty="0">
                <a:latin typeface="Courier New" panose="02070309020205020404" pitchFamily="49" charset="0"/>
                <a:cs typeface="Courier New" panose="02070309020205020404" pitchFamily="49" charset="0"/>
              </a:rPr>
              <a:t>++;</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public void </a:t>
            </a:r>
            <a:r>
              <a:rPr lang="en-GB" sz="800" dirty="0" err="1">
                <a:latin typeface="Courier New" panose="02070309020205020404" pitchFamily="49" charset="0"/>
                <a:cs typeface="Courier New" panose="02070309020205020404" pitchFamily="49" charset="0"/>
              </a:rPr>
              <a:t>addAnswer</a:t>
            </a:r>
            <a:r>
              <a:rPr lang="en-GB" sz="800" dirty="0">
                <a:latin typeface="Courier New" panose="02070309020205020404" pitchFamily="49" charset="0"/>
                <a:cs typeface="Courier New" panose="02070309020205020404" pitchFamily="49" charset="0"/>
              </a:rPr>
              <a:t>(</a:t>
            </a:r>
            <a:r>
              <a:rPr lang="en-GB" sz="800" dirty="0" err="1">
                <a:latin typeface="Courier New" panose="02070309020205020404" pitchFamily="49" charset="0"/>
                <a:cs typeface="Courier New" panose="02070309020205020404" pitchFamily="49" charset="0"/>
              </a:rPr>
              <a:t>UserAnswer</a:t>
            </a:r>
            <a:r>
              <a:rPr lang="en-GB" sz="800" dirty="0">
                <a:latin typeface="Courier New" panose="02070309020205020404" pitchFamily="49" charset="0"/>
                <a:cs typeface="Courier New" panose="02070309020205020404" pitchFamily="49" charset="0"/>
              </a:rPr>
              <a:t> answer)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this.answers.add</a:t>
            </a:r>
            <a:r>
              <a:rPr lang="en-GB" sz="800" dirty="0">
                <a:latin typeface="Courier New" panose="02070309020205020404" pitchFamily="49" charset="0"/>
                <a:cs typeface="Courier New" panose="02070309020205020404" pitchFamily="49" charset="0"/>
              </a:rPr>
              <a:t>(answer);</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a:t>
            </a:r>
            <a:br>
              <a:rPr lang="en-GB" sz="800" dirty="0">
                <a:latin typeface="Courier New" panose="02070309020205020404" pitchFamily="49" charset="0"/>
                <a:cs typeface="Courier New" panose="02070309020205020404" pitchFamily="49" charset="0"/>
              </a:rPr>
            </a:br>
            <a:endParaRPr lang="en-GB"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98581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Review</a:t>
            </a:r>
          </a:p>
        </p:txBody>
      </p:sp>
      <p:sp>
        <p:nvSpPr>
          <p:cNvPr id="5" name="Content Placeholder 4"/>
          <p:cNvSpPr>
            <a:spLocks noGrp="1"/>
          </p:cNvSpPr>
          <p:nvPr>
            <p:ph idx="1"/>
          </p:nvPr>
        </p:nvSpPr>
        <p:spPr>
          <a:xfrm>
            <a:off x="1" y="1434164"/>
            <a:ext cx="9144000" cy="5342021"/>
          </a:xfrm>
        </p:spPr>
        <p:txBody>
          <a:bodyPr>
            <a:normAutofit fontScale="70000" lnSpcReduction="20000"/>
          </a:bodyPr>
          <a:lstStyle/>
          <a:p>
            <a:pPr marL="0" indent="0">
              <a:spcBef>
                <a:spcPts val="0"/>
              </a:spcBef>
              <a:buNone/>
            </a:pPr>
            <a:r>
              <a:rPr lang="en-GB" sz="1500" dirty="0">
                <a:latin typeface="Courier New" panose="02070309020205020404" pitchFamily="49" charset="0"/>
                <a:cs typeface="Courier New" panose="02070309020205020404" pitchFamily="49" charset="0"/>
              </a:rPr>
              <a:t>package </a:t>
            </a:r>
            <a:r>
              <a:rPr lang="en-GB" sz="1500" dirty="0" err="1">
                <a:latin typeface="Courier New" panose="02070309020205020404" pitchFamily="49" charset="0"/>
                <a:cs typeface="Courier New" panose="02070309020205020404" pitchFamily="49" charset="0"/>
              </a:rPr>
              <a:t>it.polimi.project.ejb.entities</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lombok.Data</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lombok.Getter</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lombok.Setter</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java.io.Serializable</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java.time.LocalDate</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java.util.Date</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@Entity</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@Getter</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@Setter</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public class Review implements Serializable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@Id</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GeneratedValue</a:t>
            </a:r>
            <a:r>
              <a:rPr lang="en-GB" sz="1500" dirty="0">
                <a:latin typeface="Courier New" panose="02070309020205020404" pitchFamily="49" charset="0"/>
                <a:cs typeface="Courier New" panose="02070309020205020404" pitchFamily="49" charset="0"/>
              </a:rPr>
              <a:t>(strategy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int id;</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a:t>
            </a:r>
            <a:r>
              <a:rPr lang="en-GB" sz="1500" dirty="0" err="1">
                <a:latin typeface="Courier New" panose="02070309020205020404" pitchFamily="49" charset="0"/>
                <a:cs typeface="Courier New" panose="02070309020205020404" pitchFamily="49" charset="0"/>
              </a:rPr>
              <a:t>LocalDate</a:t>
            </a:r>
            <a:r>
              <a:rPr lang="en-GB" sz="1500" dirty="0">
                <a:latin typeface="Courier New" panose="02070309020205020404" pitchFamily="49" charset="0"/>
                <a:cs typeface="Courier New" panose="02070309020205020404" pitchFamily="49" charset="0"/>
              </a:rPr>
              <a:t> date;</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String description;</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ManyToOne</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User user;</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ManyToOne</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Product product;</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public Review(</a:t>
            </a:r>
            <a:r>
              <a:rPr lang="en-GB" sz="1500" dirty="0" err="1">
                <a:latin typeface="Courier New" panose="02070309020205020404" pitchFamily="49" charset="0"/>
                <a:cs typeface="Courier New" panose="02070309020205020404" pitchFamily="49" charset="0"/>
              </a:rPr>
              <a:t>LocalDate</a:t>
            </a:r>
            <a:r>
              <a:rPr lang="en-GB" sz="1500" dirty="0">
                <a:latin typeface="Courier New" panose="02070309020205020404" pitchFamily="49" charset="0"/>
                <a:cs typeface="Courier New" panose="02070309020205020404" pitchFamily="49" charset="0"/>
              </a:rPr>
              <a:t> date, String description, User user, Product prod)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this.date</a:t>
            </a:r>
            <a:r>
              <a:rPr lang="en-GB" sz="1500" dirty="0">
                <a:latin typeface="Courier New" panose="02070309020205020404" pitchFamily="49" charset="0"/>
                <a:cs typeface="Courier New" panose="02070309020205020404" pitchFamily="49" charset="0"/>
              </a:rPr>
              <a:t> = date;</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this.description</a:t>
            </a:r>
            <a:r>
              <a:rPr lang="en-GB" sz="1500" dirty="0">
                <a:latin typeface="Courier New" panose="02070309020205020404" pitchFamily="49" charset="0"/>
                <a:cs typeface="Courier New" panose="02070309020205020404" pitchFamily="49" charset="0"/>
              </a:rPr>
              <a:t> = description;</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this.user</a:t>
            </a:r>
            <a:r>
              <a:rPr lang="en-GB" sz="1500" dirty="0">
                <a:latin typeface="Courier New" panose="02070309020205020404" pitchFamily="49" charset="0"/>
                <a:cs typeface="Courier New" panose="02070309020205020404" pitchFamily="49" charset="0"/>
              </a:rPr>
              <a:t> = user;</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this.product</a:t>
            </a:r>
            <a:r>
              <a:rPr lang="en-GB" sz="1500" dirty="0">
                <a:latin typeface="Courier New" panose="02070309020205020404" pitchFamily="49" charset="0"/>
                <a:cs typeface="Courier New" panose="02070309020205020404" pitchFamily="49" charset="0"/>
              </a:rPr>
              <a:t> = prod;</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public Review() {</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74497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User</a:t>
            </a:r>
          </a:p>
        </p:txBody>
      </p:sp>
      <p:sp>
        <p:nvSpPr>
          <p:cNvPr id="5" name="Content Placeholder 4"/>
          <p:cNvSpPr>
            <a:spLocks noGrp="1"/>
          </p:cNvSpPr>
          <p:nvPr>
            <p:ph idx="1"/>
          </p:nvPr>
        </p:nvSpPr>
        <p:spPr>
          <a:xfrm>
            <a:off x="1" y="1434164"/>
            <a:ext cx="9144000" cy="5342021"/>
          </a:xfrm>
        </p:spPr>
        <p:txBody>
          <a:bodyPr>
            <a:noAutofit/>
          </a:bodyPr>
          <a:lstStyle/>
          <a:p>
            <a:pPr marL="0" indent="0">
              <a:spcBef>
                <a:spcPts val="0"/>
              </a:spcBef>
              <a:buNone/>
            </a:pPr>
            <a:r>
              <a:rPr lang="en-GB" sz="1200" dirty="0">
                <a:latin typeface="Courier New" panose="02070309020205020404" pitchFamily="49" charset="0"/>
                <a:cs typeface="Courier New" panose="02070309020205020404" pitchFamily="49" charset="0"/>
              </a:rPr>
              <a:t>@Entity</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@Getter</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@Setter</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@NamedQuery(name = "</a:t>
            </a:r>
            <a:r>
              <a:rPr lang="en-GB" sz="1200" dirty="0" err="1">
                <a:latin typeface="Courier New" panose="02070309020205020404" pitchFamily="49" charset="0"/>
                <a:cs typeface="Courier New" panose="02070309020205020404" pitchFamily="49" charset="0"/>
              </a:rPr>
              <a:t>User.checkCredentials</a:t>
            </a:r>
            <a:r>
              <a:rPr lang="en-GB" sz="1200" dirty="0">
                <a:latin typeface="Courier New" panose="02070309020205020404" pitchFamily="49" charset="0"/>
                <a:cs typeface="Courier New" panose="02070309020205020404" pitchFamily="49" charset="0"/>
              </a:rPr>
              <a:t>", query = "SELECT r FROM User r  WHERE (</a:t>
            </a:r>
            <a:r>
              <a:rPr lang="en-GB" sz="1200" dirty="0" err="1">
                <a:latin typeface="Courier New" panose="02070309020205020404" pitchFamily="49" charset="0"/>
                <a:cs typeface="Courier New" panose="02070309020205020404" pitchFamily="49" charset="0"/>
              </a:rPr>
              <a:t>r.username</a:t>
            </a:r>
            <a:r>
              <a:rPr lang="en-GB" sz="1200" dirty="0">
                <a:latin typeface="Courier New" panose="02070309020205020404" pitchFamily="49" charset="0"/>
                <a:cs typeface="Courier New" panose="02070309020205020404" pitchFamily="49" charset="0"/>
              </a:rPr>
              <a:t> = ?1 or </a:t>
            </a:r>
            <a:r>
              <a:rPr lang="en-GB" sz="1200" dirty="0" err="1">
                <a:latin typeface="Courier New" panose="02070309020205020404" pitchFamily="49" charset="0"/>
                <a:cs typeface="Courier New" panose="02070309020205020404" pitchFamily="49" charset="0"/>
              </a:rPr>
              <a:t>r.email</a:t>
            </a:r>
            <a:r>
              <a:rPr lang="en-GB" sz="1200" dirty="0">
                <a:latin typeface="Courier New" panose="02070309020205020404" pitchFamily="49" charset="0"/>
                <a:cs typeface="Courier New" panose="02070309020205020404" pitchFamily="49" charset="0"/>
              </a:rPr>
              <a:t> = ?1) and </a:t>
            </a:r>
            <a:r>
              <a:rPr lang="en-GB" sz="1200" dirty="0" err="1">
                <a:latin typeface="Courier New" panose="02070309020205020404" pitchFamily="49" charset="0"/>
                <a:cs typeface="Courier New" panose="02070309020205020404" pitchFamily="49" charset="0"/>
              </a:rPr>
              <a:t>r.password</a:t>
            </a:r>
            <a:r>
              <a:rPr lang="en-GB" sz="1200" dirty="0">
                <a:latin typeface="Courier New" panose="02070309020205020404" pitchFamily="49" charset="0"/>
                <a:cs typeface="Courier New" panose="02070309020205020404" pitchFamily="49" charset="0"/>
              </a:rPr>
              <a:t> = ?2")</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public class User implements Serializable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static final long </a:t>
            </a:r>
            <a:r>
              <a:rPr lang="en-GB" sz="1200" dirty="0" err="1">
                <a:latin typeface="Courier New" panose="02070309020205020404" pitchFamily="49" charset="0"/>
                <a:cs typeface="Courier New" panose="02070309020205020404" pitchFamily="49" charset="0"/>
              </a:rPr>
              <a:t>serialVersionUID</a:t>
            </a:r>
            <a:r>
              <a:rPr lang="en-GB" sz="1200" dirty="0">
                <a:latin typeface="Courier New" panose="02070309020205020404" pitchFamily="49" charset="0"/>
                <a:cs typeface="Courier New" panose="02070309020205020404" pitchFamily="49" charset="0"/>
              </a:rPr>
              <a:t> = 1L;</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@Id</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@GeneratedValue(strategy = </a:t>
            </a:r>
            <a:r>
              <a:rPr lang="en-GB" sz="1200" dirty="0" err="1">
                <a:latin typeface="Courier New" panose="02070309020205020404" pitchFamily="49" charset="0"/>
                <a:cs typeface="Courier New" panose="02070309020205020404" pitchFamily="49" charset="0"/>
              </a:rPr>
              <a:t>GenerationType.IDENTITY</a:t>
            </a: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int id;</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@Column(unique = true)</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String username;</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@Column(unique = true)</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String email;</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String password;</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String name;</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String surname;</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Boolean </a:t>
            </a:r>
            <a:r>
              <a:rPr lang="en-GB" sz="1200" dirty="0" err="1">
                <a:latin typeface="Courier New" panose="02070309020205020404" pitchFamily="49" charset="0"/>
                <a:cs typeface="Courier New" panose="02070309020205020404" pitchFamily="49" charset="0"/>
              </a:rPr>
              <a:t>is_blocked</a:t>
            </a: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int points;</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a:t>
            </a:r>
            <a:r>
              <a:rPr lang="en-GB" sz="1200" dirty="0" err="1">
                <a:latin typeface="Courier New" panose="02070309020205020404" pitchFamily="49" charset="0"/>
                <a:cs typeface="Courier New" panose="02070309020205020404" pitchFamily="49" charset="0"/>
              </a:rPr>
              <a:t>LocalDateTime</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last_login</a:t>
            </a: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@OneToMany(fetch = </a:t>
            </a:r>
            <a:r>
              <a:rPr lang="en-GB" sz="1200" dirty="0" err="1">
                <a:latin typeface="Courier New" panose="02070309020205020404" pitchFamily="49" charset="0"/>
                <a:cs typeface="Courier New" panose="02070309020205020404" pitchFamily="49" charset="0"/>
              </a:rPr>
              <a:t>FetchType.Lazy</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mappedBy</a:t>
            </a:r>
            <a:r>
              <a:rPr lang="en-GB" sz="1200" dirty="0">
                <a:latin typeface="Courier New" panose="02070309020205020404" pitchFamily="49" charset="0"/>
                <a:cs typeface="Courier New" panose="02070309020205020404" pitchFamily="49" charset="0"/>
              </a:rPr>
              <a:t> = "user", cascade = { </a:t>
            </a:r>
            <a:r>
              <a:rPr lang="en-GB" sz="1200" dirty="0" err="1">
                <a:latin typeface="Courier New" panose="02070309020205020404" pitchFamily="49" charset="0"/>
                <a:cs typeface="Courier New" panose="02070309020205020404" pitchFamily="49" charset="0"/>
              </a:rPr>
              <a:t>CascadeType.REMOVE</a:t>
            </a: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CascadeType.REFRESH</a:t>
            </a: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List&lt;Review&gt; reviews;</a:t>
            </a:r>
          </a:p>
        </p:txBody>
      </p:sp>
      <p:cxnSp>
        <p:nvCxnSpPr>
          <p:cNvPr id="4" name="Straight Arrow Connector 3">
            <a:extLst>
              <a:ext uri="{FF2B5EF4-FFF2-40B4-BE49-F238E27FC236}">
                <a16:creationId xmlns:a16="http://schemas.microsoft.com/office/drawing/2014/main" id="{6D32E6B7-D186-9845-B8CF-776DD04D5FFA}"/>
              </a:ext>
            </a:extLst>
          </p:cNvPr>
          <p:cNvCxnSpPr/>
          <p:nvPr/>
        </p:nvCxnSpPr>
        <p:spPr>
          <a:xfrm>
            <a:off x="6574971" y="6237514"/>
            <a:ext cx="2155372"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00643B38-9A14-E64C-965E-93508B5613D2}"/>
              </a:ext>
            </a:extLst>
          </p:cNvPr>
          <p:cNvSpPr txBox="1"/>
          <p:nvPr/>
        </p:nvSpPr>
        <p:spPr>
          <a:xfrm>
            <a:off x="7282543" y="5965019"/>
            <a:ext cx="1654629" cy="276999"/>
          </a:xfrm>
          <a:prstGeom prst="rect">
            <a:avLst/>
          </a:prstGeom>
          <a:noFill/>
        </p:spPr>
        <p:txBody>
          <a:bodyPr wrap="square" rtlCol="0">
            <a:spAutoFit/>
          </a:bodyPr>
          <a:lstStyle/>
          <a:p>
            <a:r>
              <a:rPr lang="en-IT" sz="1200" dirty="0"/>
              <a:t>continue</a:t>
            </a:r>
          </a:p>
        </p:txBody>
      </p:sp>
    </p:spTree>
    <p:extLst>
      <p:ext uri="{BB962C8B-B14F-4D97-AF65-F5344CB8AC3E}">
        <p14:creationId xmlns:p14="http://schemas.microsoft.com/office/powerpoint/2010/main" val="2648996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User</a:t>
            </a:r>
          </a:p>
        </p:txBody>
      </p:sp>
      <p:sp>
        <p:nvSpPr>
          <p:cNvPr id="5" name="Content Placeholder 4"/>
          <p:cNvSpPr>
            <a:spLocks noGrp="1"/>
          </p:cNvSpPr>
          <p:nvPr>
            <p:ph idx="1"/>
          </p:nvPr>
        </p:nvSpPr>
        <p:spPr>
          <a:xfrm>
            <a:off x="0" y="1690688"/>
            <a:ext cx="9144000" cy="5069339"/>
          </a:xfrm>
        </p:spPr>
        <p:txBody>
          <a:bodyPr>
            <a:noAutofit/>
          </a:bodyPr>
          <a:lstStyle/>
          <a:p>
            <a:pPr marL="0" indent="0">
              <a:spcBef>
                <a:spcPts val="0"/>
              </a:spcBef>
              <a:buNone/>
            </a:pP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public User()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this.answers</a:t>
            </a:r>
            <a:r>
              <a:rPr lang="en-GB" sz="1200" dirty="0">
                <a:latin typeface="Courier New" panose="02070309020205020404" pitchFamily="49" charset="0"/>
                <a:cs typeface="Courier New" panose="02070309020205020404" pitchFamily="49" charset="0"/>
              </a:rPr>
              <a:t> = new </a:t>
            </a:r>
            <a:r>
              <a:rPr lang="en-GB" sz="1200" dirty="0" err="1">
                <a:latin typeface="Courier New" panose="02070309020205020404" pitchFamily="49" charset="0"/>
                <a:cs typeface="Courier New" panose="02070309020205020404" pitchFamily="49" charset="0"/>
              </a:rPr>
              <a:t>ArrayList</a:t>
            </a:r>
            <a:r>
              <a:rPr lang="en-GB" sz="1200" dirty="0">
                <a:latin typeface="Courier New" panose="02070309020205020404" pitchFamily="49" charset="0"/>
                <a:cs typeface="Courier New" panose="02070309020205020404" pitchFamily="49" charset="0"/>
              </a:rPr>
              <a:t>&lt;&gt;();</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is_blocked</a:t>
            </a:r>
            <a:r>
              <a:rPr lang="en-GB" sz="1200" dirty="0">
                <a:latin typeface="Courier New" panose="02070309020205020404" pitchFamily="49" charset="0"/>
                <a:cs typeface="Courier New" panose="02070309020205020404" pitchFamily="49" charset="0"/>
              </a:rPr>
              <a:t> = false;</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public void </a:t>
            </a:r>
            <a:r>
              <a:rPr lang="en-GB" sz="1200" dirty="0" err="1">
                <a:latin typeface="Courier New" panose="02070309020205020404" pitchFamily="49" charset="0"/>
                <a:cs typeface="Courier New" panose="02070309020205020404" pitchFamily="49" charset="0"/>
              </a:rPr>
              <a:t>addReview</a:t>
            </a:r>
            <a:r>
              <a:rPr lang="en-GB" sz="1200" dirty="0">
                <a:latin typeface="Courier New" panose="02070309020205020404" pitchFamily="49" charset="0"/>
                <a:cs typeface="Courier New" panose="02070309020205020404" pitchFamily="49" charset="0"/>
              </a:rPr>
              <a:t>(Review review)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if(review != null)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getReviews</a:t>
            </a:r>
            <a:r>
              <a:rPr lang="en-GB" sz="1200" dirty="0">
                <a:latin typeface="Courier New" panose="02070309020205020404" pitchFamily="49" charset="0"/>
                <a:cs typeface="Courier New" panose="02070309020205020404" pitchFamily="49" charset="0"/>
              </a:rPr>
              <a:t>().add(review);</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public void </a:t>
            </a:r>
            <a:r>
              <a:rPr lang="en-GB" sz="1200" dirty="0" err="1">
                <a:latin typeface="Courier New" panose="02070309020205020404" pitchFamily="49" charset="0"/>
                <a:cs typeface="Courier New" panose="02070309020205020404" pitchFamily="49" charset="0"/>
              </a:rPr>
              <a:t>addAnswer</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UserAnswer</a:t>
            </a:r>
            <a:r>
              <a:rPr lang="en-GB" sz="1200" dirty="0">
                <a:latin typeface="Courier New" panose="02070309020205020404" pitchFamily="49" charset="0"/>
                <a:cs typeface="Courier New" panose="02070309020205020404" pitchFamily="49" charset="0"/>
              </a:rPr>
              <a:t> answer)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this.answers.add</a:t>
            </a:r>
            <a:r>
              <a:rPr lang="en-GB" sz="1200" dirty="0">
                <a:latin typeface="Courier New" panose="02070309020205020404" pitchFamily="49" charset="0"/>
                <a:cs typeface="Courier New" panose="02070309020205020404" pitchFamily="49" charset="0"/>
              </a:rPr>
              <a:t>(answer);</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93206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a:t>
            </a:r>
            <a:r>
              <a:rPr lang="en-GB" dirty="0" err="1"/>
              <a:t>UserAnswer</a:t>
            </a:r>
            <a:endParaRPr lang="en-GB" dirty="0"/>
          </a:p>
        </p:txBody>
      </p:sp>
      <p:sp>
        <p:nvSpPr>
          <p:cNvPr id="5" name="Content Placeholder 4"/>
          <p:cNvSpPr>
            <a:spLocks noGrp="1"/>
          </p:cNvSpPr>
          <p:nvPr>
            <p:ph idx="1"/>
          </p:nvPr>
        </p:nvSpPr>
        <p:spPr>
          <a:xfrm>
            <a:off x="1" y="1434164"/>
            <a:ext cx="9144000" cy="5342021"/>
          </a:xfrm>
        </p:spPr>
        <p:txBody>
          <a:bodyPr>
            <a:noAutofit/>
          </a:bodyPr>
          <a:lstStyle/>
          <a:p>
            <a:pPr marL="0" indent="0">
              <a:spcBef>
                <a:spcPts val="0"/>
              </a:spcBef>
              <a:buNone/>
            </a:pPr>
            <a:r>
              <a:rPr lang="en-GB" sz="1200" dirty="0">
                <a:latin typeface="Courier New" panose="02070309020205020404" pitchFamily="49" charset="0"/>
                <a:cs typeface="Courier New" panose="02070309020205020404" pitchFamily="49" charset="0"/>
              </a:rPr>
              <a:t>@Entity</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@Getter</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@Setter</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@NamedQuery(name="UserAnswer.findByQuestionnaire", query = "SELECT a FROM </a:t>
            </a:r>
            <a:r>
              <a:rPr lang="en-GB" sz="1200" dirty="0" err="1">
                <a:latin typeface="Courier New" panose="02070309020205020404" pitchFamily="49" charset="0"/>
                <a:cs typeface="Courier New" panose="02070309020205020404" pitchFamily="49" charset="0"/>
              </a:rPr>
              <a:t>UserAnswer</a:t>
            </a:r>
            <a:r>
              <a:rPr lang="en-GB" sz="1200" dirty="0">
                <a:latin typeface="Courier New" panose="02070309020205020404" pitchFamily="49" charset="0"/>
                <a:cs typeface="Courier New" panose="02070309020205020404" pitchFamily="49" charset="0"/>
              </a:rPr>
              <a:t> a WHERE </a:t>
            </a:r>
            <a:r>
              <a:rPr lang="en-GB" sz="1200" dirty="0" err="1">
                <a:latin typeface="Courier New" panose="02070309020205020404" pitchFamily="49" charset="0"/>
                <a:cs typeface="Courier New" panose="02070309020205020404" pitchFamily="49" charset="0"/>
              </a:rPr>
              <a:t>a.relatedQuestionnaire</a:t>
            </a:r>
            <a:r>
              <a:rPr lang="en-GB" sz="1200" dirty="0">
                <a:latin typeface="Courier New" panose="02070309020205020404" pitchFamily="49" charset="0"/>
                <a:cs typeface="Courier New" panose="02070309020205020404" pitchFamily="49" charset="0"/>
              </a:rPr>
              <a:t> = ?1")</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public class </a:t>
            </a:r>
            <a:r>
              <a:rPr lang="en-GB" sz="1200" dirty="0" err="1">
                <a:latin typeface="Courier New" panose="02070309020205020404" pitchFamily="49" charset="0"/>
                <a:cs typeface="Courier New" panose="02070309020205020404" pitchFamily="49" charset="0"/>
              </a:rPr>
              <a:t>UserAnswer</a:t>
            </a: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@Id</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@GeneratedValue(strategy = </a:t>
            </a:r>
            <a:r>
              <a:rPr lang="en-GB" sz="1200" dirty="0" err="1">
                <a:latin typeface="Courier New" panose="02070309020205020404" pitchFamily="49" charset="0"/>
                <a:cs typeface="Courier New" panose="02070309020205020404" pitchFamily="49" charset="0"/>
              </a:rPr>
              <a:t>GenerationType.AUTO</a:t>
            </a: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long id;</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int </a:t>
            </a:r>
            <a:r>
              <a:rPr lang="en-GB" sz="1200" dirty="0" err="1">
                <a:latin typeface="Courier New" panose="02070309020205020404" pitchFamily="49" charset="0"/>
                <a:cs typeface="Courier New" panose="02070309020205020404" pitchFamily="49" charset="0"/>
              </a:rPr>
              <a:t>pointsEarned</a:t>
            </a: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@ElementCollection</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Map&lt;Question, String&gt; answers;</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@ManyToOne(cascade = {</a:t>
            </a:r>
            <a:r>
              <a:rPr lang="en-GB" sz="1200" dirty="0" err="1">
                <a:latin typeface="Courier New" panose="02070309020205020404" pitchFamily="49" charset="0"/>
                <a:cs typeface="Courier New" panose="02070309020205020404" pitchFamily="49" charset="0"/>
              </a:rPr>
              <a:t>CascadeType.REFRESH</a:t>
            </a:r>
            <a:r>
              <a:rPr lang="en-GB" sz="1200" dirty="0">
                <a:latin typeface="Courier New" panose="02070309020205020404" pitchFamily="49" charset="0"/>
                <a:cs typeface="Courier New" panose="02070309020205020404" pitchFamily="49" charset="0"/>
              </a:rPr>
              <a:t>})</a:t>
            </a:r>
          </a:p>
          <a:p>
            <a:pPr marL="0" indent="0">
              <a:spcBef>
                <a:spcPts val="0"/>
              </a:spcBef>
              <a:buNone/>
            </a:pPr>
            <a:r>
              <a:rPr lang="en-GB" sz="1200" dirty="0">
                <a:latin typeface="Courier New" panose="02070309020205020404" pitchFamily="49" charset="0"/>
                <a:cs typeface="Courier New" panose="02070309020205020404" pitchFamily="49" charset="0"/>
              </a:rPr>
              <a:t>    private Questionnaire </a:t>
            </a:r>
            <a:r>
              <a:rPr lang="en-GB" sz="1200" dirty="0" err="1">
                <a:latin typeface="Courier New" panose="02070309020205020404" pitchFamily="49" charset="0"/>
                <a:cs typeface="Courier New" panose="02070309020205020404" pitchFamily="49" charset="0"/>
              </a:rPr>
              <a:t>relatedQuestionnaire</a:t>
            </a:r>
            <a:r>
              <a:rPr lang="en-GB" sz="1200" dirty="0">
                <a:latin typeface="Courier New" panose="02070309020205020404" pitchFamily="49" charset="0"/>
                <a:cs typeface="Courier New" panose="02070309020205020404" pitchFamily="49" charset="0"/>
              </a:rPr>
              <a:t>;</a:t>
            </a:r>
          </a:p>
          <a:p>
            <a:pPr marL="0" indent="0">
              <a:spcBef>
                <a:spcPts val="0"/>
              </a:spcBef>
              <a:buNone/>
            </a:pPr>
            <a:endParaRPr lang="en-GB" sz="1200" dirty="0">
              <a:latin typeface="Courier New" panose="02070309020205020404" pitchFamily="49" charset="0"/>
              <a:cs typeface="Courier New" panose="02070309020205020404" pitchFamily="49" charset="0"/>
            </a:endParaRPr>
          </a:p>
          <a:p>
            <a:pPr marL="0" indent="0">
              <a:spcBef>
                <a:spcPts val="0"/>
              </a:spcBef>
              <a:buNone/>
            </a:pPr>
            <a:r>
              <a:rPr lang="en-GB" sz="1200" dirty="0">
                <a:latin typeface="Courier New" panose="02070309020205020404" pitchFamily="49" charset="0"/>
                <a:cs typeface="Courier New" panose="02070309020205020404" pitchFamily="49" charset="0"/>
              </a:rPr>
              <a:t>    @ManyToOne(cascade = { </a:t>
            </a:r>
            <a:r>
              <a:rPr lang="en-GB" sz="1200" dirty="0" err="1">
                <a:latin typeface="Courier New" panose="02070309020205020404" pitchFamily="49" charset="0"/>
                <a:cs typeface="Courier New" panose="02070309020205020404" pitchFamily="49" charset="0"/>
              </a:rPr>
              <a:t>CascadeType.MERGE</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CascadeType.REFRESH</a:t>
            </a:r>
            <a:r>
              <a:rPr lang="en-GB" sz="1200" dirty="0">
                <a:latin typeface="Courier New" panose="02070309020205020404" pitchFamily="49" charset="0"/>
                <a:cs typeface="Courier New" panose="02070309020205020404" pitchFamily="49" charset="0"/>
              </a:rPr>
              <a:t>})</a:t>
            </a:r>
          </a:p>
          <a:p>
            <a:pPr marL="0" indent="0">
              <a:spcBef>
                <a:spcPts val="0"/>
              </a:spcBef>
              <a:buNone/>
            </a:pPr>
            <a:r>
              <a:rPr lang="en-GB" sz="1200" dirty="0">
                <a:latin typeface="Courier New" panose="02070309020205020404" pitchFamily="49" charset="0"/>
                <a:cs typeface="Courier New" panose="02070309020205020404" pitchFamily="49" charset="0"/>
              </a:rPr>
              <a:t>    private User </a:t>
            </a:r>
            <a:r>
              <a:rPr lang="en-GB" sz="1200" dirty="0" err="1">
                <a:latin typeface="Courier New" panose="02070309020205020404" pitchFamily="49" charset="0"/>
                <a:cs typeface="Courier New" panose="02070309020205020404" pitchFamily="49" charset="0"/>
              </a:rPr>
              <a:t>relatedUser</a:t>
            </a:r>
            <a:r>
              <a:rPr lang="en-GB" sz="1200" dirty="0">
                <a:latin typeface="Courier New" panose="02070309020205020404" pitchFamily="49" charset="0"/>
                <a:cs typeface="Courier New" panose="02070309020205020404" pitchFamily="49" charset="0"/>
              </a:rPr>
              <a:t>;</a:t>
            </a:r>
          </a:p>
          <a:p>
            <a:pPr marL="0" indent="0">
              <a:spcBef>
                <a:spcPts val="0"/>
              </a:spcBef>
              <a:buNone/>
            </a:pPr>
            <a:endParaRPr lang="en-GB" sz="1200" dirty="0">
              <a:latin typeface="Courier New" panose="02070309020205020404" pitchFamily="49" charset="0"/>
              <a:cs typeface="Courier New" panose="02070309020205020404" pitchFamily="49" charset="0"/>
            </a:endParaRPr>
          </a:p>
          <a:p>
            <a:pPr marL="0" indent="0">
              <a:spcBef>
                <a:spcPts val="0"/>
              </a:spcBef>
              <a:buNone/>
            </a:pPr>
            <a:r>
              <a:rPr lang="en-GB" sz="1200" dirty="0">
                <a:latin typeface="Courier New" panose="02070309020205020404" pitchFamily="49" charset="0"/>
                <a:cs typeface="Courier New" panose="02070309020205020404" pitchFamily="49" charset="0"/>
              </a:rPr>
              <a:t>    @Enumerated(EnumType.STRING)</a:t>
            </a:r>
          </a:p>
          <a:p>
            <a:pPr marL="0" indent="0">
              <a:spcBef>
                <a:spcPts val="0"/>
              </a:spcBef>
              <a:buNone/>
            </a:pPr>
            <a:r>
              <a:rPr lang="en-GB" sz="1200" dirty="0">
                <a:latin typeface="Courier New" panose="02070309020205020404" pitchFamily="49" charset="0"/>
                <a:cs typeface="Courier New" panose="02070309020205020404" pitchFamily="49" charset="0"/>
              </a:rPr>
              <a:t>    private </a:t>
            </a:r>
            <a:r>
              <a:rPr lang="en-GB" sz="1200" dirty="0" err="1">
                <a:latin typeface="Courier New" panose="02070309020205020404" pitchFamily="49" charset="0"/>
                <a:cs typeface="Courier New" panose="02070309020205020404" pitchFamily="49" charset="0"/>
              </a:rPr>
              <a:t>AnswerStatus</a:t>
            </a:r>
            <a:r>
              <a:rPr lang="en-GB" sz="1200" dirty="0">
                <a:latin typeface="Courier New" panose="02070309020205020404" pitchFamily="49" charset="0"/>
                <a:cs typeface="Courier New" panose="02070309020205020404" pitchFamily="49" charset="0"/>
              </a:rPr>
              <a:t> status;</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public </a:t>
            </a:r>
            <a:r>
              <a:rPr lang="en-GB" sz="1200" dirty="0" err="1">
                <a:latin typeface="Courier New" panose="02070309020205020404" pitchFamily="49" charset="0"/>
                <a:cs typeface="Courier New" panose="02070309020205020404" pitchFamily="49" charset="0"/>
              </a:rPr>
              <a:t>UserAnswer</a:t>
            </a: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this.answers</a:t>
            </a:r>
            <a:r>
              <a:rPr lang="en-GB" sz="1200" dirty="0">
                <a:latin typeface="Courier New" panose="02070309020205020404" pitchFamily="49" charset="0"/>
                <a:cs typeface="Courier New" panose="02070309020205020404" pitchFamily="49" charset="0"/>
              </a:rPr>
              <a:t> = new HashMap&lt;&gt;();</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p>
        </p:txBody>
      </p:sp>
      <p:cxnSp>
        <p:nvCxnSpPr>
          <p:cNvPr id="4" name="Straight Arrow Connector 3">
            <a:extLst>
              <a:ext uri="{FF2B5EF4-FFF2-40B4-BE49-F238E27FC236}">
                <a16:creationId xmlns:a16="http://schemas.microsoft.com/office/drawing/2014/main" id="{6D32E6B7-D186-9845-B8CF-776DD04D5FFA}"/>
              </a:ext>
            </a:extLst>
          </p:cNvPr>
          <p:cNvCxnSpPr/>
          <p:nvPr/>
        </p:nvCxnSpPr>
        <p:spPr>
          <a:xfrm>
            <a:off x="6574971" y="6237514"/>
            <a:ext cx="2155372"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00643B38-9A14-E64C-965E-93508B5613D2}"/>
              </a:ext>
            </a:extLst>
          </p:cNvPr>
          <p:cNvSpPr txBox="1"/>
          <p:nvPr/>
        </p:nvSpPr>
        <p:spPr>
          <a:xfrm>
            <a:off x="7282543" y="5965019"/>
            <a:ext cx="1654629" cy="276999"/>
          </a:xfrm>
          <a:prstGeom prst="rect">
            <a:avLst/>
          </a:prstGeom>
          <a:noFill/>
        </p:spPr>
        <p:txBody>
          <a:bodyPr wrap="square" rtlCol="0">
            <a:spAutoFit/>
          </a:bodyPr>
          <a:lstStyle/>
          <a:p>
            <a:r>
              <a:rPr lang="en-IT" sz="1200" dirty="0"/>
              <a:t>continue</a:t>
            </a:r>
          </a:p>
        </p:txBody>
      </p:sp>
    </p:spTree>
    <p:extLst>
      <p:ext uri="{BB962C8B-B14F-4D97-AF65-F5344CB8AC3E}">
        <p14:creationId xmlns:p14="http://schemas.microsoft.com/office/powerpoint/2010/main" val="3334430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a:t>
            </a:r>
            <a:r>
              <a:rPr lang="en-GB" dirty="0" err="1"/>
              <a:t>UserAnswer</a:t>
            </a:r>
            <a:endParaRPr lang="en-GB" dirty="0"/>
          </a:p>
        </p:txBody>
      </p:sp>
      <p:sp>
        <p:nvSpPr>
          <p:cNvPr id="5" name="Content Placeholder 4"/>
          <p:cNvSpPr>
            <a:spLocks noGrp="1"/>
          </p:cNvSpPr>
          <p:nvPr>
            <p:ph idx="1"/>
          </p:nvPr>
        </p:nvSpPr>
        <p:spPr>
          <a:xfrm>
            <a:off x="1" y="1434164"/>
            <a:ext cx="9144000" cy="5342021"/>
          </a:xfrm>
        </p:spPr>
        <p:txBody>
          <a:bodyPr>
            <a:noAutofit/>
          </a:bodyPr>
          <a:lstStyle/>
          <a:p>
            <a:pPr marL="0" indent="0">
              <a:spcBef>
                <a:spcPts val="0"/>
              </a:spcBef>
              <a:buNone/>
            </a:pP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public void </a:t>
            </a:r>
            <a:r>
              <a:rPr lang="en-GB" sz="1200" dirty="0" err="1">
                <a:latin typeface="Courier New" panose="02070309020205020404" pitchFamily="49" charset="0"/>
                <a:cs typeface="Courier New" panose="02070309020205020404" pitchFamily="49" charset="0"/>
              </a:rPr>
              <a:t>setRelatedQuestionnaire</a:t>
            </a:r>
            <a:r>
              <a:rPr lang="en-GB" sz="1200" dirty="0">
                <a:latin typeface="Courier New" panose="02070309020205020404" pitchFamily="49" charset="0"/>
                <a:cs typeface="Courier New" panose="02070309020205020404" pitchFamily="49" charset="0"/>
              </a:rPr>
              <a:t>(Questionnaire </a:t>
            </a:r>
            <a:r>
              <a:rPr lang="en-GB" sz="1200" dirty="0" err="1">
                <a:latin typeface="Courier New" panose="02070309020205020404" pitchFamily="49" charset="0"/>
                <a:cs typeface="Courier New" panose="02070309020205020404" pitchFamily="49" charset="0"/>
              </a:rPr>
              <a:t>relatedQuestionnaire</a:t>
            </a: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if(</a:t>
            </a:r>
            <a:r>
              <a:rPr lang="en-GB" sz="1200" dirty="0" err="1">
                <a:latin typeface="Courier New" panose="02070309020205020404" pitchFamily="49" charset="0"/>
                <a:cs typeface="Courier New" panose="02070309020205020404" pitchFamily="49" charset="0"/>
              </a:rPr>
              <a:t>relatedQuestionnaire</a:t>
            </a:r>
            <a:r>
              <a:rPr lang="en-GB" sz="1200" dirty="0">
                <a:latin typeface="Courier New" panose="02070309020205020404" pitchFamily="49" charset="0"/>
                <a:cs typeface="Courier New" panose="02070309020205020404" pitchFamily="49" charset="0"/>
              </a:rPr>
              <a:t> != null)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this.relatedQuestionnaire</a:t>
            </a:r>
            <a:r>
              <a:rPr lang="en-GB" sz="1200" dirty="0">
                <a:latin typeface="Courier New" panose="02070309020205020404" pitchFamily="49" charset="0"/>
                <a:cs typeface="Courier New" panose="02070309020205020404" pitchFamily="49" charset="0"/>
              </a:rPr>
              <a:t> = </a:t>
            </a:r>
            <a:r>
              <a:rPr lang="en-GB" sz="1200" dirty="0" err="1">
                <a:latin typeface="Courier New" panose="02070309020205020404" pitchFamily="49" charset="0"/>
                <a:cs typeface="Courier New" panose="02070309020205020404" pitchFamily="49" charset="0"/>
              </a:rPr>
              <a:t>relatedQuestionnaire</a:t>
            </a: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relatedQuestionnaire.addAnswer</a:t>
            </a:r>
            <a:r>
              <a:rPr lang="en-GB" sz="1200" dirty="0">
                <a:latin typeface="Courier New" panose="02070309020205020404" pitchFamily="49" charset="0"/>
                <a:cs typeface="Courier New" panose="02070309020205020404" pitchFamily="49" charset="0"/>
              </a:rPr>
              <a:t>(this);</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public void </a:t>
            </a:r>
            <a:r>
              <a:rPr lang="en-GB" sz="1200" dirty="0" err="1">
                <a:latin typeface="Courier New" panose="02070309020205020404" pitchFamily="49" charset="0"/>
                <a:cs typeface="Courier New" panose="02070309020205020404" pitchFamily="49" charset="0"/>
              </a:rPr>
              <a:t>setRelatedUser</a:t>
            </a:r>
            <a:r>
              <a:rPr lang="en-GB" sz="1200" dirty="0">
                <a:latin typeface="Courier New" panose="02070309020205020404" pitchFamily="49" charset="0"/>
                <a:cs typeface="Courier New" panose="02070309020205020404" pitchFamily="49" charset="0"/>
              </a:rPr>
              <a:t>(User </a:t>
            </a:r>
            <a:r>
              <a:rPr lang="en-GB" sz="1200" dirty="0" err="1">
                <a:latin typeface="Courier New" panose="02070309020205020404" pitchFamily="49" charset="0"/>
                <a:cs typeface="Courier New" panose="02070309020205020404" pitchFamily="49" charset="0"/>
              </a:rPr>
              <a:t>relatedUser</a:t>
            </a:r>
            <a:r>
              <a:rPr lang="en-GB" sz="1200" dirty="0">
                <a:latin typeface="Courier New" panose="02070309020205020404" pitchFamily="49" charset="0"/>
                <a:cs typeface="Courier New" panose="02070309020205020404" pitchFamily="49" charset="0"/>
              </a:rPr>
              <a:t>) {</a:t>
            </a:r>
          </a:p>
          <a:p>
            <a:pPr marL="0" indent="0">
              <a:spcBef>
                <a:spcPts val="0"/>
              </a:spcBef>
              <a:buNone/>
            </a:pP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this.relatedUser</a:t>
            </a:r>
            <a:r>
              <a:rPr lang="en-GB" sz="1200" dirty="0">
                <a:latin typeface="Courier New" panose="02070309020205020404" pitchFamily="49" charset="0"/>
                <a:cs typeface="Courier New" panose="02070309020205020404" pitchFamily="49" charset="0"/>
              </a:rPr>
              <a:t> = </a:t>
            </a:r>
            <a:r>
              <a:rPr lang="en-GB" sz="1200" dirty="0" err="1">
                <a:latin typeface="Courier New" panose="02070309020205020404" pitchFamily="49" charset="0"/>
                <a:cs typeface="Courier New" panose="02070309020205020404" pitchFamily="49" charset="0"/>
              </a:rPr>
              <a:t>relatedUser</a:t>
            </a: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if(</a:t>
            </a:r>
            <a:r>
              <a:rPr lang="en-GB" sz="1200" dirty="0" err="1">
                <a:latin typeface="Courier New" panose="02070309020205020404" pitchFamily="49" charset="0"/>
                <a:cs typeface="Courier New" panose="02070309020205020404" pitchFamily="49" charset="0"/>
              </a:rPr>
              <a:t>relatedUser</a:t>
            </a:r>
            <a:r>
              <a:rPr lang="en-GB" sz="1200" dirty="0">
                <a:latin typeface="Courier New" panose="02070309020205020404" pitchFamily="49" charset="0"/>
                <a:cs typeface="Courier New" panose="02070309020205020404" pitchFamily="49" charset="0"/>
              </a:rPr>
              <a:t> != null)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relatedUser.addAnswer</a:t>
            </a:r>
            <a:r>
              <a:rPr lang="en-GB" sz="1200" dirty="0">
                <a:latin typeface="Courier New" panose="02070309020205020404" pitchFamily="49" charset="0"/>
                <a:cs typeface="Courier New" panose="02070309020205020404" pitchFamily="49" charset="0"/>
              </a:rPr>
              <a:t>(this);</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public void </a:t>
            </a:r>
            <a:r>
              <a:rPr lang="en-GB" sz="1200" dirty="0" err="1">
                <a:latin typeface="Courier New" panose="02070309020205020404" pitchFamily="49" charset="0"/>
                <a:cs typeface="Courier New" panose="02070309020205020404" pitchFamily="49" charset="0"/>
              </a:rPr>
              <a:t>addAnswer</a:t>
            </a:r>
            <a:r>
              <a:rPr lang="en-GB" sz="1200" dirty="0">
                <a:latin typeface="Courier New" panose="02070309020205020404" pitchFamily="49" charset="0"/>
                <a:cs typeface="Courier New" panose="02070309020205020404" pitchFamily="49" charset="0"/>
              </a:rPr>
              <a:t>(Question question, String </a:t>
            </a:r>
            <a:r>
              <a:rPr lang="en-GB" sz="1200" dirty="0" err="1">
                <a:latin typeface="Courier New" panose="02070309020205020404" pitchFamily="49" charset="0"/>
                <a:cs typeface="Courier New" panose="02070309020205020404" pitchFamily="49" charset="0"/>
              </a:rPr>
              <a:t>answ</a:t>
            </a: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answers.put</a:t>
            </a:r>
            <a:r>
              <a:rPr lang="en-GB" sz="1200" dirty="0">
                <a:latin typeface="Courier New" panose="02070309020205020404" pitchFamily="49" charset="0"/>
                <a:cs typeface="Courier New" panose="02070309020205020404" pitchFamily="49" charset="0"/>
              </a:rPr>
              <a:t>(question, </a:t>
            </a:r>
            <a:r>
              <a:rPr lang="en-GB" sz="1200" dirty="0" err="1">
                <a:latin typeface="Courier New" panose="02070309020205020404" pitchFamily="49" charset="0"/>
                <a:cs typeface="Courier New" panose="02070309020205020404" pitchFamily="49" charset="0"/>
              </a:rPr>
              <a:t>answ</a:t>
            </a: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24461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method for doing something</a:t>
            </a:r>
          </a:p>
        </p:txBody>
      </p:sp>
      <p:sp>
        <p:nvSpPr>
          <p:cNvPr id="3" name="Content Placeholder 2"/>
          <p:cNvSpPr>
            <a:spLocks noGrp="1"/>
          </p:cNvSpPr>
          <p:nvPr>
            <p:ph idx="1"/>
          </p:nvPr>
        </p:nvSpPr>
        <p:spPr/>
        <p:txBody>
          <a:bodyPr>
            <a:normAutofit/>
          </a:bodyPr>
          <a:lstStyle/>
          <a:p>
            <a:pPr marL="0" indent="0">
              <a:buNone/>
            </a:pPr>
            <a:r>
              <a:rPr lang="en-GB" sz="1500" dirty="0">
                <a:latin typeface="Courier New" panose="02070309020205020404" pitchFamily="49" charset="0"/>
                <a:cs typeface="Courier New" panose="02070309020205020404" pitchFamily="49" charset="0"/>
              </a:rPr>
              <a:t>// in entity A	</a:t>
            </a:r>
          </a:p>
          <a:p>
            <a:pPr marL="0" indent="0">
              <a:buNone/>
            </a:pPr>
            <a:r>
              <a:rPr lang="en-GB" sz="1500" dirty="0">
                <a:latin typeface="Courier New" panose="02070309020205020404" pitchFamily="49" charset="0"/>
                <a:cs typeface="Courier New" panose="02070309020205020404" pitchFamily="49" charset="0"/>
              </a:rPr>
              <a:t>public void  method(Class </a:t>
            </a:r>
            <a:r>
              <a:rPr lang="en-GB" sz="1500" dirty="0" err="1">
                <a:latin typeface="Courier New" panose="02070309020205020404" pitchFamily="49" charset="0"/>
                <a:cs typeface="Courier New" panose="02070309020205020404" pitchFamily="49" charset="0"/>
              </a:rPr>
              <a:t>arg</a:t>
            </a:r>
            <a:r>
              <a:rPr lang="en-GB" sz="1500" dirty="0">
                <a:latin typeface="Courier New" panose="02070309020205020404" pitchFamily="49" charset="0"/>
                <a:cs typeface="Courier New" panose="02070309020205020404" pitchFamily="49" charset="0"/>
              </a:rPr>
              <a:t>, . . .)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 code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use if requested</a:t>
            </a:r>
          </a:p>
        </p:txBody>
      </p:sp>
    </p:spTree>
    <p:extLst>
      <p:ext uri="{BB962C8B-B14F-4D97-AF65-F5344CB8AC3E}">
        <p14:creationId xmlns:p14="http://schemas.microsoft.com/office/powerpoint/2010/main" val="1218911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p:txBody>
          <a:bodyPr>
            <a:normAutofit fontScale="77500" lnSpcReduction="20000"/>
          </a:bodyPr>
          <a:lstStyle/>
          <a:p>
            <a:r>
              <a:rPr lang="en-GB" dirty="0"/>
              <a:t>Gallia </a:t>
            </a:r>
            <a:r>
              <a:rPr lang="en-GB" dirty="0" err="1"/>
              <a:t>est</a:t>
            </a:r>
            <a:r>
              <a:rPr lang="en-GB" dirty="0"/>
              <a:t> </a:t>
            </a:r>
            <a:r>
              <a:rPr lang="en-GB" dirty="0" err="1"/>
              <a:t>omnis</a:t>
            </a:r>
            <a:r>
              <a:rPr lang="en-GB" dirty="0"/>
              <a:t> </a:t>
            </a:r>
            <a:r>
              <a:rPr lang="en-GB" dirty="0" err="1"/>
              <a:t>divisa</a:t>
            </a:r>
            <a:r>
              <a:rPr lang="en-GB" dirty="0"/>
              <a:t> in </a:t>
            </a:r>
            <a:r>
              <a:rPr lang="en-GB" dirty="0" err="1"/>
              <a:t>partes</a:t>
            </a:r>
            <a:r>
              <a:rPr lang="en-GB" dirty="0"/>
              <a:t> </a:t>
            </a:r>
            <a:r>
              <a:rPr lang="en-GB" dirty="0" err="1"/>
              <a:t>tres</a:t>
            </a:r>
            <a:r>
              <a:rPr lang="en-GB" dirty="0"/>
              <a:t>, </a:t>
            </a:r>
            <a:r>
              <a:rPr lang="en-GB" dirty="0" err="1"/>
              <a:t>quarum</a:t>
            </a:r>
            <a:r>
              <a:rPr lang="en-GB" dirty="0"/>
              <a:t> </a:t>
            </a:r>
            <a:r>
              <a:rPr lang="en-GB" dirty="0" err="1"/>
              <a:t>unam</a:t>
            </a:r>
            <a:r>
              <a:rPr lang="en-GB" dirty="0"/>
              <a:t> </a:t>
            </a:r>
            <a:r>
              <a:rPr lang="en-GB" dirty="0" err="1"/>
              <a:t>incolunt</a:t>
            </a:r>
            <a:r>
              <a:rPr lang="en-GB" dirty="0"/>
              <a:t> Belgae, </a:t>
            </a:r>
            <a:r>
              <a:rPr lang="en-GB" dirty="0" err="1"/>
              <a:t>aliam</a:t>
            </a:r>
            <a:r>
              <a:rPr lang="en-GB" dirty="0"/>
              <a:t> </a:t>
            </a:r>
            <a:r>
              <a:rPr lang="en-GB" dirty="0" err="1"/>
              <a:t>Aquitani</a:t>
            </a:r>
            <a:r>
              <a:rPr lang="en-GB" dirty="0"/>
              <a:t>, </a:t>
            </a:r>
            <a:r>
              <a:rPr lang="en-GB" dirty="0" err="1"/>
              <a:t>tertiam</a:t>
            </a:r>
            <a:r>
              <a:rPr lang="en-GB" dirty="0"/>
              <a:t> qui </a:t>
            </a:r>
            <a:r>
              <a:rPr lang="en-GB" dirty="0" err="1"/>
              <a:t>ipsorum</a:t>
            </a:r>
            <a:r>
              <a:rPr lang="en-GB" dirty="0"/>
              <a:t> lingua </a:t>
            </a:r>
            <a:r>
              <a:rPr lang="en-GB" dirty="0" err="1"/>
              <a:t>Celtae</a:t>
            </a:r>
            <a:r>
              <a:rPr lang="en-GB" dirty="0"/>
              <a:t>, nostra Galli </a:t>
            </a:r>
            <a:r>
              <a:rPr lang="en-GB" dirty="0" err="1"/>
              <a:t>appellantur</a:t>
            </a:r>
            <a:r>
              <a:rPr lang="en-GB" dirty="0"/>
              <a:t>. Hi </a:t>
            </a:r>
            <a:r>
              <a:rPr lang="en-GB" dirty="0" err="1"/>
              <a:t>omnes</a:t>
            </a:r>
            <a:r>
              <a:rPr lang="en-GB" dirty="0"/>
              <a:t> lingua, </a:t>
            </a:r>
            <a:r>
              <a:rPr lang="en-GB" dirty="0" err="1"/>
              <a:t>institutis</a:t>
            </a:r>
            <a:r>
              <a:rPr lang="en-GB" dirty="0"/>
              <a:t>, </a:t>
            </a:r>
            <a:r>
              <a:rPr lang="en-GB" dirty="0" err="1"/>
              <a:t>legibus</a:t>
            </a:r>
            <a:r>
              <a:rPr lang="en-GB" dirty="0"/>
              <a:t> inter se </a:t>
            </a:r>
            <a:r>
              <a:rPr lang="en-GB" dirty="0" err="1"/>
              <a:t>differunt</a:t>
            </a:r>
            <a:r>
              <a:rPr lang="en-GB" dirty="0"/>
              <a:t>. </a:t>
            </a:r>
            <a:r>
              <a:rPr lang="en-GB" dirty="0" err="1"/>
              <a:t>Gallos</a:t>
            </a:r>
            <a:r>
              <a:rPr lang="en-GB" dirty="0"/>
              <a:t> ab </a:t>
            </a:r>
            <a:r>
              <a:rPr lang="en-GB" dirty="0" err="1"/>
              <a:t>Aquitanis</a:t>
            </a:r>
            <a:r>
              <a:rPr lang="en-GB" dirty="0"/>
              <a:t> </a:t>
            </a:r>
            <a:r>
              <a:rPr lang="en-GB" dirty="0" err="1"/>
              <a:t>Garumna</a:t>
            </a:r>
            <a:r>
              <a:rPr lang="en-GB" dirty="0"/>
              <a:t>  </a:t>
            </a:r>
            <a:r>
              <a:rPr lang="en-GB" dirty="0" err="1"/>
              <a:t>flumen</a:t>
            </a:r>
            <a:r>
              <a:rPr lang="en-GB" dirty="0"/>
              <a:t>, a </a:t>
            </a:r>
            <a:r>
              <a:rPr lang="en-GB" dirty="0" err="1"/>
              <a:t>Belgis</a:t>
            </a:r>
            <a:r>
              <a:rPr lang="en-GB" dirty="0"/>
              <a:t> </a:t>
            </a:r>
            <a:r>
              <a:rPr lang="en-GB" dirty="0" err="1"/>
              <a:t>Matrona</a:t>
            </a:r>
            <a:r>
              <a:rPr lang="en-GB" dirty="0"/>
              <a:t> et </a:t>
            </a:r>
            <a:r>
              <a:rPr lang="en-GB" dirty="0" err="1"/>
              <a:t>Sequana</a:t>
            </a:r>
            <a:r>
              <a:rPr lang="en-GB" dirty="0"/>
              <a:t> </a:t>
            </a:r>
            <a:r>
              <a:rPr lang="en-GB" dirty="0" err="1"/>
              <a:t>dividit</a:t>
            </a:r>
            <a:r>
              <a:rPr lang="en-GB" dirty="0"/>
              <a:t>. </a:t>
            </a:r>
            <a:r>
              <a:rPr lang="en-GB" dirty="0" err="1"/>
              <a:t>Horum</a:t>
            </a:r>
            <a:r>
              <a:rPr lang="en-GB" dirty="0"/>
              <a:t> omnium </a:t>
            </a:r>
            <a:r>
              <a:rPr lang="en-GB" dirty="0" err="1"/>
              <a:t>fortissimi</a:t>
            </a:r>
            <a:r>
              <a:rPr lang="en-GB" dirty="0"/>
              <a:t> </a:t>
            </a:r>
            <a:r>
              <a:rPr lang="en-GB" dirty="0" err="1"/>
              <a:t>sunt</a:t>
            </a:r>
            <a:r>
              <a:rPr lang="en-GB" dirty="0"/>
              <a:t> Belgae, </a:t>
            </a:r>
            <a:r>
              <a:rPr lang="en-GB" dirty="0" err="1"/>
              <a:t>propterea</a:t>
            </a:r>
            <a:r>
              <a:rPr lang="en-GB" dirty="0"/>
              <a:t> quod a </a:t>
            </a:r>
            <a:r>
              <a:rPr lang="en-GB" dirty="0" err="1"/>
              <a:t>cultu</a:t>
            </a:r>
            <a:r>
              <a:rPr lang="en-GB" dirty="0"/>
              <a:t> </a:t>
            </a:r>
            <a:r>
              <a:rPr lang="en-GB" dirty="0" err="1"/>
              <a:t>atque</a:t>
            </a:r>
            <a:r>
              <a:rPr lang="en-GB" dirty="0"/>
              <a:t> </a:t>
            </a:r>
            <a:r>
              <a:rPr lang="en-GB" dirty="0" err="1"/>
              <a:t>humanitate</a:t>
            </a:r>
            <a:r>
              <a:rPr lang="en-GB" dirty="0"/>
              <a:t> </a:t>
            </a:r>
            <a:r>
              <a:rPr lang="en-GB" dirty="0" err="1"/>
              <a:t>provinciae</a:t>
            </a:r>
            <a:r>
              <a:rPr lang="en-GB" dirty="0"/>
              <a:t> </a:t>
            </a:r>
            <a:r>
              <a:rPr lang="en-GB" dirty="0" err="1"/>
              <a:t>longissime</a:t>
            </a:r>
            <a:r>
              <a:rPr lang="en-GB" dirty="0"/>
              <a:t>, </a:t>
            </a:r>
            <a:r>
              <a:rPr lang="en-GB" dirty="0" err="1"/>
              <a:t>minimeque</a:t>
            </a:r>
            <a:r>
              <a:rPr lang="en-GB" dirty="0"/>
              <a:t> ad </a:t>
            </a:r>
            <a:r>
              <a:rPr lang="en-GB" dirty="0" err="1"/>
              <a:t>eos</a:t>
            </a:r>
            <a:r>
              <a:rPr lang="en-GB" dirty="0"/>
              <a:t> </a:t>
            </a:r>
            <a:r>
              <a:rPr lang="en-GB" dirty="0" err="1"/>
              <a:t>mercatores</a:t>
            </a:r>
            <a:r>
              <a:rPr lang="en-GB" dirty="0"/>
              <a:t> </a:t>
            </a:r>
            <a:r>
              <a:rPr lang="en-GB" dirty="0" err="1"/>
              <a:t>saepe</a:t>
            </a:r>
            <a:r>
              <a:rPr lang="en-GB" dirty="0"/>
              <a:t> </a:t>
            </a:r>
            <a:r>
              <a:rPr lang="en-GB" dirty="0" err="1"/>
              <a:t>commeant</a:t>
            </a:r>
            <a:r>
              <a:rPr lang="en-GB" dirty="0"/>
              <a:t> </a:t>
            </a:r>
            <a:r>
              <a:rPr lang="en-GB" dirty="0" err="1"/>
              <a:t>atque</a:t>
            </a:r>
            <a:r>
              <a:rPr lang="en-GB" dirty="0"/>
              <a:t> </a:t>
            </a:r>
            <a:r>
              <a:rPr lang="en-GB" dirty="0" err="1"/>
              <a:t>ea</a:t>
            </a:r>
            <a:r>
              <a:rPr lang="en-GB" dirty="0"/>
              <a:t> quae ad </a:t>
            </a:r>
            <a:r>
              <a:rPr lang="en-GB" dirty="0" err="1"/>
              <a:t>effeminandos</a:t>
            </a:r>
            <a:r>
              <a:rPr lang="en-GB" dirty="0"/>
              <a:t> </a:t>
            </a:r>
            <a:r>
              <a:rPr lang="en-GB" dirty="0" err="1"/>
              <a:t>animos</a:t>
            </a:r>
            <a:r>
              <a:rPr lang="en-GB" dirty="0"/>
              <a:t> pertinent important, </a:t>
            </a:r>
            <a:r>
              <a:rPr lang="en-GB" dirty="0" err="1"/>
              <a:t>proximique</a:t>
            </a:r>
            <a:r>
              <a:rPr lang="en-GB" dirty="0"/>
              <a:t> </a:t>
            </a:r>
            <a:r>
              <a:rPr lang="en-GB" dirty="0" err="1"/>
              <a:t>sunt</a:t>
            </a:r>
            <a:r>
              <a:rPr lang="en-GB" dirty="0"/>
              <a:t> </a:t>
            </a:r>
            <a:r>
              <a:rPr lang="en-GB" dirty="0" err="1"/>
              <a:t>Germanis</a:t>
            </a:r>
            <a:r>
              <a:rPr lang="en-GB" dirty="0"/>
              <a:t>, qui trans </a:t>
            </a:r>
            <a:r>
              <a:rPr lang="en-GB" dirty="0" err="1"/>
              <a:t>Rhenum</a:t>
            </a:r>
            <a:r>
              <a:rPr lang="en-GB" dirty="0"/>
              <a:t> </a:t>
            </a:r>
            <a:r>
              <a:rPr lang="en-GB" dirty="0" err="1"/>
              <a:t>incolunt</a:t>
            </a:r>
            <a:r>
              <a:rPr lang="en-GB" dirty="0"/>
              <a:t>, </a:t>
            </a:r>
            <a:r>
              <a:rPr lang="en-GB" dirty="0" err="1"/>
              <a:t>quibuscum</a:t>
            </a:r>
            <a:r>
              <a:rPr lang="en-GB" dirty="0"/>
              <a:t> </a:t>
            </a:r>
            <a:r>
              <a:rPr lang="en-GB" dirty="0" err="1"/>
              <a:t>continenter</a:t>
            </a:r>
            <a:r>
              <a:rPr lang="en-GB" dirty="0"/>
              <a:t> bellum </a:t>
            </a:r>
            <a:r>
              <a:rPr lang="en-GB" dirty="0" err="1"/>
              <a:t>gerunt</a:t>
            </a:r>
            <a:r>
              <a:rPr lang="en-GB" dirty="0"/>
              <a:t>. Qua de causa </a:t>
            </a:r>
            <a:r>
              <a:rPr lang="en-GB" dirty="0" err="1"/>
              <a:t>Helvetii</a:t>
            </a:r>
            <a:r>
              <a:rPr lang="en-GB" dirty="0"/>
              <a:t> </a:t>
            </a:r>
            <a:r>
              <a:rPr lang="en-GB" dirty="0" err="1"/>
              <a:t>quoque</a:t>
            </a:r>
            <a:r>
              <a:rPr lang="en-GB" dirty="0"/>
              <a:t> </a:t>
            </a:r>
            <a:r>
              <a:rPr lang="en-GB" dirty="0" err="1"/>
              <a:t>reliquos</a:t>
            </a:r>
            <a:r>
              <a:rPr lang="en-GB" dirty="0"/>
              <a:t> </a:t>
            </a:r>
            <a:r>
              <a:rPr lang="en-GB" dirty="0" err="1"/>
              <a:t>Gallos</a:t>
            </a:r>
            <a:r>
              <a:rPr lang="en-GB" dirty="0"/>
              <a:t> </a:t>
            </a:r>
            <a:r>
              <a:rPr lang="en-GB" dirty="0" err="1"/>
              <a:t>virtute</a:t>
            </a:r>
            <a:r>
              <a:rPr lang="en-GB" dirty="0"/>
              <a:t> </a:t>
            </a:r>
            <a:r>
              <a:rPr lang="en-GB" dirty="0" err="1"/>
              <a:t>praecedunt</a:t>
            </a:r>
            <a:r>
              <a:rPr lang="en-GB" dirty="0"/>
              <a:t>, quod </a:t>
            </a:r>
            <a:r>
              <a:rPr lang="en-GB" dirty="0" err="1"/>
              <a:t>fere</a:t>
            </a:r>
            <a:r>
              <a:rPr lang="en-GB" dirty="0"/>
              <a:t> </a:t>
            </a:r>
            <a:r>
              <a:rPr lang="en-GB" dirty="0" err="1"/>
              <a:t>cotidianis</a:t>
            </a:r>
            <a:r>
              <a:rPr lang="en-GB" dirty="0"/>
              <a:t> </a:t>
            </a:r>
            <a:r>
              <a:rPr lang="en-GB" dirty="0" err="1"/>
              <a:t>proeliis</a:t>
            </a:r>
            <a:r>
              <a:rPr lang="en-GB" dirty="0"/>
              <a:t> cum </a:t>
            </a:r>
            <a:r>
              <a:rPr lang="en-GB" dirty="0" err="1"/>
              <a:t>Germanis</a:t>
            </a:r>
            <a:r>
              <a:rPr lang="en-GB" dirty="0"/>
              <a:t> </a:t>
            </a:r>
            <a:r>
              <a:rPr lang="en-GB" dirty="0" err="1"/>
              <a:t>contendunt</a:t>
            </a:r>
            <a:r>
              <a:rPr lang="en-GB" dirty="0"/>
              <a:t>, cum </a:t>
            </a:r>
            <a:r>
              <a:rPr lang="en-GB" dirty="0" err="1"/>
              <a:t>aut</a:t>
            </a:r>
            <a:r>
              <a:rPr lang="en-GB" dirty="0"/>
              <a:t> </a:t>
            </a:r>
            <a:r>
              <a:rPr lang="en-GB" dirty="0" err="1"/>
              <a:t>suis</a:t>
            </a:r>
            <a:r>
              <a:rPr lang="en-GB" dirty="0"/>
              <a:t> </a:t>
            </a:r>
            <a:r>
              <a:rPr lang="en-GB" dirty="0" err="1"/>
              <a:t>finibus</a:t>
            </a:r>
            <a:r>
              <a:rPr lang="en-GB" dirty="0"/>
              <a:t> </a:t>
            </a:r>
            <a:r>
              <a:rPr lang="en-GB" dirty="0" err="1"/>
              <a:t>eos</a:t>
            </a:r>
            <a:r>
              <a:rPr lang="en-GB" dirty="0"/>
              <a:t> </a:t>
            </a:r>
            <a:r>
              <a:rPr lang="en-GB" dirty="0" err="1"/>
              <a:t>prohibent</a:t>
            </a:r>
            <a:r>
              <a:rPr lang="en-GB" dirty="0"/>
              <a:t> </a:t>
            </a:r>
            <a:r>
              <a:rPr lang="en-GB" dirty="0" err="1"/>
              <a:t>aut</a:t>
            </a:r>
            <a:r>
              <a:rPr lang="en-GB" dirty="0"/>
              <a:t> </a:t>
            </a:r>
            <a:r>
              <a:rPr lang="en-GB" dirty="0" err="1"/>
              <a:t>ipsi</a:t>
            </a:r>
            <a:r>
              <a:rPr lang="en-GB" dirty="0"/>
              <a:t> in </a:t>
            </a:r>
            <a:r>
              <a:rPr lang="en-GB" dirty="0" err="1"/>
              <a:t>eorum</a:t>
            </a:r>
            <a:r>
              <a:rPr lang="en-GB" dirty="0"/>
              <a:t> </a:t>
            </a:r>
            <a:r>
              <a:rPr lang="en-GB" dirty="0" err="1"/>
              <a:t>finibus</a:t>
            </a:r>
            <a:r>
              <a:rPr lang="en-GB" dirty="0"/>
              <a:t> bellum </a:t>
            </a:r>
            <a:r>
              <a:rPr lang="en-GB" dirty="0" err="1"/>
              <a:t>gerunt</a:t>
            </a:r>
            <a:r>
              <a:rPr lang="en-GB" dirty="0"/>
              <a:t>. </a:t>
            </a:r>
            <a:r>
              <a:rPr lang="en-GB" dirty="0" err="1"/>
              <a:t>Eorum</a:t>
            </a:r>
            <a:r>
              <a:rPr lang="en-GB" dirty="0"/>
              <a:t> </a:t>
            </a:r>
            <a:r>
              <a:rPr lang="en-GB" dirty="0" err="1"/>
              <a:t>una</a:t>
            </a:r>
            <a:r>
              <a:rPr lang="en-GB" dirty="0"/>
              <a:t> pars, quam </a:t>
            </a:r>
            <a:r>
              <a:rPr lang="en-GB" dirty="0" err="1"/>
              <a:t>Gallos</a:t>
            </a:r>
            <a:r>
              <a:rPr lang="en-GB" dirty="0"/>
              <a:t> </a:t>
            </a:r>
            <a:r>
              <a:rPr lang="en-GB" dirty="0" err="1"/>
              <a:t>obtinere</a:t>
            </a:r>
            <a:r>
              <a:rPr lang="en-GB" dirty="0"/>
              <a:t> dictum </a:t>
            </a:r>
            <a:r>
              <a:rPr lang="en-GB" dirty="0" err="1"/>
              <a:t>est</a:t>
            </a:r>
            <a:r>
              <a:rPr lang="en-GB" dirty="0"/>
              <a:t>, initium </a:t>
            </a:r>
            <a:r>
              <a:rPr lang="en-GB" dirty="0" err="1"/>
              <a:t>capit</a:t>
            </a:r>
            <a:r>
              <a:rPr lang="en-GB" dirty="0"/>
              <a:t> a </a:t>
            </a:r>
            <a:r>
              <a:rPr lang="en-GB" dirty="0" err="1"/>
              <a:t>flumine</a:t>
            </a:r>
            <a:r>
              <a:rPr lang="en-GB" dirty="0"/>
              <a:t> </a:t>
            </a:r>
            <a:r>
              <a:rPr lang="en-GB" dirty="0" err="1"/>
              <a:t>Rhodano</a:t>
            </a:r>
            <a:r>
              <a:rPr lang="en-GB" dirty="0"/>
              <a:t>, </a:t>
            </a:r>
            <a:r>
              <a:rPr lang="en-GB" dirty="0" err="1"/>
              <a:t>continetur</a:t>
            </a:r>
            <a:r>
              <a:rPr lang="en-GB" dirty="0"/>
              <a:t> </a:t>
            </a:r>
            <a:r>
              <a:rPr lang="en-GB" dirty="0" err="1"/>
              <a:t>Garumna</a:t>
            </a:r>
            <a:r>
              <a:rPr lang="en-GB" dirty="0"/>
              <a:t> </a:t>
            </a:r>
            <a:r>
              <a:rPr lang="en-GB" dirty="0" err="1"/>
              <a:t>flumine</a:t>
            </a:r>
            <a:r>
              <a:rPr lang="en-GB" dirty="0"/>
              <a:t>, </a:t>
            </a:r>
            <a:r>
              <a:rPr lang="en-GB" dirty="0" err="1"/>
              <a:t>Oceano</a:t>
            </a:r>
            <a:r>
              <a:rPr lang="en-GB" dirty="0"/>
              <a:t>, </a:t>
            </a:r>
            <a:r>
              <a:rPr lang="en-GB" dirty="0" err="1"/>
              <a:t>finibus</a:t>
            </a:r>
            <a:r>
              <a:rPr lang="en-GB" dirty="0"/>
              <a:t> </a:t>
            </a:r>
            <a:r>
              <a:rPr lang="en-GB" dirty="0" err="1"/>
              <a:t>Belgarum</a:t>
            </a:r>
            <a:r>
              <a:rPr lang="en-GB" dirty="0"/>
              <a:t>, </a:t>
            </a:r>
            <a:r>
              <a:rPr lang="en-GB" dirty="0" err="1"/>
              <a:t>attingit</a:t>
            </a:r>
            <a:r>
              <a:rPr lang="en-GB" dirty="0"/>
              <a:t> </a:t>
            </a:r>
            <a:r>
              <a:rPr lang="en-GB" dirty="0" err="1"/>
              <a:t>etiam</a:t>
            </a:r>
            <a:r>
              <a:rPr lang="en-GB" dirty="0"/>
              <a:t> ab </a:t>
            </a:r>
            <a:r>
              <a:rPr lang="en-GB" dirty="0" err="1"/>
              <a:t>Sequanis</a:t>
            </a:r>
            <a:r>
              <a:rPr lang="en-GB" dirty="0"/>
              <a:t> et </a:t>
            </a:r>
            <a:r>
              <a:rPr lang="en-GB" dirty="0" err="1"/>
              <a:t>Helvetiis</a:t>
            </a:r>
            <a:r>
              <a:rPr lang="en-GB" dirty="0"/>
              <a:t> </a:t>
            </a:r>
            <a:r>
              <a:rPr lang="en-GB" dirty="0" err="1"/>
              <a:t>flumen</a:t>
            </a:r>
            <a:r>
              <a:rPr lang="en-GB" dirty="0"/>
              <a:t> </a:t>
            </a:r>
            <a:r>
              <a:rPr lang="en-GB" dirty="0" err="1"/>
              <a:t>Rhenum</a:t>
            </a:r>
            <a:r>
              <a:rPr lang="en-GB" dirty="0"/>
              <a:t>, </a:t>
            </a:r>
            <a:r>
              <a:rPr lang="en-GB" dirty="0" err="1"/>
              <a:t>vergit</a:t>
            </a:r>
            <a:r>
              <a:rPr lang="en-GB" dirty="0"/>
              <a:t> ad </a:t>
            </a:r>
            <a:r>
              <a:rPr lang="en-GB" dirty="0" err="1"/>
              <a:t>septentriones</a:t>
            </a:r>
            <a:r>
              <a:rPr lang="en-GB" dirty="0"/>
              <a:t>. </a:t>
            </a:r>
          </a:p>
        </p:txBody>
      </p:sp>
    </p:spTree>
    <p:extLst>
      <p:ext uri="{BB962C8B-B14F-4D97-AF65-F5344CB8AC3E}">
        <p14:creationId xmlns:p14="http://schemas.microsoft.com/office/powerpoint/2010/main" val="1650179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 Client components</a:t>
            </a:r>
          </a:p>
        </p:txBody>
      </p:sp>
      <p:sp>
        <p:nvSpPr>
          <p:cNvPr id="4" name="Content Placeholder 3"/>
          <p:cNvSpPr>
            <a:spLocks noGrp="1"/>
          </p:cNvSpPr>
          <p:nvPr>
            <p:ph sz="half" idx="1"/>
          </p:nvPr>
        </p:nvSpPr>
        <p:spPr>
          <a:xfrm>
            <a:off x="628650" y="1825625"/>
            <a:ext cx="4243388" cy="4775200"/>
          </a:xfrm>
        </p:spPr>
        <p:txBody>
          <a:bodyPr>
            <a:normAutofit fontScale="85000" lnSpcReduction="20000"/>
          </a:bodyPr>
          <a:lstStyle/>
          <a:p>
            <a:r>
              <a:rPr lang="en-GB" sz="2000" dirty="0"/>
              <a:t>Servlets</a:t>
            </a:r>
          </a:p>
          <a:p>
            <a:pPr lvl="1"/>
            <a:r>
              <a:rPr lang="en-GB" sz="2000" dirty="0" err="1"/>
              <a:t>AdminHome</a:t>
            </a:r>
            <a:endParaRPr lang="en-GB" sz="2000" dirty="0"/>
          </a:p>
          <a:p>
            <a:pPr lvl="1"/>
            <a:r>
              <a:rPr lang="en-GB" sz="2000" dirty="0" err="1"/>
              <a:t>AdminLogin</a:t>
            </a:r>
            <a:endParaRPr lang="en-GB" sz="2000" dirty="0"/>
          </a:p>
          <a:p>
            <a:pPr lvl="1"/>
            <a:r>
              <a:rPr lang="en-GB" sz="2000" dirty="0" err="1"/>
              <a:t>AdminSeeProducts</a:t>
            </a:r>
            <a:endParaRPr lang="en-GB" sz="2000" dirty="0"/>
          </a:p>
          <a:p>
            <a:pPr lvl="1"/>
            <a:r>
              <a:rPr lang="en-GB" sz="2000" dirty="0" err="1"/>
              <a:t>AdminSeeQuestionnaires</a:t>
            </a:r>
            <a:endParaRPr lang="en-GB" sz="2000" dirty="0"/>
          </a:p>
          <a:p>
            <a:pPr lvl="1"/>
            <a:r>
              <a:rPr lang="en-GB" sz="2000" dirty="0" err="1"/>
              <a:t>CheckLogin</a:t>
            </a:r>
            <a:endParaRPr lang="en-GB" sz="2000" dirty="0"/>
          </a:p>
          <a:p>
            <a:pPr lvl="1"/>
            <a:r>
              <a:rPr lang="en-GB" sz="2000" dirty="0" err="1"/>
              <a:t>CreateReview</a:t>
            </a:r>
            <a:endParaRPr lang="en-GB" sz="2000" dirty="0"/>
          </a:p>
          <a:p>
            <a:pPr lvl="1"/>
            <a:r>
              <a:rPr lang="en-GB" sz="2000" dirty="0" err="1"/>
              <a:t>GetAllProducts</a:t>
            </a:r>
            <a:endParaRPr lang="en-GB" sz="2000" dirty="0"/>
          </a:p>
          <a:p>
            <a:pPr lvl="1"/>
            <a:r>
              <a:rPr lang="en-GB" sz="2000" dirty="0" err="1"/>
              <a:t>GoToHomePage</a:t>
            </a:r>
            <a:endParaRPr lang="en-GB" sz="2000" dirty="0"/>
          </a:p>
          <a:p>
            <a:pPr lvl="1"/>
            <a:r>
              <a:rPr lang="en-GB" sz="2000" dirty="0"/>
              <a:t>GoToQuestionnairePt1</a:t>
            </a:r>
          </a:p>
          <a:p>
            <a:pPr lvl="1"/>
            <a:r>
              <a:rPr lang="en-GB" sz="2000" dirty="0"/>
              <a:t>GoToQuestionnairePt2</a:t>
            </a:r>
          </a:p>
          <a:p>
            <a:pPr lvl="1"/>
            <a:r>
              <a:rPr lang="en-GB" sz="2000" dirty="0" err="1"/>
              <a:t>InsertProduct</a:t>
            </a:r>
            <a:endParaRPr lang="en-GB" sz="2000" dirty="0"/>
          </a:p>
          <a:p>
            <a:pPr lvl="1"/>
            <a:r>
              <a:rPr lang="en-GB" sz="2000" dirty="0"/>
              <a:t>Logout</a:t>
            </a:r>
          </a:p>
          <a:p>
            <a:pPr lvl="1"/>
            <a:r>
              <a:rPr lang="en-GB" sz="2000" dirty="0" err="1"/>
              <a:t>MyServlet</a:t>
            </a:r>
            <a:endParaRPr lang="en-GB" sz="2000" dirty="0"/>
          </a:p>
          <a:p>
            <a:pPr lvl="1"/>
            <a:r>
              <a:rPr lang="en-GB" sz="2000" dirty="0" err="1"/>
              <a:t>QuestionnaireCompleted</a:t>
            </a:r>
            <a:endParaRPr lang="en-GB" sz="2000" dirty="0"/>
          </a:p>
          <a:p>
            <a:pPr lvl="1"/>
            <a:r>
              <a:rPr lang="en-GB" sz="2000" dirty="0"/>
              <a:t>Registration</a:t>
            </a:r>
          </a:p>
          <a:p>
            <a:pPr lvl="1"/>
            <a:r>
              <a:rPr lang="en-GB" sz="2000" dirty="0" err="1"/>
              <a:t>SeeImg</a:t>
            </a:r>
            <a:endParaRPr lang="en-GB" sz="2000" dirty="0"/>
          </a:p>
          <a:p>
            <a:pPr lvl="1"/>
            <a:r>
              <a:rPr lang="en-GB" sz="2000" dirty="0" err="1"/>
              <a:t>ViewLeaderboard</a:t>
            </a:r>
            <a:endParaRPr lang="en-GB" sz="2000" dirty="0"/>
          </a:p>
        </p:txBody>
      </p:sp>
      <p:sp>
        <p:nvSpPr>
          <p:cNvPr id="5" name="Content Placeholder 4"/>
          <p:cNvSpPr>
            <a:spLocks noGrp="1"/>
          </p:cNvSpPr>
          <p:nvPr>
            <p:ph sz="half" idx="2"/>
          </p:nvPr>
        </p:nvSpPr>
        <p:spPr>
          <a:xfrm>
            <a:off x="4629149" y="1825625"/>
            <a:ext cx="4418597" cy="4351338"/>
          </a:xfrm>
        </p:spPr>
        <p:txBody>
          <a:bodyPr>
            <a:normAutofit fontScale="85000" lnSpcReduction="20000"/>
          </a:bodyPr>
          <a:lstStyle/>
          <a:p>
            <a:r>
              <a:rPr lang="en-GB" sz="2400" dirty="0"/>
              <a:t>Views</a:t>
            </a:r>
          </a:p>
          <a:p>
            <a:pPr lvl="1"/>
            <a:r>
              <a:rPr lang="en-GB" sz="2000" dirty="0" err="1"/>
              <a:t>AdminHome</a:t>
            </a:r>
            <a:endParaRPr lang="en-GB" sz="2000" dirty="0"/>
          </a:p>
          <a:p>
            <a:pPr lvl="1"/>
            <a:r>
              <a:rPr lang="en-GB" sz="2000" dirty="0" err="1"/>
              <a:t>AdminLogin</a:t>
            </a:r>
            <a:endParaRPr lang="en-GB" sz="2000" dirty="0"/>
          </a:p>
          <a:p>
            <a:pPr lvl="1"/>
            <a:r>
              <a:rPr lang="en-GB" sz="2000" dirty="0" err="1"/>
              <a:t>AdminSeeProducts</a:t>
            </a:r>
            <a:endParaRPr lang="en-GB" sz="2000" dirty="0"/>
          </a:p>
          <a:p>
            <a:pPr lvl="1"/>
            <a:r>
              <a:rPr lang="en-GB" sz="2000" dirty="0" err="1"/>
              <a:t>AdminSeeQuestionnaires</a:t>
            </a:r>
            <a:endParaRPr lang="en-GB" sz="2000" dirty="0"/>
          </a:p>
          <a:p>
            <a:pPr lvl="1"/>
            <a:r>
              <a:rPr lang="en-GB" sz="2000" dirty="0"/>
              <a:t>Home</a:t>
            </a:r>
          </a:p>
          <a:p>
            <a:pPr lvl="1"/>
            <a:r>
              <a:rPr lang="en-GB" sz="2000" dirty="0" err="1"/>
              <a:t>InspectQuestionnaire</a:t>
            </a:r>
            <a:endParaRPr lang="en-GB" sz="2000" dirty="0"/>
          </a:p>
          <a:p>
            <a:pPr lvl="1"/>
            <a:r>
              <a:rPr lang="en-GB" sz="2000" dirty="0" err="1"/>
              <a:t>Leaderboard</a:t>
            </a:r>
            <a:r>
              <a:rPr lang="en-GB" sz="2000" dirty="0"/>
              <a:t>	</a:t>
            </a:r>
          </a:p>
          <a:p>
            <a:pPr lvl="1"/>
            <a:r>
              <a:rPr lang="en-GB" sz="2000" dirty="0" err="1"/>
              <a:t>QuestionnaireCompleted</a:t>
            </a:r>
            <a:endParaRPr lang="en-GB" sz="2000" dirty="0"/>
          </a:p>
          <a:p>
            <a:pPr lvl="1"/>
            <a:r>
              <a:rPr lang="en-GB" sz="2000" dirty="0"/>
              <a:t>QuestionnairePt1</a:t>
            </a:r>
          </a:p>
          <a:p>
            <a:pPr lvl="1"/>
            <a:r>
              <a:rPr lang="en-GB" sz="2000" dirty="0"/>
              <a:t>QuestionnairePt2</a:t>
            </a:r>
          </a:p>
          <a:p>
            <a:pPr lvl="1"/>
            <a:r>
              <a:rPr lang="en-GB" sz="2000" dirty="0"/>
              <a:t>Registration</a:t>
            </a:r>
          </a:p>
          <a:p>
            <a:pPr lvl="1"/>
            <a:r>
              <a:rPr lang="en-GB" sz="2000" dirty="0" err="1"/>
              <a:t>SeeImg</a:t>
            </a:r>
            <a:endParaRPr lang="en-GB" sz="2000" dirty="0"/>
          </a:p>
          <a:p>
            <a:pPr lvl="1"/>
            <a:r>
              <a:rPr lang="en-GB" sz="2000" dirty="0" err="1"/>
              <a:t>WriteReview</a:t>
            </a:r>
            <a:endParaRPr lang="en-GB" sz="2000" dirty="0"/>
          </a:p>
          <a:p>
            <a:pPr lvl="1"/>
            <a:r>
              <a:rPr lang="en-GB" sz="2000" dirty="0"/>
              <a:t>Blocked</a:t>
            </a:r>
          </a:p>
          <a:p>
            <a:pPr lvl="1"/>
            <a:r>
              <a:rPr lang="en-GB" sz="2000" dirty="0"/>
              <a:t>index</a:t>
            </a:r>
          </a:p>
          <a:p>
            <a:pPr lvl="1"/>
            <a:endParaRPr lang="en-GB" dirty="0"/>
          </a:p>
          <a:p>
            <a:endParaRPr lang="en-GB" dirty="0"/>
          </a:p>
        </p:txBody>
      </p:sp>
    </p:spTree>
    <p:extLst>
      <p:ext uri="{BB962C8B-B14F-4D97-AF65-F5344CB8AC3E}">
        <p14:creationId xmlns:p14="http://schemas.microsoft.com/office/powerpoint/2010/main" val="1681549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Components: Business Components</a:t>
            </a:r>
            <a:br>
              <a:rPr lang="en-GB" dirty="0"/>
            </a:br>
            <a:endParaRPr lang="en-GB" dirty="0"/>
          </a:p>
        </p:txBody>
      </p:sp>
      <p:sp>
        <p:nvSpPr>
          <p:cNvPr id="4" name="Content Placeholder 3"/>
          <p:cNvSpPr>
            <a:spLocks noGrp="1"/>
          </p:cNvSpPr>
          <p:nvPr>
            <p:ph sz="half" idx="1"/>
          </p:nvPr>
        </p:nvSpPr>
        <p:spPr/>
        <p:txBody>
          <a:bodyPr>
            <a:normAutofit/>
          </a:bodyPr>
          <a:lstStyle/>
          <a:p>
            <a:r>
              <a:rPr lang="en-GB" dirty="0"/>
              <a:t>Entities</a:t>
            </a:r>
            <a:endParaRPr lang="en-GB" sz="1200" dirty="0"/>
          </a:p>
          <a:p>
            <a:pPr lvl="1"/>
            <a:r>
              <a:rPr lang="en-GB" dirty="0"/>
              <a:t>Admin</a:t>
            </a:r>
          </a:p>
          <a:p>
            <a:pPr lvl="1"/>
            <a:r>
              <a:rPr lang="en-GB" dirty="0"/>
              <a:t>Product</a:t>
            </a:r>
          </a:p>
          <a:p>
            <a:pPr lvl="1"/>
            <a:r>
              <a:rPr lang="en-GB" dirty="0"/>
              <a:t>Question</a:t>
            </a:r>
          </a:p>
          <a:p>
            <a:pPr lvl="1"/>
            <a:r>
              <a:rPr lang="en-GB" dirty="0"/>
              <a:t>Questionnaire</a:t>
            </a:r>
          </a:p>
          <a:p>
            <a:pPr lvl="1"/>
            <a:r>
              <a:rPr lang="en-GB" dirty="0"/>
              <a:t>Review</a:t>
            </a:r>
          </a:p>
          <a:p>
            <a:pPr lvl="1"/>
            <a:r>
              <a:rPr lang="en-GB" dirty="0"/>
              <a:t>User</a:t>
            </a:r>
          </a:p>
          <a:p>
            <a:pPr lvl="1"/>
            <a:r>
              <a:rPr lang="en-GB" dirty="0" err="1"/>
              <a:t>UserAnswer</a:t>
            </a:r>
            <a:endParaRPr lang="en-GB" dirty="0"/>
          </a:p>
        </p:txBody>
      </p:sp>
      <p:sp>
        <p:nvSpPr>
          <p:cNvPr id="5" name="Content Placeholder 4"/>
          <p:cNvSpPr>
            <a:spLocks noGrp="1"/>
          </p:cNvSpPr>
          <p:nvPr>
            <p:ph sz="half" idx="2"/>
          </p:nvPr>
        </p:nvSpPr>
        <p:spPr>
          <a:xfrm>
            <a:off x="4629149" y="1825625"/>
            <a:ext cx="4418597" cy="4351338"/>
          </a:xfrm>
        </p:spPr>
        <p:txBody>
          <a:bodyPr>
            <a:normAutofit/>
          </a:bodyPr>
          <a:lstStyle/>
          <a:p>
            <a:r>
              <a:rPr lang="en-GB" dirty="0"/>
              <a:t>Services</a:t>
            </a:r>
          </a:p>
          <a:p>
            <a:pPr lvl="1"/>
            <a:r>
              <a:rPr lang="en-GB" dirty="0" err="1"/>
              <a:t>AdminService</a:t>
            </a:r>
            <a:endParaRPr lang="en-GB" dirty="0"/>
          </a:p>
          <a:p>
            <a:pPr lvl="1"/>
            <a:r>
              <a:rPr lang="en-GB" dirty="0" err="1"/>
              <a:t>ProductService</a:t>
            </a:r>
            <a:endParaRPr lang="en-GB" dirty="0"/>
          </a:p>
          <a:p>
            <a:pPr lvl="1"/>
            <a:r>
              <a:rPr lang="en-GB" dirty="0" err="1"/>
              <a:t>QuestionnaireService</a:t>
            </a:r>
            <a:endParaRPr lang="en-GB" dirty="0"/>
          </a:p>
          <a:p>
            <a:pPr lvl="1"/>
            <a:r>
              <a:rPr lang="en-GB" dirty="0" err="1"/>
              <a:t>QuestionService</a:t>
            </a:r>
            <a:endParaRPr lang="en-GB" dirty="0"/>
          </a:p>
          <a:p>
            <a:pPr lvl="1"/>
            <a:r>
              <a:rPr lang="en-GB" dirty="0" err="1"/>
              <a:t>ReviewService</a:t>
            </a:r>
            <a:endParaRPr lang="en-GB" dirty="0"/>
          </a:p>
          <a:p>
            <a:pPr lvl="1"/>
            <a:r>
              <a:rPr lang="en-GB" dirty="0" err="1"/>
              <a:t>UserAnswerService</a:t>
            </a:r>
            <a:endParaRPr lang="en-GB" dirty="0"/>
          </a:p>
          <a:p>
            <a:pPr lvl="1"/>
            <a:r>
              <a:rPr lang="en-GB" dirty="0" err="1"/>
              <a:t>UserService</a:t>
            </a:r>
            <a:endParaRPr lang="en-GB" dirty="0"/>
          </a:p>
          <a:p>
            <a:pPr lvl="2"/>
            <a:endParaRPr lang="en-GB" dirty="0"/>
          </a:p>
          <a:p>
            <a:pPr lvl="1"/>
            <a:endParaRPr lang="en-GB" dirty="0"/>
          </a:p>
        </p:txBody>
      </p:sp>
    </p:spTree>
    <p:extLst>
      <p:ext uri="{BB962C8B-B14F-4D97-AF65-F5344CB8AC3E}">
        <p14:creationId xmlns:p14="http://schemas.microsoft.com/office/powerpoint/2010/main" val="4262046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Business method for  doing something</a:t>
            </a:r>
          </a:p>
        </p:txBody>
      </p:sp>
      <p:sp>
        <p:nvSpPr>
          <p:cNvPr id="3" name="Content Placeholder 2"/>
          <p:cNvSpPr>
            <a:spLocks noGrp="1"/>
          </p:cNvSpPr>
          <p:nvPr>
            <p:ph idx="1"/>
          </p:nvPr>
        </p:nvSpPr>
        <p:spPr/>
        <p:txBody>
          <a:bodyPr>
            <a:normAutofit/>
          </a:bodyPr>
          <a:lstStyle/>
          <a:p>
            <a:pPr marL="0" indent="0">
              <a:buNone/>
            </a:pPr>
            <a:r>
              <a:rPr lang="en-GB" sz="1500" dirty="0">
                <a:latin typeface="Courier New" panose="02070309020205020404" pitchFamily="49" charset="0"/>
                <a:cs typeface="Courier New" panose="02070309020205020404" pitchFamily="49" charset="0"/>
              </a:rPr>
              <a:t>public void  method(Class </a:t>
            </a:r>
            <a:r>
              <a:rPr lang="en-GB" sz="1500" dirty="0" err="1">
                <a:latin typeface="Courier New" panose="02070309020205020404" pitchFamily="49" charset="0"/>
                <a:cs typeface="Courier New" panose="02070309020205020404" pitchFamily="49" charset="0"/>
              </a:rPr>
              <a:t>arg</a:t>
            </a:r>
            <a:r>
              <a:rPr lang="en-GB" sz="1500" dirty="0">
                <a:latin typeface="Courier New" panose="02070309020205020404" pitchFamily="49" charset="0"/>
                <a:cs typeface="Courier New" panose="02070309020205020404" pitchFamily="49" charset="0"/>
              </a:rPr>
              <a:t>, . . .)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 code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use if requested</a:t>
            </a:r>
          </a:p>
          <a:p>
            <a:pPr marL="0" indent="0">
              <a:buNone/>
            </a:pPr>
            <a:r>
              <a:rPr lang="en-GB" sz="1500" dirty="0">
                <a:latin typeface="Courier New" panose="02070309020205020404" pitchFamily="49" charset="0"/>
                <a:cs typeface="Courier New" panose="02070309020205020404" pitchFamily="49" charset="0"/>
              </a:rPr>
              <a:t>/* </a:t>
            </a:r>
          </a:p>
          <a:p>
            <a:pPr marL="0" indent="0">
              <a:buNone/>
            </a:pPr>
            <a:r>
              <a:rPr lang="en-GB" sz="1500" dirty="0">
                <a:latin typeface="Courier New" panose="02070309020205020404" pitchFamily="49" charset="0"/>
                <a:cs typeface="Courier New" panose="02070309020205020404" pitchFamily="49" charset="0"/>
              </a:rPr>
              <a:t>clone this slide as many tie as there are requested business methods</a:t>
            </a:r>
          </a:p>
          <a:p>
            <a:pPr marL="0" indent="0">
              <a:buNone/>
            </a:pPr>
            <a:r>
              <a:rPr lang="en-GB"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72250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Questions</a:t>
            </a:r>
          </a:p>
        </p:txBody>
      </p:sp>
      <p:sp>
        <p:nvSpPr>
          <p:cNvPr id="3" name="Content Placeholder 2"/>
          <p:cNvSpPr>
            <a:spLocks noGrp="1"/>
          </p:cNvSpPr>
          <p:nvPr>
            <p:ph idx="1"/>
          </p:nvPr>
        </p:nvSpPr>
        <p:spPr>
          <a:xfrm>
            <a:off x="628650" y="1511166"/>
            <a:ext cx="7886700" cy="5255393"/>
          </a:xfrm>
        </p:spPr>
        <p:txBody>
          <a:bodyPr>
            <a:normAutofit fontScale="92500" lnSpcReduction="10000"/>
          </a:bodyPr>
          <a:lstStyle/>
          <a:p>
            <a:r>
              <a:rPr lang="en-GB" dirty="0"/>
              <a:t>Given the specifications</a:t>
            </a:r>
          </a:p>
          <a:p>
            <a:pPr lvl="1"/>
            <a:r>
              <a:rPr lang="en-GB" dirty="0"/>
              <a:t>Design the Entity-Relationship diagram of the data model</a:t>
            </a:r>
          </a:p>
          <a:p>
            <a:pPr lvl="1"/>
            <a:r>
              <a:rPr lang="en-GB" dirty="0"/>
              <a:t>Write the SQL DDL code or draw the graphical model of the logical schema corresponding to the ER diagram</a:t>
            </a:r>
          </a:p>
          <a:p>
            <a:pPr lvl="1"/>
            <a:r>
              <a:rPr lang="en-GB" dirty="0"/>
              <a:t>Write the entity classes of the ORM mapping, including annotations for the attributes and for the relationships, fetch type of attributes and of relationships, and operation cascading policies for relationships (when not by default). Motivate the design choices.</a:t>
            </a:r>
          </a:p>
          <a:p>
            <a:pPr lvl="1"/>
            <a:r>
              <a:rPr lang="en-GB" dirty="0"/>
              <a:t>Write the Java code of the entity method necessary for  ….</a:t>
            </a:r>
          </a:p>
          <a:p>
            <a:pPr lvl="1"/>
            <a:r>
              <a:rPr lang="en-GB" dirty="0"/>
              <a:t>Specify the named queries (other than “</a:t>
            </a:r>
            <a:r>
              <a:rPr lang="en-GB" dirty="0" err="1"/>
              <a:t>checkCredentials</a:t>
            </a:r>
            <a:r>
              <a:rPr lang="en-GB" dirty="0"/>
              <a:t>”) used by the methods of the business objects.</a:t>
            </a:r>
          </a:p>
          <a:p>
            <a:pPr lvl="1"/>
            <a:r>
              <a:rPr lang="en-GB" dirty="0"/>
              <a:t>List the client and business components of the application </a:t>
            </a:r>
          </a:p>
          <a:p>
            <a:pPr lvl="1"/>
            <a:r>
              <a:rPr lang="en-GB" dirty="0"/>
              <a:t>For the data access services in the business tier, specify the type of the EJB component and write the complete signature of all the business methods. Motivate the design choices</a:t>
            </a:r>
          </a:p>
          <a:p>
            <a:pPr lvl="1"/>
            <a:r>
              <a:rPr lang="en-GB" dirty="0"/>
              <a:t>Write the Java code of  the business methods that …</a:t>
            </a:r>
          </a:p>
        </p:txBody>
      </p:sp>
    </p:spTree>
    <p:extLst>
      <p:ext uri="{BB962C8B-B14F-4D97-AF65-F5344CB8AC3E}">
        <p14:creationId xmlns:p14="http://schemas.microsoft.com/office/powerpoint/2010/main" val="2336769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Warning</a:t>
            </a:r>
          </a:p>
        </p:txBody>
      </p:sp>
      <p:sp>
        <p:nvSpPr>
          <p:cNvPr id="3" name="Content Placeholder 2"/>
          <p:cNvSpPr>
            <a:spLocks noGrp="1"/>
          </p:cNvSpPr>
          <p:nvPr>
            <p:ph idx="1"/>
          </p:nvPr>
        </p:nvSpPr>
        <p:spPr/>
        <p:txBody>
          <a:bodyPr/>
          <a:lstStyle/>
          <a:p>
            <a:r>
              <a:rPr lang="en-GB" dirty="0"/>
              <a:t>Write only the requested code</a:t>
            </a:r>
          </a:p>
          <a:p>
            <a:r>
              <a:rPr lang="en-GB" dirty="0"/>
              <a:t>Do not write code for login/logout and </a:t>
            </a:r>
            <a:r>
              <a:rPr lang="en-GB" dirty="0" err="1"/>
              <a:t>checkCredentials</a:t>
            </a:r>
            <a:r>
              <a:rPr lang="en-GB" dirty="0"/>
              <a:t> method</a:t>
            </a:r>
          </a:p>
          <a:p>
            <a:r>
              <a:rPr lang="en-GB" dirty="0"/>
              <a:t>Fill this template with the solution, do not change the template</a:t>
            </a:r>
          </a:p>
        </p:txBody>
      </p:sp>
    </p:spTree>
    <p:extLst>
      <p:ext uri="{BB962C8B-B14F-4D97-AF65-F5344CB8AC3E}">
        <p14:creationId xmlns:p14="http://schemas.microsoft.com/office/powerpoint/2010/main" val="1587725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188908"/>
            <a:ext cx="7886700" cy="1325563"/>
          </a:xfrm>
        </p:spPr>
        <p:txBody>
          <a:bodyPr/>
          <a:lstStyle/>
          <a:p>
            <a:pPr lvl="0"/>
            <a:r>
              <a:rPr lang="en-GB" dirty="0"/>
              <a:t>Entity Relationship</a:t>
            </a:r>
          </a:p>
        </p:txBody>
      </p:sp>
      <p:cxnSp>
        <p:nvCxnSpPr>
          <p:cNvPr id="3" name="Elbow Connector 6"/>
          <p:cNvCxnSpPr>
            <a:stCxn id="11" idx="3"/>
            <a:endCxn id="7" idx="2"/>
          </p:cNvCxnSpPr>
          <p:nvPr/>
        </p:nvCxnSpPr>
        <p:spPr>
          <a:xfrm flipV="1">
            <a:off x="5882180" y="5248579"/>
            <a:ext cx="2124621" cy="184784"/>
          </a:xfrm>
          <a:prstGeom prst="bentConnector2">
            <a:avLst/>
          </a:prstGeom>
          <a:noFill/>
          <a:ln w="6345" cap="flat">
            <a:solidFill>
              <a:srgbClr val="5B9BD5"/>
            </a:solidFill>
            <a:prstDash val="solid"/>
            <a:miter/>
          </a:ln>
        </p:spPr>
      </p:cxnSp>
      <p:cxnSp>
        <p:nvCxnSpPr>
          <p:cNvPr id="4" name="Elbow Connector 10"/>
          <p:cNvCxnSpPr>
            <a:cxnSpLocks/>
            <a:stCxn id="7" idx="0"/>
            <a:endCxn id="32" idx="2"/>
          </p:cNvCxnSpPr>
          <p:nvPr/>
        </p:nvCxnSpPr>
        <p:spPr>
          <a:xfrm rot="5400000" flipH="1" flipV="1">
            <a:off x="7680824" y="4407649"/>
            <a:ext cx="651955" cy="12700"/>
          </a:xfrm>
          <a:prstGeom prst="bentConnector3">
            <a:avLst>
              <a:gd name="adj1" fmla="val 50000"/>
            </a:avLst>
          </a:prstGeom>
          <a:noFill/>
          <a:ln w="6345" cap="flat">
            <a:solidFill>
              <a:srgbClr val="5B9BD5"/>
            </a:solidFill>
            <a:prstDash val="solid"/>
            <a:miter/>
          </a:ln>
        </p:spPr>
      </p:cxnSp>
      <p:sp>
        <p:nvSpPr>
          <p:cNvPr id="5" name="TextBox 13"/>
          <p:cNvSpPr txBox="1"/>
          <p:nvPr/>
        </p:nvSpPr>
        <p:spPr>
          <a:xfrm>
            <a:off x="6789853" y="3430898"/>
            <a:ext cx="513282"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0:N</a:t>
            </a:r>
          </a:p>
        </p:txBody>
      </p:sp>
      <p:sp>
        <p:nvSpPr>
          <p:cNvPr id="6" name="TextBox 14"/>
          <p:cNvSpPr txBox="1"/>
          <p:nvPr/>
        </p:nvSpPr>
        <p:spPr>
          <a:xfrm>
            <a:off x="6248771" y="4074563"/>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rel3</a:t>
            </a:r>
          </a:p>
        </p:txBody>
      </p:sp>
      <p:sp>
        <p:nvSpPr>
          <p:cNvPr id="7" name="Diamond 15"/>
          <p:cNvSpPr/>
          <p:nvPr/>
        </p:nvSpPr>
        <p:spPr>
          <a:xfrm>
            <a:off x="7709200" y="4733626"/>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000000"/>
              </a:solidFill>
              <a:uFillTx/>
              <a:latin typeface="Calibri"/>
            </a:endParaRPr>
          </a:p>
        </p:txBody>
      </p:sp>
      <p:sp>
        <p:nvSpPr>
          <p:cNvPr id="8" name="TextBox 21"/>
          <p:cNvSpPr txBox="1"/>
          <p:nvPr/>
        </p:nvSpPr>
        <p:spPr>
          <a:xfrm>
            <a:off x="2131459" y="5052441"/>
            <a:ext cx="481222"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1:1</a:t>
            </a:r>
            <a:endParaRPr lang="en-GB" sz="1800" b="0" i="0" u="none" strike="noStrike" kern="1200" cap="none" spc="0" baseline="0" dirty="0">
              <a:solidFill>
                <a:srgbClr val="000000"/>
              </a:solidFill>
              <a:uFillTx/>
              <a:latin typeface="Calibri"/>
            </a:endParaRPr>
          </a:p>
        </p:txBody>
      </p:sp>
      <p:sp>
        <p:nvSpPr>
          <p:cNvPr id="9" name="TextBox 23"/>
          <p:cNvSpPr txBox="1"/>
          <p:nvPr/>
        </p:nvSpPr>
        <p:spPr>
          <a:xfrm>
            <a:off x="4123660" y="4094229"/>
            <a:ext cx="100395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dirty="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att1</a:t>
            </a:r>
          </a:p>
        </p:txBody>
      </p:sp>
      <p:sp>
        <p:nvSpPr>
          <p:cNvPr id="10" name="TextBox 12"/>
          <p:cNvSpPr txBox="1"/>
          <p:nvPr/>
        </p:nvSpPr>
        <p:spPr>
          <a:xfrm>
            <a:off x="7133286" y="4832013"/>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rel2</a:t>
            </a:r>
          </a:p>
        </p:txBody>
      </p:sp>
      <p:sp>
        <p:nvSpPr>
          <p:cNvPr id="11" name="Rectangle 16"/>
          <p:cNvSpPr/>
          <p:nvPr/>
        </p:nvSpPr>
        <p:spPr>
          <a:xfrm>
            <a:off x="4274766" y="5139790"/>
            <a:ext cx="1607414"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Question</a:t>
            </a:r>
            <a:endParaRPr lang="en-GB" sz="1800" b="0" i="0" u="none" strike="noStrike" kern="1200" cap="none" spc="0" baseline="0" dirty="0">
              <a:solidFill>
                <a:srgbClr val="000000"/>
              </a:solidFill>
              <a:uFillTx/>
              <a:latin typeface="Calibri"/>
            </a:endParaRPr>
          </a:p>
        </p:txBody>
      </p:sp>
      <p:sp>
        <p:nvSpPr>
          <p:cNvPr id="12" name="Rectangle 17"/>
          <p:cNvSpPr/>
          <p:nvPr/>
        </p:nvSpPr>
        <p:spPr>
          <a:xfrm>
            <a:off x="418582" y="4589905"/>
            <a:ext cx="1738472"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Questionnaire</a:t>
            </a:r>
          </a:p>
        </p:txBody>
      </p:sp>
      <p:cxnSp>
        <p:nvCxnSpPr>
          <p:cNvPr id="13" name="Elbow Connector 32"/>
          <p:cNvCxnSpPr>
            <a:stCxn id="14" idx="2"/>
            <a:endCxn id="11" idx="1"/>
          </p:cNvCxnSpPr>
          <p:nvPr/>
        </p:nvCxnSpPr>
        <p:spPr>
          <a:xfrm flipV="1">
            <a:off x="3645197" y="5433363"/>
            <a:ext cx="629569" cy="5005"/>
          </a:xfrm>
          <a:prstGeom prst="bentConnector3">
            <a:avLst>
              <a:gd name="adj1" fmla="val 50000"/>
            </a:avLst>
          </a:prstGeom>
          <a:noFill/>
          <a:ln w="6345" cap="flat">
            <a:solidFill>
              <a:srgbClr val="5B9BD5"/>
            </a:solidFill>
            <a:prstDash val="solid"/>
            <a:miter/>
          </a:ln>
        </p:spPr>
      </p:cxnSp>
      <p:sp>
        <p:nvSpPr>
          <p:cNvPr id="14" name="Diamond 34"/>
          <p:cNvSpPr/>
          <p:nvPr/>
        </p:nvSpPr>
        <p:spPr>
          <a:xfrm rot="16200000">
            <a:off x="3090120" y="5180892"/>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15" name="Elbow Connector 37"/>
          <p:cNvCxnSpPr>
            <a:cxnSpLocks/>
            <a:stCxn id="14" idx="0"/>
            <a:endCxn id="12" idx="3"/>
          </p:cNvCxnSpPr>
          <p:nvPr/>
        </p:nvCxnSpPr>
        <p:spPr>
          <a:xfrm rot="10800000">
            <a:off x="2157054" y="4883478"/>
            <a:ext cx="973190" cy="554890"/>
          </a:xfrm>
          <a:prstGeom prst="bentConnector3">
            <a:avLst>
              <a:gd name="adj1" fmla="val 50000"/>
            </a:avLst>
          </a:prstGeom>
          <a:noFill/>
          <a:ln w="6345" cap="flat">
            <a:solidFill>
              <a:srgbClr val="5B9BD5"/>
            </a:solidFill>
            <a:prstDash val="solid"/>
            <a:miter/>
          </a:ln>
        </p:spPr>
      </p:cxnSp>
      <p:sp>
        <p:nvSpPr>
          <p:cNvPr id="16" name="Rectangle 38"/>
          <p:cNvSpPr/>
          <p:nvPr/>
        </p:nvSpPr>
        <p:spPr>
          <a:xfrm>
            <a:off x="1591512" y="2200083"/>
            <a:ext cx="1648151" cy="1169551"/>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dirty="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u="sng" dirty="0">
                <a:solidFill>
                  <a:srgbClr val="000000"/>
                </a:solidFill>
                <a:latin typeface="Calibri"/>
              </a:rPr>
              <a:t>name,</a:t>
            </a:r>
            <a:endParaRPr lang="en-GB" sz="1400" b="0" i="0" u="sng"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err="1">
                <a:solidFill>
                  <a:srgbClr val="000000"/>
                </a:solidFill>
                <a:uFillTx/>
                <a:latin typeface="Calibri"/>
              </a:rPr>
              <a:t>photimage</a:t>
            </a:r>
            <a:r>
              <a:rPr lang="en-GB" sz="1400" b="0" i="0" u="none" strike="noStrike" kern="1200" cap="none" spc="0" baseline="0" dirty="0">
                <a:solidFill>
                  <a:srgbClr val="000000"/>
                </a:solidFill>
                <a:uFillTx/>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err="1">
                <a:solidFill>
                  <a:srgbClr val="000000"/>
                </a:solidFill>
                <a:uFillTx/>
                <a:latin typeface="Calibri"/>
              </a:rPr>
              <a:t>productO</a:t>
            </a:r>
            <a:r>
              <a:rPr lang="en-GB" sz="1400" dirty="0" err="1">
                <a:solidFill>
                  <a:srgbClr val="000000"/>
                </a:solidFill>
                <a:latin typeface="Calibri"/>
              </a:rPr>
              <a:t>fTheDay</a:t>
            </a:r>
            <a:endParaRPr lang="en-GB" sz="1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400" b="0" i="0" u="none" strike="noStrike" kern="1200" cap="none" spc="0" baseline="0" dirty="0">
              <a:solidFill>
                <a:srgbClr val="000000"/>
              </a:solidFill>
              <a:uFillTx/>
              <a:latin typeface="Calibri"/>
            </a:endParaRPr>
          </a:p>
        </p:txBody>
      </p:sp>
      <p:sp>
        <p:nvSpPr>
          <p:cNvPr id="17" name="TextBox 39"/>
          <p:cNvSpPr txBox="1"/>
          <p:nvPr/>
        </p:nvSpPr>
        <p:spPr>
          <a:xfrm>
            <a:off x="3236950" y="1839164"/>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0:N</a:t>
            </a:r>
          </a:p>
        </p:txBody>
      </p:sp>
      <p:sp>
        <p:nvSpPr>
          <p:cNvPr id="18" name="TextBox 40"/>
          <p:cNvSpPr txBox="1"/>
          <p:nvPr/>
        </p:nvSpPr>
        <p:spPr>
          <a:xfrm>
            <a:off x="3791908" y="5408555"/>
            <a:ext cx="450764"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0:N</a:t>
            </a:r>
            <a:endParaRPr lang="en-GB" sz="1800" b="0" i="0" u="none" strike="noStrike" kern="1200" cap="none" spc="0" baseline="0" dirty="0">
              <a:solidFill>
                <a:srgbClr val="000000"/>
              </a:solidFill>
              <a:uFillTx/>
              <a:latin typeface="Calibri"/>
            </a:endParaRPr>
          </a:p>
        </p:txBody>
      </p:sp>
      <p:sp>
        <p:nvSpPr>
          <p:cNvPr id="19" name="Rectangle 41"/>
          <p:cNvSpPr/>
          <p:nvPr/>
        </p:nvSpPr>
        <p:spPr>
          <a:xfrm>
            <a:off x="3806262" y="1547804"/>
            <a:ext cx="1137989"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Review</a:t>
            </a:r>
            <a:endParaRPr lang="en-GB" sz="1800" b="0" i="0" u="none" strike="noStrike" kern="1200" cap="none" spc="0" baseline="0" dirty="0">
              <a:solidFill>
                <a:srgbClr val="000000"/>
              </a:solidFill>
              <a:uFillTx/>
              <a:latin typeface="Calibri"/>
            </a:endParaRPr>
          </a:p>
        </p:txBody>
      </p:sp>
      <p:sp>
        <p:nvSpPr>
          <p:cNvPr id="20" name="Diamond 42"/>
          <p:cNvSpPr/>
          <p:nvPr/>
        </p:nvSpPr>
        <p:spPr>
          <a:xfrm rot="5400000">
            <a:off x="756999" y="2904475"/>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21" name="Straight Connector 48"/>
          <p:cNvCxnSpPr>
            <a:cxnSpLocks/>
            <a:endCxn id="20" idx="3"/>
          </p:cNvCxnSpPr>
          <p:nvPr/>
        </p:nvCxnSpPr>
        <p:spPr>
          <a:xfrm>
            <a:off x="1054599" y="2156470"/>
            <a:ext cx="0" cy="707881"/>
          </a:xfrm>
          <a:prstGeom prst="straightConnector1">
            <a:avLst/>
          </a:prstGeom>
          <a:noFill/>
          <a:ln w="6345" cap="flat">
            <a:solidFill>
              <a:srgbClr val="5B9BD5"/>
            </a:solidFill>
            <a:prstDash val="solid"/>
            <a:miter/>
          </a:ln>
        </p:spPr>
      </p:cxnSp>
      <p:cxnSp>
        <p:nvCxnSpPr>
          <p:cNvPr id="22" name="Straight Arrow Connector 50"/>
          <p:cNvCxnSpPr>
            <a:cxnSpLocks/>
            <a:stCxn id="20" idx="1"/>
          </p:cNvCxnSpPr>
          <p:nvPr/>
        </p:nvCxnSpPr>
        <p:spPr>
          <a:xfrm>
            <a:off x="1054599" y="3459552"/>
            <a:ext cx="0" cy="1172924"/>
          </a:xfrm>
          <a:prstGeom prst="straightConnector1">
            <a:avLst/>
          </a:prstGeom>
          <a:noFill/>
          <a:ln w="6345" cap="flat">
            <a:solidFill>
              <a:srgbClr val="5B9BD5"/>
            </a:solidFill>
            <a:prstDash val="solid"/>
            <a:miter/>
          </a:ln>
        </p:spPr>
      </p:cxnSp>
      <p:sp>
        <p:nvSpPr>
          <p:cNvPr id="23" name="TextBox 51"/>
          <p:cNvSpPr txBox="1"/>
          <p:nvPr/>
        </p:nvSpPr>
        <p:spPr>
          <a:xfrm>
            <a:off x="4944251" y="3079313"/>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0:N</a:t>
            </a:r>
          </a:p>
        </p:txBody>
      </p:sp>
      <p:sp>
        <p:nvSpPr>
          <p:cNvPr id="24" name="TextBox 52"/>
          <p:cNvSpPr txBox="1"/>
          <p:nvPr/>
        </p:nvSpPr>
        <p:spPr>
          <a:xfrm>
            <a:off x="570741" y="4220573"/>
            <a:ext cx="481222"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1:1</a:t>
            </a:r>
            <a:endParaRPr lang="en-GB" sz="1800" b="0" i="0" u="none" strike="noStrike" kern="1200" cap="none" spc="0" baseline="0" dirty="0">
              <a:solidFill>
                <a:srgbClr val="000000"/>
              </a:solidFill>
              <a:uFillTx/>
              <a:latin typeface="Calibri"/>
            </a:endParaRPr>
          </a:p>
        </p:txBody>
      </p:sp>
      <p:sp>
        <p:nvSpPr>
          <p:cNvPr id="25" name="TextBox 53"/>
          <p:cNvSpPr txBox="1"/>
          <p:nvPr/>
        </p:nvSpPr>
        <p:spPr>
          <a:xfrm>
            <a:off x="86407" y="2961695"/>
            <a:ext cx="664349"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survey</a:t>
            </a:r>
          </a:p>
        </p:txBody>
      </p:sp>
      <p:sp>
        <p:nvSpPr>
          <p:cNvPr id="26" name="TextBox 54"/>
          <p:cNvSpPr txBox="1"/>
          <p:nvPr/>
        </p:nvSpPr>
        <p:spPr>
          <a:xfrm>
            <a:off x="373763" y="5499902"/>
            <a:ext cx="1003956" cy="95410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dirty="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username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dirty="0">
                <a:solidFill>
                  <a:srgbClr val="000000"/>
                </a:solidFill>
                <a:latin typeface="Calibri"/>
              </a:rPr>
              <a:t>email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password</a:t>
            </a:r>
          </a:p>
        </p:txBody>
      </p:sp>
      <p:sp>
        <p:nvSpPr>
          <p:cNvPr id="28" name="Rectangle 41">
            <a:extLst>
              <a:ext uri="{FF2B5EF4-FFF2-40B4-BE49-F238E27FC236}">
                <a16:creationId xmlns:a16="http://schemas.microsoft.com/office/drawing/2014/main" id="{9D84618A-78B0-6149-866C-2B9C837D33D1}"/>
              </a:ext>
            </a:extLst>
          </p:cNvPr>
          <p:cNvSpPr/>
          <p:nvPr/>
        </p:nvSpPr>
        <p:spPr>
          <a:xfrm>
            <a:off x="1360455" y="5715346"/>
            <a:ext cx="1137989"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Admin</a:t>
            </a:r>
          </a:p>
        </p:txBody>
      </p:sp>
      <p:sp>
        <p:nvSpPr>
          <p:cNvPr id="29" name="Rectangle 41">
            <a:extLst>
              <a:ext uri="{FF2B5EF4-FFF2-40B4-BE49-F238E27FC236}">
                <a16:creationId xmlns:a16="http://schemas.microsoft.com/office/drawing/2014/main" id="{DF1688E0-EE15-1A42-849B-420DFF72FC1F}"/>
              </a:ext>
            </a:extLst>
          </p:cNvPr>
          <p:cNvSpPr/>
          <p:nvPr/>
        </p:nvSpPr>
        <p:spPr>
          <a:xfrm>
            <a:off x="6368417" y="444358"/>
            <a:ext cx="1137989"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User</a:t>
            </a:r>
            <a:endParaRPr lang="en-GB" sz="1800" b="0" i="0" u="none" strike="noStrike" kern="1200" cap="none" spc="0" baseline="0" dirty="0">
              <a:solidFill>
                <a:srgbClr val="000000"/>
              </a:solidFill>
              <a:uFillTx/>
              <a:latin typeface="Calibri"/>
            </a:endParaRPr>
          </a:p>
        </p:txBody>
      </p:sp>
      <p:sp>
        <p:nvSpPr>
          <p:cNvPr id="30" name="Rectangle 41">
            <a:extLst>
              <a:ext uri="{FF2B5EF4-FFF2-40B4-BE49-F238E27FC236}">
                <a16:creationId xmlns:a16="http://schemas.microsoft.com/office/drawing/2014/main" id="{643AF659-84D1-8948-A746-09EFC4DF1D8D}"/>
              </a:ext>
            </a:extLst>
          </p:cNvPr>
          <p:cNvSpPr/>
          <p:nvPr/>
        </p:nvSpPr>
        <p:spPr>
          <a:xfrm>
            <a:off x="718823" y="1551974"/>
            <a:ext cx="1137989"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Product</a:t>
            </a:r>
            <a:endParaRPr lang="en-GB" sz="1800" b="0" i="0" u="none" strike="noStrike" kern="1200" cap="none" spc="0" baseline="0" dirty="0">
              <a:solidFill>
                <a:srgbClr val="000000"/>
              </a:solidFill>
              <a:uFillTx/>
              <a:latin typeface="Calibri"/>
            </a:endParaRPr>
          </a:p>
        </p:txBody>
      </p:sp>
      <p:sp>
        <p:nvSpPr>
          <p:cNvPr id="32" name="Rectangle 41">
            <a:extLst>
              <a:ext uri="{FF2B5EF4-FFF2-40B4-BE49-F238E27FC236}">
                <a16:creationId xmlns:a16="http://schemas.microsoft.com/office/drawing/2014/main" id="{DAF0CC2A-AB6E-444E-BB43-119498B0848F}"/>
              </a:ext>
            </a:extLst>
          </p:cNvPr>
          <p:cNvSpPr/>
          <p:nvPr/>
        </p:nvSpPr>
        <p:spPr>
          <a:xfrm>
            <a:off x="7217814" y="3494526"/>
            <a:ext cx="1577974"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Answer</a:t>
            </a:r>
            <a:endParaRPr lang="en-GB" sz="1800" b="0" i="0" u="none" strike="noStrike" kern="1200" cap="none" spc="0" baseline="0" dirty="0">
              <a:solidFill>
                <a:srgbClr val="000000"/>
              </a:solidFill>
              <a:uFillTx/>
              <a:latin typeface="Calibri"/>
            </a:endParaRPr>
          </a:p>
        </p:txBody>
      </p:sp>
      <p:sp>
        <p:nvSpPr>
          <p:cNvPr id="58" name="TextBox 52">
            <a:extLst>
              <a:ext uri="{FF2B5EF4-FFF2-40B4-BE49-F238E27FC236}">
                <a16:creationId xmlns:a16="http://schemas.microsoft.com/office/drawing/2014/main" id="{422095B0-EEB3-3648-A28E-3A9A2167C64C}"/>
              </a:ext>
            </a:extLst>
          </p:cNvPr>
          <p:cNvSpPr txBox="1"/>
          <p:nvPr/>
        </p:nvSpPr>
        <p:spPr>
          <a:xfrm>
            <a:off x="581626" y="2152286"/>
            <a:ext cx="481222"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1:1</a:t>
            </a:r>
            <a:endParaRPr lang="en-GB" sz="1800" b="0" i="0" u="none" strike="noStrike" kern="1200" cap="none" spc="0" baseline="0" dirty="0">
              <a:solidFill>
                <a:srgbClr val="000000"/>
              </a:solidFill>
              <a:uFillTx/>
              <a:latin typeface="Calibri"/>
            </a:endParaRPr>
          </a:p>
        </p:txBody>
      </p:sp>
      <p:sp>
        <p:nvSpPr>
          <p:cNvPr id="72" name="TextBox 53">
            <a:extLst>
              <a:ext uri="{FF2B5EF4-FFF2-40B4-BE49-F238E27FC236}">
                <a16:creationId xmlns:a16="http://schemas.microsoft.com/office/drawing/2014/main" id="{A8450F23-08BF-D445-B661-725F74EF9515}"/>
              </a:ext>
            </a:extLst>
          </p:cNvPr>
          <p:cNvSpPr txBox="1"/>
          <p:nvPr/>
        </p:nvSpPr>
        <p:spPr>
          <a:xfrm>
            <a:off x="2930812" y="5682497"/>
            <a:ext cx="910057"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description</a:t>
            </a:r>
          </a:p>
        </p:txBody>
      </p:sp>
      <p:sp>
        <p:nvSpPr>
          <p:cNvPr id="75" name="TextBox 53">
            <a:extLst>
              <a:ext uri="{FF2B5EF4-FFF2-40B4-BE49-F238E27FC236}">
                <a16:creationId xmlns:a16="http://schemas.microsoft.com/office/drawing/2014/main" id="{14A7FC33-AAD5-F641-932D-FAEDE627FC1B}"/>
              </a:ext>
            </a:extLst>
          </p:cNvPr>
          <p:cNvSpPr txBox="1"/>
          <p:nvPr/>
        </p:nvSpPr>
        <p:spPr>
          <a:xfrm>
            <a:off x="2590619" y="1235877"/>
            <a:ext cx="646331"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dirty="0">
                <a:solidFill>
                  <a:srgbClr val="000000"/>
                </a:solidFill>
                <a:latin typeface="Calibri"/>
              </a:rPr>
              <a:t>opinion</a:t>
            </a:r>
            <a:endParaRPr lang="en-GB" sz="1400" b="0" i="0" u="none" strike="noStrike" kern="1200" cap="none" spc="0" baseline="0" dirty="0">
              <a:solidFill>
                <a:srgbClr val="000000"/>
              </a:solidFill>
              <a:uFillTx/>
              <a:latin typeface="Calibri"/>
            </a:endParaRPr>
          </a:p>
        </p:txBody>
      </p:sp>
      <p:cxnSp>
        <p:nvCxnSpPr>
          <p:cNvPr id="76" name="Elbow Connector 6">
            <a:extLst>
              <a:ext uri="{FF2B5EF4-FFF2-40B4-BE49-F238E27FC236}">
                <a16:creationId xmlns:a16="http://schemas.microsoft.com/office/drawing/2014/main" id="{1072E3F2-3D37-2645-A115-2BCEAAE8BE6A}"/>
              </a:ext>
            </a:extLst>
          </p:cNvPr>
          <p:cNvCxnSpPr>
            <a:cxnSpLocks/>
            <a:stCxn id="126" idx="0"/>
            <a:endCxn id="80" idx="2"/>
          </p:cNvCxnSpPr>
          <p:nvPr/>
        </p:nvCxnSpPr>
        <p:spPr>
          <a:xfrm rot="5400000" flipH="1" flipV="1">
            <a:off x="5335018" y="1873645"/>
            <a:ext cx="1193655" cy="2016114"/>
          </a:xfrm>
          <a:prstGeom prst="bentConnector3">
            <a:avLst>
              <a:gd name="adj1" fmla="val 50000"/>
            </a:avLst>
          </a:prstGeom>
          <a:noFill/>
          <a:ln w="6345" cap="flat">
            <a:solidFill>
              <a:srgbClr val="5B9BD5"/>
            </a:solidFill>
            <a:prstDash val="solid"/>
            <a:miter/>
          </a:ln>
        </p:spPr>
      </p:cxnSp>
      <p:cxnSp>
        <p:nvCxnSpPr>
          <p:cNvPr id="77" name="Elbow Connector 10">
            <a:extLst>
              <a:ext uri="{FF2B5EF4-FFF2-40B4-BE49-F238E27FC236}">
                <a16:creationId xmlns:a16="http://schemas.microsoft.com/office/drawing/2014/main" id="{EAE2C7F4-D156-E543-B637-429020247108}"/>
              </a:ext>
            </a:extLst>
          </p:cNvPr>
          <p:cNvCxnSpPr>
            <a:cxnSpLocks/>
            <a:stCxn id="29" idx="2"/>
            <a:endCxn id="80" idx="0"/>
          </p:cNvCxnSpPr>
          <p:nvPr/>
        </p:nvCxnSpPr>
        <p:spPr>
          <a:xfrm rot="16200000" flipH="1">
            <a:off x="6569448" y="1399467"/>
            <a:ext cx="738418" cy="2490"/>
          </a:xfrm>
          <a:prstGeom prst="bentConnector3">
            <a:avLst>
              <a:gd name="adj1" fmla="val 50000"/>
            </a:avLst>
          </a:prstGeom>
          <a:noFill/>
          <a:ln w="6345" cap="flat">
            <a:solidFill>
              <a:srgbClr val="5B9BD5"/>
            </a:solidFill>
            <a:prstDash val="solid"/>
            <a:miter/>
          </a:ln>
        </p:spPr>
      </p:cxnSp>
      <p:sp>
        <p:nvSpPr>
          <p:cNvPr id="78" name="TextBox 13">
            <a:extLst>
              <a:ext uri="{FF2B5EF4-FFF2-40B4-BE49-F238E27FC236}">
                <a16:creationId xmlns:a16="http://schemas.microsoft.com/office/drawing/2014/main" id="{C784A129-ED3B-BC4B-B69B-9C4C05D62F8E}"/>
              </a:ext>
            </a:extLst>
          </p:cNvPr>
          <p:cNvSpPr txBox="1"/>
          <p:nvPr/>
        </p:nvSpPr>
        <p:spPr>
          <a:xfrm>
            <a:off x="6959097" y="1076188"/>
            <a:ext cx="517434"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1:1</a:t>
            </a:r>
          </a:p>
        </p:txBody>
      </p:sp>
      <p:sp>
        <p:nvSpPr>
          <p:cNvPr id="79" name="TextBox 14">
            <a:extLst>
              <a:ext uri="{FF2B5EF4-FFF2-40B4-BE49-F238E27FC236}">
                <a16:creationId xmlns:a16="http://schemas.microsoft.com/office/drawing/2014/main" id="{4770206D-EA89-EB4E-B1E6-99FAB4DF6B46}"/>
              </a:ext>
            </a:extLst>
          </p:cNvPr>
          <p:cNvSpPr txBox="1"/>
          <p:nvPr/>
        </p:nvSpPr>
        <p:spPr>
          <a:xfrm>
            <a:off x="7279670" y="1922674"/>
            <a:ext cx="467633" cy="307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rel3</a:t>
            </a:r>
          </a:p>
        </p:txBody>
      </p:sp>
      <p:sp>
        <p:nvSpPr>
          <p:cNvPr id="80" name="Diamond 15">
            <a:extLst>
              <a:ext uri="{FF2B5EF4-FFF2-40B4-BE49-F238E27FC236}">
                <a16:creationId xmlns:a16="http://schemas.microsoft.com/office/drawing/2014/main" id="{A7F87AB9-0123-AD43-9253-0AC134174FA9}"/>
              </a:ext>
            </a:extLst>
          </p:cNvPr>
          <p:cNvSpPr/>
          <p:nvPr/>
        </p:nvSpPr>
        <p:spPr>
          <a:xfrm>
            <a:off x="6642301" y="1769921"/>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92" name="TextBox 54">
            <a:extLst>
              <a:ext uri="{FF2B5EF4-FFF2-40B4-BE49-F238E27FC236}">
                <a16:creationId xmlns:a16="http://schemas.microsoft.com/office/drawing/2014/main" id="{E190D9EA-BA9E-6D41-82D4-8DF0821C865B}"/>
              </a:ext>
            </a:extLst>
          </p:cNvPr>
          <p:cNvSpPr txBox="1"/>
          <p:nvPr/>
        </p:nvSpPr>
        <p:spPr>
          <a:xfrm>
            <a:off x="1235412" y="4201951"/>
            <a:ext cx="1003956" cy="307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dirty="0">
                <a:solidFill>
                  <a:srgbClr val="000000"/>
                </a:solidFill>
                <a:uFillTx/>
                <a:latin typeface="Calibri"/>
              </a:rPr>
              <a:t>Id</a:t>
            </a:r>
            <a:endParaRPr lang="en-GB" sz="1400" b="0" i="0" u="none" strike="noStrike" kern="1200" cap="none" spc="0" baseline="0" dirty="0">
              <a:solidFill>
                <a:srgbClr val="000000"/>
              </a:solidFill>
              <a:uFillTx/>
              <a:latin typeface="Calibri"/>
            </a:endParaRPr>
          </a:p>
        </p:txBody>
      </p:sp>
      <p:sp>
        <p:nvSpPr>
          <p:cNvPr id="93" name="TextBox 54">
            <a:extLst>
              <a:ext uri="{FF2B5EF4-FFF2-40B4-BE49-F238E27FC236}">
                <a16:creationId xmlns:a16="http://schemas.microsoft.com/office/drawing/2014/main" id="{3E903C4C-C3DC-234B-8C9E-D75BC73EC078}"/>
              </a:ext>
            </a:extLst>
          </p:cNvPr>
          <p:cNvSpPr txBox="1"/>
          <p:nvPr/>
        </p:nvSpPr>
        <p:spPr>
          <a:xfrm>
            <a:off x="4446917" y="5735969"/>
            <a:ext cx="1263112" cy="73866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dirty="0">
                <a:solidFill>
                  <a:srgbClr val="000000"/>
                </a:solidFill>
                <a:uFillTx/>
                <a:latin typeface="Calibri"/>
              </a:rPr>
              <a:t>Id</a:t>
            </a:r>
            <a:r>
              <a:rPr lang="en-GB" sz="1400" dirty="0">
                <a:solidFill>
                  <a:srgbClr val="000000"/>
                </a:solidFill>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strike="noStrike" kern="1200" cap="none" spc="0" baseline="0" dirty="0">
                <a:solidFill>
                  <a:srgbClr val="000000"/>
                </a:solidFill>
                <a:uFillTx/>
                <a:latin typeface="Calibri"/>
              </a:rPr>
              <a:t>description,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dirty="0">
                <a:solidFill>
                  <a:srgbClr val="000000"/>
                </a:solidFill>
                <a:latin typeface="Calibri"/>
              </a:rPr>
              <a:t>type</a:t>
            </a:r>
            <a:endParaRPr lang="en-GB" sz="1400" b="0" i="0" strike="noStrike" kern="1200" cap="none" spc="0" baseline="0" dirty="0">
              <a:solidFill>
                <a:srgbClr val="000000"/>
              </a:solidFill>
              <a:uFillTx/>
              <a:latin typeface="Calibri"/>
            </a:endParaRPr>
          </a:p>
        </p:txBody>
      </p:sp>
      <p:sp>
        <p:nvSpPr>
          <p:cNvPr id="94" name="TextBox 54">
            <a:extLst>
              <a:ext uri="{FF2B5EF4-FFF2-40B4-BE49-F238E27FC236}">
                <a16:creationId xmlns:a16="http://schemas.microsoft.com/office/drawing/2014/main" id="{C3860312-31A8-D54F-92FD-67A149AB319F}"/>
              </a:ext>
            </a:extLst>
          </p:cNvPr>
          <p:cNvSpPr txBox="1"/>
          <p:nvPr/>
        </p:nvSpPr>
        <p:spPr>
          <a:xfrm>
            <a:off x="7546027" y="99750"/>
            <a:ext cx="1003956" cy="181588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dirty="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username,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dirty="0">
                <a:solidFill>
                  <a:srgbClr val="000000"/>
                </a:solidFill>
                <a:latin typeface="Calibri"/>
              </a:rPr>
              <a:t>email,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password,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name,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dirty="0">
                <a:solidFill>
                  <a:srgbClr val="000000"/>
                </a:solidFill>
                <a:latin typeface="Calibri"/>
              </a:rPr>
              <a:t>surname,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err="1">
                <a:solidFill>
                  <a:srgbClr val="000000"/>
                </a:solidFill>
                <a:uFillTx/>
                <a:latin typeface="Calibri"/>
              </a:rPr>
              <a:t>is_blocked</a:t>
            </a:r>
            <a:r>
              <a:rPr lang="en-GB" sz="1400" b="0" i="0" u="none" strike="noStrike" kern="1200" cap="none" spc="0" baseline="0" dirty="0">
                <a:solidFill>
                  <a:srgbClr val="000000"/>
                </a:solidFill>
                <a:uFillTx/>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dirty="0" err="1">
                <a:solidFill>
                  <a:srgbClr val="000000"/>
                </a:solidFill>
                <a:latin typeface="Calibri"/>
              </a:rPr>
              <a:t>last_login</a:t>
            </a:r>
            <a:endParaRPr lang="en-GB" sz="1400" b="0" i="0" u="none" strike="noStrike" kern="1200" cap="none" spc="0" baseline="0" dirty="0">
              <a:solidFill>
                <a:srgbClr val="000000"/>
              </a:solidFill>
              <a:uFillTx/>
              <a:latin typeface="Calibri"/>
            </a:endParaRPr>
          </a:p>
        </p:txBody>
      </p:sp>
      <p:sp>
        <p:nvSpPr>
          <p:cNvPr id="95" name="Diamond 15">
            <a:extLst>
              <a:ext uri="{FF2B5EF4-FFF2-40B4-BE49-F238E27FC236}">
                <a16:creationId xmlns:a16="http://schemas.microsoft.com/office/drawing/2014/main" id="{9E320FEE-F035-4040-BAC8-926B1526931F}"/>
              </a:ext>
            </a:extLst>
          </p:cNvPr>
          <p:cNvSpPr/>
          <p:nvPr/>
        </p:nvSpPr>
        <p:spPr>
          <a:xfrm>
            <a:off x="2615942" y="1594569"/>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96" name="Straight Connector 48">
            <a:extLst>
              <a:ext uri="{FF2B5EF4-FFF2-40B4-BE49-F238E27FC236}">
                <a16:creationId xmlns:a16="http://schemas.microsoft.com/office/drawing/2014/main" id="{F0167EA3-0174-DD41-9B8B-993B787F90F8}"/>
              </a:ext>
            </a:extLst>
          </p:cNvPr>
          <p:cNvCxnSpPr>
            <a:cxnSpLocks/>
            <a:stCxn id="30" idx="3"/>
            <a:endCxn id="95" idx="3"/>
          </p:cNvCxnSpPr>
          <p:nvPr/>
        </p:nvCxnSpPr>
        <p:spPr>
          <a:xfrm>
            <a:off x="1856812" y="1845547"/>
            <a:ext cx="759130" cy="6499"/>
          </a:xfrm>
          <a:prstGeom prst="straightConnector1">
            <a:avLst/>
          </a:prstGeom>
          <a:noFill/>
          <a:ln w="6345" cap="flat">
            <a:solidFill>
              <a:srgbClr val="5B9BD5"/>
            </a:solidFill>
            <a:prstDash val="solid"/>
            <a:miter/>
          </a:ln>
        </p:spPr>
      </p:cxnSp>
      <p:cxnSp>
        <p:nvCxnSpPr>
          <p:cNvPr id="100" name="Straight Connector 48">
            <a:extLst>
              <a:ext uri="{FF2B5EF4-FFF2-40B4-BE49-F238E27FC236}">
                <a16:creationId xmlns:a16="http://schemas.microsoft.com/office/drawing/2014/main" id="{F63617AF-654C-6B4D-B941-4154929880F4}"/>
              </a:ext>
            </a:extLst>
          </p:cNvPr>
          <p:cNvCxnSpPr>
            <a:cxnSpLocks/>
            <a:stCxn id="95" idx="1"/>
            <a:endCxn id="19" idx="1"/>
          </p:cNvCxnSpPr>
          <p:nvPr/>
        </p:nvCxnSpPr>
        <p:spPr>
          <a:xfrm flipV="1">
            <a:off x="3211143" y="1841377"/>
            <a:ext cx="595119" cy="10669"/>
          </a:xfrm>
          <a:prstGeom prst="straightConnector1">
            <a:avLst/>
          </a:prstGeom>
          <a:noFill/>
          <a:ln w="6345" cap="flat">
            <a:solidFill>
              <a:srgbClr val="5B9BD5"/>
            </a:solidFill>
            <a:prstDash val="solid"/>
            <a:miter/>
          </a:ln>
        </p:spPr>
      </p:cxnSp>
      <p:sp>
        <p:nvSpPr>
          <p:cNvPr id="106" name="TextBox 52">
            <a:extLst>
              <a:ext uri="{FF2B5EF4-FFF2-40B4-BE49-F238E27FC236}">
                <a16:creationId xmlns:a16="http://schemas.microsoft.com/office/drawing/2014/main" id="{9C57B084-6A94-CD47-A38D-5942394EE3F8}"/>
              </a:ext>
            </a:extLst>
          </p:cNvPr>
          <p:cNvSpPr txBox="1"/>
          <p:nvPr/>
        </p:nvSpPr>
        <p:spPr>
          <a:xfrm>
            <a:off x="1833168" y="1857627"/>
            <a:ext cx="481222"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1:1</a:t>
            </a:r>
            <a:endParaRPr lang="en-GB" sz="1800" b="0" i="0" u="none" strike="noStrike" kern="1200" cap="none" spc="0" baseline="0" dirty="0">
              <a:solidFill>
                <a:srgbClr val="000000"/>
              </a:solidFill>
              <a:uFillTx/>
              <a:latin typeface="Calibri"/>
            </a:endParaRPr>
          </a:p>
        </p:txBody>
      </p:sp>
      <p:sp>
        <p:nvSpPr>
          <p:cNvPr id="107" name="Diamond 15">
            <a:extLst>
              <a:ext uri="{FF2B5EF4-FFF2-40B4-BE49-F238E27FC236}">
                <a16:creationId xmlns:a16="http://schemas.microsoft.com/office/drawing/2014/main" id="{4668070B-24E6-4345-A3DD-BDD5CEE196DD}"/>
              </a:ext>
            </a:extLst>
          </p:cNvPr>
          <p:cNvSpPr/>
          <p:nvPr/>
        </p:nvSpPr>
        <p:spPr>
          <a:xfrm rot="19832689">
            <a:off x="5345630" y="1256994"/>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108" name="Elbow Connector 10">
            <a:extLst>
              <a:ext uri="{FF2B5EF4-FFF2-40B4-BE49-F238E27FC236}">
                <a16:creationId xmlns:a16="http://schemas.microsoft.com/office/drawing/2014/main" id="{C7DE1BDE-27D6-1940-B134-BFBB56792AE4}"/>
              </a:ext>
            </a:extLst>
          </p:cNvPr>
          <p:cNvCxnSpPr>
            <a:cxnSpLocks/>
            <a:stCxn id="29" idx="1"/>
            <a:endCxn id="107" idx="1"/>
          </p:cNvCxnSpPr>
          <p:nvPr/>
        </p:nvCxnSpPr>
        <p:spPr>
          <a:xfrm rot="10800000" flipV="1">
            <a:off x="5902365" y="737930"/>
            <a:ext cx="466053" cy="630197"/>
          </a:xfrm>
          <a:prstGeom prst="bentConnector3">
            <a:avLst>
              <a:gd name="adj1" fmla="val 50000"/>
            </a:avLst>
          </a:prstGeom>
          <a:noFill/>
          <a:ln w="6345" cap="flat">
            <a:solidFill>
              <a:srgbClr val="5B9BD5"/>
            </a:solidFill>
            <a:prstDash val="solid"/>
            <a:miter/>
          </a:ln>
        </p:spPr>
      </p:cxnSp>
      <p:cxnSp>
        <p:nvCxnSpPr>
          <p:cNvPr id="111" name="Elbow Connector 10">
            <a:extLst>
              <a:ext uri="{FF2B5EF4-FFF2-40B4-BE49-F238E27FC236}">
                <a16:creationId xmlns:a16="http://schemas.microsoft.com/office/drawing/2014/main" id="{018CA01F-45DF-3A43-ACC2-B968D1C5EE4D}"/>
              </a:ext>
            </a:extLst>
          </p:cNvPr>
          <p:cNvCxnSpPr>
            <a:cxnSpLocks/>
            <a:stCxn id="107" idx="3"/>
            <a:endCxn id="19" idx="3"/>
          </p:cNvCxnSpPr>
          <p:nvPr/>
        </p:nvCxnSpPr>
        <p:spPr>
          <a:xfrm rot="10800000" flipV="1">
            <a:off x="4944252" y="1660813"/>
            <a:ext cx="439847" cy="180563"/>
          </a:xfrm>
          <a:prstGeom prst="bentConnector3">
            <a:avLst>
              <a:gd name="adj1" fmla="val 50000"/>
            </a:avLst>
          </a:prstGeom>
          <a:noFill/>
          <a:ln w="6345" cap="flat">
            <a:solidFill>
              <a:srgbClr val="5B9BD5"/>
            </a:solidFill>
            <a:prstDash val="solid"/>
            <a:miter/>
          </a:ln>
        </p:spPr>
      </p:cxnSp>
      <p:sp>
        <p:nvSpPr>
          <p:cNvPr id="116" name="TextBox 14">
            <a:extLst>
              <a:ext uri="{FF2B5EF4-FFF2-40B4-BE49-F238E27FC236}">
                <a16:creationId xmlns:a16="http://schemas.microsoft.com/office/drawing/2014/main" id="{82758818-35FC-9142-960D-356C531D91DA}"/>
              </a:ext>
            </a:extLst>
          </p:cNvPr>
          <p:cNvSpPr txBox="1"/>
          <p:nvPr/>
        </p:nvSpPr>
        <p:spPr>
          <a:xfrm>
            <a:off x="4760403" y="1007691"/>
            <a:ext cx="1655041" cy="307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err="1">
                <a:solidFill>
                  <a:srgbClr val="000000"/>
                </a:solidFill>
                <a:uFillTx/>
                <a:latin typeface="Calibri"/>
              </a:rPr>
              <a:t>written_opinion</a:t>
            </a:r>
            <a:endParaRPr lang="en-GB" sz="1400" b="0" i="0" u="none" strike="noStrike" kern="1200" cap="none" spc="0" baseline="0" dirty="0">
              <a:solidFill>
                <a:srgbClr val="000000"/>
              </a:solidFill>
              <a:uFillTx/>
              <a:latin typeface="Calibri"/>
            </a:endParaRPr>
          </a:p>
        </p:txBody>
      </p:sp>
      <p:sp>
        <p:nvSpPr>
          <p:cNvPr id="117" name="TextBox 54">
            <a:extLst>
              <a:ext uri="{FF2B5EF4-FFF2-40B4-BE49-F238E27FC236}">
                <a16:creationId xmlns:a16="http://schemas.microsoft.com/office/drawing/2014/main" id="{57EA1D77-9071-F643-9CA6-EBB742BE0AA9}"/>
              </a:ext>
            </a:extLst>
          </p:cNvPr>
          <p:cNvSpPr txBox="1"/>
          <p:nvPr/>
        </p:nvSpPr>
        <p:spPr>
          <a:xfrm>
            <a:off x="3780007" y="2177191"/>
            <a:ext cx="1003956" cy="73866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dirty="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date</a:t>
            </a:r>
            <a:r>
              <a:rPr lang="en-GB" sz="1400" dirty="0">
                <a:solidFill>
                  <a:srgbClr val="000000"/>
                </a:solidFill>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description</a:t>
            </a:r>
          </a:p>
        </p:txBody>
      </p:sp>
      <p:sp>
        <p:nvSpPr>
          <p:cNvPr id="118" name="TextBox 39">
            <a:extLst>
              <a:ext uri="{FF2B5EF4-FFF2-40B4-BE49-F238E27FC236}">
                <a16:creationId xmlns:a16="http://schemas.microsoft.com/office/drawing/2014/main" id="{1ECB2DBD-A7D4-F449-98A1-93A4F2C809BF}"/>
              </a:ext>
            </a:extLst>
          </p:cNvPr>
          <p:cNvSpPr txBox="1"/>
          <p:nvPr/>
        </p:nvSpPr>
        <p:spPr>
          <a:xfrm>
            <a:off x="4913351" y="1839162"/>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0:N</a:t>
            </a:r>
          </a:p>
        </p:txBody>
      </p:sp>
      <p:sp>
        <p:nvSpPr>
          <p:cNvPr id="121" name="TextBox 39">
            <a:extLst>
              <a:ext uri="{FF2B5EF4-FFF2-40B4-BE49-F238E27FC236}">
                <a16:creationId xmlns:a16="http://schemas.microsoft.com/office/drawing/2014/main" id="{2A8F26F1-40C5-574A-A8D3-E06869A0A8BE}"/>
              </a:ext>
            </a:extLst>
          </p:cNvPr>
          <p:cNvSpPr txBox="1"/>
          <p:nvPr/>
        </p:nvSpPr>
        <p:spPr>
          <a:xfrm>
            <a:off x="5882180" y="413134"/>
            <a:ext cx="364202"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1:1</a:t>
            </a:r>
          </a:p>
        </p:txBody>
      </p:sp>
      <p:sp>
        <p:nvSpPr>
          <p:cNvPr id="126" name="Rectangle 41">
            <a:extLst>
              <a:ext uri="{FF2B5EF4-FFF2-40B4-BE49-F238E27FC236}">
                <a16:creationId xmlns:a16="http://schemas.microsoft.com/office/drawing/2014/main" id="{26146FA4-F6CA-E542-BD59-7D0BFCD81E79}"/>
              </a:ext>
            </a:extLst>
          </p:cNvPr>
          <p:cNvSpPr/>
          <p:nvPr/>
        </p:nvSpPr>
        <p:spPr>
          <a:xfrm>
            <a:off x="4134801" y="3478529"/>
            <a:ext cx="1577974"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err="1">
                <a:solidFill>
                  <a:srgbClr val="000000"/>
                </a:solidFill>
                <a:latin typeface="Calibri"/>
              </a:rPr>
              <a:t>UserAnswer</a:t>
            </a:r>
            <a:endParaRPr lang="en-GB" sz="1800" b="0" i="0" u="none" strike="noStrike" kern="1200" cap="none" spc="0" baseline="0" dirty="0">
              <a:solidFill>
                <a:srgbClr val="000000"/>
              </a:solidFill>
              <a:uFillTx/>
              <a:latin typeface="Calibri"/>
            </a:endParaRPr>
          </a:p>
        </p:txBody>
      </p:sp>
      <p:cxnSp>
        <p:nvCxnSpPr>
          <p:cNvPr id="127" name="Elbow Connector 37">
            <a:extLst>
              <a:ext uri="{FF2B5EF4-FFF2-40B4-BE49-F238E27FC236}">
                <a16:creationId xmlns:a16="http://schemas.microsoft.com/office/drawing/2014/main" id="{043F1460-82A5-2E42-8E83-A51607AE9A29}"/>
              </a:ext>
            </a:extLst>
          </p:cNvPr>
          <p:cNvCxnSpPr>
            <a:cxnSpLocks/>
            <a:stCxn id="130" idx="0"/>
            <a:endCxn id="12" idx="3"/>
          </p:cNvCxnSpPr>
          <p:nvPr/>
        </p:nvCxnSpPr>
        <p:spPr>
          <a:xfrm rot="10800000" flipV="1">
            <a:off x="2157055" y="3770942"/>
            <a:ext cx="682419" cy="1112535"/>
          </a:xfrm>
          <a:prstGeom prst="bentConnector3">
            <a:avLst>
              <a:gd name="adj1" fmla="val 50000"/>
            </a:avLst>
          </a:prstGeom>
          <a:noFill/>
          <a:ln w="6345" cap="flat">
            <a:solidFill>
              <a:srgbClr val="5B9BD5"/>
            </a:solidFill>
            <a:prstDash val="solid"/>
            <a:miter/>
          </a:ln>
        </p:spPr>
      </p:cxnSp>
      <p:sp>
        <p:nvSpPr>
          <p:cNvPr id="130" name="Diamond 34">
            <a:extLst>
              <a:ext uri="{FF2B5EF4-FFF2-40B4-BE49-F238E27FC236}">
                <a16:creationId xmlns:a16="http://schemas.microsoft.com/office/drawing/2014/main" id="{6239CBC3-312A-6D43-A6D6-B19D1FF56EAC}"/>
              </a:ext>
            </a:extLst>
          </p:cNvPr>
          <p:cNvSpPr/>
          <p:nvPr/>
        </p:nvSpPr>
        <p:spPr>
          <a:xfrm rot="16200000">
            <a:off x="2799349" y="3513467"/>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132" name="Elbow Connector 32">
            <a:extLst>
              <a:ext uri="{FF2B5EF4-FFF2-40B4-BE49-F238E27FC236}">
                <a16:creationId xmlns:a16="http://schemas.microsoft.com/office/drawing/2014/main" id="{5B939342-AC99-D449-AF0B-4671ACDE6F6D}"/>
              </a:ext>
            </a:extLst>
          </p:cNvPr>
          <p:cNvCxnSpPr>
            <a:cxnSpLocks/>
            <a:stCxn id="130" idx="2"/>
            <a:endCxn id="126" idx="1"/>
          </p:cNvCxnSpPr>
          <p:nvPr/>
        </p:nvCxnSpPr>
        <p:spPr>
          <a:xfrm>
            <a:off x="3354426" y="3770943"/>
            <a:ext cx="780375" cy="1159"/>
          </a:xfrm>
          <a:prstGeom prst="bentConnector3">
            <a:avLst>
              <a:gd name="adj1" fmla="val 50000"/>
            </a:avLst>
          </a:prstGeom>
          <a:noFill/>
          <a:ln w="6345" cap="flat">
            <a:solidFill>
              <a:srgbClr val="5B9BD5"/>
            </a:solidFill>
            <a:prstDash val="solid"/>
            <a:miter/>
          </a:ln>
        </p:spPr>
      </p:cxnSp>
      <p:cxnSp>
        <p:nvCxnSpPr>
          <p:cNvPr id="145" name="Elbow Connector 6">
            <a:extLst>
              <a:ext uri="{FF2B5EF4-FFF2-40B4-BE49-F238E27FC236}">
                <a16:creationId xmlns:a16="http://schemas.microsoft.com/office/drawing/2014/main" id="{1AADD5C8-2963-1049-A062-8EEA9191B810}"/>
              </a:ext>
            </a:extLst>
          </p:cNvPr>
          <p:cNvCxnSpPr>
            <a:cxnSpLocks/>
            <a:stCxn id="126" idx="3"/>
          </p:cNvCxnSpPr>
          <p:nvPr/>
        </p:nvCxnSpPr>
        <p:spPr>
          <a:xfrm flipV="1">
            <a:off x="5712775" y="3768371"/>
            <a:ext cx="517787" cy="3731"/>
          </a:xfrm>
          <a:prstGeom prst="bentConnector3">
            <a:avLst>
              <a:gd name="adj1" fmla="val 50000"/>
            </a:avLst>
          </a:prstGeom>
          <a:noFill/>
          <a:ln w="6345" cap="flat">
            <a:solidFill>
              <a:srgbClr val="5B9BD5"/>
            </a:solidFill>
            <a:prstDash val="solid"/>
            <a:miter/>
          </a:ln>
        </p:spPr>
      </p:cxnSp>
      <p:sp>
        <p:nvSpPr>
          <p:cNvPr id="148" name="Diamond 15">
            <a:extLst>
              <a:ext uri="{FF2B5EF4-FFF2-40B4-BE49-F238E27FC236}">
                <a16:creationId xmlns:a16="http://schemas.microsoft.com/office/drawing/2014/main" id="{24D8B73F-9B0D-0640-A541-7733438C8665}"/>
              </a:ext>
            </a:extLst>
          </p:cNvPr>
          <p:cNvSpPr/>
          <p:nvPr/>
        </p:nvSpPr>
        <p:spPr>
          <a:xfrm>
            <a:off x="6230562" y="3530623"/>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149" name="Elbow Connector 6">
            <a:extLst>
              <a:ext uri="{FF2B5EF4-FFF2-40B4-BE49-F238E27FC236}">
                <a16:creationId xmlns:a16="http://schemas.microsoft.com/office/drawing/2014/main" id="{A625D4E2-69E3-824B-8499-0684F8B099FE}"/>
              </a:ext>
            </a:extLst>
          </p:cNvPr>
          <p:cNvCxnSpPr>
            <a:cxnSpLocks/>
            <a:stCxn id="148" idx="1"/>
            <a:endCxn id="32" idx="1"/>
          </p:cNvCxnSpPr>
          <p:nvPr/>
        </p:nvCxnSpPr>
        <p:spPr>
          <a:xfrm flipV="1">
            <a:off x="6825763" y="3788099"/>
            <a:ext cx="392051" cy="1"/>
          </a:xfrm>
          <a:prstGeom prst="bentConnector3">
            <a:avLst>
              <a:gd name="adj1" fmla="val 50000"/>
            </a:avLst>
          </a:prstGeom>
          <a:noFill/>
          <a:ln w="6345" cap="flat">
            <a:solidFill>
              <a:srgbClr val="5B9BD5"/>
            </a:solidFill>
            <a:prstDash val="solid"/>
            <a:miter/>
          </a:ln>
        </p:spPr>
      </p:cxnSp>
      <p:sp>
        <p:nvSpPr>
          <p:cNvPr id="152" name="TextBox 14">
            <a:extLst>
              <a:ext uri="{FF2B5EF4-FFF2-40B4-BE49-F238E27FC236}">
                <a16:creationId xmlns:a16="http://schemas.microsoft.com/office/drawing/2014/main" id="{6114144D-699C-EF40-912E-7E14D0045734}"/>
              </a:ext>
            </a:extLst>
          </p:cNvPr>
          <p:cNvSpPr txBox="1"/>
          <p:nvPr/>
        </p:nvSpPr>
        <p:spPr>
          <a:xfrm>
            <a:off x="2995845" y="4055910"/>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rel3</a:t>
            </a:r>
          </a:p>
        </p:txBody>
      </p:sp>
      <p:sp>
        <p:nvSpPr>
          <p:cNvPr id="159" name="TextBox 51">
            <a:extLst>
              <a:ext uri="{FF2B5EF4-FFF2-40B4-BE49-F238E27FC236}">
                <a16:creationId xmlns:a16="http://schemas.microsoft.com/office/drawing/2014/main" id="{43E956B7-D5FB-B849-8243-9680535D3E5B}"/>
              </a:ext>
            </a:extLst>
          </p:cNvPr>
          <p:cNvSpPr txBox="1"/>
          <p:nvPr/>
        </p:nvSpPr>
        <p:spPr>
          <a:xfrm>
            <a:off x="3636791" y="3774865"/>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0:N</a:t>
            </a:r>
          </a:p>
        </p:txBody>
      </p:sp>
      <p:sp>
        <p:nvSpPr>
          <p:cNvPr id="160" name="TextBox 21">
            <a:extLst>
              <a:ext uri="{FF2B5EF4-FFF2-40B4-BE49-F238E27FC236}">
                <a16:creationId xmlns:a16="http://schemas.microsoft.com/office/drawing/2014/main" id="{7A928F6A-994A-D145-9665-0CE97DB4644A}"/>
              </a:ext>
            </a:extLst>
          </p:cNvPr>
          <p:cNvSpPr txBox="1"/>
          <p:nvPr/>
        </p:nvSpPr>
        <p:spPr>
          <a:xfrm>
            <a:off x="2131459" y="4486355"/>
            <a:ext cx="481222"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1:1</a:t>
            </a:r>
            <a:endParaRPr lang="en-GB" sz="1800" b="0" i="0" u="none" strike="noStrike" kern="1200" cap="none" spc="0" baseline="0" dirty="0">
              <a:solidFill>
                <a:srgbClr val="000000"/>
              </a:solidFill>
              <a:uFillTx/>
              <a:latin typeface="Calibri"/>
            </a:endParaRPr>
          </a:p>
        </p:txBody>
      </p:sp>
      <p:sp>
        <p:nvSpPr>
          <p:cNvPr id="165" name="TextBox 13">
            <a:extLst>
              <a:ext uri="{FF2B5EF4-FFF2-40B4-BE49-F238E27FC236}">
                <a16:creationId xmlns:a16="http://schemas.microsoft.com/office/drawing/2014/main" id="{C6E3E1E6-2C6E-B44E-92B8-D3B0473FD7AB}"/>
              </a:ext>
            </a:extLst>
          </p:cNvPr>
          <p:cNvSpPr txBox="1"/>
          <p:nvPr/>
        </p:nvSpPr>
        <p:spPr>
          <a:xfrm>
            <a:off x="8034174" y="4111127"/>
            <a:ext cx="364202"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1:1</a:t>
            </a:r>
          </a:p>
        </p:txBody>
      </p:sp>
      <p:sp>
        <p:nvSpPr>
          <p:cNvPr id="166" name="TextBox 13">
            <a:extLst>
              <a:ext uri="{FF2B5EF4-FFF2-40B4-BE49-F238E27FC236}">
                <a16:creationId xmlns:a16="http://schemas.microsoft.com/office/drawing/2014/main" id="{C8084566-396E-6E4E-8098-5175786DF6F0}"/>
              </a:ext>
            </a:extLst>
          </p:cNvPr>
          <p:cNvSpPr txBox="1"/>
          <p:nvPr/>
        </p:nvSpPr>
        <p:spPr>
          <a:xfrm>
            <a:off x="5911460" y="5406525"/>
            <a:ext cx="364202"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1:1</a:t>
            </a:r>
          </a:p>
        </p:txBody>
      </p:sp>
      <p:sp>
        <p:nvSpPr>
          <p:cNvPr id="167" name="TextBox 13">
            <a:extLst>
              <a:ext uri="{FF2B5EF4-FFF2-40B4-BE49-F238E27FC236}">
                <a16:creationId xmlns:a16="http://schemas.microsoft.com/office/drawing/2014/main" id="{59AA7E09-9B32-7546-8B10-21923CC0349A}"/>
              </a:ext>
            </a:extLst>
          </p:cNvPr>
          <p:cNvSpPr txBox="1"/>
          <p:nvPr/>
        </p:nvSpPr>
        <p:spPr>
          <a:xfrm>
            <a:off x="5697505" y="3459552"/>
            <a:ext cx="364202"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1:1</a:t>
            </a:r>
          </a:p>
        </p:txBody>
      </p:sp>
    </p:spTree>
    <p:extLst>
      <p:ext uri="{BB962C8B-B14F-4D97-AF65-F5344CB8AC3E}">
        <p14:creationId xmlns:p14="http://schemas.microsoft.com/office/powerpoint/2010/main" val="2948808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dirty="0"/>
              <a:t>Relational model</a:t>
            </a:r>
          </a:p>
        </p:txBody>
      </p:sp>
      <p:sp>
        <p:nvSpPr>
          <p:cNvPr id="3" name="Content Placeholder 2"/>
          <p:cNvSpPr txBox="1">
            <a:spLocks noGrp="1"/>
          </p:cNvSpPr>
          <p:nvPr>
            <p:ph idx="1"/>
          </p:nvPr>
        </p:nvSpPr>
        <p:spPr>
          <a:xfrm>
            <a:off x="628650" y="1469571"/>
            <a:ext cx="8399842" cy="4986521"/>
          </a:xfrm>
        </p:spPr>
        <p:txBody>
          <a:bodyPr>
            <a:normAutofit fontScale="62500" lnSpcReduction="20000"/>
          </a:bodyPr>
          <a:lstStyle/>
          <a:p>
            <a:pPr marL="0" lvl="0" indent="0">
              <a:buNone/>
            </a:pPr>
            <a:r>
              <a:rPr lang="en-GB" dirty="0"/>
              <a:t>Admin(</a:t>
            </a:r>
            <a:r>
              <a:rPr lang="en-GB" u="sng" dirty="0"/>
              <a:t>id</a:t>
            </a:r>
            <a:r>
              <a:rPr lang="en-GB" dirty="0"/>
              <a:t>, username, password, email)</a:t>
            </a:r>
          </a:p>
          <a:p>
            <a:pPr marL="0" lvl="0" indent="0">
              <a:buNone/>
            </a:pPr>
            <a:endParaRPr lang="en-GB" dirty="0"/>
          </a:p>
          <a:p>
            <a:pPr marL="0" indent="0">
              <a:buNone/>
            </a:pPr>
            <a:r>
              <a:rPr lang="en-GB" dirty="0"/>
              <a:t>User(</a:t>
            </a:r>
            <a:r>
              <a:rPr lang="en-GB" u="sng" dirty="0"/>
              <a:t>id</a:t>
            </a:r>
            <a:r>
              <a:rPr lang="en-GB" dirty="0"/>
              <a:t>, email, name, surname, username, password, </a:t>
            </a:r>
            <a:r>
              <a:rPr lang="en-GB" dirty="0" err="1"/>
              <a:t>is_blocked</a:t>
            </a:r>
            <a:r>
              <a:rPr lang="en-GB" dirty="0"/>
              <a:t>, </a:t>
            </a:r>
            <a:r>
              <a:rPr lang="en-GB" dirty="0" err="1"/>
              <a:t>last_login</a:t>
            </a:r>
            <a:r>
              <a:rPr lang="en-GB" dirty="0"/>
              <a:t>)</a:t>
            </a:r>
          </a:p>
          <a:p>
            <a:pPr marL="0" indent="0">
              <a:buNone/>
            </a:pPr>
            <a:endParaRPr lang="en-GB" dirty="0"/>
          </a:p>
          <a:p>
            <a:pPr marL="0" indent="0">
              <a:buNone/>
            </a:pPr>
            <a:r>
              <a:rPr lang="en-GB" dirty="0"/>
              <a:t>Review(</a:t>
            </a:r>
            <a:r>
              <a:rPr lang="en-GB" u="sng" dirty="0"/>
              <a:t>id</a:t>
            </a:r>
            <a:r>
              <a:rPr lang="en-GB" dirty="0"/>
              <a:t>, 	date, description, </a:t>
            </a:r>
            <a:r>
              <a:rPr lang="en-GB" dirty="0" err="1"/>
              <a:t>user_id</a:t>
            </a:r>
            <a:r>
              <a:rPr lang="en-GB" dirty="0"/>
              <a:t>, </a:t>
            </a:r>
            <a:r>
              <a:rPr lang="en-GB" dirty="0" err="1"/>
              <a:t>product_id</a:t>
            </a:r>
            <a:r>
              <a:rPr lang="en-GB" dirty="0"/>
              <a:t> )</a:t>
            </a:r>
          </a:p>
          <a:p>
            <a:pPr marL="0" indent="0">
              <a:buNone/>
            </a:pPr>
            <a:endParaRPr lang="en-GB" dirty="0"/>
          </a:p>
          <a:p>
            <a:pPr marL="0" indent="0">
              <a:buNone/>
            </a:pPr>
            <a:r>
              <a:rPr lang="en-GB" dirty="0"/>
              <a:t>Product(</a:t>
            </a:r>
            <a:r>
              <a:rPr lang="en-GB" u="sng" dirty="0"/>
              <a:t>id</a:t>
            </a:r>
            <a:r>
              <a:rPr lang="en-GB" dirty="0"/>
              <a:t>, name, 		</a:t>
            </a:r>
            <a:r>
              <a:rPr lang="en-GB" dirty="0" err="1"/>
              <a:t>photoimage</a:t>
            </a:r>
            <a:r>
              <a:rPr lang="en-GB" dirty="0"/>
              <a:t>, </a:t>
            </a:r>
            <a:r>
              <a:rPr lang="en-GB" dirty="0" err="1"/>
              <a:t>productOfTheDay</a:t>
            </a:r>
            <a:r>
              <a:rPr lang="en-GB" dirty="0"/>
              <a:t>)</a:t>
            </a:r>
          </a:p>
          <a:p>
            <a:pPr marL="0" indent="0">
              <a:buNone/>
            </a:pPr>
            <a:endParaRPr lang="en-GB" dirty="0"/>
          </a:p>
          <a:p>
            <a:pPr marL="0" indent="0">
              <a:buNone/>
            </a:pPr>
            <a:r>
              <a:rPr lang="en-GB" dirty="0"/>
              <a:t>Questionnaire(</a:t>
            </a:r>
            <a:r>
              <a:rPr lang="en-GB" u="sng" dirty="0"/>
              <a:t>id</a:t>
            </a:r>
            <a:r>
              <a:rPr lang="en-GB" dirty="0"/>
              <a:t>,  </a:t>
            </a:r>
            <a:r>
              <a:rPr lang="en-GB" dirty="0" err="1"/>
              <a:t>relatedProduct_id</a:t>
            </a:r>
            <a:r>
              <a:rPr lang="en-GB" dirty="0"/>
              <a:t>,   </a:t>
            </a:r>
            <a:r>
              <a:rPr lang="en-GB" dirty="0" err="1"/>
              <a:t>numFixedQuestions</a:t>
            </a:r>
            <a:r>
              <a:rPr lang="en-GB" dirty="0"/>
              <a:t>, </a:t>
            </a:r>
            <a:r>
              <a:rPr lang="en-GB" dirty="0" err="1"/>
              <a:t>numMarketingQuestions</a:t>
            </a:r>
            <a:r>
              <a:rPr lang="en-GB" dirty="0"/>
              <a:t>)</a:t>
            </a:r>
          </a:p>
          <a:p>
            <a:pPr marL="0" indent="0">
              <a:buNone/>
            </a:pPr>
            <a:endParaRPr lang="en-GB" dirty="0"/>
          </a:p>
          <a:p>
            <a:pPr marL="0" indent="0">
              <a:buNone/>
            </a:pPr>
            <a:r>
              <a:rPr lang="en-GB" dirty="0" err="1"/>
              <a:t>UserAnswer</a:t>
            </a:r>
            <a:r>
              <a:rPr lang="en-GB" dirty="0"/>
              <a:t>(</a:t>
            </a:r>
            <a:r>
              <a:rPr lang="en-GB" u="sng" dirty="0"/>
              <a:t>id</a:t>
            </a:r>
            <a:r>
              <a:rPr lang="en-GB" dirty="0"/>
              <a:t>, </a:t>
            </a:r>
            <a:r>
              <a:rPr lang="en-GB" dirty="0" err="1"/>
              <a:t>relatedQuestionnaire_id</a:t>
            </a:r>
            <a:r>
              <a:rPr lang="en-GB" dirty="0"/>
              <a:t>, </a:t>
            </a:r>
            <a:r>
              <a:rPr lang="en-GB" dirty="0" err="1"/>
              <a:t>relatedUser_id</a:t>
            </a:r>
            <a:r>
              <a:rPr lang="en-GB" dirty="0"/>
              <a:t>, </a:t>
            </a:r>
            <a:r>
              <a:rPr lang="en-GB" dirty="0" err="1"/>
              <a:t>pointsEarned</a:t>
            </a:r>
            <a:r>
              <a:rPr lang="en-GB" dirty="0"/>
              <a:t>)</a:t>
            </a:r>
          </a:p>
          <a:p>
            <a:pPr marL="0" indent="0">
              <a:buNone/>
            </a:pPr>
            <a:endParaRPr lang="en-GB" dirty="0"/>
          </a:p>
          <a:p>
            <a:pPr marL="0" indent="0">
              <a:buNone/>
            </a:pPr>
            <a:r>
              <a:rPr lang="en-GB" dirty="0" err="1"/>
              <a:t>UserAnswer_ANSWERS</a:t>
            </a:r>
            <a:r>
              <a:rPr lang="en-GB" dirty="0"/>
              <a:t>(</a:t>
            </a:r>
            <a:r>
              <a:rPr lang="en-GB" u="sng" dirty="0" err="1"/>
              <a:t>UserAnswer_id</a:t>
            </a:r>
            <a:r>
              <a:rPr lang="en-GB" dirty="0"/>
              <a:t>,  answers, </a:t>
            </a:r>
            <a:r>
              <a:rPr lang="en-GB" dirty="0" err="1"/>
              <a:t>question_id</a:t>
            </a:r>
            <a:r>
              <a:rPr lang="en-GB" dirty="0"/>
              <a:t>)</a:t>
            </a:r>
          </a:p>
          <a:p>
            <a:pPr marL="0" lvl="0" indent="0">
              <a:buNone/>
            </a:pPr>
            <a:endParaRPr lang="en-GB" dirty="0"/>
          </a:p>
          <a:p>
            <a:pPr marL="0" lvl="0" indent="0">
              <a:buNone/>
            </a:pPr>
            <a:r>
              <a:rPr lang="en-GB" dirty="0"/>
              <a:t>Question(</a:t>
            </a:r>
            <a:r>
              <a:rPr lang="en-GB" u="sng" dirty="0"/>
              <a:t>id, </a:t>
            </a:r>
            <a:r>
              <a:rPr lang="en-GB" dirty="0"/>
              <a:t>description, type, </a:t>
            </a:r>
            <a:r>
              <a:rPr lang="en-GB" dirty="0" err="1"/>
              <a:t>questionnaire_id</a:t>
            </a:r>
            <a:r>
              <a:rPr lang="en-GB" dirty="0"/>
              <a:t>)</a:t>
            </a:r>
          </a:p>
          <a:p>
            <a:pPr marL="0" lvl="0" indent="0">
              <a:buNone/>
            </a:pPr>
            <a:endParaRPr lang="en-GB" dirty="0"/>
          </a:p>
          <a:p>
            <a:pPr marL="0" lvl="0" indent="0">
              <a:buNone/>
            </a:pPr>
            <a:endParaRPr lang="en-GB" dirty="0"/>
          </a:p>
        </p:txBody>
      </p:sp>
      <p:cxnSp>
        <p:nvCxnSpPr>
          <p:cNvPr id="4" name="Straight Arrow Connector 4"/>
          <p:cNvCxnSpPr>
            <a:cxnSpLocks/>
          </p:cNvCxnSpPr>
          <p:nvPr/>
        </p:nvCxnSpPr>
        <p:spPr>
          <a:xfrm flipH="1">
            <a:off x="1632859" y="2982686"/>
            <a:ext cx="3672000" cy="446315"/>
          </a:xfrm>
          <a:prstGeom prst="straightConnector1">
            <a:avLst/>
          </a:prstGeom>
          <a:noFill/>
          <a:ln w="34925" cap="flat">
            <a:solidFill>
              <a:srgbClr val="5B9BD5"/>
            </a:solidFill>
            <a:prstDash val="solid"/>
            <a:miter/>
            <a:tailEnd type="arrow"/>
          </a:ln>
        </p:spPr>
      </p:cxnSp>
      <p:cxnSp>
        <p:nvCxnSpPr>
          <p:cNvPr id="5" name="Straight Arrow Connector 9"/>
          <p:cNvCxnSpPr>
            <a:cxnSpLocks/>
          </p:cNvCxnSpPr>
          <p:nvPr/>
        </p:nvCxnSpPr>
        <p:spPr>
          <a:xfrm flipH="1" flipV="1">
            <a:off x="1393373" y="2373087"/>
            <a:ext cx="2982684" cy="398178"/>
          </a:xfrm>
          <a:prstGeom prst="straightConnector1">
            <a:avLst/>
          </a:prstGeom>
          <a:noFill/>
          <a:ln w="34925" cap="flat">
            <a:solidFill>
              <a:srgbClr val="5B9BD5"/>
            </a:solidFill>
            <a:prstDash val="solid"/>
            <a:miter/>
            <a:tailEnd type="arrow"/>
          </a:ln>
        </p:spPr>
      </p:cxnSp>
      <p:cxnSp>
        <p:nvCxnSpPr>
          <p:cNvPr id="11" name="Straight Arrow Connector 4">
            <a:extLst>
              <a:ext uri="{FF2B5EF4-FFF2-40B4-BE49-F238E27FC236}">
                <a16:creationId xmlns:a16="http://schemas.microsoft.com/office/drawing/2014/main" id="{5626F26B-3367-1043-876B-320424D812AB}"/>
              </a:ext>
            </a:extLst>
          </p:cNvPr>
          <p:cNvCxnSpPr>
            <a:cxnSpLocks/>
          </p:cNvCxnSpPr>
          <p:nvPr/>
        </p:nvCxnSpPr>
        <p:spPr>
          <a:xfrm flipH="1" flipV="1">
            <a:off x="1632858" y="3640422"/>
            <a:ext cx="1306285" cy="422840"/>
          </a:xfrm>
          <a:prstGeom prst="straightConnector1">
            <a:avLst/>
          </a:prstGeom>
          <a:noFill/>
          <a:ln w="34925" cap="flat">
            <a:solidFill>
              <a:srgbClr val="5B9BD5"/>
            </a:solidFill>
            <a:prstDash val="solid"/>
            <a:miter/>
            <a:tailEnd type="arrow"/>
          </a:ln>
        </p:spPr>
      </p:cxnSp>
      <p:cxnSp>
        <p:nvCxnSpPr>
          <p:cNvPr id="14" name="Straight Arrow Connector 4">
            <a:extLst>
              <a:ext uri="{FF2B5EF4-FFF2-40B4-BE49-F238E27FC236}">
                <a16:creationId xmlns:a16="http://schemas.microsoft.com/office/drawing/2014/main" id="{89408C0D-C9D6-2A47-82A9-FFC0564D939D}"/>
              </a:ext>
            </a:extLst>
          </p:cNvPr>
          <p:cNvCxnSpPr>
            <a:cxnSpLocks/>
          </p:cNvCxnSpPr>
          <p:nvPr/>
        </p:nvCxnSpPr>
        <p:spPr>
          <a:xfrm flipH="1" flipV="1">
            <a:off x="2155373" y="4298158"/>
            <a:ext cx="261256" cy="422840"/>
          </a:xfrm>
          <a:prstGeom prst="straightConnector1">
            <a:avLst/>
          </a:prstGeom>
          <a:noFill/>
          <a:ln w="34925" cap="flat">
            <a:solidFill>
              <a:srgbClr val="5B9BD5"/>
            </a:solidFill>
            <a:prstDash val="solid"/>
            <a:miter/>
            <a:tailEnd type="arrow"/>
          </a:ln>
        </p:spPr>
      </p:cxnSp>
      <p:cxnSp>
        <p:nvCxnSpPr>
          <p:cNvPr id="16" name="Straight Arrow Connector 4">
            <a:extLst>
              <a:ext uri="{FF2B5EF4-FFF2-40B4-BE49-F238E27FC236}">
                <a16:creationId xmlns:a16="http://schemas.microsoft.com/office/drawing/2014/main" id="{686A2D15-9F18-694C-B7E7-60682346D15D}"/>
              </a:ext>
            </a:extLst>
          </p:cNvPr>
          <p:cNvCxnSpPr>
            <a:cxnSpLocks/>
          </p:cNvCxnSpPr>
          <p:nvPr/>
        </p:nvCxnSpPr>
        <p:spPr>
          <a:xfrm flipH="1" flipV="1">
            <a:off x="1273631" y="2373087"/>
            <a:ext cx="3842655" cy="2347911"/>
          </a:xfrm>
          <a:prstGeom prst="straightConnector1">
            <a:avLst/>
          </a:prstGeom>
          <a:noFill/>
          <a:ln w="34925" cap="flat">
            <a:solidFill>
              <a:srgbClr val="5B9BD5"/>
            </a:solidFill>
            <a:prstDash val="solid"/>
            <a:miter/>
            <a:tailEnd type="arrow"/>
          </a:ln>
        </p:spPr>
      </p:cxnSp>
      <p:cxnSp>
        <p:nvCxnSpPr>
          <p:cNvPr id="22" name="Straight Arrow Connector 4">
            <a:extLst>
              <a:ext uri="{FF2B5EF4-FFF2-40B4-BE49-F238E27FC236}">
                <a16:creationId xmlns:a16="http://schemas.microsoft.com/office/drawing/2014/main" id="{04BC0BB0-93E9-5441-B279-0EAA8C5497AB}"/>
              </a:ext>
            </a:extLst>
          </p:cNvPr>
          <p:cNvCxnSpPr>
            <a:cxnSpLocks/>
          </p:cNvCxnSpPr>
          <p:nvPr/>
        </p:nvCxnSpPr>
        <p:spPr>
          <a:xfrm flipH="1" flipV="1">
            <a:off x="2035629" y="4932419"/>
            <a:ext cx="1289957" cy="422840"/>
          </a:xfrm>
          <a:prstGeom prst="straightConnector1">
            <a:avLst/>
          </a:prstGeom>
          <a:noFill/>
          <a:ln w="34925" cap="flat">
            <a:solidFill>
              <a:srgbClr val="5B9BD5"/>
            </a:solidFill>
            <a:prstDash val="solid"/>
            <a:miter/>
            <a:tailEnd type="arrow"/>
          </a:ln>
        </p:spPr>
      </p:cxnSp>
      <p:cxnSp>
        <p:nvCxnSpPr>
          <p:cNvPr id="24" name="Straight Arrow Connector 4">
            <a:extLst>
              <a:ext uri="{FF2B5EF4-FFF2-40B4-BE49-F238E27FC236}">
                <a16:creationId xmlns:a16="http://schemas.microsoft.com/office/drawing/2014/main" id="{558D370C-C76C-1A45-9FFF-BF7C2F520777}"/>
              </a:ext>
            </a:extLst>
          </p:cNvPr>
          <p:cNvCxnSpPr>
            <a:cxnSpLocks/>
          </p:cNvCxnSpPr>
          <p:nvPr/>
        </p:nvCxnSpPr>
        <p:spPr>
          <a:xfrm flipH="1">
            <a:off x="1796145" y="5566680"/>
            <a:ext cx="3755569" cy="338995"/>
          </a:xfrm>
          <a:prstGeom prst="straightConnector1">
            <a:avLst/>
          </a:prstGeom>
          <a:noFill/>
          <a:ln w="34925" cap="flat">
            <a:solidFill>
              <a:srgbClr val="5B9BD5"/>
            </a:solidFill>
            <a:prstDash val="solid"/>
            <a:miter/>
            <a:tailEnd type="arrow"/>
          </a:ln>
        </p:spPr>
      </p:cxnSp>
      <p:cxnSp>
        <p:nvCxnSpPr>
          <p:cNvPr id="27" name="Elbow Connector 26">
            <a:extLst>
              <a:ext uri="{FF2B5EF4-FFF2-40B4-BE49-F238E27FC236}">
                <a16:creationId xmlns:a16="http://schemas.microsoft.com/office/drawing/2014/main" id="{EDA7D10E-9512-BF42-A5F1-849D193C6731}"/>
              </a:ext>
            </a:extLst>
          </p:cNvPr>
          <p:cNvCxnSpPr>
            <a:cxnSpLocks/>
          </p:cNvCxnSpPr>
          <p:nvPr/>
        </p:nvCxnSpPr>
        <p:spPr>
          <a:xfrm rot="10800000">
            <a:off x="2155373" y="4293515"/>
            <a:ext cx="2026500" cy="1976657"/>
          </a:xfrm>
          <a:prstGeom prst="bentConnector3">
            <a:avLst>
              <a:gd name="adj1" fmla="val 192350"/>
            </a:avLst>
          </a:prstGeom>
          <a:ln w="34925">
            <a:solidFill>
              <a:schemeClr val="accent1"/>
            </a:solidFill>
            <a:headEnd type="none"/>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741865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a:t>
            </a:r>
          </a:p>
        </p:txBody>
      </p:sp>
      <p:sp>
        <p:nvSpPr>
          <p:cNvPr id="3" name="Content Placeholder 2"/>
          <p:cNvSpPr>
            <a:spLocks noGrp="1"/>
          </p:cNvSpPr>
          <p:nvPr>
            <p:ph idx="1"/>
          </p:nvPr>
        </p:nvSpPr>
        <p:spPr/>
        <p:txBody>
          <a:bodyPr/>
          <a:lstStyle/>
          <a:p>
            <a:r>
              <a:rPr lang="en-GB" dirty="0"/>
              <a:t>If there are considerations about the ER and the logical model write them here</a:t>
            </a:r>
          </a:p>
        </p:txBody>
      </p:sp>
    </p:spTree>
    <p:extLst>
      <p:ext uri="{BB962C8B-B14F-4D97-AF65-F5344CB8AC3E}">
        <p14:creationId xmlns:p14="http://schemas.microsoft.com/office/powerpoint/2010/main" val="3142545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“rel1” </a:t>
            </a:r>
          </a:p>
        </p:txBody>
      </p:sp>
      <p:sp>
        <p:nvSpPr>
          <p:cNvPr id="5" name="Content Placeholder 4"/>
          <p:cNvSpPr>
            <a:spLocks noGrp="1"/>
          </p:cNvSpPr>
          <p:nvPr>
            <p:ph sz="half" idx="2"/>
          </p:nvPr>
        </p:nvSpPr>
        <p:spPr/>
        <p:txBody>
          <a:bodyPr>
            <a:normAutofit fontScale="92500" lnSpcReduction="20000"/>
          </a:bodyPr>
          <a:lstStyle/>
          <a:p>
            <a:r>
              <a:rPr lang="en-GB" dirty="0"/>
              <a:t>A </a:t>
            </a:r>
            <a:r>
              <a:rPr lang="en-GB" dirty="0">
                <a:sym typeface="Wingdings" panose="05000000000000000000" pitchFamily="2" charset="2"/>
              </a:rPr>
              <a:t></a:t>
            </a:r>
            <a:r>
              <a:rPr lang="en-GB" dirty="0"/>
              <a:t> B … describe ORM here</a:t>
            </a:r>
          </a:p>
          <a:p>
            <a:pPr lvl="1"/>
            <a:r>
              <a:rPr lang="en-GB" dirty="0"/>
              <a:t>including annotations for the attributes and for the relationships, fetch type of attributes and of relationships, and operation cascading policies for relationships  </a:t>
            </a:r>
          </a:p>
          <a:p>
            <a:r>
              <a:rPr lang="en-GB" dirty="0"/>
              <a:t>B </a:t>
            </a:r>
            <a:r>
              <a:rPr lang="en-GB" dirty="0">
                <a:sym typeface="Wingdings" panose="05000000000000000000" pitchFamily="2" charset="2"/>
              </a:rPr>
              <a:t> A … describe ORM here</a:t>
            </a:r>
          </a:p>
          <a:p>
            <a:r>
              <a:rPr lang="en-GB" dirty="0">
                <a:sym typeface="Wingdings" panose="05000000000000000000" pitchFamily="2" charset="2"/>
              </a:rPr>
              <a:t>Clone this slide as many times as there are relationships</a:t>
            </a:r>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101117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a:t>
            </a:r>
            <a:r>
              <a:rPr lang="en-GB" dirty="0" err="1"/>
              <a:t>Adim</a:t>
            </a:r>
            <a:endParaRPr lang="en-GB" dirty="0"/>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@Getter</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@Setter</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 = "</a:t>
            </a:r>
            <a:r>
              <a:rPr lang="en-GB" sz="1500" dirty="0" err="1">
                <a:latin typeface="Courier New" panose="02070309020205020404" pitchFamily="49" charset="0"/>
                <a:cs typeface="Courier New" panose="02070309020205020404" pitchFamily="49" charset="0"/>
              </a:rPr>
              <a:t>Admin.checkCredentials</a:t>
            </a:r>
            <a:r>
              <a:rPr lang="en-GB" sz="1500" dirty="0">
                <a:latin typeface="Courier New" panose="02070309020205020404" pitchFamily="49" charset="0"/>
                <a:cs typeface="Courier New" panose="02070309020205020404" pitchFamily="49" charset="0"/>
              </a:rPr>
              <a:t>", query = "SELECT r FROM Admin r  WHERE (</a:t>
            </a:r>
            <a:r>
              <a:rPr lang="en-GB" sz="1500" dirty="0" err="1">
                <a:latin typeface="Courier New" panose="02070309020205020404" pitchFamily="49" charset="0"/>
                <a:cs typeface="Courier New" panose="02070309020205020404" pitchFamily="49" charset="0"/>
              </a:rPr>
              <a:t>r.username</a:t>
            </a:r>
            <a:r>
              <a:rPr lang="en-GB" sz="1500" dirty="0">
                <a:latin typeface="Courier New" panose="02070309020205020404" pitchFamily="49" charset="0"/>
                <a:cs typeface="Courier New" panose="02070309020205020404" pitchFamily="49" charset="0"/>
              </a:rPr>
              <a:t> = ?1 or </a:t>
            </a:r>
            <a:r>
              <a:rPr lang="en-GB" sz="1500" dirty="0" err="1">
                <a:latin typeface="Courier New" panose="02070309020205020404" pitchFamily="49" charset="0"/>
                <a:cs typeface="Courier New" panose="02070309020205020404" pitchFamily="49" charset="0"/>
              </a:rPr>
              <a:t>r.email</a:t>
            </a:r>
            <a:r>
              <a:rPr lang="en-GB" sz="1500" dirty="0">
                <a:latin typeface="Courier New" panose="02070309020205020404" pitchFamily="49" charset="0"/>
                <a:cs typeface="Courier New" panose="02070309020205020404" pitchFamily="49" charset="0"/>
              </a:rPr>
              <a:t> = ?1) and </a:t>
            </a:r>
            <a:r>
              <a:rPr lang="en-GB" sz="1500" dirty="0" err="1">
                <a:latin typeface="Courier New" panose="02070309020205020404" pitchFamily="49" charset="0"/>
                <a:cs typeface="Courier New" panose="02070309020205020404" pitchFamily="49" charset="0"/>
              </a:rPr>
              <a:t>r.password</a:t>
            </a:r>
            <a:r>
              <a:rPr lang="en-GB" sz="1500" dirty="0">
                <a:latin typeface="Courier New" panose="02070309020205020404" pitchFamily="49" charset="0"/>
                <a:cs typeface="Courier New" panose="02070309020205020404" pitchFamily="49" charset="0"/>
              </a:rPr>
              <a:t> = ?2")</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public class Admin implements Serializable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@Id</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GeneratedValue</a:t>
            </a:r>
            <a:r>
              <a:rPr lang="en-GB" sz="1500" dirty="0">
                <a:latin typeface="Courier New" panose="02070309020205020404" pitchFamily="49" charset="0"/>
                <a:cs typeface="Courier New" panose="02070309020205020404" pitchFamily="49" charset="0"/>
              </a:rPr>
              <a:t>(strategy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int id;</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@Column(unique = true)</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String username;</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@Column(unique = true)</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String email;</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String password;</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848762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2672</Words>
  <Application>Microsoft Office PowerPoint</Application>
  <PresentationFormat>On-screen Show (4:3)</PresentationFormat>
  <Paragraphs>218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Courier New</vt:lpstr>
      <vt:lpstr>Office Theme</vt:lpstr>
      <vt:lpstr>Data bases 2</vt:lpstr>
      <vt:lpstr>Specifications</vt:lpstr>
      <vt:lpstr>Questions</vt:lpstr>
      <vt:lpstr>Warning</vt:lpstr>
      <vt:lpstr>Entity Relationship</vt:lpstr>
      <vt:lpstr>Relational model</vt:lpstr>
      <vt:lpstr>Motivation</vt:lpstr>
      <vt:lpstr>Relationship “rel1” </vt:lpstr>
      <vt:lpstr>Entity Adim</vt:lpstr>
      <vt:lpstr>Entity Product</vt:lpstr>
      <vt:lpstr>Entity Question</vt:lpstr>
      <vt:lpstr>Entity Questionnaire</vt:lpstr>
      <vt:lpstr>Entity Questionnaire</vt:lpstr>
      <vt:lpstr>Entity Review</vt:lpstr>
      <vt:lpstr>Entity User</vt:lpstr>
      <vt:lpstr>Entity User</vt:lpstr>
      <vt:lpstr>Entity UserAnswer</vt:lpstr>
      <vt:lpstr>Entity UserAnswer</vt:lpstr>
      <vt:lpstr>Entity method for doing something</vt:lpstr>
      <vt:lpstr>Components: Client components</vt:lpstr>
      <vt:lpstr>Components: Business Components </vt:lpstr>
      <vt:lpstr>Business method for  doing something</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Danilo Catone</cp:lastModifiedBy>
  <cp:revision>236</cp:revision>
  <dcterms:created xsi:type="dcterms:W3CDTF">2020-11-06T10:16:45Z</dcterms:created>
  <dcterms:modified xsi:type="dcterms:W3CDTF">2021-02-25T19:40:11Z</dcterms:modified>
</cp:coreProperties>
</file>