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91"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797675" cy="9926638"/>
  <p:embeddedFontLst>
    <p:embeddedFont>
      <p:font typeface="맑은 고딕" panose="020B0503020000020004" pitchFamily="50" charset="-127"/>
      <p:regular r:id="rId18"/>
      <p:bold r:id="rId1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58">
          <p15:clr>
            <a:srgbClr val="A4A3A4"/>
          </p15:clr>
        </p15:guide>
        <p15:guide id="2" pos="3839">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4" autoAdjust="0"/>
    <p:restoredTop sz="99704" autoAdjust="0"/>
  </p:normalViewPr>
  <p:slideViewPr>
    <p:cSldViewPr>
      <p:cViewPr varScale="1">
        <p:scale>
          <a:sx n="67" d="100"/>
          <a:sy n="67" d="100"/>
        </p:scale>
        <p:origin x="538" y="67"/>
      </p:cViewPr>
      <p:guideLst>
        <p:guide orient="horz" pos="2158"/>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endParaRPr lang="ko-KR"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2022-10-27</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efensiveOrigins/AtomicPurpleTea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개체 틀 9"/>
          <p:cNvSpPr>
            <a:spLocks noGrp="1"/>
          </p:cNvSpPr>
          <p:nvPr>
            <p:ph type="title" hasCustomPrompt="1"/>
          </p:nvPr>
        </p:nvSpPr>
        <p:spPr>
          <a:xfrm>
            <a:off x="3647728" y="2348880"/>
            <a:ext cx="4824536" cy="720080"/>
          </a:xfrm>
        </p:spPr>
        <p:txBody>
          <a:bodyPr vert="horz" lIns="91440" tIns="45720" rIns="91440" bIns="45720" anchor="ctr">
            <a:noAutofit/>
          </a:bodyPr>
          <a:lstStyle/>
          <a:p>
            <a:pPr marL="0" lvl="0" indent="0" algn="l" defTabSz="914400" rtl="0" eaLnBrk="1" latinLnBrk="1" hangingPunct="1">
              <a:lnSpc>
                <a:spcPct val="100000"/>
              </a:lnSpc>
              <a:spcBef>
                <a:spcPct val="0"/>
              </a:spcBef>
              <a:spcAft>
                <a:spcPts val="0"/>
              </a:spcAft>
              <a:buNone/>
              <a:defRPr/>
            </a:pPr>
            <a:r>
              <a:rPr kumimoji="0" lang="en-US" altLang="ko-KR" sz="2800" b="1" i="0" u="none" strike="noStrike" kern="1200" cap="none" spc="0" normalizeH="0" baseline="0">
                <a:solidFill>
                  <a:srgbClr val="7030A0"/>
                </a:solidFill>
                <a:latin typeface="맑은 고딕"/>
                <a:ea typeface="맑은 고딕"/>
                <a:cs typeface="맑은 고딕"/>
              </a:rPr>
              <a:t>Purple</a:t>
            </a:r>
            <a:r>
              <a:rPr kumimoji="0" lang="en-US" altLang="ko-KR" sz="2800" b="1" i="0" u="none" strike="noStrike" kern="1200" cap="none" spc="0" normalizeH="0" baseline="0">
                <a:solidFill>
                  <a:srgbClr val="000000"/>
                </a:solidFill>
                <a:latin typeface="맑은 고딕"/>
                <a:ea typeface="맑은 고딕"/>
                <a:cs typeface="맑은 고딕"/>
              </a:rPr>
              <a:t> Team AI Framework</a:t>
            </a:r>
          </a:p>
        </p:txBody>
      </p:sp>
      <p:pic>
        <p:nvPicPr>
          <p:cNvPr id="6" name="그림 5"/>
          <p:cNvPicPr>
            <a:picLocks noChangeAspect="1"/>
          </p:cNvPicPr>
          <p:nvPr/>
        </p:nvPicPr>
        <p:blipFill rotWithShape="1">
          <a:blip r:embed="rId2">
            <a:duotone>
              <a:schemeClr val="accent2">
                <a:shade val="45000"/>
                <a:satMod val="135000"/>
              </a:schemeClr>
              <a:prstClr val="white"/>
            </a:duotone>
          </a:blip>
          <a:stretch>
            <a:fillRect/>
          </a:stretch>
        </p:blipFill>
        <p:spPr>
          <a:xfrm>
            <a:off x="629395" y="994570"/>
            <a:ext cx="3428700" cy="3428700"/>
          </a:xfrm>
          <a:prstGeom prst="rect">
            <a:avLst/>
          </a:prstGeom>
          <a:noFill/>
        </p:spPr>
      </p:pic>
      <p:pic>
        <p:nvPicPr>
          <p:cNvPr id="7" name="그림 6"/>
          <p:cNvPicPr>
            <a:picLocks noChangeAspect="1"/>
          </p:cNvPicPr>
          <p:nvPr/>
        </p:nvPicPr>
        <p:blipFill rotWithShape="1">
          <a:blip r:embed="rId2">
            <a:duotone>
              <a:schemeClr val="accent1">
                <a:shade val="45000"/>
                <a:satMod val="135000"/>
              </a:schemeClr>
              <a:prstClr val="white"/>
            </a:duotone>
          </a:blip>
          <a:stretch>
            <a:fillRect/>
          </a:stretch>
        </p:blipFill>
        <p:spPr>
          <a:xfrm>
            <a:off x="8035275" y="994570"/>
            <a:ext cx="3428700" cy="3428700"/>
          </a:xfrm>
          <a:prstGeom prst="rect">
            <a:avLst/>
          </a:prstGeom>
          <a:noFill/>
          <a:ln>
            <a:noFill/>
          </a:ln>
        </p:spPr>
      </p:pic>
      <p:sp>
        <p:nvSpPr>
          <p:cNvPr id="8" name="TextBox 7"/>
          <p:cNvSpPr txBox="1"/>
          <p:nvPr/>
        </p:nvSpPr>
        <p:spPr>
          <a:xfrm>
            <a:off x="9480376" y="5445224"/>
            <a:ext cx="2448272" cy="1229896"/>
          </a:xfrm>
          <a:prstGeom prst="rect">
            <a:avLst/>
          </a:prstGeom>
        </p:spPr>
        <p:txBody>
          <a:bodyPr wrap="square">
            <a:spAutoFit/>
          </a:bodyPr>
          <a:lstStyle/>
          <a:p>
            <a:pPr algn="r">
              <a:defRPr/>
            </a:pPr>
            <a:r>
              <a:rPr lang="en-US" altLang="ko-KR" sz="2500" b="1"/>
              <a:t>Hack My Brain</a:t>
            </a:r>
          </a:p>
          <a:p>
            <a:pPr algn="r">
              <a:defRPr/>
            </a:pPr>
            <a:r>
              <a:rPr lang="ko-KR" altLang="en-US" sz="2500" b="1"/>
              <a:t>최민석</a:t>
            </a:r>
          </a:p>
          <a:p>
            <a:pPr algn="r">
              <a:defRPr/>
            </a:pPr>
            <a:r>
              <a:rPr lang="ko-KR" altLang="en-US" sz="2500" b="1"/>
              <a:t>이정민</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983432" y="1268662"/>
            <a:ext cx="2621551" cy="400110"/>
          </a:xfrm>
          <a:prstGeom prst="rect">
            <a:avLst/>
          </a:prstGeom>
          <a:noFill/>
        </p:spPr>
        <p:txBody>
          <a:bodyPr wrap="none">
            <a:spAutoFit/>
          </a:bodyPr>
          <a:lstStyle/>
          <a:p>
            <a:pPr lvl="0">
              <a:defRPr/>
            </a:pPr>
            <a:r>
              <a:rPr lang="en-US" altLang="ko-KR" sz="2000" b="1" dirty="0">
                <a:solidFill>
                  <a:schemeClr val="accent1"/>
                </a:solidFill>
              </a:rPr>
              <a:t>Blue</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로직</a:t>
            </a:r>
            <a:endParaRPr lang="en-US" altLang="ko-KR" sz="2000" b="1" dirty="0"/>
          </a:p>
        </p:txBody>
      </p:sp>
      <p:sp>
        <p:nvSpPr>
          <p:cNvPr id="8" name="순서도: 처리 7"/>
          <p:cNvSpPr/>
          <p:nvPr/>
        </p:nvSpPr>
        <p:spPr>
          <a:xfrm>
            <a:off x="1199456" y="1844824"/>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자동적인 침입 탐지</a:t>
            </a:r>
          </a:p>
        </p:txBody>
      </p:sp>
      <p:sp>
        <p:nvSpPr>
          <p:cNvPr id="9" name="순서도: 처리 8"/>
          <p:cNvSpPr/>
          <p:nvPr/>
        </p:nvSpPr>
        <p:spPr>
          <a:xfrm>
            <a:off x="1199456" y="3398859"/>
            <a:ext cx="3888432" cy="1068397"/>
          </a:xfrm>
          <a:prstGeom prst="flowChartProcess">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자동적인 침투 공격 대응</a:t>
            </a:r>
          </a:p>
        </p:txBody>
      </p:sp>
      <p:sp>
        <p:nvSpPr>
          <p:cNvPr id="10" name="순서도: 처리 9"/>
          <p:cNvSpPr/>
          <p:nvPr/>
        </p:nvSpPr>
        <p:spPr>
          <a:xfrm>
            <a:off x="1199456" y="4952891"/>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취약점에 대한 </a:t>
            </a:r>
          </a:p>
          <a:p>
            <a:pPr algn="ctr">
              <a:defRPr/>
            </a:pPr>
            <a:r>
              <a:rPr lang="ko-KR" altLang="en-US" b="1" dirty="0">
                <a:solidFill>
                  <a:schemeClr val="tx1"/>
                </a:solidFill>
              </a:rPr>
              <a:t>자동 패치</a:t>
            </a:r>
          </a:p>
        </p:txBody>
      </p:sp>
      <p:cxnSp>
        <p:nvCxnSpPr>
          <p:cNvPr id="11" name="직선 화살표 연결선 10"/>
          <p:cNvCxnSpPr>
            <a:stCxn id="8" idx="2"/>
            <a:endCxn id="9" idx="0"/>
          </p:cNvCxnSpPr>
          <p:nvPr/>
        </p:nvCxnSpPr>
        <p:spPr>
          <a:xfrm>
            <a:off x="3143672" y="2913221"/>
            <a:ext cx="0" cy="48563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a:off x="3143672" y="4467256"/>
            <a:ext cx="0" cy="48563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6227419F-A892-4067-B82C-1CC5F4E24603}"/>
              </a:ext>
            </a:extLst>
          </p:cNvPr>
          <p:cNvCxnSpPr>
            <a:cxnSpLocks/>
          </p:cNvCxnSpPr>
          <p:nvPr/>
        </p:nvCxnSpPr>
        <p:spPr>
          <a:xfrm>
            <a:off x="5116977" y="3933057"/>
            <a:ext cx="618983"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 name="순서도: 처리 13">
            <a:extLst>
              <a:ext uri="{FF2B5EF4-FFF2-40B4-BE49-F238E27FC236}">
                <a16:creationId xmlns:a16="http://schemas.microsoft.com/office/drawing/2014/main" id="{866F8837-3357-460D-8740-E595E583CEE2}"/>
              </a:ext>
            </a:extLst>
          </p:cNvPr>
          <p:cNvSpPr/>
          <p:nvPr/>
        </p:nvSpPr>
        <p:spPr>
          <a:xfrm>
            <a:off x="5712281" y="3398859"/>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이상징후 탐지 시스템</a:t>
            </a:r>
            <a:endParaRPr lang="en-US" altLang="ko-KR" b="1" dirty="0">
              <a:solidFill>
                <a:schemeClr val="tx1"/>
              </a:solidFill>
            </a:endParaRPr>
          </a:p>
          <a:p>
            <a:pPr algn="ctr">
              <a:defRPr/>
            </a:pPr>
            <a:r>
              <a:rPr lang="en-US" altLang="ko-KR" b="1" dirty="0">
                <a:solidFill>
                  <a:schemeClr val="tx1"/>
                </a:solidFill>
              </a:rPr>
              <a:t>XDR</a:t>
            </a:r>
          </a:p>
        </p:txBody>
      </p:sp>
      <p:cxnSp>
        <p:nvCxnSpPr>
          <p:cNvPr id="13" name="직선 화살표 연결선 12">
            <a:extLst>
              <a:ext uri="{FF2B5EF4-FFF2-40B4-BE49-F238E27FC236}">
                <a16:creationId xmlns:a16="http://schemas.microsoft.com/office/drawing/2014/main" id="{3D05A57B-1C3B-434C-9847-90AC8668A4C2}"/>
              </a:ext>
            </a:extLst>
          </p:cNvPr>
          <p:cNvCxnSpPr>
            <a:cxnSpLocks/>
          </p:cNvCxnSpPr>
          <p:nvPr/>
        </p:nvCxnSpPr>
        <p:spPr>
          <a:xfrm>
            <a:off x="5116977" y="5517232"/>
            <a:ext cx="618983"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 name="순서도: 처리 14">
            <a:extLst>
              <a:ext uri="{FF2B5EF4-FFF2-40B4-BE49-F238E27FC236}">
                <a16:creationId xmlns:a16="http://schemas.microsoft.com/office/drawing/2014/main" id="{72C75553-F6EB-404B-B9C1-347566680E3E}"/>
              </a:ext>
            </a:extLst>
          </p:cNvPr>
          <p:cNvSpPr/>
          <p:nvPr/>
        </p:nvSpPr>
        <p:spPr>
          <a:xfrm>
            <a:off x="5735960" y="4952891"/>
            <a:ext cx="3119393" cy="106839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A3C </a:t>
            </a:r>
            <a:r>
              <a:rPr lang="ko-KR" altLang="en-US" b="1" dirty="0">
                <a:solidFill>
                  <a:schemeClr val="tx1"/>
                </a:solidFill>
              </a:rPr>
              <a:t>알고리즘</a:t>
            </a:r>
            <a:endParaRPr lang="en-US" altLang="ko-KR" b="1" dirty="0">
              <a:solidFill>
                <a:schemeClr val="tx1"/>
              </a:solidFill>
            </a:endParaRPr>
          </a:p>
          <a:p>
            <a:pPr algn="ctr">
              <a:defRPr/>
            </a:pPr>
            <a:r>
              <a:rPr lang="ko-KR" altLang="en-US" b="1" dirty="0">
                <a:solidFill>
                  <a:schemeClr val="tx1"/>
                </a:solidFill>
              </a:rPr>
              <a:t>강화 학습</a:t>
            </a:r>
          </a:p>
        </p:txBody>
      </p:sp>
    </p:spTree>
    <p:extLst>
      <p:ext uri="{BB962C8B-B14F-4D97-AF65-F5344CB8AC3E}">
        <p14:creationId xmlns:p14="http://schemas.microsoft.com/office/powerpoint/2010/main" val="458642156"/>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983432" y="1268662"/>
            <a:ext cx="4339971" cy="400110"/>
          </a:xfrm>
          <a:prstGeom prst="rect">
            <a:avLst/>
          </a:prstGeom>
          <a:noFill/>
        </p:spPr>
        <p:txBody>
          <a:bodyPr wrap="none">
            <a:spAutoFit/>
          </a:bodyPr>
          <a:lstStyle/>
          <a:p>
            <a:pPr lvl="0">
              <a:defRPr/>
            </a:pPr>
            <a:r>
              <a:rPr lang="en-US" altLang="ko-KR" sz="2000" b="1" dirty="0">
                <a:solidFill>
                  <a:schemeClr val="accent1"/>
                </a:solidFill>
              </a:rPr>
              <a:t>Blue</a:t>
            </a:r>
            <a:r>
              <a:rPr lang="ko-KR" altLang="en-US" sz="2000" b="1" dirty="0"/>
              <a:t> </a:t>
            </a:r>
            <a:r>
              <a:rPr lang="en-US" altLang="ko-KR" sz="2000" b="1" dirty="0"/>
              <a:t>Team</a:t>
            </a:r>
            <a:r>
              <a:rPr lang="ko-KR" altLang="en-US" sz="2000" b="1" dirty="0"/>
              <a:t> </a:t>
            </a:r>
            <a:r>
              <a:rPr lang="en-US" altLang="ko-KR" sz="2000" b="1" dirty="0"/>
              <a:t>AI – </a:t>
            </a:r>
            <a:r>
              <a:rPr lang="ko-KR" altLang="en-US" sz="2000" b="1" dirty="0"/>
              <a:t>자동적인 침입 탐지</a:t>
            </a:r>
            <a:endParaRPr lang="en-US" altLang="ko-KR" sz="2000" b="1" dirty="0"/>
          </a:p>
        </p:txBody>
      </p:sp>
      <p:sp>
        <p:nvSpPr>
          <p:cNvPr id="8" name="순서도: 처리 7"/>
          <p:cNvSpPr/>
          <p:nvPr/>
        </p:nvSpPr>
        <p:spPr>
          <a:xfrm>
            <a:off x="659396" y="1798051"/>
            <a:ext cx="3312365" cy="374590"/>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자동적인 침입 탐지</a:t>
            </a:r>
          </a:p>
        </p:txBody>
      </p:sp>
      <p:cxnSp>
        <p:nvCxnSpPr>
          <p:cNvPr id="11" name="직선 화살표 연결선 10"/>
          <p:cNvCxnSpPr>
            <a:cxnSpLocks/>
          </p:cNvCxnSpPr>
          <p:nvPr/>
        </p:nvCxnSpPr>
        <p:spPr>
          <a:xfrm>
            <a:off x="2279576" y="2161954"/>
            <a:ext cx="0" cy="258934"/>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 name="순서도: 처리 15">
            <a:extLst>
              <a:ext uri="{FF2B5EF4-FFF2-40B4-BE49-F238E27FC236}">
                <a16:creationId xmlns:a16="http://schemas.microsoft.com/office/drawing/2014/main" id="{48AEB951-FE97-444A-8191-EE3DB0C365A0}"/>
              </a:ext>
            </a:extLst>
          </p:cNvPr>
          <p:cNvSpPr/>
          <p:nvPr/>
        </p:nvSpPr>
        <p:spPr>
          <a:xfrm>
            <a:off x="659393" y="2420888"/>
            <a:ext cx="3312368" cy="374589"/>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AI</a:t>
            </a:r>
            <a:r>
              <a:rPr lang="ko-KR" altLang="en-US" b="1" dirty="0">
                <a:solidFill>
                  <a:schemeClr val="tx1"/>
                </a:solidFill>
              </a:rPr>
              <a:t>기반 이상 징후 탐지 시스템</a:t>
            </a:r>
            <a:endParaRPr lang="en-US" altLang="ko-KR" b="1" dirty="0">
              <a:solidFill>
                <a:schemeClr val="tx1"/>
              </a:solidFill>
            </a:endParaRPr>
          </a:p>
        </p:txBody>
      </p:sp>
      <p:cxnSp>
        <p:nvCxnSpPr>
          <p:cNvPr id="17" name="직선 화살표 연결선 16">
            <a:extLst>
              <a:ext uri="{FF2B5EF4-FFF2-40B4-BE49-F238E27FC236}">
                <a16:creationId xmlns:a16="http://schemas.microsoft.com/office/drawing/2014/main" id="{16FC8668-F93D-4077-90DD-2FBAFBE71748}"/>
              </a:ext>
            </a:extLst>
          </p:cNvPr>
          <p:cNvCxnSpPr>
            <a:cxnSpLocks/>
          </p:cNvCxnSpPr>
          <p:nvPr/>
        </p:nvCxnSpPr>
        <p:spPr>
          <a:xfrm>
            <a:off x="4151784" y="2657007"/>
            <a:ext cx="792088"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6B10D2EA-3FF2-4F63-88CF-3474ECB54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904" y="1340768"/>
            <a:ext cx="6554538" cy="5145502"/>
          </a:xfrm>
          <a:prstGeom prst="rect">
            <a:avLst/>
          </a:prstGeom>
        </p:spPr>
      </p:pic>
      <p:sp>
        <p:nvSpPr>
          <p:cNvPr id="23" name="순서도: 처리 22">
            <a:extLst>
              <a:ext uri="{FF2B5EF4-FFF2-40B4-BE49-F238E27FC236}">
                <a16:creationId xmlns:a16="http://schemas.microsoft.com/office/drawing/2014/main" id="{2F8BD599-0483-4D21-9F15-370A57513767}"/>
              </a:ext>
            </a:extLst>
          </p:cNvPr>
          <p:cNvSpPr/>
          <p:nvPr/>
        </p:nvSpPr>
        <p:spPr>
          <a:xfrm>
            <a:off x="659393" y="3084030"/>
            <a:ext cx="3312368" cy="55064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보안 이벤트 실시간 모니터링</a:t>
            </a:r>
            <a:endParaRPr lang="en-US" altLang="ko-KR" b="1" dirty="0">
              <a:solidFill>
                <a:schemeClr val="tx1"/>
              </a:solidFill>
            </a:endParaRPr>
          </a:p>
        </p:txBody>
      </p:sp>
      <p:sp>
        <p:nvSpPr>
          <p:cNvPr id="24" name="순서도: 처리 23">
            <a:extLst>
              <a:ext uri="{FF2B5EF4-FFF2-40B4-BE49-F238E27FC236}">
                <a16:creationId xmlns:a16="http://schemas.microsoft.com/office/drawing/2014/main" id="{5FA65B63-92F2-47E8-95FE-01EC8C9FC662}"/>
              </a:ext>
            </a:extLst>
          </p:cNvPr>
          <p:cNvSpPr/>
          <p:nvPr/>
        </p:nvSpPr>
        <p:spPr>
          <a:xfrm>
            <a:off x="659396" y="4065754"/>
            <a:ext cx="3312368" cy="55064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탐지 및 분석</a:t>
            </a:r>
            <a:endParaRPr lang="en-US" altLang="ko-KR" b="1" dirty="0">
              <a:solidFill>
                <a:schemeClr val="tx1"/>
              </a:solidFill>
            </a:endParaRPr>
          </a:p>
        </p:txBody>
      </p:sp>
      <p:cxnSp>
        <p:nvCxnSpPr>
          <p:cNvPr id="25" name="직선 화살표 연결선 24">
            <a:extLst>
              <a:ext uri="{FF2B5EF4-FFF2-40B4-BE49-F238E27FC236}">
                <a16:creationId xmlns:a16="http://schemas.microsoft.com/office/drawing/2014/main" id="{EC1F9576-4E44-41D8-BCEA-813EA03E1BB2}"/>
              </a:ext>
            </a:extLst>
          </p:cNvPr>
          <p:cNvCxnSpPr>
            <a:cxnSpLocks/>
          </p:cNvCxnSpPr>
          <p:nvPr/>
        </p:nvCxnSpPr>
        <p:spPr>
          <a:xfrm>
            <a:off x="2259835" y="3655385"/>
            <a:ext cx="0" cy="41036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319607-A8D0-4E85-957B-DC8653C1EA4C}"/>
              </a:ext>
            </a:extLst>
          </p:cNvPr>
          <p:cNvSpPr txBox="1"/>
          <p:nvPr/>
        </p:nvSpPr>
        <p:spPr>
          <a:xfrm>
            <a:off x="2279576" y="3714678"/>
            <a:ext cx="1446711" cy="323165"/>
          </a:xfrm>
          <a:prstGeom prst="rect">
            <a:avLst/>
          </a:prstGeom>
          <a:noFill/>
        </p:spPr>
        <p:txBody>
          <a:bodyPr wrap="square" rtlCol="0">
            <a:spAutoFit/>
          </a:bodyPr>
          <a:lstStyle/>
          <a:p>
            <a:r>
              <a:rPr lang="ko-KR" altLang="en-US" sz="1500" b="1" dirty="0"/>
              <a:t>이벤트 발생</a:t>
            </a:r>
          </a:p>
        </p:txBody>
      </p:sp>
      <p:cxnSp>
        <p:nvCxnSpPr>
          <p:cNvPr id="28" name="직선 화살표 연결선 27">
            <a:extLst>
              <a:ext uri="{FF2B5EF4-FFF2-40B4-BE49-F238E27FC236}">
                <a16:creationId xmlns:a16="http://schemas.microsoft.com/office/drawing/2014/main" id="{2AE97EFA-7A93-43D4-8B06-998266520EA5}"/>
              </a:ext>
            </a:extLst>
          </p:cNvPr>
          <p:cNvCxnSpPr>
            <a:cxnSpLocks/>
          </p:cNvCxnSpPr>
          <p:nvPr/>
        </p:nvCxnSpPr>
        <p:spPr>
          <a:xfrm>
            <a:off x="2279576" y="2810026"/>
            <a:ext cx="0" cy="258934"/>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9" name="순서도: 처리 28">
            <a:extLst>
              <a:ext uri="{FF2B5EF4-FFF2-40B4-BE49-F238E27FC236}">
                <a16:creationId xmlns:a16="http://schemas.microsoft.com/office/drawing/2014/main" id="{49DA3409-48AC-4045-9A58-75ED35528F37}"/>
              </a:ext>
            </a:extLst>
          </p:cNvPr>
          <p:cNvSpPr/>
          <p:nvPr/>
        </p:nvSpPr>
        <p:spPr>
          <a:xfrm>
            <a:off x="659393" y="5033890"/>
            <a:ext cx="3312368" cy="611352"/>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rPr>
              <a:t>IP </a:t>
            </a:r>
            <a:r>
              <a:rPr lang="ko-KR" altLang="en-US" b="1" dirty="0">
                <a:solidFill>
                  <a:schemeClr val="tx1"/>
                </a:solidFill>
              </a:rPr>
              <a:t>차단</a:t>
            </a:r>
            <a:r>
              <a:rPr lang="en-US" altLang="ko-KR" b="1" dirty="0">
                <a:solidFill>
                  <a:schemeClr val="tx1"/>
                </a:solidFill>
              </a:rPr>
              <a:t>(</a:t>
            </a:r>
            <a:r>
              <a:rPr lang="ko-KR" altLang="en-US" b="1" dirty="0">
                <a:solidFill>
                  <a:schemeClr val="tx1"/>
                </a:solidFill>
              </a:rPr>
              <a:t>수동</a:t>
            </a:r>
            <a:r>
              <a:rPr lang="en-US" altLang="ko-KR" b="1" dirty="0">
                <a:solidFill>
                  <a:schemeClr val="tx1"/>
                </a:solidFill>
              </a:rPr>
              <a:t>, </a:t>
            </a:r>
            <a:r>
              <a:rPr lang="ko-KR" altLang="en-US" b="1" dirty="0">
                <a:solidFill>
                  <a:schemeClr val="tx1"/>
                </a:solidFill>
              </a:rPr>
              <a:t>자동</a:t>
            </a:r>
            <a:r>
              <a:rPr lang="en-US" altLang="ko-KR" b="1" dirty="0">
                <a:solidFill>
                  <a:schemeClr val="tx1"/>
                </a:solidFill>
              </a:rPr>
              <a:t>)</a:t>
            </a:r>
          </a:p>
          <a:p>
            <a:pPr algn="ctr">
              <a:defRPr/>
            </a:pPr>
            <a:r>
              <a:rPr lang="ko-KR" altLang="en-US" b="1" dirty="0">
                <a:solidFill>
                  <a:schemeClr val="tx1"/>
                </a:solidFill>
              </a:rPr>
              <a:t>포트 차단</a:t>
            </a:r>
            <a:endParaRPr lang="en-US" altLang="ko-KR" b="1" dirty="0">
              <a:solidFill>
                <a:schemeClr val="tx1"/>
              </a:solidFill>
            </a:endParaRPr>
          </a:p>
        </p:txBody>
      </p:sp>
      <p:cxnSp>
        <p:nvCxnSpPr>
          <p:cNvPr id="30" name="직선 화살표 연결선 29">
            <a:extLst>
              <a:ext uri="{FF2B5EF4-FFF2-40B4-BE49-F238E27FC236}">
                <a16:creationId xmlns:a16="http://schemas.microsoft.com/office/drawing/2014/main" id="{E1719D6F-67E5-42C8-ACB5-C9E5B84029B6}"/>
              </a:ext>
            </a:extLst>
          </p:cNvPr>
          <p:cNvCxnSpPr>
            <a:cxnSpLocks/>
          </p:cNvCxnSpPr>
          <p:nvPr/>
        </p:nvCxnSpPr>
        <p:spPr>
          <a:xfrm>
            <a:off x="2279576" y="4623521"/>
            <a:ext cx="0" cy="41036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11330D4-F337-470E-ACDA-DDBBFB5EC868}"/>
              </a:ext>
            </a:extLst>
          </p:cNvPr>
          <p:cNvSpPr txBox="1"/>
          <p:nvPr/>
        </p:nvSpPr>
        <p:spPr>
          <a:xfrm>
            <a:off x="2285484" y="4690011"/>
            <a:ext cx="1446711" cy="323165"/>
          </a:xfrm>
          <a:prstGeom prst="rect">
            <a:avLst/>
          </a:prstGeom>
          <a:noFill/>
        </p:spPr>
        <p:txBody>
          <a:bodyPr wrap="square" rtlCol="0">
            <a:spAutoFit/>
          </a:bodyPr>
          <a:lstStyle/>
          <a:p>
            <a:r>
              <a:rPr lang="ko-KR" altLang="en-US" sz="1500" b="1" dirty="0"/>
              <a:t>대응</a:t>
            </a:r>
          </a:p>
        </p:txBody>
      </p:sp>
      <p:cxnSp>
        <p:nvCxnSpPr>
          <p:cNvPr id="32" name="직선 화살표 연결선 31">
            <a:extLst>
              <a:ext uri="{FF2B5EF4-FFF2-40B4-BE49-F238E27FC236}">
                <a16:creationId xmlns:a16="http://schemas.microsoft.com/office/drawing/2014/main" id="{3BF7E80A-BFEF-489D-A56C-3FDAFE1BF9D4}"/>
              </a:ext>
            </a:extLst>
          </p:cNvPr>
          <p:cNvCxnSpPr>
            <a:cxnSpLocks/>
          </p:cNvCxnSpPr>
          <p:nvPr/>
        </p:nvCxnSpPr>
        <p:spPr>
          <a:xfrm>
            <a:off x="2279576" y="5645242"/>
            <a:ext cx="0" cy="410369"/>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3" name="순서도: 처리 32">
            <a:extLst>
              <a:ext uri="{FF2B5EF4-FFF2-40B4-BE49-F238E27FC236}">
                <a16:creationId xmlns:a16="http://schemas.microsoft.com/office/drawing/2014/main" id="{99430A4B-1AEB-4D63-825E-AE4082207CC2}"/>
              </a:ext>
            </a:extLst>
          </p:cNvPr>
          <p:cNvSpPr/>
          <p:nvPr/>
        </p:nvSpPr>
        <p:spPr>
          <a:xfrm>
            <a:off x="659393" y="6052960"/>
            <a:ext cx="3312368" cy="611352"/>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dirty="0">
                <a:solidFill>
                  <a:schemeClr val="tx1"/>
                </a:solidFill>
              </a:rPr>
              <a:t>취약점 자동 패치</a:t>
            </a:r>
            <a:endParaRPr lang="en-US" altLang="ko-KR" b="1" dirty="0">
              <a:solidFill>
                <a:schemeClr val="tx1"/>
              </a:solidFill>
            </a:endParaRPr>
          </a:p>
        </p:txBody>
      </p:sp>
    </p:spTree>
    <p:extLst>
      <p:ext uri="{BB962C8B-B14F-4D97-AF65-F5344CB8AC3E}">
        <p14:creationId xmlns:p14="http://schemas.microsoft.com/office/powerpoint/2010/main" val="4258763831"/>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a:t>기대효과</a:t>
            </a:r>
          </a:p>
        </p:txBody>
      </p:sp>
      <p:sp>
        <p:nvSpPr>
          <p:cNvPr id="3" name="TextBox 2"/>
          <p:cNvSpPr txBox="1"/>
          <p:nvPr/>
        </p:nvSpPr>
        <p:spPr>
          <a:xfrm>
            <a:off x="549593" y="1079770"/>
            <a:ext cx="275272" cy="400110"/>
          </a:xfrm>
          <a:prstGeom prst="rect">
            <a:avLst/>
          </a:prstGeom>
          <a:noFill/>
        </p:spPr>
        <p:txBody>
          <a:bodyPr wrap="none">
            <a:spAutoFit/>
          </a:bodyPr>
          <a:lstStyle/>
          <a:p>
            <a:pPr lvl="0">
              <a:defRPr/>
            </a:pPr>
            <a:endParaRPr lang="en-US" altLang="ko-KR" sz="2000" b="1">
              <a:solidFill>
                <a:srgbClr val="FF0000"/>
              </a:solidFill>
            </a:endParaRPr>
          </a:p>
        </p:txBody>
      </p:sp>
      <p:sp>
        <p:nvSpPr>
          <p:cNvPr id="18" name="TextBox 17"/>
          <p:cNvSpPr txBox="1"/>
          <p:nvPr/>
        </p:nvSpPr>
        <p:spPr>
          <a:xfrm>
            <a:off x="2495600" y="1856626"/>
            <a:ext cx="2160240" cy="852294"/>
          </a:xfrm>
          <a:prstGeom prst="rect">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wrap="square">
            <a:spAutoFit/>
          </a:bodyPr>
          <a:lstStyle/>
          <a:p>
            <a:pPr>
              <a:defRPr/>
            </a:pPr>
            <a:r>
              <a:rPr lang="en-US" altLang="ko-KR" sz="5000" b="1"/>
              <a:t>AI</a:t>
            </a:r>
          </a:p>
        </p:txBody>
      </p:sp>
      <p:sp>
        <p:nvSpPr>
          <p:cNvPr id="19" name="TextBox 18"/>
          <p:cNvSpPr txBox="1"/>
          <p:nvPr/>
        </p:nvSpPr>
        <p:spPr>
          <a:xfrm>
            <a:off x="1847528" y="3212976"/>
            <a:ext cx="2088232" cy="366519"/>
          </a:xfrm>
          <a:prstGeom prst="rect">
            <a:avLst/>
          </a:prstGeom>
        </p:spPr>
        <p:txBody>
          <a:bodyPr wrap="square">
            <a:spAutoFit/>
          </a:bodyPr>
          <a:lstStyle/>
          <a:p>
            <a:pPr>
              <a:defRPr/>
            </a:pPr>
            <a:endParaRPr lang="en-US" altLang="ko-KR"/>
          </a:p>
        </p:txBody>
      </p:sp>
      <p:sp>
        <p:nvSpPr>
          <p:cNvPr id="20" name="순서도: 처리 7"/>
          <p:cNvSpPr/>
          <p:nvPr/>
        </p:nvSpPr>
        <p:spPr>
          <a:xfrm>
            <a:off x="623392" y="1268760"/>
            <a:ext cx="3672408" cy="1584176"/>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5500" b="1" i="0" u="none" strike="noStrike" kern="1200" cap="none" spc="0" normalizeH="0" baseline="0">
                <a:solidFill>
                  <a:srgbClr val="000000"/>
                </a:solidFill>
                <a:latin typeface="맑은 고딕"/>
                <a:ea typeface="맑은 고딕"/>
                <a:cs typeface="맑은 고딕"/>
              </a:rPr>
              <a:t>비용 절감</a:t>
            </a:r>
          </a:p>
        </p:txBody>
      </p:sp>
      <p:sp>
        <p:nvSpPr>
          <p:cNvPr id="21" name="순서도: 처리 7"/>
          <p:cNvSpPr/>
          <p:nvPr/>
        </p:nvSpPr>
        <p:spPr>
          <a:xfrm>
            <a:off x="3359696" y="2492896"/>
            <a:ext cx="5112568" cy="1584176"/>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5000" b="1" i="0" u="none" strike="noStrike" kern="1200" cap="none" spc="0" normalizeH="0" baseline="0">
                <a:solidFill>
                  <a:srgbClr val="000000"/>
                </a:solidFill>
                <a:latin typeface="맑은 고딕"/>
                <a:ea typeface="맑은 고딕"/>
                <a:cs typeface="맑은 고딕"/>
              </a:rPr>
              <a:t>오탐 발생률 감소</a:t>
            </a:r>
          </a:p>
        </p:txBody>
      </p:sp>
      <p:sp>
        <p:nvSpPr>
          <p:cNvPr id="23" name="순서도: 처리 7"/>
          <p:cNvSpPr/>
          <p:nvPr/>
        </p:nvSpPr>
        <p:spPr>
          <a:xfrm>
            <a:off x="7032104" y="3789040"/>
            <a:ext cx="3672408" cy="1584176"/>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5500" b="1" i="0" u="none" strike="noStrike" kern="1200" cap="none" spc="0" normalizeH="0" baseline="0">
                <a:solidFill>
                  <a:srgbClr val="000000"/>
                </a:solidFill>
                <a:latin typeface="맑은 고딕"/>
                <a:ea typeface="맑은 고딕"/>
                <a:cs typeface="맑은 고딕"/>
              </a:rPr>
              <a:t>자산 보호</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a:t>최종 모델</a:t>
            </a:r>
          </a:p>
        </p:txBody>
      </p:sp>
      <p:sp>
        <p:nvSpPr>
          <p:cNvPr id="7" name="TextBox 6"/>
          <p:cNvSpPr txBox="1"/>
          <p:nvPr/>
        </p:nvSpPr>
        <p:spPr>
          <a:xfrm>
            <a:off x="1104695" y="5125454"/>
            <a:ext cx="4138844" cy="1200329"/>
          </a:xfrm>
          <a:prstGeom prst="rect">
            <a:avLst/>
          </a:prstGeom>
          <a:noFill/>
        </p:spPr>
        <p:txBody>
          <a:bodyPr wrap="square">
            <a:spAutoFit/>
          </a:bodyPr>
          <a:lstStyle/>
          <a:p>
            <a:pPr lvl="0">
              <a:defRPr/>
            </a:pPr>
            <a:r>
              <a:rPr lang="en-US" altLang="ko-KR" b="1"/>
              <a:t>• </a:t>
            </a:r>
            <a:r>
              <a:rPr lang="en-US" altLang="ko-KR" b="1">
                <a:solidFill>
                  <a:srgbClr val="FF0000"/>
                </a:solidFill>
              </a:rPr>
              <a:t>Red</a:t>
            </a:r>
            <a:r>
              <a:rPr lang="en-US" altLang="ko-KR" b="1"/>
              <a:t> Team</a:t>
            </a:r>
          </a:p>
          <a:p>
            <a:pPr marL="285750" indent="-285750">
              <a:buFontTx/>
              <a:buChar char="-"/>
              <a:defRPr/>
            </a:pPr>
            <a:r>
              <a:rPr lang="ko-KR" altLang="en-US" b="1"/>
              <a:t>자율적인 취약점 탐색</a:t>
            </a:r>
          </a:p>
          <a:p>
            <a:pPr marL="285750" indent="-285750">
              <a:buFontTx/>
              <a:buChar char="-"/>
              <a:defRPr/>
            </a:pPr>
            <a:r>
              <a:rPr lang="ko-KR" altLang="en-US" b="1"/>
              <a:t>발견한 취약점을 통해 </a:t>
            </a:r>
            <a:r>
              <a:rPr lang="en-US" altLang="ko-KR" b="1"/>
              <a:t>Exploit </a:t>
            </a:r>
          </a:p>
          <a:p>
            <a:pPr lvl="0">
              <a:defRPr/>
            </a:pPr>
            <a:r>
              <a:rPr lang="en-US" altLang="ko-KR" b="1"/>
              <a:t>-&gt; ZeroDay</a:t>
            </a:r>
            <a:r>
              <a:rPr lang="ko-KR" altLang="en-US" b="1"/>
              <a:t> 공격 </a:t>
            </a:r>
            <a:r>
              <a:rPr lang="en-US" altLang="ko-KR" b="1"/>
              <a:t>or </a:t>
            </a:r>
            <a:r>
              <a:rPr lang="ko-KR" altLang="en-US" b="1"/>
              <a:t>알려진 취약점  </a:t>
            </a:r>
            <a:endParaRPr lang="en-US" altLang="ko-KR" b="1"/>
          </a:p>
        </p:txBody>
      </p:sp>
      <p:sp>
        <p:nvSpPr>
          <p:cNvPr id="31" name="TextBox 30"/>
          <p:cNvSpPr txBox="1"/>
          <p:nvPr/>
        </p:nvSpPr>
        <p:spPr>
          <a:xfrm>
            <a:off x="5633153" y="5125454"/>
            <a:ext cx="4138844" cy="1200329"/>
          </a:xfrm>
          <a:prstGeom prst="rect">
            <a:avLst/>
          </a:prstGeom>
          <a:noFill/>
        </p:spPr>
        <p:txBody>
          <a:bodyPr wrap="square">
            <a:spAutoFit/>
          </a:bodyPr>
          <a:lstStyle/>
          <a:p>
            <a:pPr lvl="0">
              <a:defRPr/>
            </a:pPr>
            <a:r>
              <a:rPr lang="en-US" altLang="ko-KR" b="1"/>
              <a:t>• </a:t>
            </a:r>
            <a:r>
              <a:rPr lang="en-US" altLang="ko-KR" b="1">
                <a:solidFill>
                  <a:schemeClr val="accent1"/>
                </a:solidFill>
              </a:rPr>
              <a:t>Blue</a:t>
            </a:r>
            <a:r>
              <a:rPr lang="en-US" altLang="ko-KR" b="1"/>
              <a:t> Team</a:t>
            </a:r>
          </a:p>
          <a:p>
            <a:pPr marL="285750" indent="-285750">
              <a:buFontTx/>
              <a:buChar char="-"/>
              <a:defRPr/>
            </a:pPr>
            <a:r>
              <a:rPr lang="ko-KR" altLang="en-US" b="1"/>
              <a:t>자율적 보안침해행위 탐지</a:t>
            </a:r>
          </a:p>
          <a:p>
            <a:pPr marL="285750" indent="-285750">
              <a:buFontTx/>
              <a:buChar char="-"/>
              <a:defRPr/>
            </a:pPr>
            <a:r>
              <a:rPr lang="ko-KR" altLang="en-US" b="1"/>
              <a:t>자동적 침해행위 대응</a:t>
            </a:r>
          </a:p>
          <a:p>
            <a:pPr lvl="0">
              <a:defRPr/>
            </a:pPr>
            <a:r>
              <a:rPr lang="en-US" altLang="ko-KR" b="1"/>
              <a:t>-&gt; </a:t>
            </a:r>
            <a:r>
              <a:rPr lang="ko-KR" altLang="en-US" b="1"/>
              <a:t>보고서 및 자동 패치</a:t>
            </a:r>
            <a:endParaRPr lang="en-US" altLang="ko-KR" b="1"/>
          </a:p>
        </p:txBody>
      </p:sp>
      <p:grpSp>
        <p:nvGrpSpPr>
          <p:cNvPr id="12" name="그룹 11"/>
          <p:cNvGrpSpPr/>
          <p:nvPr/>
        </p:nvGrpSpPr>
        <p:grpSpPr>
          <a:xfrm>
            <a:off x="576347" y="1268760"/>
            <a:ext cx="7823909" cy="2993350"/>
            <a:chOff x="1187613" y="1554738"/>
            <a:chExt cx="7823909" cy="2993350"/>
          </a:xfrm>
        </p:grpSpPr>
        <p:grpSp>
          <p:nvGrpSpPr>
            <p:cNvPr id="11" name="그룹 10"/>
            <p:cNvGrpSpPr/>
            <p:nvPr/>
          </p:nvGrpSpPr>
          <p:grpSpPr>
            <a:xfrm>
              <a:off x="1187613" y="1789876"/>
              <a:ext cx="7664494" cy="2758212"/>
              <a:chOff x="1187613" y="1789876"/>
              <a:chExt cx="7664494" cy="2758212"/>
            </a:xfrm>
          </p:grpSpPr>
          <p:sp>
            <p:nvSpPr>
              <p:cNvPr id="3" name="TextBox 2"/>
              <p:cNvSpPr txBox="1"/>
              <p:nvPr/>
            </p:nvSpPr>
            <p:spPr>
              <a:xfrm>
                <a:off x="1394122" y="1789876"/>
                <a:ext cx="3765774" cy="400110"/>
              </a:xfrm>
              <a:prstGeom prst="rect">
                <a:avLst/>
              </a:prstGeom>
              <a:noFill/>
            </p:spPr>
            <p:txBody>
              <a:bodyPr wrap="none">
                <a:spAutoFit/>
              </a:bodyPr>
              <a:lstStyle/>
              <a:p>
                <a:pPr lvl="0">
                  <a:defRPr/>
                </a:pPr>
                <a:r>
                  <a:rPr lang="en-US" altLang="ko-KR" sz="2000" b="1"/>
                  <a:t>BAS</a:t>
                </a:r>
                <a:r>
                  <a:rPr lang="ko-KR" altLang="en-US" sz="2000" b="1"/>
                  <a:t>기반의 강화학습 수행 환경</a:t>
                </a:r>
                <a:endParaRPr lang="en-US" altLang="ko-KR" sz="2000" b="1"/>
              </a:p>
            </p:txBody>
          </p:sp>
          <p:sp>
            <p:nvSpPr>
              <p:cNvPr id="9" name="화살표: 오른쪽 8"/>
              <p:cNvSpPr/>
              <p:nvPr/>
            </p:nvSpPr>
            <p:spPr>
              <a:xfrm>
                <a:off x="5497660" y="2953558"/>
                <a:ext cx="1010432" cy="707887"/>
              </a:xfrm>
              <a:prstGeom prst="rightArrow">
                <a:avLst>
                  <a:gd name="adj1" fmla="val 5000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10" name="그룹 9"/>
              <p:cNvGrpSpPr/>
              <p:nvPr/>
            </p:nvGrpSpPr>
            <p:grpSpPr>
              <a:xfrm>
                <a:off x="1187613" y="2210792"/>
                <a:ext cx="4044083" cy="2226320"/>
                <a:chOff x="1703512" y="2276872"/>
                <a:chExt cx="3672408" cy="1860352"/>
              </a:xfrm>
            </p:grpSpPr>
            <p:sp>
              <p:nvSpPr>
                <p:cNvPr id="16" name="직사각형 15"/>
                <p:cNvSpPr/>
                <p:nvPr/>
              </p:nvSpPr>
              <p:spPr>
                <a:xfrm>
                  <a:off x="1703512" y="2276872"/>
                  <a:ext cx="3672408" cy="1860352"/>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p>
              </p:txBody>
            </p:sp>
            <p:sp>
              <p:nvSpPr>
                <p:cNvPr id="17" name="TextBox 16"/>
                <p:cNvSpPr txBox="1"/>
                <p:nvPr/>
              </p:nvSpPr>
              <p:spPr>
                <a:xfrm>
                  <a:off x="2185137" y="3537341"/>
                  <a:ext cx="647014" cy="251699"/>
                </a:xfrm>
                <a:prstGeom prst="rect">
                  <a:avLst/>
                </a:prstGeom>
                <a:noFill/>
              </p:spPr>
              <p:txBody>
                <a:bodyPr wrap="none">
                  <a:spAutoFit/>
                </a:bodyPr>
                <a:lstStyle/>
                <a:p>
                  <a:pPr algn="ctr">
                    <a:defRPr/>
                  </a:pPr>
                  <a:r>
                    <a:rPr lang="en-US" altLang="ko-KR" b="1">
                      <a:solidFill>
                        <a:srgbClr val="FF0000"/>
                      </a:solidFill>
                    </a:rPr>
                    <a:t>Red</a:t>
                  </a:r>
                  <a:r>
                    <a:rPr lang="en-US" altLang="ko-KR" b="1"/>
                    <a:t> Team</a:t>
                  </a:r>
                  <a:endParaRPr lang="ko-KR" altLang="en-US" b="1"/>
                </a:p>
              </p:txBody>
            </p:sp>
            <p:sp>
              <p:nvSpPr>
                <p:cNvPr id="20" name="TextBox 19"/>
                <p:cNvSpPr txBox="1"/>
                <p:nvPr/>
              </p:nvSpPr>
              <p:spPr>
                <a:xfrm>
                  <a:off x="4280165" y="3537341"/>
                  <a:ext cx="679914" cy="251699"/>
                </a:xfrm>
                <a:prstGeom prst="rect">
                  <a:avLst/>
                </a:prstGeom>
                <a:noFill/>
              </p:spPr>
              <p:txBody>
                <a:bodyPr wrap="none">
                  <a:spAutoFit/>
                </a:bodyPr>
                <a:lstStyle/>
                <a:p>
                  <a:pPr algn="ctr">
                    <a:defRPr/>
                  </a:pPr>
                  <a:r>
                    <a:rPr lang="en-US" altLang="ko-KR" b="1">
                      <a:solidFill>
                        <a:schemeClr val="accent1"/>
                      </a:solidFill>
                    </a:rPr>
                    <a:t>Blue</a:t>
                  </a:r>
                  <a:r>
                    <a:rPr lang="en-US" altLang="ko-KR" b="1"/>
                    <a:t> Team</a:t>
                  </a:r>
                </a:p>
              </p:txBody>
            </p:sp>
            <p:cxnSp>
              <p:nvCxnSpPr>
                <p:cNvPr id="21" name="직선 화살표 연결선 20"/>
                <p:cNvCxnSpPr/>
                <p:nvPr/>
              </p:nvCxnSpPr>
              <p:spPr>
                <a:xfrm>
                  <a:off x="3086730" y="2683913"/>
                  <a:ext cx="1073604"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18562" y="2276872"/>
                  <a:ext cx="781276" cy="387799"/>
                </a:xfrm>
                <a:prstGeom prst="rect">
                  <a:avLst/>
                </a:prstGeom>
                <a:noFill/>
              </p:spPr>
              <p:txBody>
                <a:bodyPr wrap="square">
                  <a:spAutoFit/>
                </a:bodyPr>
                <a:lstStyle/>
                <a:p>
                  <a:pPr lvl="0">
                    <a:defRPr/>
                  </a:pPr>
                  <a:r>
                    <a:rPr lang="ko-KR" altLang="en-US" b="1"/>
                    <a:t>침투</a:t>
                  </a:r>
                  <a:r>
                    <a:rPr lang="en-US" altLang="ko-KR" b="1"/>
                    <a:t> </a:t>
                  </a:r>
                  <a:endParaRPr lang="ko-KR" altLang="en-US" b="1"/>
                </a:p>
              </p:txBody>
            </p:sp>
            <p:sp>
              <p:nvSpPr>
                <p:cNvPr id="24" name="화살표: 왼쪽으로 구부러짐 23"/>
                <p:cNvSpPr/>
                <p:nvPr/>
              </p:nvSpPr>
              <p:spPr>
                <a:xfrm>
                  <a:off x="5011813" y="2639103"/>
                  <a:ext cx="148083" cy="830303"/>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cxnSp>
              <p:nvCxnSpPr>
                <p:cNvPr id="26" name="직선 화살표 연결선 25"/>
                <p:cNvCxnSpPr/>
                <p:nvPr/>
              </p:nvCxnSpPr>
              <p:spPr>
                <a:xfrm flipH="1">
                  <a:off x="3084171" y="3350786"/>
                  <a:ext cx="1036583"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360996" y="3390176"/>
                  <a:ext cx="661099" cy="387799"/>
                </a:xfrm>
                <a:prstGeom prst="rect">
                  <a:avLst/>
                </a:prstGeom>
                <a:noFill/>
              </p:spPr>
              <p:txBody>
                <a:bodyPr wrap="none">
                  <a:spAutoFit/>
                </a:bodyPr>
                <a:lstStyle/>
                <a:p>
                  <a:pPr lvl="0">
                    <a:defRPr/>
                  </a:pPr>
                  <a:r>
                    <a:rPr lang="ko-KR" altLang="en-US" b="1"/>
                    <a:t>패치</a:t>
                  </a:r>
                  <a:endParaRPr lang="en-US" altLang="ko-KR" b="1"/>
                </a:p>
              </p:txBody>
            </p:sp>
            <p:sp>
              <p:nvSpPr>
                <p:cNvPr id="28" name="화살표: 왼쪽으로 구부러짐 58"/>
                <p:cNvSpPr/>
                <p:nvPr/>
              </p:nvSpPr>
              <p:spPr>
                <a:xfrm flipH="1" flipV="1">
                  <a:off x="1936525" y="2627196"/>
                  <a:ext cx="148083" cy="859264"/>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sp>
              <p:nvSpPr>
                <p:cNvPr id="29" name="TextBox 28"/>
                <p:cNvSpPr txBox="1"/>
                <p:nvPr/>
              </p:nvSpPr>
              <p:spPr>
                <a:xfrm>
                  <a:off x="2112817" y="2828843"/>
                  <a:ext cx="184731" cy="340365"/>
                </a:xfrm>
                <a:prstGeom prst="rect">
                  <a:avLst/>
                </a:prstGeom>
                <a:noFill/>
              </p:spPr>
              <p:txBody>
                <a:bodyPr wrap="none">
                  <a:spAutoFit/>
                </a:bodyPr>
                <a:lstStyle/>
                <a:p>
                  <a:pPr algn="ctr">
                    <a:defRPr/>
                  </a:pPr>
                  <a:endParaRPr lang="en-US" altLang="ko-KR" b="1"/>
                </a:p>
              </p:txBody>
            </p:sp>
            <p:pic>
              <p:nvPicPr>
                <p:cNvPr id="32" name="그림 31"/>
                <p:cNvPicPr>
                  <a:picLocks noChangeAspect="1"/>
                </p:cNvPicPr>
                <p:nvPr/>
              </p:nvPicPr>
              <p:blipFill rotWithShape="1">
                <a:blip r:embed="rId2">
                  <a:duotone>
                    <a:schemeClr val="accent2">
                      <a:shade val="45000"/>
                      <a:satMod val="135000"/>
                    </a:schemeClr>
                    <a:prstClr val="white"/>
                  </a:duotone>
                </a:blip>
                <a:stretch>
                  <a:fillRect/>
                </a:stretch>
              </p:blipFill>
              <p:spPr>
                <a:xfrm>
                  <a:off x="1909005" y="2448225"/>
                  <a:ext cx="1265112" cy="1265112"/>
                </a:xfrm>
                <a:prstGeom prst="rect">
                  <a:avLst/>
                </a:prstGeom>
                <a:noFill/>
              </p:spPr>
            </p:pic>
            <p:pic>
              <p:nvPicPr>
                <p:cNvPr id="33" name="그림 32"/>
                <p:cNvPicPr>
                  <a:picLocks noChangeAspect="1"/>
                </p:cNvPicPr>
                <p:nvPr/>
              </p:nvPicPr>
              <p:blipFill rotWithShape="1">
                <a:blip r:embed="rId2">
                  <a:duotone>
                    <a:schemeClr val="accent1">
                      <a:shade val="45000"/>
                      <a:satMod val="135000"/>
                    </a:schemeClr>
                    <a:prstClr val="white"/>
                  </a:duotone>
                </a:blip>
                <a:stretch>
                  <a:fillRect/>
                </a:stretch>
              </p:blipFill>
              <p:spPr>
                <a:xfrm>
                  <a:off x="3935760" y="2379912"/>
                  <a:ext cx="1265112" cy="1265112"/>
                </a:xfrm>
                <a:prstGeom prst="rect">
                  <a:avLst/>
                </a:prstGeom>
                <a:noFill/>
              </p:spPr>
            </p:pic>
          </p:grpSp>
          <p:pic>
            <p:nvPicPr>
              <p:cNvPr id="34" name="그림 33"/>
              <p:cNvPicPr>
                <a:picLocks noChangeAspect="1"/>
              </p:cNvPicPr>
              <p:nvPr/>
            </p:nvPicPr>
            <p:blipFill rotWithShape="1">
              <a:blip r:embed="rId2">
                <a:duotone>
                  <a:schemeClr val="accent4">
                    <a:shade val="45000"/>
                    <a:satMod val="135000"/>
                  </a:schemeClr>
                  <a:prstClr val="white"/>
                </a:duotone>
              </a:blip>
              <a:stretch>
                <a:fillRect/>
              </a:stretch>
            </p:blipFill>
            <p:spPr>
              <a:xfrm>
                <a:off x="6403835" y="2099816"/>
                <a:ext cx="2448272" cy="2448272"/>
              </a:xfrm>
              <a:prstGeom prst="rect">
                <a:avLst/>
              </a:prstGeom>
              <a:noFill/>
            </p:spPr>
          </p:pic>
        </p:grpSp>
        <p:sp>
          <p:nvSpPr>
            <p:cNvPr id="35" name="TextBox 34"/>
            <p:cNvSpPr txBox="1"/>
            <p:nvPr/>
          </p:nvSpPr>
          <p:spPr>
            <a:xfrm>
              <a:off x="6244419" y="1554738"/>
              <a:ext cx="2767103" cy="707886"/>
            </a:xfrm>
            <a:prstGeom prst="rect">
              <a:avLst/>
            </a:prstGeom>
            <a:noFill/>
          </p:spPr>
          <p:txBody>
            <a:bodyPr wrap="none">
              <a:spAutoFit/>
            </a:bodyPr>
            <a:lstStyle/>
            <a:p>
              <a:pPr lvl="0" algn="ctr">
                <a:defRPr/>
              </a:pPr>
              <a:r>
                <a:rPr lang="ko-KR" altLang="en-US" sz="2000" b="1"/>
                <a:t>최종적인 </a:t>
              </a:r>
              <a:r>
                <a:rPr lang="en-US" altLang="ko-KR" sz="2000" b="1"/>
                <a:t>AI</a:t>
              </a:r>
              <a:r>
                <a:rPr lang="ko-KR" altLang="en-US" sz="2000" b="1"/>
                <a:t> 통합관제 </a:t>
              </a:r>
            </a:p>
            <a:p>
              <a:pPr lvl="0" algn="ctr">
                <a:defRPr/>
              </a:pPr>
              <a:r>
                <a:rPr lang="en-US" altLang="ko-KR" sz="2000" b="1"/>
                <a:t>Purple Team AI</a:t>
              </a:r>
            </a:p>
          </p:txBody>
        </p:sp>
      </p:grpSp>
      <p:sp>
        <p:nvSpPr>
          <p:cNvPr id="36" name="TextBox 35"/>
          <p:cNvSpPr txBox="1"/>
          <p:nvPr/>
        </p:nvSpPr>
        <p:spPr>
          <a:xfrm>
            <a:off x="8015626" y="2421358"/>
            <a:ext cx="3862315" cy="1200329"/>
          </a:xfrm>
          <a:prstGeom prst="rect">
            <a:avLst/>
          </a:prstGeom>
          <a:noFill/>
        </p:spPr>
        <p:txBody>
          <a:bodyPr wrap="square">
            <a:spAutoFit/>
          </a:bodyPr>
          <a:lstStyle/>
          <a:p>
            <a:pPr lvl="0">
              <a:defRPr/>
            </a:pPr>
            <a:r>
              <a:rPr lang="en-US" altLang="ko-KR" b="1"/>
              <a:t>• </a:t>
            </a:r>
            <a:r>
              <a:rPr lang="en-US" altLang="ko-KR" b="1">
                <a:solidFill>
                  <a:srgbClr val="7030A0"/>
                </a:solidFill>
              </a:rPr>
              <a:t>Purple</a:t>
            </a:r>
            <a:r>
              <a:rPr lang="en-US" altLang="ko-KR" b="1"/>
              <a:t> Team</a:t>
            </a:r>
          </a:p>
          <a:p>
            <a:pPr marL="285750" indent="-285750">
              <a:buFontTx/>
              <a:buChar char="-"/>
              <a:defRPr/>
            </a:pPr>
            <a:r>
              <a:rPr lang="en-US" altLang="ko-KR" b="1"/>
              <a:t>Purple Team AI Framework</a:t>
            </a:r>
            <a:r>
              <a:rPr lang="ko-KR" altLang="en-US" b="1"/>
              <a:t>를 통해 제로 데이 공격</a:t>
            </a:r>
            <a:r>
              <a:rPr lang="en-US" altLang="ko-KR" b="1"/>
              <a:t>(</a:t>
            </a:r>
            <a:r>
              <a:rPr lang="ko-KR" altLang="en-US" b="1"/>
              <a:t>알려지지않은 취약점 </a:t>
            </a:r>
            <a:r>
              <a:rPr lang="en-US" altLang="ko-KR" b="1"/>
              <a:t>)</a:t>
            </a:r>
            <a:r>
              <a:rPr lang="ko-KR" altLang="en-US" b="1"/>
              <a:t> 대비</a:t>
            </a:r>
            <a:endParaRPr lang="en-US" altLang="ko-KR" b="1"/>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개체 틀 9"/>
          <p:cNvSpPr>
            <a:spLocks noGrp="1"/>
          </p:cNvSpPr>
          <p:nvPr>
            <p:ph type="title" hasCustomPrompt="1"/>
          </p:nvPr>
        </p:nvSpPr>
        <p:spPr/>
        <p:txBody>
          <a:bodyPr/>
          <a:lstStyle/>
          <a:p>
            <a:pPr>
              <a:defRPr/>
            </a:pPr>
            <a:r>
              <a:rPr lang="ko-KR" altLang="en-US" b="1"/>
              <a:t>참고 자료</a:t>
            </a:r>
          </a:p>
        </p:txBody>
      </p:sp>
      <p:sp>
        <p:nvSpPr>
          <p:cNvPr id="4" name="TextBox 3"/>
          <p:cNvSpPr txBox="1"/>
          <p:nvPr/>
        </p:nvSpPr>
        <p:spPr>
          <a:xfrm>
            <a:off x="335360" y="1196752"/>
            <a:ext cx="10366930" cy="3659093"/>
          </a:xfrm>
          <a:prstGeom prst="rect">
            <a:avLst/>
          </a:prstGeom>
          <a:noFill/>
        </p:spPr>
        <p:txBody>
          <a:bodyPr wrap="none">
            <a:spAutoFit/>
          </a:bodyPr>
          <a:lstStyle/>
          <a:p>
            <a:pPr lvl="0">
              <a:defRPr/>
            </a:pPr>
            <a:r>
              <a:rPr lang="en-US" altLang="ko-KR" b="1"/>
              <a:t>[</a:t>
            </a:r>
            <a:r>
              <a:rPr lang="ko-KR" altLang="en-US" b="1"/>
              <a:t>논문</a:t>
            </a:r>
            <a:r>
              <a:rPr lang="en-US" altLang="ko-KR" b="1"/>
              <a:t>]</a:t>
            </a:r>
            <a:r>
              <a:rPr lang="ko-KR" altLang="en-US" b="1"/>
              <a:t> 사이버 공격 시뮬레이션 기술 동향 </a:t>
            </a:r>
            <a:r>
              <a:rPr lang="en-US" altLang="ko-KR" b="1"/>
              <a:t>– </a:t>
            </a:r>
            <a:r>
              <a:rPr lang="ko-KR" altLang="en-US" b="1"/>
              <a:t>이주영 외</a:t>
            </a:r>
            <a:r>
              <a:rPr lang="en-US" altLang="ko-KR" b="1"/>
              <a:t> 2</a:t>
            </a:r>
            <a:r>
              <a:rPr lang="ko-KR" altLang="en-US" b="1"/>
              <a:t>명</a:t>
            </a:r>
          </a:p>
          <a:p>
            <a:pPr lvl="0">
              <a:defRPr/>
            </a:pPr>
            <a:r>
              <a:rPr lang="en-US" altLang="ko-KR" b="1"/>
              <a:t>[</a:t>
            </a:r>
            <a:r>
              <a:rPr lang="ko-KR" altLang="en-US" b="1"/>
              <a:t>논문</a:t>
            </a:r>
            <a:r>
              <a:rPr lang="en-US" altLang="ko-KR" b="1"/>
              <a:t>] AEG: Automatic Exploit Generation – </a:t>
            </a:r>
            <a:r>
              <a:rPr lang="ko-KR" altLang="en-US" b="1"/>
              <a:t>차상길 외 </a:t>
            </a:r>
            <a:r>
              <a:rPr lang="en-US" altLang="ko-KR" b="1"/>
              <a:t>2</a:t>
            </a:r>
            <a:r>
              <a:rPr lang="ko-KR" altLang="en-US" b="1"/>
              <a:t>명</a:t>
            </a:r>
          </a:p>
          <a:p>
            <a:pPr lvl="0">
              <a:defRPr/>
            </a:pPr>
            <a:r>
              <a:rPr lang="en-US" altLang="ko-KR" b="1"/>
              <a:t>[</a:t>
            </a:r>
            <a:r>
              <a:rPr lang="ko-KR" altLang="en-US" b="1"/>
              <a:t>논문</a:t>
            </a:r>
            <a:r>
              <a:rPr lang="en-US" altLang="ko-KR" b="1"/>
              <a:t>] </a:t>
            </a:r>
            <a:r>
              <a:rPr lang="en-US" altLang="ko-KR" b="1" i="0">
                <a:effectLst/>
              </a:rPr>
              <a:t>B2R2: Building an Efficient Front-End for Binary Analysis – kaist</a:t>
            </a:r>
            <a:r>
              <a:rPr lang="ko-KR" altLang="en-US" b="1" i="0">
                <a:effectLst/>
              </a:rPr>
              <a:t> </a:t>
            </a:r>
            <a:r>
              <a:rPr lang="ko-KR" altLang="en-US" b="1"/>
              <a:t>차상길 교수</a:t>
            </a:r>
          </a:p>
          <a:p>
            <a:pPr lvl="0">
              <a:defRPr/>
            </a:pPr>
            <a:r>
              <a:rPr lang="en-US" altLang="ko-KR" b="1"/>
              <a:t>[</a:t>
            </a:r>
            <a:r>
              <a:rPr lang="ko-KR" altLang="en-US" b="1"/>
              <a:t>논문</a:t>
            </a:r>
            <a:r>
              <a:rPr lang="en-US" altLang="ko-KR" b="1"/>
              <a:t>] </a:t>
            </a:r>
            <a:r>
              <a:rPr lang="ko-KR" altLang="en-US" b="1" i="0">
                <a:solidFill>
                  <a:srgbClr val="000000"/>
                </a:solidFill>
                <a:effectLst/>
              </a:rPr>
              <a:t>인공지능을 활용한 네트워크 이상징후 탐지에 대한 연구 </a:t>
            </a:r>
            <a:r>
              <a:rPr lang="en-US" altLang="ko-KR" b="1" i="0">
                <a:solidFill>
                  <a:srgbClr val="000000"/>
                </a:solidFill>
                <a:effectLst/>
              </a:rPr>
              <a:t>– </a:t>
            </a:r>
            <a:r>
              <a:rPr lang="ko-KR" altLang="en-US" b="1" i="0">
                <a:solidFill>
                  <a:srgbClr val="000000"/>
                </a:solidFill>
                <a:effectLst/>
              </a:rPr>
              <a:t>건국대 이국진 교수</a:t>
            </a:r>
          </a:p>
          <a:p>
            <a:pPr lvl="0">
              <a:defRPr/>
            </a:pPr>
            <a:r>
              <a:rPr lang="en-US" altLang="ko-KR" b="1" i="0">
                <a:solidFill>
                  <a:srgbClr val="000000"/>
                </a:solidFill>
                <a:effectLst/>
              </a:rPr>
              <a:t>[</a:t>
            </a:r>
            <a:r>
              <a:rPr lang="ko-KR" altLang="en-US" b="1" i="0">
                <a:solidFill>
                  <a:srgbClr val="000000"/>
                </a:solidFill>
                <a:effectLst/>
              </a:rPr>
              <a:t>논문</a:t>
            </a:r>
            <a:r>
              <a:rPr lang="en-US" altLang="ko-KR" b="1" i="0">
                <a:solidFill>
                  <a:srgbClr val="000000"/>
                </a:solidFill>
                <a:effectLst/>
              </a:rPr>
              <a:t>]</a:t>
            </a:r>
            <a:r>
              <a:rPr lang="ko-KR" altLang="en-US" b="1" i="0">
                <a:solidFill>
                  <a:srgbClr val="000000"/>
                </a:solidFill>
                <a:effectLst/>
              </a:rPr>
              <a:t> Asynchronous Methods for Deep Reinforcement Learning</a:t>
            </a:r>
          </a:p>
          <a:p>
            <a:pPr lvl="0">
              <a:defRPr/>
            </a:pPr>
            <a:r>
              <a:rPr lang="en-US" altLang="ko-KR" b="1"/>
              <a:t>[GitHub] </a:t>
            </a:r>
            <a:r>
              <a:rPr lang="en-US" altLang="ko-KR" b="1" i="0" u="none" strike="noStrike">
                <a:effectLst/>
                <a:hlinkClick r:id="rId2"/>
              </a:rPr>
              <a:t>DefensiveOrigins</a:t>
            </a:r>
            <a:r>
              <a:rPr lang="en-US" altLang="ko-KR" b="1" i="0">
                <a:effectLst/>
              </a:rPr>
              <a:t>/</a:t>
            </a:r>
            <a:r>
              <a:rPr lang="en-US" altLang="ko-KR" b="1" i="0" u="none" strike="noStrike">
                <a:effectLst/>
                <a:hlinkClick r:id="rId2"/>
              </a:rPr>
              <a:t>AtomicPurpleTeam</a:t>
            </a:r>
            <a:endParaRPr lang="en-US" altLang="ko-KR" b="1" i="0" u="none" strike="noStrike">
              <a:effectLst/>
            </a:endParaRPr>
          </a:p>
          <a:p>
            <a:pPr lvl="0">
              <a:defRPr/>
            </a:pPr>
            <a:r>
              <a:rPr lang="en-US" altLang="ko-KR" b="1" u="sng">
                <a:effectLst/>
                <a:cs typeface="Times New Roman"/>
                <a:hlinkClick r:id="rId2"/>
              </a:rPr>
              <a:t>[GitHub</a:t>
            </a:r>
            <a:r>
              <a:rPr lang="en-US" altLang="ko-KR" b="1" u="sng">
                <a:cs typeface="Times New Roman"/>
              </a:rPr>
              <a:t>] </a:t>
            </a:r>
            <a:r>
              <a:rPr lang="en-US" altLang="ko-KR" b="1" u="sng">
                <a:effectLst/>
                <a:cs typeface="Times New Roman"/>
              </a:rPr>
              <a:t>DeepSpaceHarbor/Awesome-AI-Security</a:t>
            </a:r>
          </a:p>
          <a:p>
            <a:pPr algn="l">
              <a:defRPr/>
            </a:pPr>
            <a:r>
              <a:rPr lang="en-US" altLang="ko-KR" b="1" u="sng">
                <a:cs typeface="Times New Roman"/>
              </a:rPr>
              <a:t>[GitHub] </a:t>
            </a:r>
            <a:r>
              <a:rPr lang="en-US" altLang="ko-KR" b="1" i="0" u="none" strike="noStrike">
                <a:solidFill>
                  <a:srgbClr val="24292F"/>
                </a:solidFill>
                <a:effectLst/>
              </a:rPr>
              <a:t>13o-bbr-bbq</a:t>
            </a:r>
            <a:r>
              <a:rPr lang="en-US" altLang="ko-KR" b="1" i="0">
                <a:solidFill>
                  <a:srgbClr val="24292F"/>
                </a:solidFill>
                <a:effectLst/>
              </a:rPr>
              <a:t>/</a:t>
            </a:r>
            <a:r>
              <a:rPr lang="en-US" altLang="ko-KR" b="1" i="0" u="none" strike="noStrike">
                <a:solidFill>
                  <a:srgbClr val="24292F"/>
                </a:solidFill>
                <a:effectLst/>
              </a:rPr>
              <a:t>machine_learning_security</a:t>
            </a:r>
            <a:br>
              <a:rPr lang="en-US" altLang="ko-KR" b="1">
                <a:effectLst/>
                <a:cs typeface="Times New Roman"/>
              </a:rPr>
            </a:br>
            <a:r>
              <a:rPr lang="en-US" altLang="ko-KR" b="1">
                <a:effectLst/>
                <a:cs typeface="Times New Roman"/>
              </a:rPr>
              <a:t>[</a:t>
            </a:r>
            <a:r>
              <a:rPr lang="ko-KR" altLang="en-US" b="1">
                <a:effectLst/>
                <a:cs typeface="Times New Roman"/>
              </a:rPr>
              <a:t>기사</a:t>
            </a:r>
            <a:r>
              <a:rPr lang="en-US" altLang="ko-KR" b="1">
                <a:effectLst/>
                <a:cs typeface="Times New Roman"/>
              </a:rPr>
              <a:t>] </a:t>
            </a:r>
            <a:r>
              <a:rPr lang="en-US" altLang="ko-KR" b="1" i="0">
                <a:solidFill>
                  <a:srgbClr val="111111"/>
                </a:solidFill>
                <a:effectLst/>
              </a:rPr>
              <a:t>Cybersecurity: Supervising Your AI With The Red Team</a:t>
            </a:r>
          </a:p>
          <a:p>
            <a:pPr lvl="0">
              <a:defRPr/>
            </a:pPr>
            <a:r>
              <a:rPr lang="en-US" altLang="ko-KR" b="1" i="0">
                <a:effectLst/>
                <a:ea typeface="맑은 고딕"/>
              </a:rPr>
              <a:t>[</a:t>
            </a:r>
            <a:r>
              <a:rPr lang="ko-KR" altLang="en-US" b="1" i="0">
                <a:effectLst/>
                <a:ea typeface="맑은 고딕"/>
              </a:rPr>
              <a:t>기사</a:t>
            </a:r>
            <a:r>
              <a:rPr lang="en-US" altLang="ko-KR" b="1" i="0">
                <a:effectLst/>
                <a:ea typeface="맑은 고딕"/>
              </a:rPr>
              <a:t>] BAS, </a:t>
            </a:r>
            <a:r>
              <a:rPr lang="ko-KR" altLang="en-US" b="1" i="0">
                <a:effectLst/>
                <a:ea typeface="맑은 고딕"/>
              </a:rPr>
              <a:t>동작원리 및 특장점</a:t>
            </a:r>
            <a:r>
              <a:rPr lang="en-US" altLang="ko-KR" b="1" i="0">
                <a:effectLst/>
                <a:ea typeface="맑은 고딕"/>
              </a:rPr>
              <a:t>..."</a:t>
            </a:r>
            <a:r>
              <a:rPr lang="ko-KR" altLang="en-US" b="1" i="0">
                <a:effectLst/>
                <a:ea typeface="맑은 고딕"/>
              </a:rPr>
              <a:t>예상 가능한 모든 위협</a:t>
            </a:r>
            <a:r>
              <a:rPr lang="en-US" altLang="ko-KR" b="1" i="0">
                <a:effectLst/>
                <a:ea typeface="맑은 고딕"/>
              </a:rPr>
              <a:t>, </a:t>
            </a:r>
            <a:r>
              <a:rPr lang="ko-KR" altLang="en-US" b="1" i="0">
                <a:effectLst/>
                <a:ea typeface="맑은 고딕"/>
              </a:rPr>
              <a:t>사전에 체크하고 미리 차단</a:t>
            </a:r>
            <a:r>
              <a:rPr lang="en-US" altLang="ko-KR" b="1">
                <a:ea typeface="맑은 고딕"/>
              </a:rPr>
              <a:t> – </a:t>
            </a:r>
            <a:r>
              <a:rPr lang="ko-KR" altLang="en-US" b="1">
                <a:ea typeface="맑은 고딕"/>
              </a:rPr>
              <a:t>데일리시큐</a:t>
            </a:r>
          </a:p>
          <a:p>
            <a:pPr lvl="0">
              <a:defRPr/>
            </a:pPr>
            <a:r>
              <a:rPr lang="en-US" altLang="ko-KR" b="1" i="0">
                <a:effectLst/>
                <a:ea typeface="맑은 고딕"/>
              </a:rPr>
              <a:t>[</a:t>
            </a:r>
            <a:r>
              <a:rPr lang="ko-KR" altLang="en-US" b="1" i="0">
                <a:effectLst/>
                <a:ea typeface="맑은 고딕"/>
              </a:rPr>
              <a:t>웹</a:t>
            </a:r>
            <a:r>
              <a:rPr lang="en-US" altLang="ko-KR" b="1" i="0">
                <a:effectLst/>
                <a:ea typeface="맑은 고딕"/>
              </a:rPr>
              <a:t>] </a:t>
            </a:r>
            <a:r>
              <a:rPr lang="en-US" altLang="ko-KR" b="1" i="0">
                <a:effectLst/>
                <a:ea typeface="나눔고딕"/>
              </a:rPr>
              <a:t>MITRE ATT&amp;CK Framework </a:t>
            </a:r>
            <a:r>
              <a:rPr lang="ko-KR" altLang="en-US" b="1" i="0">
                <a:effectLst/>
                <a:ea typeface="나눔고딕"/>
              </a:rPr>
              <a:t>이해하기 </a:t>
            </a:r>
            <a:r>
              <a:rPr lang="en-US" altLang="ko-KR" b="1" i="0">
                <a:effectLst/>
                <a:ea typeface="나눔고딕"/>
              </a:rPr>
              <a:t>- </a:t>
            </a:r>
            <a:r>
              <a:rPr lang="ko-KR" altLang="en-US" b="1" i="0">
                <a:effectLst/>
                <a:ea typeface="나눔고딕"/>
              </a:rPr>
              <a:t>이글루시큐리티</a:t>
            </a:r>
          </a:p>
          <a:p>
            <a:pPr lvl="0">
              <a:defRPr/>
            </a:pPr>
            <a:r>
              <a:rPr lang="en-US" altLang="ko-KR" b="1" i="0">
                <a:solidFill>
                  <a:srgbClr val="111111"/>
                </a:solidFill>
                <a:effectLst/>
              </a:rPr>
              <a:t>[</a:t>
            </a:r>
            <a:r>
              <a:rPr lang="ko-KR" altLang="en-US" b="1" i="0">
                <a:solidFill>
                  <a:srgbClr val="111111"/>
                </a:solidFill>
                <a:effectLst/>
              </a:rPr>
              <a:t>블로그</a:t>
            </a:r>
            <a:r>
              <a:rPr lang="en-US" altLang="ko-KR" b="1">
                <a:solidFill>
                  <a:srgbClr val="111111"/>
                </a:solidFill>
              </a:rPr>
              <a:t>] https://leemon.tistory.com/34</a:t>
            </a:r>
          </a:p>
          <a:p>
            <a:pPr lvl="0">
              <a:defRPr/>
            </a:pPr>
            <a:endParaRPr lang="en-US" altLang="ko-KR" b="1" i="0">
              <a:solidFill>
                <a:srgbClr val="111111"/>
              </a:solidFill>
              <a:effectLst/>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개체 틀 9"/>
          <p:cNvSpPr>
            <a:spLocks noGrp="1"/>
          </p:cNvSpPr>
          <p:nvPr>
            <p:ph type="title" hasCustomPrompt="1"/>
          </p:nvPr>
        </p:nvSpPr>
        <p:spPr/>
        <p:txBody>
          <a:bodyPr/>
          <a:lstStyle/>
          <a:p>
            <a:pPr>
              <a:defRPr/>
            </a:pPr>
            <a:r>
              <a:rPr lang="ko-KR" altLang="en-US" b="1"/>
              <a:t>기획배경</a:t>
            </a:r>
          </a:p>
        </p:txBody>
      </p:sp>
      <p:sp>
        <p:nvSpPr>
          <p:cNvPr id="4" name="TextBox 3"/>
          <p:cNvSpPr txBox="1"/>
          <p:nvPr/>
        </p:nvSpPr>
        <p:spPr>
          <a:xfrm>
            <a:off x="807830" y="1268760"/>
            <a:ext cx="2484010" cy="396210"/>
          </a:xfrm>
          <a:prstGeom prst="rect">
            <a:avLst/>
          </a:prstGeom>
        </p:spPr>
        <p:txBody>
          <a:bodyPr wrap="none">
            <a:spAutoFit/>
          </a:bodyPr>
          <a:lstStyle/>
          <a:p>
            <a:pPr>
              <a:defRPr/>
            </a:pPr>
            <a:r>
              <a:rPr lang="ko-KR" altLang="en-US" sz="2000" b="1"/>
              <a:t>현 보안 점검 시스템</a:t>
            </a:r>
          </a:p>
        </p:txBody>
      </p:sp>
      <p:sp>
        <p:nvSpPr>
          <p:cNvPr id="3" name="순서도: 처리 7"/>
          <p:cNvSpPr/>
          <p:nvPr/>
        </p:nvSpPr>
        <p:spPr>
          <a:xfrm>
            <a:off x="911424" y="2636912"/>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침투 테스트</a:t>
            </a:r>
          </a:p>
        </p:txBody>
      </p:sp>
      <p:sp>
        <p:nvSpPr>
          <p:cNvPr id="6" name="순서도: 처리 7"/>
          <p:cNvSpPr/>
          <p:nvPr/>
        </p:nvSpPr>
        <p:spPr>
          <a:xfrm>
            <a:off x="1991544" y="3212976"/>
            <a:ext cx="2664295" cy="792088"/>
          </a:xfrm>
          <a:prstGeom prst="flowChartProcess">
            <a:avLst/>
          </a:prstGeom>
          <a:solidFill>
            <a:srgbClr val="FFFFFF">
              <a:alpha val="100000"/>
            </a:srgbClr>
          </a:solidFill>
          <a:ln w="381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레드 팀 테스트</a:t>
            </a:r>
          </a:p>
        </p:txBody>
      </p:sp>
      <p:sp>
        <p:nvSpPr>
          <p:cNvPr id="5" name="순서도: 처리 7"/>
          <p:cNvSpPr/>
          <p:nvPr/>
        </p:nvSpPr>
        <p:spPr>
          <a:xfrm>
            <a:off x="3863752" y="3789040"/>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보안 감사</a:t>
            </a:r>
          </a:p>
        </p:txBody>
      </p:sp>
      <p:sp>
        <p:nvSpPr>
          <p:cNvPr id="7" name="순서도: 처리 7"/>
          <p:cNvSpPr/>
          <p:nvPr/>
        </p:nvSpPr>
        <p:spPr>
          <a:xfrm>
            <a:off x="5303912" y="4365104"/>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취약성 평가</a:t>
            </a:r>
          </a:p>
        </p:txBody>
      </p:sp>
      <p:sp>
        <p:nvSpPr>
          <p:cNvPr id="8" name="순서도: 처리 7"/>
          <p:cNvSpPr/>
          <p:nvPr/>
        </p:nvSpPr>
        <p:spPr>
          <a:xfrm>
            <a:off x="6744072" y="4941168"/>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위협 검색</a:t>
            </a:r>
          </a:p>
        </p:txBody>
      </p:sp>
      <p:sp>
        <p:nvSpPr>
          <p:cNvPr id="9" name="설명선: 굽은 선 8"/>
          <p:cNvSpPr/>
          <p:nvPr/>
        </p:nvSpPr>
        <p:spPr>
          <a:xfrm>
            <a:off x="5375920" y="1700808"/>
            <a:ext cx="3096344" cy="1368152"/>
          </a:xfrm>
          <a:prstGeom prst="borderCallout2">
            <a:avLst>
              <a:gd name="adj1" fmla="val 18750"/>
              <a:gd name="adj2" fmla="val -3980"/>
              <a:gd name="adj3" fmla="val 18750"/>
              <a:gd name="adj4" fmla="val -16667"/>
              <a:gd name="adj5" fmla="val 114035"/>
              <a:gd name="adj6" fmla="val -23370"/>
            </a:avLst>
          </a:prstGeom>
          <a:solidFill>
            <a:schemeClr val="lt1"/>
          </a:solidFill>
          <a:ln w="38100">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rPr>
              <a:t>Red Team(</a:t>
            </a:r>
            <a:r>
              <a:rPr lang="ko-KR" altLang="en-US">
                <a:solidFill>
                  <a:schemeClr val="tx1"/>
                </a:solidFill>
              </a:rPr>
              <a:t>침투</a:t>
            </a:r>
            <a:r>
              <a:rPr lang="en-US" altLang="ko-KR">
                <a:solidFill>
                  <a:schemeClr val="tx1"/>
                </a:solidFill>
              </a:rPr>
              <a:t>)</a:t>
            </a:r>
            <a:r>
              <a:rPr lang="ko-KR" altLang="en-US">
                <a:solidFill>
                  <a:schemeClr val="tx1"/>
                </a:solidFill>
              </a:rPr>
              <a:t>의 공격을 </a:t>
            </a:r>
            <a:r>
              <a:rPr lang="en-US" altLang="ko-KR">
                <a:solidFill>
                  <a:schemeClr val="tx1"/>
                </a:solidFill>
              </a:rPr>
              <a:t>Blue Team(</a:t>
            </a:r>
            <a:r>
              <a:rPr lang="ko-KR" altLang="en-US">
                <a:solidFill>
                  <a:schemeClr val="tx1"/>
                </a:solidFill>
              </a:rPr>
              <a:t>방어</a:t>
            </a:r>
            <a:r>
              <a:rPr lang="en-US" altLang="ko-KR">
                <a:solidFill>
                  <a:schemeClr val="tx1"/>
                </a:solidFill>
              </a:rPr>
              <a:t>)</a:t>
            </a:r>
            <a:r>
              <a:rPr lang="ko-KR" altLang="en-US">
                <a:solidFill>
                  <a:schemeClr val="tx1"/>
                </a:solidFill>
              </a:rPr>
              <a:t>은 탐지하고 보안 조치를 수립하며</a:t>
            </a:r>
            <a:r>
              <a:rPr lang="en-US" altLang="ko-KR">
                <a:solidFill>
                  <a:schemeClr val="tx1"/>
                </a:solidFill>
              </a:rPr>
              <a:t>,</a:t>
            </a:r>
          </a:p>
          <a:p>
            <a:pPr algn="ctr">
              <a:defRPr/>
            </a:pPr>
            <a:r>
              <a:rPr lang="ko-KR" altLang="en-US">
                <a:solidFill>
                  <a:schemeClr val="tx1"/>
                </a:solidFill>
              </a:rPr>
              <a:t> 보안</a:t>
            </a:r>
            <a:r>
              <a:rPr lang="en-US" altLang="ko-KR">
                <a:solidFill>
                  <a:schemeClr val="tx1"/>
                </a:solidFill>
              </a:rPr>
              <a:t> </a:t>
            </a:r>
            <a:r>
              <a:rPr lang="ko-KR" altLang="en-US">
                <a:solidFill>
                  <a:schemeClr val="tx1"/>
                </a:solidFill>
              </a:rPr>
              <a:t>태세를 강화</a:t>
            </a:r>
          </a:p>
        </p:txBody>
      </p:sp>
      <p:cxnSp>
        <p:nvCxnSpPr>
          <p:cNvPr id="12" name="직선 화살표 연결선 17"/>
          <p:cNvCxnSpPr/>
          <p:nvPr/>
        </p:nvCxnSpPr>
        <p:spPr>
          <a:xfrm flipV="1">
            <a:off x="8472264" y="2336013"/>
            <a:ext cx="306976" cy="12867"/>
          </a:xfrm>
          <a:prstGeom prst="straightConnector1">
            <a:avLst/>
          </a:prstGeom>
          <a:noFill/>
          <a:ln w="50800" cap="flat" cmpd="sng" algn="ctr">
            <a:solidFill>
              <a:srgbClr val="0D0D0D">
                <a:alpha val="100000"/>
              </a:srgbClr>
            </a:solidFill>
            <a:prstDash val="solid"/>
            <a:headEnd w="med" len="med"/>
            <a:tailEnd type="arrow" w="sm" len="sm"/>
          </a:ln>
        </p:spPr>
      </p:cxnSp>
      <p:sp>
        <p:nvSpPr>
          <p:cNvPr id="13" name="순서도: 처리 7"/>
          <p:cNvSpPr/>
          <p:nvPr/>
        </p:nvSpPr>
        <p:spPr>
          <a:xfrm>
            <a:off x="8832304" y="1700807"/>
            <a:ext cx="2664296" cy="1368151"/>
          </a:xfrm>
          <a:prstGeom prst="flowChartProcess">
            <a:avLst/>
          </a:prstGeom>
          <a:solidFill>
            <a:srgbClr val="FFFFFF">
              <a:alpha val="100000"/>
            </a:srgbClr>
          </a:solidFill>
          <a:ln w="381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C00000"/>
                </a:solidFill>
                <a:latin typeface="맑은 고딕"/>
                <a:ea typeface="맑은 고딕"/>
                <a:cs typeface="맑은 고딕"/>
              </a:rPr>
              <a:t>자율 해킹</a:t>
            </a:r>
            <a:r>
              <a:rPr kumimoji="0" lang="ko-KR" altLang="en-US" sz="1800" b="0" i="0" u="none" strike="noStrike" kern="1200" cap="none" spc="0" normalizeH="0" baseline="0">
                <a:latin typeface="맑은 고딕"/>
                <a:ea typeface="맑은 고딕"/>
                <a:cs typeface="맑은 고딕"/>
              </a:rPr>
              <a:t>이 </a:t>
            </a:r>
            <a:r>
              <a:rPr kumimoji="0" lang="ko-KR" altLang="en-US" sz="1800" b="0" i="0" u="none" strike="noStrike" kern="1200" cap="none" spc="0" normalizeH="0" baseline="0">
                <a:solidFill>
                  <a:srgbClr val="000000"/>
                </a:solidFill>
                <a:latin typeface="맑은 고딕"/>
                <a:ea typeface="맑은 고딕"/>
                <a:cs typeface="맑은 고딕"/>
              </a:rPr>
              <a:t>가능한 </a:t>
            </a:r>
            <a:r>
              <a:rPr kumimoji="0" lang="en-US" altLang="ko-KR" sz="1800" b="0" i="0" u="none" strike="noStrike" kern="1200" cap="none" spc="0" normalizeH="0" baseline="0">
                <a:solidFill>
                  <a:srgbClr val="000000"/>
                </a:solidFill>
                <a:latin typeface="맑은 고딕"/>
                <a:ea typeface="맑은 고딕"/>
                <a:cs typeface="맑은 고딕"/>
              </a:rPr>
              <a:t>AI</a:t>
            </a:r>
            <a:r>
              <a:rPr kumimoji="0" lang="ko-KR" altLang="en-US" sz="1800" b="0" i="0" u="none" strike="noStrike" kern="1200" cap="none" spc="0" normalizeH="0" baseline="0">
                <a:solidFill>
                  <a:srgbClr val="000000"/>
                </a:solidFill>
                <a:latin typeface="맑은 고딕"/>
                <a:ea typeface="맑은 고딕"/>
                <a:cs typeface="맑은 고딕"/>
              </a:rPr>
              <a:t> </a:t>
            </a:r>
          </a:p>
          <a:p>
            <a:pPr marL="0" indent="0" algn="ctr" defTabSz="914400" rtl="0" eaLnBrk="1" latinLnBrk="1" hangingPunct="1">
              <a:lnSpc>
                <a:spcPct val="100000"/>
              </a:lnSpc>
              <a:spcBef>
                <a:spcPct val="0"/>
              </a:spcBef>
              <a:spcAft>
                <a:spcPts val="0"/>
              </a:spcAft>
              <a:buNone/>
              <a:defRPr/>
            </a:pPr>
            <a:r>
              <a:rPr kumimoji="0" lang="en-US" altLang="ko-KR" sz="1800" b="1" i="0" u="none" strike="noStrike" kern="1200" cap="none" spc="0" normalizeH="0" baseline="0">
                <a:solidFill>
                  <a:srgbClr val="000000"/>
                </a:solidFill>
                <a:latin typeface="맑은 고딕"/>
                <a:ea typeface="맑은 고딕"/>
                <a:cs typeface="맑은 고딕"/>
              </a:rPr>
              <a:t>+</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 </a:t>
            </a:r>
            <a:r>
              <a:rPr kumimoji="0" lang="ko-KR" altLang="en-US" sz="1800" b="0" i="0" u="none" strike="noStrike" kern="1200" cap="none" spc="0" normalizeH="0" baseline="0">
                <a:solidFill>
                  <a:srgbClr val="0070C0"/>
                </a:solidFill>
                <a:latin typeface="맑은 고딕"/>
                <a:ea typeface="맑은 고딕"/>
                <a:cs typeface="맑은 고딕"/>
              </a:rPr>
              <a:t>자율 방어</a:t>
            </a:r>
            <a:r>
              <a:rPr kumimoji="0" lang="ko-KR" altLang="en-US" sz="1800" b="0" i="0" u="none" strike="noStrike" kern="1200" cap="none" spc="0" normalizeH="0" baseline="0">
                <a:solidFill>
                  <a:srgbClr val="000000"/>
                </a:solidFill>
                <a:latin typeface="맑은 고딕"/>
                <a:ea typeface="맑은 고딕"/>
                <a:cs typeface="맑은 고딕"/>
              </a:rPr>
              <a:t>가 가능한 </a:t>
            </a:r>
            <a:r>
              <a:rPr kumimoji="0" lang="en-US" altLang="ko-KR" sz="1800" b="0" i="0" u="none" strike="noStrike" kern="1200" cap="none" spc="0" normalizeH="0" baseline="0">
                <a:solidFill>
                  <a:srgbClr val="000000"/>
                </a:solidFill>
                <a:latin typeface="맑은 고딕"/>
                <a:ea typeface="맑은 고딕"/>
                <a:cs typeface="맑은 고딕"/>
              </a:rPr>
              <a:t>AI </a:t>
            </a:r>
            <a:r>
              <a:rPr kumimoji="0" lang="ko-KR" altLang="en-US" sz="1800" b="0" i="0" u="none" strike="noStrike" kern="1200" cap="none" spc="0" normalizeH="0" baseline="0">
                <a:solidFill>
                  <a:srgbClr val="000000"/>
                </a:solidFill>
                <a:latin typeface="맑은 고딕"/>
                <a:ea typeface="맑은 고딕"/>
                <a:cs typeface="맑은 고딕"/>
              </a:rPr>
              <a:t> </a:t>
            </a:r>
          </a:p>
        </p:txBody>
      </p:sp>
      <p:cxnSp>
        <p:nvCxnSpPr>
          <p:cNvPr id="15" name="직선 화살표 연결선 17"/>
          <p:cNvCxnSpPr/>
          <p:nvPr/>
        </p:nvCxnSpPr>
        <p:spPr>
          <a:xfrm rot="16200000" flipH="1">
            <a:off x="10056440" y="3212976"/>
            <a:ext cx="288032" cy="0"/>
          </a:xfrm>
          <a:prstGeom prst="straightConnector1">
            <a:avLst/>
          </a:prstGeom>
          <a:noFill/>
          <a:ln w="50800" cap="flat" cmpd="sng" algn="ctr">
            <a:solidFill>
              <a:srgbClr val="0D0D0D">
                <a:alpha val="100000"/>
              </a:srgbClr>
            </a:solidFill>
            <a:prstDash val="solid"/>
            <a:headEnd w="med" len="med"/>
            <a:tailEnd type="arrow" w="sm" len="sm"/>
          </a:ln>
        </p:spPr>
      </p:cxnSp>
      <p:sp>
        <p:nvSpPr>
          <p:cNvPr id="16" name="순서도: 처리 7"/>
          <p:cNvSpPr/>
          <p:nvPr/>
        </p:nvSpPr>
        <p:spPr>
          <a:xfrm>
            <a:off x="8832304" y="3429000"/>
            <a:ext cx="2664296" cy="1296143"/>
          </a:xfrm>
          <a:prstGeom prst="flowChartProcess">
            <a:avLst/>
          </a:prstGeom>
          <a:solidFill>
            <a:srgbClr val="FFFFFF">
              <a:alpha val="100000"/>
            </a:srgbClr>
          </a:solidFill>
          <a:ln w="38100" cap="flat" cmpd="sng" algn="ctr">
            <a:solidFill>
              <a:srgbClr val="FF000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제로데이 공격 및 </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알려진 공격에 대한 </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완벽한 보안 체제</a:t>
            </a:r>
          </a:p>
          <a:p>
            <a:pPr marL="0" indent="0" algn="ctr" defTabSz="914400" rtl="0" eaLnBrk="1" latinLnBrk="1" hangingPunct="1">
              <a:lnSpc>
                <a:spcPct val="100000"/>
              </a:lnSpc>
              <a:spcBef>
                <a:spcPct val="0"/>
              </a:spcBef>
              <a:spcAft>
                <a:spcPts val="0"/>
              </a:spcAft>
              <a:buNone/>
              <a:defRPr/>
            </a:pPr>
            <a:r>
              <a:rPr kumimoji="0" lang="ko-KR" altLang="en-US" sz="1800" b="0" i="0" u="none" strike="noStrike" kern="1200" cap="none" spc="0" normalizeH="0" baseline="0">
                <a:solidFill>
                  <a:srgbClr val="000000"/>
                </a:solidFill>
                <a:latin typeface="맑은 고딕"/>
                <a:ea typeface="맑은 고딕"/>
                <a:cs typeface="맑은 고딕"/>
              </a:rPr>
              <a:t> 구축 가능</a:t>
            </a:r>
            <a:r>
              <a:rPr kumimoji="0" lang="en-US" altLang="ko-KR" sz="1800" b="0" i="0" u="none" strike="noStrike" kern="1200" cap="none" spc="0" normalizeH="0" baseline="0">
                <a:solidFill>
                  <a:srgbClr val="000000"/>
                </a:solidFill>
                <a:latin typeface="맑은 고딕"/>
                <a:ea typeface="맑은 고딕"/>
                <a:cs typeface="맑은 고딕"/>
              </a:rPr>
              <a:t>!</a:t>
            </a:r>
          </a:p>
        </p:txBody>
      </p:sp>
      <p:sp>
        <p:nvSpPr>
          <p:cNvPr id="14" name="순서도: 처리 7"/>
          <p:cNvSpPr/>
          <p:nvPr/>
        </p:nvSpPr>
        <p:spPr>
          <a:xfrm>
            <a:off x="8184222" y="5553236"/>
            <a:ext cx="2664296" cy="792087"/>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1800" b="1" i="0" u="none" strike="noStrike" kern="1200" cap="none" spc="0" normalizeH="0" baseline="0">
                <a:solidFill>
                  <a:srgbClr val="000000"/>
                </a:solidFill>
                <a:latin typeface="맑은 고딕"/>
                <a:ea typeface="맑은 고딕"/>
                <a:cs typeface="맑은 고딕"/>
              </a:rPr>
              <a:t>퍼징</a:t>
            </a:r>
            <a:endParaRPr lang="en-US" altLang="ko-KR" b="1">
              <a:solidFill>
                <a:srgbClr val="000000"/>
              </a:solidFill>
              <a:latin typeface="맑은 고딕"/>
              <a:ea typeface="맑은 고딕"/>
              <a:cs typeface="맑은 고딕"/>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b="1"/>
              <a:t>What is Purple Team AI Framework?</a:t>
            </a:r>
          </a:p>
        </p:txBody>
      </p:sp>
      <p:grpSp>
        <p:nvGrpSpPr>
          <p:cNvPr id="8" name="그룹 7"/>
          <p:cNvGrpSpPr/>
          <p:nvPr/>
        </p:nvGrpSpPr>
        <p:grpSpPr>
          <a:xfrm>
            <a:off x="335359" y="944974"/>
            <a:ext cx="11856641" cy="5724386"/>
            <a:chOff x="1199456" y="1989956"/>
            <a:chExt cx="9575774" cy="3959324"/>
          </a:xfrm>
        </p:grpSpPr>
        <p:sp>
          <p:nvSpPr>
            <p:cNvPr id="3" name="TextBox 2"/>
            <p:cNvSpPr txBox="1"/>
            <p:nvPr/>
          </p:nvSpPr>
          <p:spPr>
            <a:xfrm>
              <a:off x="4643898" y="1989956"/>
              <a:ext cx="2416045" cy="265256"/>
            </a:xfrm>
            <a:prstGeom prst="rect">
              <a:avLst/>
            </a:prstGeom>
            <a:noFill/>
          </p:spPr>
          <p:txBody>
            <a:bodyPr wrap="square">
              <a:spAutoFit/>
            </a:bodyPr>
            <a:lstStyle/>
            <a:p>
              <a:pPr lvl="0">
                <a:defRPr/>
              </a:pPr>
              <a:r>
                <a:rPr lang="ko-KR" altLang="en-US" sz="2000" b="1"/>
                <a:t>가상 클라우드 환경</a:t>
              </a:r>
              <a:endParaRPr lang="en-US" altLang="ko-KR" sz="2000" b="1"/>
            </a:p>
          </p:txBody>
        </p:sp>
        <p:sp>
          <p:nvSpPr>
            <p:cNvPr id="16" name="직사각형 15"/>
            <p:cNvSpPr/>
            <p:nvPr/>
          </p:nvSpPr>
          <p:spPr>
            <a:xfrm>
              <a:off x="1199456" y="2276872"/>
              <a:ext cx="9433048" cy="367240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p>
          </p:txBody>
        </p:sp>
        <p:sp>
          <p:nvSpPr>
            <p:cNvPr id="17" name="TextBox 16"/>
            <p:cNvSpPr txBox="1"/>
            <p:nvPr/>
          </p:nvSpPr>
          <p:spPr>
            <a:xfrm>
              <a:off x="3143670" y="4734150"/>
              <a:ext cx="1505541" cy="441723"/>
            </a:xfrm>
            <a:prstGeom prst="rect">
              <a:avLst/>
            </a:prstGeom>
            <a:noFill/>
          </p:spPr>
          <p:txBody>
            <a:bodyPr wrap="square">
              <a:spAutoFit/>
            </a:bodyPr>
            <a:lstStyle/>
            <a:p>
              <a:pPr lvl="0">
                <a:defRPr/>
              </a:pPr>
              <a:r>
                <a:rPr lang="ko-KR" altLang="en-US" b="1"/>
                <a:t>자율 해킹 </a:t>
              </a:r>
              <a:r>
                <a:rPr lang="en-US" altLang="ko-KR" b="1"/>
                <a:t>AI</a:t>
              </a:r>
            </a:p>
            <a:p>
              <a:pPr algn="ctr">
                <a:defRPr/>
              </a:pPr>
              <a:r>
                <a:rPr lang="en-US" altLang="ko-KR" b="1"/>
                <a:t>Red Team</a:t>
              </a:r>
              <a:endParaRPr lang="ko-KR" altLang="en-US" b="1"/>
            </a:p>
          </p:txBody>
        </p:sp>
        <p:pic>
          <p:nvPicPr>
            <p:cNvPr id="18" name="그림 17"/>
            <p:cNvPicPr>
              <a:picLocks noChangeAspect="1"/>
            </p:cNvPicPr>
            <p:nvPr/>
          </p:nvPicPr>
          <p:blipFill rotWithShape="1">
            <a:blip r:embed="rId2"/>
            <a:stretch>
              <a:fillRect/>
            </a:stretch>
          </p:blipFill>
          <p:spPr>
            <a:xfrm>
              <a:off x="3167740" y="3231275"/>
              <a:ext cx="1445096" cy="1445096"/>
            </a:xfrm>
            <a:prstGeom prst="rect">
              <a:avLst/>
            </a:prstGeom>
            <a:solidFill>
              <a:srgbClr val="FF0000">
                <a:alpha val="50000"/>
              </a:srgbClr>
            </a:solidFill>
          </p:spPr>
        </p:pic>
        <p:pic>
          <p:nvPicPr>
            <p:cNvPr id="19" name="그림 18"/>
            <p:cNvPicPr>
              <a:picLocks noChangeAspect="1"/>
            </p:cNvPicPr>
            <p:nvPr/>
          </p:nvPicPr>
          <p:blipFill rotWithShape="1">
            <a:blip r:embed="rId2"/>
            <a:stretch>
              <a:fillRect/>
            </a:stretch>
          </p:blipFill>
          <p:spPr>
            <a:xfrm>
              <a:off x="7250638" y="3231275"/>
              <a:ext cx="1445096" cy="1445096"/>
            </a:xfrm>
            <a:prstGeom prst="rect">
              <a:avLst/>
            </a:prstGeom>
            <a:solidFill>
              <a:srgbClr val="0070C0">
                <a:alpha val="50000"/>
              </a:srgbClr>
            </a:solidFill>
            <a:ln>
              <a:noFill/>
            </a:ln>
          </p:spPr>
        </p:pic>
        <p:sp>
          <p:nvSpPr>
            <p:cNvPr id="20" name="TextBox 19"/>
            <p:cNvSpPr txBox="1"/>
            <p:nvPr/>
          </p:nvSpPr>
          <p:spPr>
            <a:xfrm>
              <a:off x="7250636" y="4734150"/>
              <a:ext cx="1505541" cy="441723"/>
            </a:xfrm>
            <a:prstGeom prst="rect">
              <a:avLst/>
            </a:prstGeom>
            <a:noFill/>
          </p:spPr>
          <p:txBody>
            <a:bodyPr wrap="square">
              <a:spAutoFit/>
            </a:bodyPr>
            <a:lstStyle/>
            <a:p>
              <a:pPr lvl="0">
                <a:defRPr/>
              </a:pPr>
              <a:r>
                <a:rPr lang="ko-KR" altLang="en-US" b="1"/>
                <a:t>자율 보안 </a:t>
              </a:r>
              <a:r>
                <a:rPr lang="en-US" altLang="ko-KR" b="1"/>
                <a:t>AI</a:t>
              </a:r>
            </a:p>
            <a:p>
              <a:pPr algn="ctr">
                <a:defRPr/>
              </a:pPr>
              <a:r>
                <a:rPr lang="en-US" altLang="ko-KR" b="1"/>
                <a:t>Blue Team</a:t>
              </a:r>
            </a:p>
          </p:txBody>
        </p:sp>
        <p:sp>
          <p:nvSpPr>
            <p:cNvPr id="23" name="TextBox 22"/>
            <p:cNvSpPr txBox="1"/>
            <p:nvPr/>
          </p:nvSpPr>
          <p:spPr>
            <a:xfrm>
              <a:off x="5173483" y="2924943"/>
              <a:ext cx="2088231" cy="248161"/>
            </a:xfrm>
            <a:prstGeom prst="rect">
              <a:avLst/>
            </a:prstGeom>
            <a:noFill/>
          </p:spPr>
          <p:txBody>
            <a:bodyPr wrap="square">
              <a:spAutoFit/>
            </a:bodyPr>
            <a:lstStyle/>
            <a:p>
              <a:pPr lvl="0">
                <a:defRPr/>
              </a:pPr>
              <a:r>
                <a:rPr lang="ko-KR" altLang="en-US" b="1"/>
                <a:t>악성 패킷 전송 </a:t>
              </a:r>
              <a:r>
                <a:rPr lang="en-US" altLang="ko-KR" b="1"/>
                <a:t> </a:t>
              </a:r>
              <a:endParaRPr lang="ko-KR" altLang="en-US" b="1"/>
            </a:p>
          </p:txBody>
        </p:sp>
        <p:sp>
          <p:nvSpPr>
            <p:cNvPr id="24" name="화살표: 왼쪽으로 구부러짐 23"/>
            <p:cNvSpPr/>
            <p:nvPr/>
          </p:nvSpPr>
          <p:spPr>
            <a:xfrm>
              <a:off x="8765274" y="3303943"/>
              <a:ext cx="288032" cy="1322039"/>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sp>
          <p:nvSpPr>
            <p:cNvPr id="25" name="TextBox 24"/>
            <p:cNvSpPr txBox="1"/>
            <p:nvPr/>
          </p:nvSpPr>
          <p:spPr>
            <a:xfrm>
              <a:off x="9042062" y="3573015"/>
              <a:ext cx="1733167" cy="443361"/>
            </a:xfrm>
            <a:prstGeom prst="rect">
              <a:avLst/>
            </a:prstGeom>
            <a:noFill/>
          </p:spPr>
          <p:txBody>
            <a:bodyPr wrap="square">
              <a:spAutoFit/>
            </a:bodyPr>
            <a:lstStyle/>
            <a:p>
              <a:pPr algn="ctr">
                <a:defRPr/>
              </a:pPr>
              <a:r>
                <a:rPr lang="ko-KR" altLang="en-US" b="1"/>
                <a:t>강화학습 기반 </a:t>
              </a:r>
            </a:p>
            <a:p>
              <a:pPr algn="ctr">
                <a:defRPr/>
              </a:pPr>
              <a:r>
                <a:rPr lang="ko-KR" altLang="en-US" b="1"/>
                <a:t>패치</a:t>
              </a:r>
            </a:p>
          </p:txBody>
        </p:sp>
        <p:sp>
          <p:nvSpPr>
            <p:cNvPr id="27" name="TextBox 26"/>
            <p:cNvSpPr txBox="1"/>
            <p:nvPr/>
          </p:nvSpPr>
          <p:spPr>
            <a:xfrm>
              <a:off x="5627301" y="4509119"/>
              <a:ext cx="646330" cy="251706"/>
            </a:xfrm>
            <a:prstGeom prst="rect">
              <a:avLst/>
            </a:prstGeom>
            <a:noFill/>
          </p:spPr>
          <p:txBody>
            <a:bodyPr wrap="square">
              <a:spAutoFit/>
            </a:bodyPr>
            <a:lstStyle/>
            <a:p>
              <a:pPr lvl="0" algn="ctr">
                <a:defRPr/>
              </a:pPr>
              <a:r>
                <a:rPr lang="ko-KR" altLang="en-US" b="1"/>
                <a:t>응답</a:t>
              </a:r>
              <a:endParaRPr lang="en-US" altLang="ko-KR" b="1"/>
            </a:p>
          </p:txBody>
        </p:sp>
        <p:sp>
          <p:nvSpPr>
            <p:cNvPr id="28" name="화살표: 왼쪽으로 구부러짐 58"/>
            <p:cNvSpPr/>
            <p:nvPr/>
          </p:nvSpPr>
          <p:spPr>
            <a:xfrm flipH="1" flipV="1">
              <a:off x="2783632" y="3284984"/>
              <a:ext cx="288032" cy="1368152"/>
            </a:xfrm>
            <a:prstGeom prst="curvedLeftArrow">
              <a:avLst>
                <a:gd name="adj1" fmla="val 25000"/>
                <a:gd name="adj2" fmla="val 50000"/>
                <a:gd name="adj3" fmla="val 25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solidFill>
                  <a:schemeClr val="tx1"/>
                </a:solidFill>
              </a:endParaRPr>
            </a:p>
          </p:txBody>
        </p:sp>
        <p:sp>
          <p:nvSpPr>
            <p:cNvPr id="29" name="TextBox 28"/>
            <p:cNvSpPr txBox="1"/>
            <p:nvPr/>
          </p:nvSpPr>
          <p:spPr>
            <a:xfrm>
              <a:off x="1428675" y="3646763"/>
              <a:ext cx="1183004" cy="442080"/>
            </a:xfrm>
            <a:prstGeom prst="rect">
              <a:avLst/>
            </a:prstGeom>
            <a:noFill/>
          </p:spPr>
          <p:txBody>
            <a:bodyPr wrap="square">
              <a:spAutoFit/>
            </a:bodyPr>
            <a:lstStyle/>
            <a:p>
              <a:pPr algn="ctr">
                <a:defRPr/>
              </a:pPr>
              <a:r>
                <a:rPr lang="ko-KR" altLang="en-US" b="1"/>
                <a:t>침투</a:t>
              </a:r>
            </a:p>
            <a:p>
              <a:pPr algn="ctr">
                <a:defRPr/>
              </a:pPr>
              <a:r>
                <a:rPr lang="ko-KR" altLang="en-US" b="1"/>
                <a:t>강화 학습</a:t>
              </a:r>
            </a:p>
          </p:txBody>
        </p:sp>
        <p:sp>
          <p:nvSpPr>
            <p:cNvPr id="4" name="직사각형 3"/>
            <p:cNvSpPr/>
            <p:nvPr/>
          </p:nvSpPr>
          <p:spPr>
            <a:xfrm>
              <a:off x="2863086" y="2962660"/>
              <a:ext cx="2088232" cy="2417820"/>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p>
          </p:txBody>
        </p:sp>
        <p:sp>
          <p:nvSpPr>
            <p:cNvPr id="22" name="직사각형 21"/>
            <p:cNvSpPr/>
            <p:nvPr/>
          </p:nvSpPr>
          <p:spPr>
            <a:xfrm>
              <a:off x="6960096" y="2966174"/>
              <a:ext cx="2088232" cy="2417820"/>
            </a:xfrm>
            <a:prstGeom prst="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b="1"/>
            </a:p>
          </p:txBody>
        </p:sp>
        <p:sp>
          <p:nvSpPr>
            <p:cNvPr id="5" name="TextBox 4"/>
            <p:cNvSpPr txBox="1"/>
            <p:nvPr/>
          </p:nvSpPr>
          <p:spPr>
            <a:xfrm>
              <a:off x="3103220" y="5436056"/>
              <a:ext cx="1572867" cy="253685"/>
            </a:xfrm>
            <a:prstGeom prst="rect">
              <a:avLst/>
            </a:prstGeom>
            <a:noFill/>
          </p:spPr>
          <p:txBody>
            <a:bodyPr wrap="square">
              <a:spAutoFit/>
            </a:bodyPr>
            <a:lstStyle/>
            <a:p>
              <a:pPr lvl="0">
                <a:defRPr/>
              </a:pPr>
              <a:r>
                <a:rPr lang="ko-KR" altLang="en-US" b="1"/>
                <a:t>시뮬레이터 </a:t>
              </a:r>
              <a:r>
                <a:rPr lang="en-US" altLang="ko-KR" b="1"/>
                <a:t>A</a:t>
              </a:r>
              <a:endParaRPr lang="ko-KR" altLang="en-US" b="1"/>
            </a:p>
          </p:txBody>
        </p:sp>
        <p:sp>
          <p:nvSpPr>
            <p:cNvPr id="30" name="TextBox 29"/>
            <p:cNvSpPr txBox="1"/>
            <p:nvPr/>
          </p:nvSpPr>
          <p:spPr>
            <a:xfrm>
              <a:off x="7216973" y="5424171"/>
              <a:ext cx="1568059" cy="252394"/>
            </a:xfrm>
            <a:prstGeom prst="rect">
              <a:avLst/>
            </a:prstGeom>
            <a:noFill/>
          </p:spPr>
          <p:txBody>
            <a:bodyPr wrap="square">
              <a:spAutoFit/>
            </a:bodyPr>
            <a:lstStyle/>
            <a:p>
              <a:pPr lvl="0">
                <a:defRPr/>
              </a:pPr>
              <a:r>
                <a:rPr lang="ko-KR" altLang="en-US" b="1"/>
                <a:t>시뮬레이터 </a:t>
              </a:r>
              <a:r>
                <a:rPr lang="en-US" altLang="ko-KR" b="1"/>
                <a:t>B</a:t>
              </a:r>
              <a:endParaRPr lang="ko-KR" altLang="en-US" b="1"/>
            </a:p>
          </p:txBody>
        </p:sp>
        <p:cxnSp>
          <p:nvCxnSpPr>
            <p:cNvPr id="21" name="직선 화살표 연결선 20"/>
            <p:cNvCxnSpPr/>
            <p:nvPr/>
          </p:nvCxnSpPr>
          <p:spPr>
            <a:xfrm>
              <a:off x="4835215" y="3429000"/>
              <a:ext cx="2219372"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H="1">
              <a:off x="4835215" y="4437112"/>
              <a:ext cx="2219372" cy="0"/>
            </a:xfrm>
            <a:prstGeom prst="straightConnector1">
              <a:avLst/>
            </a:prstGeom>
            <a:ln w="635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직선 연결선 25"/>
          <p:cNvCxnSpPr/>
          <p:nvPr/>
        </p:nvCxnSpPr>
        <p:spPr>
          <a:xfrm>
            <a:off x="6096000" y="1988840"/>
            <a:ext cx="3168352" cy="2664296"/>
          </a:xfrm>
          <a:prstGeom prst="line">
            <a:avLst/>
          </a:prstGeom>
          <a:noFill/>
          <a:ln w="38100" cap="flat" cmpd="sng" algn="ctr">
            <a:solidFill>
              <a:srgbClr val="000000">
                <a:alpha val="100000"/>
              </a:srgbClr>
            </a:solidFill>
            <a:prstDash val="solid"/>
          </a:ln>
        </p:spPr>
      </p:cxnSp>
      <p:cxnSp>
        <p:nvCxnSpPr>
          <p:cNvPr id="25" name="직선 연결선 24"/>
          <p:cNvCxnSpPr/>
          <p:nvPr/>
        </p:nvCxnSpPr>
        <p:spPr>
          <a:xfrm rot="10800000" flipV="1">
            <a:off x="2999655" y="1988840"/>
            <a:ext cx="3096344" cy="2592287"/>
          </a:xfrm>
          <a:prstGeom prst="line">
            <a:avLst/>
          </a:prstGeom>
          <a:ln w="38100">
            <a:solidFill>
              <a:schemeClr val="dk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p>
            <a:pPr lvl="0">
              <a:defRPr/>
            </a:pPr>
            <a:r>
              <a:rPr lang="ko-KR" altLang="en-US" b="1"/>
              <a:t>장점</a:t>
            </a:r>
          </a:p>
        </p:txBody>
      </p:sp>
      <p:sp>
        <p:nvSpPr>
          <p:cNvPr id="3" name="TextBox 2"/>
          <p:cNvSpPr txBox="1"/>
          <p:nvPr/>
        </p:nvSpPr>
        <p:spPr>
          <a:xfrm>
            <a:off x="549591" y="1079770"/>
            <a:ext cx="2656524" cy="400110"/>
          </a:xfrm>
          <a:prstGeom prst="rect">
            <a:avLst/>
          </a:prstGeom>
          <a:noFill/>
        </p:spPr>
        <p:txBody>
          <a:bodyPr wrap="none">
            <a:spAutoFit/>
          </a:bodyPr>
          <a:lstStyle/>
          <a:p>
            <a:pPr lvl="0">
              <a:defRPr/>
            </a:pPr>
            <a:r>
              <a:rPr lang="ko-KR" altLang="en-US" sz="2000" b="1"/>
              <a:t>가상 시뮬레이션 환경</a:t>
            </a:r>
          </a:p>
        </p:txBody>
      </p:sp>
      <p:sp>
        <p:nvSpPr>
          <p:cNvPr id="24" name="순서도: 처리 7"/>
          <p:cNvSpPr/>
          <p:nvPr/>
        </p:nvSpPr>
        <p:spPr>
          <a:xfrm>
            <a:off x="1487488" y="3861048"/>
            <a:ext cx="3672408" cy="1584176"/>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5500" b="1" i="0" u="none" strike="noStrike" kern="1200" cap="none" spc="0" normalizeH="0" baseline="0">
                <a:solidFill>
                  <a:srgbClr val="000000"/>
                </a:solidFill>
                <a:latin typeface="맑은 고딕"/>
                <a:ea typeface="맑은 고딕"/>
                <a:cs typeface="맑은 고딕"/>
              </a:rPr>
              <a:t>안전</a:t>
            </a:r>
          </a:p>
          <a:p>
            <a:pPr marL="0" indent="0" algn="ctr" defTabSz="914400" rtl="0" eaLnBrk="1" latinLnBrk="1" hangingPunct="1">
              <a:lnSpc>
                <a:spcPct val="100000"/>
              </a:lnSpc>
              <a:spcBef>
                <a:spcPct val="0"/>
              </a:spcBef>
              <a:spcAft>
                <a:spcPts val="0"/>
              </a:spcAft>
              <a:buNone/>
              <a:defRPr/>
            </a:pPr>
            <a:r>
              <a:rPr kumimoji="0" lang="en-US" altLang="ko-KR" sz="3000" b="1" i="0" u="none" strike="noStrike" kern="1200" cap="none" spc="0" normalizeH="0" baseline="0">
                <a:solidFill>
                  <a:srgbClr val="000000"/>
                </a:solidFill>
                <a:latin typeface="맑은 고딕"/>
                <a:ea typeface="맑은 고딕"/>
                <a:cs typeface="맑은 고딕"/>
              </a:rPr>
              <a:t>safe</a:t>
            </a:r>
          </a:p>
        </p:txBody>
      </p:sp>
      <p:sp>
        <p:nvSpPr>
          <p:cNvPr id="22" name="순서도: 처리 7"/>
          <p:cNvSpPr/>
          <p:nvPr/>
        </p:nvSpPr>
        <p:spPr>
          <a:xfrm>
            <a:off x="4259796" y="1196752"/>
            <a:ext cx="3672408" cy="1584176"/>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5500" b="1" i="0" u="none" strike="noStrike" kern="1200" cap="none" spc="0" normalizeH="0" baseline="0">
                <a:solidFill>
                  <a:srgbClr val="000000"/>
                </a:solidFill>
                <a:latin typeface="맑은 고딕"/>
                <a:ea typeface="맑은 고딕"/>
                <a:cs typeface="맑은 고딕"/>
              </a:rPr>
              <a:t>자율</a:t>
            </a:r>
          </a:p>
          <a:p>
            <a:pPr marL="0" indent="0" algn="ctr" defTabSz="914400" rtl="0" eaLnBrk="1" latinLnBrk="1" hangingPunct="1">
              <a:lnSpc>
                <a:spcPct val="100000"/>
              </a:lnSpc>
              <a:spcBef>
                <a:spcPct val="0"/>
              </a:spcBef>
              <a:spcAft>
                <a:spcPts val="0"/>
              </a:spcAft>
              <a:buNone/>
              <a:defRPr/>
            </a:pPr>
            <a:r>
              <a:rPr kumimoji="0" lang="ko-KR" altLang="en-US" sz="3000" b="1" i="0" u="none" strike="noStrike" kern="1200" cap="none" spc="0" normalizeH="0" baseline="0">
                <a:solidFill>
                  <a:srgbClr val="000000"/>
                </a:solidFill>
                <a:latin typeface="맑은 고딕"/>
                <a:ea typeface="맑은 고딕"/>
                <a:cs typeface="맑은 고딕"/>
              </a:rPr>
              <a:t>autonomy</a:t>
            </a:r>
          </a:p>
        </p:txBody>
      </p:sp>
      <p:sp>
        <p:nvSpPr>
          <p:cNvPr id="23" name="순서도: 처리 7"/>
          <p:cNvSpPr/>
          <p:nvPr/>
        </p:nvSpPr>
        <p:spPr>
          <a:xfrm>
            <a:off x="7032104" y="3861048"/>
            <a:ext cx="3672408" cy="1584176"/>
          </a:xfrm>
          <a:prstGeom prst="flowChartProcess">
            <a:avLst/>
          </a:prstGeom>
          <a:solidFill>
            <a:srgbClr val="FFFFFF">
              <a:alpha val="100000"/>
            </a:srgbClr>
          </a:solidFill>
          <a:ln w="38100" cap="flat" cmpd="sng" algn="ctr">
            <a:solidFill>
              <a:srgbClr val="404040">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ko-KR" altLang="en-US" sz="5500" b="1" i="0" u="none" strike="noStrike" kern="1200" cap="none" spc="0" normalizeH="0" baseline="0">
                <a:solidFill>
                  <a:srgbClr val="000000"/>
                </a:solidFill>
                <a:latin typeface="맑은 고딕"/>
                <a:ea typeface="맑은 고딕"/>
                <a:cs typeface="맑은 고딕"/>
              </a:rPr>
              <a:t>즉각 대응</a:t>
            </a:r>
          </a:p>
          <a:p>
            <a:pPr marL="0" indent="0" algn="ctr" defTabSz="914400" rtl="0" eaLnBrk="1" latinLnBrk="1" hangingPunct="1">
              <a:lnSpc>
                <a:spcPct val="100000"/>
              </a:lnSpc>
              <a:spcBef>
                <a:spcPct val="0"/>
              </a:spcBef>
              <a:spcAft>
                <a:spcPts val="0"/>
              </a:spcAft>
              <a:buNone/>
              <a:defRPr/>
            </a:pPr>
            <a:r>
              <a:rPr kumimoji="0" lang="ko-KR" altLang="en-US" sz="3000" b="1" i="0" u="none" strike="noStrike" kern="1200" cap="none" spc="0" normalizeH="0" baseline="0">
                <a:solidFill>
                  <a:srgbClr val="000000"/>
                </a:solidFill>
                <a:latin typeface="맑은 고딕"/>
                <a:ea typeface="맑은 고딕"/>
                <a:cs typeface="맑은 고딕"/>
              </a:rPr>
              <a:t>immediate</a:t>
            </a:r>
          </a:p>
        </p:txBody>
      </p:sp>
      <p:cxnSp>
        <p:nvCxnSpPr>
          <p:cNvPr id="27" name="직선 연결선 26"/>
          <p:cNvCxnSpPr>
            <a:stCxn id="24" idx="3"/>
            <a:endCxn id="23" idx="1"/>
          </p:cNvCxnSpPr>
          <p:nvPr/>
        </p:nvCxnSpPr>
        <p:spPr>
          <a:xfrm>
            <a:off x="5159896" y="4653136"/>
            <a:ext cx="1872208" cy="0"/>
          </a:xfrm>
          <a:prstGeom prst="line">
            <a:avLst/>
          </a:prstGeom>
          <a:noFill/>
          <a:ln w="38100" cap="flat" cmpd="sng" algn="ctr">
            <a:solidFill>
              <a:srgbClr val="000000">
                <a:alpha val="100000"/>
              </a:srgbClr>
            </a:solidFill>
            <a:prstDash val="solid"/>
          </a:ln>
        </p:spPr>
      </p:cxn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개체 틀 9"/>
          <p:cNvSpPr>
            <a:spLocks noGrp="1"/>
          </p:cNvSpPr>
          <p:nvPr>
            <p:ph type="title" hasCustomPrompt="1"/>
          </p:nvPr>
        </p:nvSpPr>
        <p:spPr/>
        <p:txBody>
          <a:bodyPr/>
          <a:lstStyle/>
          <a:p>
            <a:pPr>
              <a:defRPr/>
            </a:pPr>
            <a:r>
              <a:rPr lang="ko-KR" altLang="en-US" b="1"/>
              <a:t>기획배경</a:t>
            </a:r>
          </a:p>
        </p:txBody>
      </p:sp>
      <p:sp>
        <p:nvSpPr>
          <p:cNvPr id="3" name="TextBox 2"/>
          <p:cNvSpPr txBox="1"/>
          <p:nvPr/>
        </p:nvSpPr>
        <p:spPr>
          <a:xfrm>
            <a:off x="623392" y="1237923"/>
            <a:ext cx="9937104" cy="2862322"/>
          </a:xfrm>
          <a:prstGeom prst="rect">
            <a:avLst/>
          </a:prstGeom>
        </p:spPr>
        <p:txBody>
          <a:bodyPr wrap="square">
            <a:spAutoFit/>
          </a:bodyPr>
          <a:lstStyle/>
          <a:p>
            <a:pPr>
              <a:defRPr/>
            </a:pPr>
            <a:r>
              <a:rPr lang="en-US" altLang="ko-KR" sz="2000" b="1"/>
              <a:t>BAS </a:t>
            </a:r>
            <a:r>
              <a:rPr lang="ko-KR" altLang="en-US" sz="2000" b="1"/>
              <a:t>기술 </a:t>
            </a:r>
            <a:r>
              <a:rPr lang="en-US" altLang="ko-KR" sz="2000" b="1"/>
              <a:t>(Breach and Attack Simulation)</a:t>
            </a:r>
          </a:p>
          <a:p>
            <a:pPr>
              <a:defRPr/>
            </a:pPr>
            <a:endParaRPr lang="en-US" altLang="ko-KR" sz="2000" b="1"/>
          </a:p>
          <a:p>
            <a:pPr marL="342900" indent="-342900">
              <a:buFontTx/>
              <a:buChar char="-"/>
              <a:defRPr/>
            </a:pPr>
            <a:r>
              <a:rPr lang="ko-KR" altLang="en-US" sz="2000" b="1"/>
              <a:t>시나리오 기반의 자동화된 사이버 방어 시뮬레이션 테스트 도구</a:t>
            </a:r>
          </a:p>
          <a:p>
            <a:pPr marL="342900" indent="-342900">
              <a:buFontTx/>
              <a:buChar char="-"/>
              <a:defRPr/>
            </a:pPr>
            <a:endParaRPr lang="en-US" altLang="ko-KR" sz="2000" b="1"/>
          </a:p>
          <a:p>
            <a:pPr marL="342900" indent="-342900">
              <a:buFontTx/>
              <a:buChar char="-"/>
              <a:defRPr/>
            </a:pPr>
            <a:r>
              <a:rPr lang="en-US" altLang="ko-KR" sz="2000" b="1"/>
              <a:t>ATT&amp;CK </a:t>
            </a:r>
            <a:r>
              <a:rPr lang="ko-KR" altLang="en-US" sz="2000" b="1"/>
              <a:t>프레임워크 기반의 실제 발생한 사이버 공격 사례를 기반으로 보안 테스트를 해볼 수 있다</a:t>
            </a:r>
            <a:r>
              <a:rPr lang="en-US" altLang="ko-KR" sz="2000" b="1"/>
              <a:t>.</a:t>
            </a:r>
          </a:p>
          <a:p>
            <a:pPr marL="342900" indent="-342900">
              <a:buFontTx/>
              <a:buChar char="-"/>
              <a:defRPr/>
            </a:pPr>
            <a:endParaRPr lang="en-US" altLang="ko-KR" sz="2000" b="1"/>
          </a:p>
          <a:p>
            <a:pPr marL="342900" indent="-342900">
              <a:buFontTx/>
              <a:buChar char="-"/>
              <a:defRPr/>
            </a:pPr>
            <a:r>
              <a:rPr lang="ko-KR" altLang="en-US" sz="2000" b="1"/>
              <a:t>클라우드 및 가상 환경에서 시뮬레이션이 가능하기 때문에 기존 자산이나 서비스에 영향을 주지 않는다</a:t>
            </a:r>
            <a:r>
              <a:rPr lang="en-US" altLang="ko-KR" sz="2000" b="1"/>
              <a:t>.</a:t>
            </a:r>
            <a:endParaRPr lang="ko-KR" altLang="en-US" sz="2000" b="1"/>
          </a:p>
        </p:txBody>
      </p:sp>
      <p:sp>
        <p:nvSpPr>
          <p:cNvPr id="4" name="순서도: 처리 3"/>
          <p:cNvSpPr/>
          <p:nvPr/>
        </p:nvSpPr>
        <p:spPr>
          <a:xfrm>
            <a:off x="1271464" y="4797152"/>
            <a:ext cx="1944216" cy="668398"/>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rgbClr val="121212"/>
                </a:solidFill>
                <a:latin typeface="Helvetica Neue"/>
              </a:rPr>
              <a:t>시뮬레이터 </a:t>
            </a:r>
            <a:r>
              <a:rPr lang="en-US" altLang="ko-KR" b="1">
                <a:solidFill>
                  <a:srgbClr val="121212"/>
                </a:solidFill>
                <a:latin typeface="Helvetica Neue"/>
              </a:rPr>
              <a:t>1</a:t>
            </a:r>
            <a:endParaRPr lang="en-US" altLang="ko-KR" b="1">
              <a:solidFill>
                <a:schemeClr val="tx1"/>
              </a:solidFill>
            </a:endParaRPr>
          </a:p>
        </p:txBody>
      </p:sp>
      <p:sp>
        <p:nvSpPr>
          <p:cNvPr id="5" name="순서도: 처리 4"/>
          <p:cNvSpPr/>
          <p:nvPr/>
        </p:nvSpPr>
        <p:spPr>
          <a:xfrm>
            <a:off x="4655840" y="4797152"/>
            <a:ext cx="1944216" cy="668398"/>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rgbClr val="121212"/>
                </a:solidFill>
                <a:latin typeface="Helvetica Neue"/>
              </a:rPr>
              <a:t>시뮬레이터 </a:t>
            </a:r>
            <a:r>
              <a:rPr lang="en-US" altLang="ko-KR" b="1">
                <a:solidFill>
                  <a:srgbClr val="121212"/>
                </a:solidFill>
                <a:latin typeface="Helvetica Neue"/>
              </a:rPr>
              <a:t>2</a:t>
            </a:r>
            <a:endParaRPr lang="en-US" altLang="ko-KR" b="1">
              <a:solidFill>
                <a:schemeClr val="tx1"/>
              </a:solidFill>
            </a:endParaRPr>
          </a:p>
        </p:txBody>
      </p:sp>
      <p:cxnSp>
        <p:nvCxnSpPr>
          <p:cNvPr id="6" name="직선 화살표 연결선 5"/>
          <p:cNvCxnSpPr/>
          <p:nvPr/>
        </p:nvCxnSpPr>
        <p:spPr>
          <a:xfrm>
            <a:off x="3359696" y="4941168"/>
            <a:ext cx="1224136"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87688" y="4620425"/>
            <a:ext cx="1440160" cy="292388"/>
          </a:xfrm>
          <a:prstGeom prst="rect">
            <a:avLst/>
          </a:prstGeom>
          <a:noFill/>
        </p:spPr>
        <p:txBody>
          <a:bodyPr wrap="square">
            <a:spAutoFit/>
          </a:bodyPr>
          <a:lstStyle/>
          <a:p>
            <a:pPr lvl="0">
              <a:defRPr/>
            </a:pPr>
            <a:r>
              <a:rPr lang="ko-KR" altLang="en-US" sz="1300" b="1"/>
              <a:t>악성 패킷 전송</a:t>
            </a:r>
          </a:p>
        </p:txBody>
      </p:sp>
      <p:cxnSp>
        <p:nvCxnSpPr>
          <p:cNvPr id="9" name="직선 화살표 연결선 8"/>
          <p:cNvCxnSpPr/>
          <p:nvPr/>
        </p:nvCxnSpPr>
        <p:spPr>
          <a:xfrm flipH="1">
            <a:off x="3287688" y="5301208"/>
            <a:ext cx="1224136"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19736" y="5349889"/>
            <a:ext cx="576064" cy="292388"/>
          </a:xfrm>
          <a:prstGeom prst="rect">
            <a:avLst/>
          </a:prstGeom>
          <a:noFill/>
        </p:spPr>
        <p:txBody>
          <a:bodyPr wrap="square">
            <a:spAutoFit/>
          </a:bodyPr>
          <a:lstStyle/>
          <a:p>
            <a:pPr lvl="0">
              <a:defRPr/>
            </a:pPr>
            <a:r>
              <a:rPr lang="en-US" altLang="ko-KR" sz="1300" b="1"/>
              <a:t>OK !!</a:t>
            </a:r>
            <a:endParaRPr lang="ko-KR" altLang="en-US" sz="1300" b="1"/>
          </a:p>
        </p:txBody>
      </p:sp>
      <p:sp>
        <p:nvSpPr>
          <p:cNvPr id="29" name="TextBox 28"/>
          <p:cNvSpPr txBox="1"/>
          <p:nvPr/>
        </p:nvSpPr>
        <p:spPr>
          <a:xfrm>
            <a:off x="7824192" y="5013176"/>
            <a:ext cx="2664296" cy="553998"/>
          </a:xfrm>
          <a:prstGeom prst="rect">
            <a:avLst/>
          </a:prstGeom>
          <a:noFill/>
        </p:spPr>
        <p:txBody>
          <a:bodyPr wrap="square">
            <a:spAutoFit/>
          </a:bodyPr>
          <a:lstStyle/>
          <a:p>
            <a:pPr algn="ctr">
              <a:defRPr/>
            </a:pPr>
            <a:r>
              <a:rPr lang="ko-KR" altLang="en-US" sz="1500" b="1"/>
              <a:t>통신에 아무 문제가 없다면 </a:t>
            </a:r>
          </a:p>
          <a:p>
            <a:pPr algn="ctr">
              <a:defRPr/>
            </a:pPr>
            <a:r>
              <a:rPr lang="ko-KR" altLang="en-US" sz="1500" b="1"/>
              <a:t>해당 취약점에 대한 보안 </a:t>
            </a:r>
            <a:r>
              <a:rPr lang="en-US" altLang="ko-KR" sz="1500" b="1"/>
              <a:t>X</a:t>
            </a:r>
            <a:endParaRPr lang="ko-KR" altLang="en-US" sz="1500" b="1"/>
          </a:p>
        </p:txBody>
      </p:sp>
      <p:cxnSp>
        <p:nvCxnSpPr>
          <p:cNvPr id="30" name="직선 화살표 연결선 29"/>
          <p:cNvCxnSpPr/>
          <p:nvPr/>
        </p:nvCxnSpPr>
        <p:spPr>
          <a:xfrm>
            <a:off x="6960096" y="5229200"/>
            <a:ext cx="864096" cy="0"/>
          </a:xfrm>
          <a:prstGeom prst="straightConnector1">
            <a:avLst/>
          </a:prstGeom>
          <a:ln w="635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5600" y="6084004"/>
            <a:ext cx="3420380" cy="369332"/>
          </a:xfrm>
          <a:prstGeom prst="rect">
            <a:avLst/>
          </a:prstGeom>
          <a:noFill/>
        </p:spPr>
        <p:txBody>
          <a:bodyPr wrap="square">
            <a:spAutoFit/>
          </a:bodyPr>
          <a:lstStyle/>
          <a:p>
            <a:pPr lvl="0">
              <a:defRPr/>
            </a:pPr>
            <a:r>
              <a:rPr lang="en-US" altLang="ko-KR" b="1" i="0">
                <a:solidFill>
                  <a:srgbClr val="222222"/>
                </a:solidFill>
                <a:effectLst/>
                <a:latin typeface="맑은 고딕"/>
                <a:ea typeface="맑은 고딕"/>
              </a:rPr>
              <a:t>BAS </a:t>
            </a:r>
            <a:r>
              <a:rPr lang="ko-KR" altLang="en-US" b="1" i="0">
                <a:solidFill>
                  <a:srgbClr val="222222"/>
                </a:solidFill>
                <a:effectLst/>
                <a:latin typeface="맑은 고딕"/>
                <a:ea typeface="맑은 고딕"/>
              </a:rPr>
              <a:t>시뮬레이터 동작원리</a:t>
            </a:r>
            <a:endParaRPr lang="ko-KR" altLang="en-US" b="1"/>
          </a:p>
        </p:txBody>
      </p:sp>
      <p:sp>
        <p:nvSpPr>
          <p:cNvPr id="33" name="직사각형 32"/>
          <p:cNvSpPr/>
          <p:nvPr/>
        </p:nvSpPr>
        <p:spPr>
          <a:xfrm>
            <a:off x="1114878" y="4280376"/>
            <a:ext cx="5629194" cy="1728186"/>
          </a:xfrm>
          <a:prstGeom prst="rect">
            <a:avLst/>
          </a:prstGeom>
          <a:noFill/>
          <a:ln w="38100">
            <a:solidFill>
              <a:schemeClr val="accent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a:t>기획배경</a:t>
            </a:r>
          </a:p>
        </p:txBody>
      </p:sp>
      <p:sp>
        <p:nvSpPr>
          <p:cNvPr id="3" name="TextBox 2"/>
          <p:cNvSpPr txBox="1"/>
          <p:nvPr/>
        </p:nvSpPr>
        <p:spPr>
          <a:xfrm>
            <a:off x="983432" y="1268662"/>
            <a:ext cx="2935162" cy="400110"/>
          </a:xfrm>
          <a:prstGeom prst="rect">
            <a:avLst/>
          </a:prstGeom>
          <a:noFill/>
        </p:spPr>
        <p:txBody>
          <a:bodyPr wrap="none">
            <a:spAutoFit/>
          </a:bodyPr>
          <a:lstStyle/>
          <a:p>
            <a:pPr lvl="0">
              <a:defRPr/>
            </a:pPr>
            <a:r>
              <a:rPr lang="ko-KR" altLang="en-US" sz="2000" b="1"/>
              <a:t>자율 해킹 </a:t>
            </a:r>
            <a:r>
              <a:rPr lang="en-US" altLang="ko-KR" sz="2000" b="1"/>
              <a:t>Red Team AI</a:t>
            </a:r>
          </a:p>
        </p:txBody>
      </p:sp>
      <p:sp>
        <p:nvSpPr>
          <p:cNvPr id="8" name="순서도: 처리 7"/>
          <p:cNvSpPr/>
          <p:nvPr/>
        </p:nvSpPr>
        <p:spPr>
          <a:xfrm>
            <a:off x="1199456" y="1844824"/>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자동적인 취약점 발견</a:t>
            </a:r>
          </a:p>
        </p:txBody>
      </p:sp>
      <p:sp>
        <p:nvSpPr>
          <p:cNvPr id="9" name="순서도: 처리 8"/>
          <p:cNvSpPr/>
          <p:nvPr/>
        </p:nvSpPr>
        <p:spPr>
          <a:xfrm>
            <a:off x="1199456" y="3398859"/>
            <a:ext cx="3888432" cy="1068397"/>
          </a:xfrm>
          <a:prstGeom prst="flowChartProcess">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익스플로잇 코드</a:t>
            </a:r>
          </a:p>
          <a:p>
            <a:pPr algn="ctr">
              <a:defRPr/>
            </a:pPr>
            <a:r>
              <a:rPr lang="ko-KR" altLang="en-US" b="1">
                <a:solidFill>
                  <a:schemeClr val="tx1"/>
                </a:solidFill>
              </a:rPr>
              <a:t> 자동 생성</a:t>
            </a:r>
          </a:p>
        </p:txBody>
      </p:sp>
      <p:sp>
        <p:nvSpPr>
          <p:cNvPr id="10" name="순서도: 처리 9"/>
          <p:cNvSpPr/>
          <p:nvPr/>
        </p:nvSpPr>
        <p:spPr>
          <a:xfrm>
            <a:off x="1199456" y="4952891"/>
            <a:ext cx="3888432"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b="1">
                <a:solidFill>
                  <a:schemeClr val="tx1"/>
                </a:solidFill>
              </a:rPr>
              <a:t>취약점에 대한 </a:t>
            </a:r>
          </a:p>
          <a:p>
            <a:pPr algn="ctr">
              <a:defRPr/>
            </a:pPr>
            <a:r>
              <a:rPr lang="ko-KR" altLang="en-US" b="1">
                <a:solidFill>
                  <a:schemeClr val="tx1"/>
                </a:solidFill>
              </a:rPr>
              <a:t>자동 패치</a:t>
            </a:r>
          </a:p>
        </p:txBody>
      </p:sp>
      <p:cxnSp>
        <p:nvCxnSpPr>
          <p:cNvPr id="11" name="직선 화살표 연결선 10"/>
          <p:cNvCxnSpPr>
            <a:stCxn id="8" idx="2"/>
            <a:endCxn id="9" idx="0"/>
          </p:cNvCxnSpPr>
          <p:nvPr/>
        </p:nvCxnSpPr>
        <p:spPr>
          <a:xfrm>
            <a:off x="3143672" y="2913221"/>
            <a:ext cx="0" cy="485638"/>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a:stCxn id="9" idx="2"/>
            <a:endCxn id="10" idx="0"/>
          </p:cNvCxnSpPr>
          <p:nvPr/>
        </p:nvCxnSpPr>
        <p:spPr>
          <a:xfrm>
            <a:off x="3143672" y="4467256"/>
            <a:ext cx="0" cy="48563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5116977" y="3933057"/>
            <a:ext cx="618983" cy="0"/>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순서도: 처리 12"/>
          <p:cNvSpPr/>
          <p:nvPr/>
        </p:nvSpPr>
        <p:spPr>
          <a:xfrm>
            <a:off x="5735960" y="3398858"/>
            <a:ext cx="3960440" cy="1068397"/>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a:solidFill>
                  <a:schemeClr val="tx1"/>
                </a:solidFill>
              </a:rPr>
              <a:t>AEG(Automatic Expolit Genaration)</a:t>
            </a:r>
          </a:p>
          <a:p>
            <a:pPr algn="ctr">
              <a:defRPr/>
            </a:pPr>
            <a:r>
              <a:rPr lang="en-US" altLang="ko-KR" b="1">
                <a:solidFill>
                  <a:schemeClr val="tx1"/>
                </a:solidFill>
              </a:rPr>
              <a:t> </a:t>
            </a:r>
            <a:r>
              <a:rPr lang="ko-KR" altLang="en-US" b="1">
                <a:solidFill>
                  <a:schemeClr val="tx1"/>
                </a:solidFill>
              </a:rPr>
              <a:t>분야로 발전</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a:t>구현 방법론</a:t>
            </a:r>
          </a:p>
        </p:txBody>
      </p:sp>
      <p:sp>
        <p:nvSpPr>
          <p:cNvPr id="3" name="TextBox 2"/>
          <p:cNvSpPr txBox="1"/>
          <p:nvPr/>
        </p:nvSpPr>
        <p:spPr>
          <a:xfrm>
            <a:off x="549593" y="1079770"/>
            <a:ext cx="3132772" cy="400110"/>
          </a:xfrm>
          <a:prstGeom prst="rect">
            <a:avLst/>
          </a:prstGeom>
          <a:noFill/>
        </p:spPr>
        <p:txBody>
          <a:bodyPr wrap="none">
            <a:spAutoFit/>
          </a:bodyPr>
          <a:lstStyle/>
          <a:p>
            <a:pPr lvl="0">
              <a:defRPr/>
            </a:pPr>
            <a:r>
              <a:rPr lang="en-US" altLang="ko-KR" sz="2000" b="1">
                <a:solidFill>
                  <a:srgbClr val="FF0000"/>
                </a:solidFill>
              </a:rPr>
              <a:t>Red</a:t>
            </a:r>
            <a:r>
              <a:rPr lang="ko-KR" altLang="en-US" sz="2000" b="1"/>
              <a:t> </a:t>
            </a:r>
            <a:r>
              <a:rPr lang="en-US" altLang="ko-KR" sz="2000" b="1"/>
              <a:t>Team</a:t>
            </a:r>
            <a:r>
              <a:rPr lang="ko-KR" altLang="en-US" sz="2000" b="1"/>
              <a:t> </a:t>
            </a:r>
            <a:r>
              <a:rPr lang="en-US" altLang="ko-KR" sz="2000" b="1"/>
              <a:t>AI – </a:t>
            </a:r>
            <a:r>
              <a:rPr lang="ko-KR" altLang="en-US" sz="2000" b="1"/>
              <a:t>강화 학습</a:t>
            </a:r>
          </a:p>
        </p:txBody>
      </p:sp>
      <p:pic>
        <p:nvPicPr>
          <p:cNvPr id="16" name="그림 15"/>
          <p:cNvPicPr>
            <a:picLocks noChangeAspect="1"/>
          </p:cNvPicPr>
          <p:nvPr/>
        </p:nvPicPr>
        <p:blipFill rotWithShape="1">
          <a:blip r:embed="rId2"/>
          <a:stretch>
            <a:fillRect/>
          </a:stretch>
        </p:blipFill>
        <p:spPr>
          <a:xfrm>
            <a:off x="1235460" y="1636247"/>
            <a:ext cx="9721080" cy="5221753"/>
          </a:xfrm>
          <a:prstGeom prst="rect">
            <a:avLst/>
          </a:prstGeom>
        </p:spPr>
      </p:pic>
      <p:sp>
        <p:nvSpPr>
          <p:cNvPr id="18" name="TextBox 17"/>
          <p:cNvSpPr txBox="1"/>
          <p:nvPr/>
        </p:nvSpPr>
        <p:spPr>
          <a:xfrm>
            <a:off x="2495600" y="1856626"/>
            <a:ext cx="2160240" cy="852294"/>
          </a:xfrm>
          <a:prstGeom prst="rect">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wrap="square">
            <a:spAutoFit/>
          </a:bodyPr>
          <a:lstStyle/>
          <a:p>
            <a:pPr>
              <a:defRPr/>
            </a:pPr>
            <a:r>
              <a:rPr lang="en-US" altLang="ko-KR" sz="5000" b="1"/>
              <a:t>AI</a:t>
            </a:r>
          </a:p>
        </p:txBody>
      </p:sp>
      <p:sp>
        <p:nvSpPr>
          <p:cNvPr id="19" name="TextBox 18"/>
          <p:cNvSpPr txBox="1"/>
          <p:nvPr/>
        </p:nvSpPr>
        <p:spPr>
          <a:xfrm>
            <a:off x="1847528" y="3212976"/>
            <a:ext cx="2088232" cy="366519"/>
          </a:xfrm>
          <a:prstGeom prst="rect">
            <a:avLst/>
          </a:prstGeom>
        </p:spPr>
        <p:txBody>
          <a:bodyPr wrap="square">
            <a:spAutoFit/>
          </a:bodyPr>
          <a:lstStyle/>
          <a:p>
            <a:pPr>
              <a:defRPr/>
            </a:pPr>
            <a:endParaRPr lang="en-US" altLang="ko-K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dirty="0"/>
              <a:t>구현 방법론</a:t>
            </a:r>
          </a:p>
        </p:txBody>
      </p:sp>
      <p:sp>
        <p:nvSpPr>
          <p:cNvPr id="3" name="TextBox 2"/>
          <p:cNvSpPr txBox="1"/>
          <p:nvPr/>
        </p:nvSpPr>
        <p:spPr>
          <a:xfrm>
            <a:off x="549593" y="1079770"/>
            <a:ext cx="4682436" cy="400110"/>
          </a:xfrm>
          <a:prstGeom prst="rect">
            <a:avLst/>
          </a:prstGeom>
          <a:noFill/>
        </p:spPr>
        <p:txBody>
          <a:bodyPr wrap="none">
            <a:spAutoFit/>
          </a:bodyPr>
          <a:lstStyle/>
          <a:p>
            <a:pPr lvl="0">
              <a:defRPr/>
            </a:pPr>
            <a:r>
              <a:rPr lang="en-US" altLang="ko-KR" sz="2000" b="1" dirty="0">
                <a:solidFill>
                  <a:srgbClr val="FF0000"/>
                </a:solidFill>
              </a:rPr>
              <a:t>Red</a:t>
            </a:r>
            <a:r>
              <a:rPr lang="ko-KR" altLang="en-US" sz="2000" b="1" dirty="0"/>
              <a:t> </a:t>
            </a:r>
            <a:r>
              <a:rPr lang="en-US" altLang="ko-KR" sz="2000" b="1" dirty="0"/>
              <a:t>Team</a:t>
            </a:r>
            <a:r>
              <a:rPr lang="ko-KR" altLang="en-US" sz="2000" b="1" dirty="0"/>
              <a:t> </a:t>
            </a:r>
            <a:r>
              <a:rPr lang="en-US" altLang="ko-KR" sz="2000" b="1" dirty="0"/>
              <a:t>AI – Exploit</a:t>
            </a:r>
            <a:r>
              <a:rPr lang="ko-KR" altLang="en-US" sz="2000" b="1" dirty="0"/>
              <a:t> 코드 자동 생성</a:t>
            </a:r>
            <a:endParaRPr lang="en-US" altLang="ko-KR" sz="2000" b="1" dirty="0"/>
          </a:p>
        </p:txBody>
      </p:sp>
      <p:sp>
        <p:nvSpPr>
          <p:cNvPr id="13" name="순서도: 처리 12">
            <a:extLst>
              <a:ext uri="{FF2B5EF4-FFF2-40B4-BE49-F238E27FC236}">
                <a16:creationId xmlns:a16="http://schemas.microsoft.com/office/drawing/2014/main" id="{163885EE-CC2A-4CF7-A7BA-97FDC975EC7E}"/>
              </a:ext>
            </a:extLst>
          </p:cNvPr>
          <p:cNvSpPr/>
          <p:nvPr/>
        </p:nvSpPr>
        <p:spPr>
          <a:xfrm>
            <a:off x="623392" y="2112671"/>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dirty="0">
                <a:solidFill>
                  <a:schemeClr val="tx1"/>
                </a:solidFill>
                <a:latin typeface="맑은 고딕" panose="020B0503020000020004" pitchFamily="50" charset="-127"/>
                <a:ea typeface="맑은 고딕" panose="020B0503020000020004" pitchFamily="50" charset="-127"/>
              </a:rPr>
              <a:t>A3C </a:t>
            </a:r>
            <a:r>
              <a:rPr lang="ko-KR" altLang="en-US" b="1" dirty="0">
                <a:solidFill>
                  <a:schemeClr val="tx1"/>
                </a:solidFill>
                <a:latin typeface="맑은 고딕" panose="020B0503020000020004" pitchFamily="50" charset="-127"/>
                <a:ea typeface="맑은 고딕" panose="020B0503020000020004" pitchFamily="50" charset="-127"/>
              </a:rPr>
              <a:t>강화학습 알고리즘</a:t>
            </a:r>
          </a:p>
        </p:txBody>
      </p:sp>
      <p:sp>
        <p:nvSpPr>
          <p:cNvPr id="15" name="TextBox 14">
            <a:extLst>
              <a:ext uri="{FF2B5EF4-FFF2-40B4-BE49-F238E27FC236}">
                <a16:creationId xmlns:a16="http://schemas.microsoft.com/office/drawing/2014/main" id="{0564378B-6F16-4F10-BAC9-6CE2F33BEAB6}"/>
              </a:ext>
            </a:extLst>
          </p:cNvPr>
          <p:cNvSpPr txBox="1"/>
          <p:nvPr/>
        </p:nvSpPr>
        <p:spPr>
          <a:xfrm>
            <a:off x="593941" y="1543865"/>
            <a:ext cx="2909771" cy="400110"/>
          </a:xfrm>
          <a:prstGeom prst="rect">
            <a:avLst/>
          </a:prstGeom>
          <a:noFill/>
        </p:spPr>
        <p:txBody>
          <a:bodyPr wrap="none">
            <a:spAutoFit/>
          </a:bodyPr>
          <a:lstStyle/>
          <a:p>
            <a:pPr>
              <a:defRPr/>
            </a:pPr>
            <a:r>
              <a:rPr lang="en-US" altLang="ko-KR" sz="2000" b="1" dirty="0">
                <a:solidFill>
                  <a:schemeClr val="tx1"/>
                </a:solidFill>
                <a:latin typeface="맑은 고딕" panose="020B0503020000020004" pitchFamily="50" charset="-127"/>
                <a:ea typeface="맑은 고딕" panose="020B0503020000020004" pitchFamily="50" charset="-127"/>
              </a:rPr>
              <a:t>A3C </a:t>
            </a:r>
            <a:r>
              <a:rPr lang="ko-KR" altLang="en-US" sz="2000" b="1" dirty="0">
                <a:solidFill>
                  <a:schemeClr val="tx1"/>
                </a:solidFill>
                <a:latin typeface="맑은 고딕" panose="020B0503020000020004" pitchFamily="50" charset="-127"/>
                <a:ea typeface="맑은 고딕" panose="020B0503020000020004" pitchFamily="50" charset="-127"/>
              </a:rPr>
              <a:t>강화학습 알고리즘</a:t>
            </a:r>
          </a:p>
        </p:txBody>
      </p:sp>
      <p:cxnSp>
        <p:nvCxnSpPr>
          <p:cNvPr id="8" name="직선 화살표 연결선 7">
            <a:extLst>
              <a:ext uri="{FF2B5EF4-FFF2-40B4-BE49-F238E27FC236}">
                <a16:creationId xmlns:a16="http://schemas.microsoft.com/office/drawing/2014/main" id="{8010D94C-3BB0-47A5-B6E3-1B108EC92B9E}"/>
              </a:ext>
            </a:extLst>
          </p:cNvPr>
          <p:cNvCxnSpPr>
            <a:cxnSpLocks/>
            <a:stCxn id="13" idx="2"/>
          </p:cNvCxnSpPr>
          <p:nvPr/>
        </p:nvCxnSpPr>
        <p:spPr>
          <a:xfrm>
            <a:off x="2567608" y="2996952"/>
            <a:ext cx="0" cy="504056"/>
          </a:xfrm>
          <a:prstGeom prst="straightConnector1">
            <a:avLst/>
          </a:prstGeom>
          <a:ln w="38100">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34D9C4B5-66B8-42FA-A687-2F60F297E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856" y="1484784"/>
            <a:ext cx="6818003" cy="3703705"/>
          </a:xfrm>
          <a:prstGeom prst="rect">
            <a:avLst/>
          </a:prstGeom>
        </p:spPr>
      </p:pic>
      <p:pic>
        <p:nvPicPr>
          <p:cNvPr id="5" name="그림 4">
            <a:extLst>
              <a:ext uri="{FF2B5EF4-FFF2-40B4-BE49-F238E27FC236}">
                <a16:creationId xmlns:a16="http://schemas.microsoft.com/office/drawing/2014/main" id="{10EBB811-B18B-407C-8A7E-4A222F21C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0" y="3629743"/>
            <a:ext cx="3600023" cy="2751585"/>
          </a:xfrm>
          <a:prstGeom prst="rect">
            <a:avLst/>
          </a:prstGeom>
        </p:spPr>
      </p:pic>
      <p:sp>
        <p:nvSpPr>
          <p:cNvPr id="6" name="TextBox 5">
            <a:extLst>
              <a:ext uri="{FF2B5EF4-FFF2-40B4-BE49-F238E27FC236}">
                <a16:creationId xmlns:a16="http://schemas.microsoft.com/office/drawing/2014/main" id="{0D10FFC9-9BA5-476F-9CB3-2F5571A713D6}"/>
              </a:ext>
            </a:extLst>
          </p:cNvPr>
          <p:cNvSpPr txBox="1"/>
          <p:nvPr/>
        </p:nvSpPr>
        <p:spPr>
          <a:xfrm>
            <a:off x="4727847" y="5484099"/>
            <a:ext cx="6818003" cy="1092607"/>
          </a:xfrm>
          <a:prstGeom prst="rect">
            <a:avLst/>
          </a:prstGeom>
          <a:noFill/>
        </p:spPr>
        <p:txBody>
          <a:bodyPr wrap="square" rtlCol="0">
            <a:spAutoFit/>
          </a:bodyPr>
          <a:lstStyle/>
          <a:p>
            <a:pPr algn="l"/>
            <a:r>
              <a:rPr lang="en-US" altLang="ko-KR" sz="1300" b="1" i="0" dirty="0">
                <a:effectLst/>
              </a:rPr>
              <a:t>Advantage:</a:t>
            </a:r>
            <a:r>
              <a:rPr lang="ko-KR" altLang="en-US" sz="1300" b="1" i="0" dirty="0">
                <a:effectLst/>
              </a:rPr>
              <a:t> </a:t>
            </a:r>
            <a:r>
              <a:rPr lang="en-US" altLang="ko-KR" sz="1300" b="1" i="0" dirty="0">
                <a:effectLst/>
              </a:rPr>
              <a:t>A = Q(s, a) - V(s)</a:t>
            </a:r>
            <a:endParaRPr lang="ko-KR" altLang="en-US" sz="1300" b="1" i="0" dirty="0">
              <a:effectLst/>
            </a:endParaRPr>
          </a:p>
          <a:p>
            <a:pPr algn="l"/>
            <a:r>
              <a:rPr lang="en-US" altLang="ko-KR" sz="1300" b="1" i="0" dirty="0">
                <a:effectLst/>
              </a:rPr>
              <a:t>Advantage(A): </a:t>
            </a:r>
            <a:r>
              <a:rPr lang="ko-KR" altLang="en-US" sz="1300" b="1" i="0" dirty="0">
                <a:effectLst/>
              </a:rPr>
              <a:t>어떤 에이전트의 액션이 예상보다 얼마나 더 좋은 결과를 냈는지를 결정</a:t>
            </a:r>
          </a:p>
          <a:p>
            <a:pPr algn="l"/>
            <a:r>
              <a:rPr lang="en-US" altLang="ko-KR" sz="1300" b="1" i="0" dirty="0">
                <a:effectLst/>
              </a:rPr>
              <a:t>V(s): </a:t>
            </a:r>
            <a:r>
              <a:rPr lang="ko-KR" altLang="en-US" sz="1300" b="1" i="0" dirty="0">
                <a:effectLst/>
              </a:rPr>
              <a:t>네트워크의 가치함수로 어떤 상태가 얼마나 좋은지를 나타낸다</a:t>
            </a:r>
            <a:r>
              <a:rPr lang="en-US" altLang="ko-KR" sz="1300" b="1" i="0" dirty="0">
                <a:effectLst/>
              </a:rPr>
              <a:t>.</a:t>
            </a:r>
            <a:endParaRPr lang="ko-KR" altLang="en-US" sz="1300" b="1" i="0" dirty="0">
              <a:effectLst/>
            </a:endParaRPr>
          </a:p>
          <a:p>
            <a:pPr algn="l"/>
            <a:r>
              <a:rPr lang="en-US" altLang="ko-KR" sz="1300" b="1" i="0" dirty="0">
                <a:effectLst/>
              </a:rPr>
              <a:t>π(s): </a:t>
            </a:r>
            <a:r>
              <a:rPr lang="ko-KR" altLang="en-US" sz="1300" b="1" i="0" dirty="0">
                <a:effectLst/>
              </a:rPr>
              <a:t>일련의 액션의 확률 </a:t>
            </a:r>
            <a:r>
              <a:rPr lang="ko-KR" altLang="en-US" sz="1300" b="1" i="0" dirty="0" err="1">
                <a:effectLst/>
              </a:rPr>
              <a:t>출력값</a:t>
            </a:r>
            <a:r>
              <a:rPr lang="ko-KR" altLang="en-US" sz="1300" b="1" i="0" dirty="0">
                <a:effectLst/>
              </a:rPr>
              <a:t> </a:t>
            </a:r>
            <a:r>
              <a:rPr lang="en-US" altLang="ko-KR" sz="1300" b="1" i="0" dirty="0">
                <a:effectLst/>
              </a:rPr>
              <a:t>(</a:t>
            </a:r>
            <a:r>
              <a:rPr lang="ko-KR" altLang="en-US" sz="1300" b="1" i="0" dirty="0">
                <a:effectLst/>
              </a:rPr>
              <a:t>정책</a:t>
            </a:r>
            <a:r>
              <a:rPr lang="en-US" altLang="ko-KR" sz="1300" b="1" i="0" dirty="0">
                <a:effectLst/>
              </a:rPr>
              <a:t>)</a:t>
            </a:r>
            <a:endParaRPr lang="ko-KR" altLang="en-US" sz="1300" b="1" i="0" dirty="0">
              <a:effectLst/>
            </a:endParaRPr>
          </a:p>
          <a:p>
            <a:endParaRPr lang="ko-KR" altLang="en-US" sz="1300" b="1" dirty="0"/>
          </a:p>
        </p:txBody>
      </p:sp>
    </p:spTree>
    <p:extLst>
      <p:ext uri="{BB962C8B-B14F-4D97-AF65-F5344CB8AC3E}">
        <p14:creationId xmlns:p14="http://schemas.microsoft.com/office/powerpoint/2010/main" val="65712139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ko-KR" altLang="en-US" b="1"/>
              <a:t>구현 방법론</a:t>
            </a:r>
          </a:p>
        </p:txBody>
      </p:sp>
      <p:sp>
        <p:nvSpPr>
          <p:cNvPr id="3" name="TextBox 2"/>
          <p:cNvSpPr txBox="1"/>
          <p:nvPr/>
        </p:nvSpPr>
        <p:spPr>
          <a:xfrm>
            <a:off x="549593" y="1079770"/>
            <a:ext cx="4682436" cy="400110"/>
          </a:xfrm>
          <a:prstGeom prst="rect">
            <a:avLst/>
          </a:prstGeom>
          <a:noFill/>
        </p:spPr>
        <p:txBody>
          <a:bodyPr wrap="none">
            <a:spAutoFit/>
          </a:bodyPr>
          <a:lstStyle/>
          <a:p>
            <a:pPr lvl="0">
              <a:defRPr/>
            </a:pPr>
            <a:r>
              <a:rPr lang="en-US" altLang="ko-KR" sz="2000" b="1">
                <a:solidFill>
                  <a:srgbClr val="FF0000"/>
                </a:solidFill>
              </a:rPr>
              <a:t>Red</a:t>
            </a:r>
            <a:r>
              <a:rPr lang="ko-KR" altLang="en-US" sz="2000" b="1"/>
              <a:t> </a:t>
            </a:r>
            <a:r>
              <a:rPr lang="en-US" altLang="ko-KR" sz="2000" b="1"/>
              <a:t>Team</a:t>
            </a:r>
            <a:r>
              <a:rPr lang="ko-KR" altLang="en-US" sz="2000" b="1"/>
              <a:t> </a:t>
            </a:r>
            <a:r>
              <a:rPr lang="en-US" altLang="ko-KR" sz="2000" b="1"/>
              <a:t>AI – Exploit</a:t>
            </a:r>
            <a:r>
              <a:rPr lang="ko-KR" altLang="en-US" sz="2000" b="1"/>
              <a:t> 코드 자동 생성</a:t>
            </a:r>
            <a:endParaRPr lang="en-US" altLang="ko-KR" sz="2000" b="1"/>
          </a:p>
        </p:txBody>
      </p:sp>
      <p:sp>
        <p:nvSpPr>
          <p:cNvPr id="15" name="TextBox 14"/>
          <p:cNvSpPr txBox="1"/>
          <p:nvPr/>
        </p:nvSpPr>
        <p:spPr>
          <a:xfrm>
            <a:off x="549593" y="1484784"/>
            <a:ext cx="1627822" cy="389736"/>
          </a:xfrm>
          <a:prstGeom prst="rect">
            <a:avLst/>
          </a:prstGeom>
          <a:noFill/>
        </p:spPr>
        <p:txBody>
          <a:bodyPr wrap="none">
            <a:spAutoFit/>
          </a:bodyPr>
          <a:lstStyle/>
          <a:p>
            <a:pPr lvl="0">
              <a:defRPr/>
            </a:pPr>
            <a:r>
              <a:rPr lang="en-US" altLang="ko-KR" sz="2000" b="1"/>
              <a:t>Q- Learning</a:t>
            </a:r>
          </a:p>
        </p:txBody>
      </p:sp>
      <p:sp>
        <p:nvSpPr>
          <p:cNvPr id="6" name="순서도: 처리 5"/>
          <p:cNvSpPr/>
          <p:nvPr/>
        </p:nvSpPr>
        <p:spPr>
          <a:xfrm>
            <a:off x="623392" y="1916832"/>
            <a:ext cx="3888432" cy="884281"/>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b="1">
                <a:solidFill>
                  <a:schemeClr val="tx1"/>
                </a:solidFill>
                <a:latin typeface="맑은 고딕"/>
                <a:ea typeface="맑은 고딕"/>
              </a:rPr>
              <a:t>Model-Free Algorithm</a:t>
            </a:r>
          </a:p>
        </p:txBody>
      </p:sp>
      <p:sp>
        <p:nvSpPr>
          <p:cNvPr id="7" name="순서도: 처리 6"/>
          <p:cNvSpPr/>
          <p:nvPr/>
        </p:nvSpPr>
        <p:spPr>
          <a:xfrm>
            <a:off x="623392" y="2996952"/>
            <a:ext cx="9577064" cy="1656184"/>
          </a:xfrm>
          <a:prstGeom prst="flowChartProcess">
            <a:avLst/>
          </a:prstGeom>
          <a:solidFill>
            <a:schemeClr val="bg1"/>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ko-KR" altLang="en-US" b="1">
                <a:solidFill>
                  <a:schemeClr val="tx1"/>
                </a:solidFill>
                <a:latin typeface="맑은 고딕"/>
                <a:ea typeface="맑은 고딕"/>
              </a:rPr>
              <a:t> </a:t>
            </a:r>
            <a:r>
              <a:rPr lang="en-US" altLang="ko-KR" b="1">
                <a:solidFill>
                  <a:schemeClr val="tx1"/>
                </a:solidFill>
                <a:latin typeface="맑은 고딕"/>
                <a:ea typeface="맑은 고딕"/>
              </a:rPr>
              <a:t>-</a:t>
            </a:r>
            <a:r>
              <a:rPr lang="ko-KR" altLang="en-US" b="1">
                <a:solidFill>
                  <a:schemeClr val="tx1"/>
                </a:solidFill>
                <a:latin typeface="맑은 고딕"/>
                <a:ea typeface="맑은 고딕"/>
              </a:rPr>
              <a:t> Agent가 Action을 통해 Expected sum of future reward를 최대로 하는 기능을 탐색 </a:t>
            </a:r>
          </a:p>
          <a:p>
            <a:pPr>
              <a:defRPr/>
            </a:pPr>
            <a:endParaRPr lang="en-US" altLang="ko-KR" b="1">
              <a:solidFill>
                <a:schemeClr val="tx1"/>
              </a:solidFill>
              <a:latin typeface="맑은 고딕"/>
              <a:ea typeface="맑은 고딕"/>
            </a:endParaRPr>
          </a:p>
          <a:p>
            <a:pPr>
              <a:defRPr/>
            </a:pPr>
            <a:r>
              <a:rPr lang="ko-KR" altLang="en-US" b="1">
                <a:solidFill>
                  <a:schemeClr val="tx1"/>
                </a:solidFill>
                <a:latin typeface="맑은 고딕"/>
                <a:ea typeface="맑은 고딕"/>
              </a:rPr>
              <a:t> </a:t>
            </a:r>
            <a:r>
              <a:rPr lang="en-US" altLang="ko-KR" b="1">
                <a:solidFill>
                  <a:schemeClr val="tx1"/>
                </a:solidFill>
                <a:latin typeface="맑은 고딕"/>
                <a:ea typeface="맑은 고딕"/>
              </a:rPr>
              <a:t>-</a:t>
            </a:r>
            <a:r>
              <a:rPr lang="ko-KR" altLang="en-US" b="1">
                <a:solidFill>
                  <a:schemeClr val="tx1"/>
                </a:solidFill>
                <a:latin typeface="맑은 고딕"/>
                <a:ea typeface="맑은 고딕"/>
              </a:rPr>
              <a:t> 알고리즘은 Environment에 대해 알지 못하고, </a:t>
            </a:r>
          </a:p>
          <a:p>
            <a:pPr>
              <a:defRPr/>
            </a:pPr>
            <a:r>
              <a:rPr lang="ko-KR" altLang="en-US" b="1">
                <a:solidFill>
                  <a:schemeClr val="tx1"/>
                </a:solidFill>
                <a:latin typeface="맑은 고딕"/>
                <a:ea typeface="맑은 고딕"/>
              </a:rPr>
              <a:t>  Environment가 알려주는 Next State와 Next Reward를 수동적으로 획득</a:t>
            </a:r>
          </a:p>
        </p:txBody>
      </p:sp>
      <p:pic>
        <p:nvPicPr>
          <p:cNvPr id="16" name="그림 15"/>
          <p:cNvPicPr>
            <a:picLocks noChangeAspect="1"/>
          </p:cNvPicPr>
          <p:nvPr/>
        </p:nvPicPr>
        <p:blipFill rotWithShape="1">
          <a:blip r:embed="rId2"/>
          <a:stretch>
            <a:fillRect/>
          </a:stretch>
        </p:blipFill>
        <p:spPr>
          <a:xfrm>
            <a:off x="6529311" y="332656"/>
            <a:ext cx="5255321" cy="2376264"/>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627</Words>
  <Application>Microsoft Office PowerPoint</Application>
  <PresentationFormat>와이드스크린</PresentationFormat>
  <Paragraphs>142</Paragraphs>
  <Slides>14</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Arial</vt:lpstr>
      <vt:lpstr>SF Pro Text Regular</vt:lpstr>
      <vt:lpstr>맑은 고딕</vt:lpstr>
      <vt:lpstr>SF Pro Text Medium</vt:lpstr>
      <vt:lpstr>Helvetica Neue</vt:lpstr>
      <vt:lpstr>Office 테마</vt:lpstr>
      <vt:lpstr>Purple Team AI Framework</vt:lpstr>
      <vt:lpstr>기획배경</vt:lpstr>
      <vt:lpstr>What is Purple Team AI Framework?</vt:lpstr>
      <vt:lpstr>장점</vt:lpstr>
      <vt:lpstr>기획배경</vt:lpstr>
      <vt:lpstr>기획배경</vt:lpstr>
      <vt:lpstr>구현 방법론</vt:lpstr>
      <vt:lpstr>구현 방법론</vt:lpstr>
      <vt:lpstr>구현 방법론</vt:lpstr>
      <vt:lpstr>구현 방법론</vt:lpstr>
      <vt:lpstr>구현 방법론</vt:lpstr>
      <vt:lpstr>기대효과</vt:lpstr>
      <vt:lpstr>최종 모델</vt:lpstr>
      <vt:lpstr>참고 자료</vt:lpstr>
    </vt:vector>
  </TitlesOfParts>
  <Manager/>
  <Company/>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choi minsuk</cp:lastModifiedBy>
  <cp:revision>200</cp:revision>
  <dcterms:created xsi:type="dcterms:W3CDTF">2019-03-11T07:43:12Z</dcterms:created>
  <dcterms:modified xsi:type="dcterms:W3CDTF">2022-10-26T15:19:19Z</dcterms:modified>
  <cp:version/>
</cp:coreProperties>
</file>