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embeddings/oleObject1.wdp" ContentType="image/vnd.ms-photo"/>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67"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ldId id="256"/>
          </p14:sldIdLst>
        </p14:section>
        <p14:section id="{FF903505-45CE-4FDE-900C-B7F30543DFE6}" name="document History.">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0104" autoAdjust="0"/>
    <p:restoredTop sz="99704" autoAdjust="0"/>
  </p:normalViewPr>
  <p:slideViewPr>
    <p:cSldViewPr>
      <p:cViewPr varScale="1">
        <p:scale>
          <a:sx n="100" d="100"/>
          <a:sy n="100" d="100"/>
        </p:scale>
        <p:origin x="90" y="378"/>
      </p:cViewPr>
      <p:guideLst>
        <p:guide orient="horz" pos="2158"/>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commentAuthors" Target="commentAuthors.xml"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2022-10-26</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13o-bbr-bbq/machine_learning_security" TargetMode="External" /><Relationship Id="rId3" Type="http://schemas.openxmlformats.org/officeDocument/2006/relationships/hyperlink" Target="https://github.com/13o-bbr-bbq/machine_learning_security"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 Id="rId3" Type="http://schemas.openxmlformats.org/officeDocument/2006/relationships/image" Target="../media/image7.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efensiveOrigins/AtomicPurpleTeam" TargetMode="Externa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microsoft.com/office/2007/relationships/hdphoto" Target="../embeddings/oleObject1.wdp"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개체 틀 9"/>
          <p:cNvSpPr>
            <a:spLocks noGrp="1"/>
          </p:cNvSpPr>
          <p:nvPr>
            <p:ph type="title" hasCustomPrompt="1"/>
          </p:nvPr>
        </p:nvSpPr>
        <p:spPr>
          <a:xfrm>
            <a:off x="3647728" y="2348880"/>
            <a:ext cx="4824536" cy="720080"/>
          </a:xfrm>
        </p:spPr>
        <p:txBody>
          <a:bodyPr vert="horz" lIns="91440" tIns="45720" rIns="91440" bIns="45720" anchor="ctr">
            <a:noAutofit/>
          </a:bodyPr>
          <a:lstStyle/>
          <a:p>
            <a:pPr marL="0" lvl="0" indent="0" algn="l" defTabSz="914400" rtl="0" eaLnBrk="1" latinLnBrk="1" hangingPunct="1">
              <a:lnSpc>
                <a:spcPct val="100000"/>
              </a:lnSpc>
              <a:spcBef>
                <a:spcPct val="0"/>
              </a:spcBef>
              <a:spcAft>
                <a:spcPts val="0"/>
              </a:spcAft>
              <a:buNone/>
              <a:defRPr/>
            </a:pPr>
            <a:r>
              <a:rPr kumimoji="0" lang="en-US" altLang="ko-KR" sz="2800" b="1" i="0" u="none" strike="noStrike" kern="1200" cap="none" spc="0" normalizeH="0" baseline="0" dirty="0">
                <a:solidFill>
                  <a:srgbClr val="7030A0"/>
                </a:solidFill>
                <a:latin typeface="맑은 고딕"/>
                <a:ea typeface="맑은 고딕"/>
                <a:cs typeface="맑은 고딕"/>
              </a:rPr>
              <a:t>Purple</a:t>
            </a:r>
            <a:r>
              <a:rPr kumimoji="0" lang="en-US" altLang="ko-KR" sz="2800" b="1" i="0" u="none" strike="noStrike" kern="1200" cap="none" spc="0" normalizeH="0" baseline="0" dirty="0">
                <a:solidFill>
                  <a:srgbClr val="000000"/>
                </a:solidFill>
                <a:latin typeface="맑은 고딕"/>
                <a:ea typeface="맑은 고딕"/>
                <a:cs typeface="맑은 고딕"/>
              </a:rPr>
              <a:t> Team AI Framework</a:t>
            </a:r>
          </a:p>
        </p:txBody>
      </p:sp>
      <p:pic>
        <p:nvPicPr>
          <p:cNvPr id="6" name="그림 5">
            <a:extLst>
              <a:ext uri="{FF2B5EF4-FFF2-40B4-BE49-F238E27FC236}">
                <a16:creationId xmlns:a16="http://schemas.microsoft.com/office/drawing/2014/main" id="{54BDABEA-62FB-42BD-9B6A-188F3C3FDF59}"/>
              </a:ext>
            </a:extLst>
          </p:cNvPr>
          <p:cNvPicPr>
            <a:picLocks noChangeAspect="1"/>
          </p:cNvPicPr>
          <p:nvPr/>
        </p:nvPicPr>
        <p:blipFill rotWithShape="1">
          <a:blip r:embed="rId2">
            <a:duotone>
              <a:schemeClr val="accent2">
                <a:shade val="45000"/>
                <a:satMod val="135000"/>
              </a:schemeClr>
              <a:prstClr val="white"/>
            </a:duotone>
          </a:blip>
          <a:stretch>
            <a:fillRect/>
          </a:stretch>
        </p:blipFill>
        <p:spPr>
          <a:xfrm>
            <a:off x="629395" y="994570"/>
            <a:ext cx="3428700" cy="3428700"/>
          </a:xfrm>
          <a:prstGeom prst="rect">
            <a:avLst/>
          </a:prstGeom>
          <a:noFill/>
        </p:spPr>
      </p:pic>
      <p:pic>
        <p:nvPicPr>
          <p:cNvPr id="7" name="그림 6">
            <a:extLst>
              <a:ext uri="{FF2B5EF4-FFF2-40B4-BE49-F238E27FC236}">
                <a16:creationId xmlns:a16="http://schemas.microsoft.com/office/drawing/2014/main" id="{D97DA068-4995-4341-A89D-4F9D3A3987D0}"/>
              </a:ext>
            </a:extLst>
          </p:cNvPr>
          <p:cNvPicPr>
            <a:picLocks noChangeAspect="1"/>
          </p:cNvPicPr>
          <p:nvPr/>
        </p:nvPicPr>
        <p:blipFill rotWithShape="1">
          <a:blip r:embed="rId2">
            <a:duotone>
              <a:schemeClr val="accent1">
                <a:shade val="45000"/>
                <a:satMod val="135000"/>
              </a:schemeClr>
              <a:prstClr val="white"/>
            </a:duotone>
          </a:blip>
          <a:stretch>
            <a:fillRect/>
          </a:stretch>
        </p:blipFill>
        <p:spPr>
          <a:xfrm>
            <a:off x="8035275" y="994570"/>
            <a:ext cx="3428700" cy="3428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623392" y="1158289"/>
            <a:ext cx="2553648"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로직</a:t>
            </a:r>
            <a:endParaRPr lang="en-US" altLang="ko-KR" sz="2000" b="1" dirty="0"/>
          </a:p>
        </p:txBody>
      </p:sp>
      <p:grpSp>
        <p:nvGrpSpPr>
          <p:cNvPr id="4" name="그룹 3">
            <a:extLst>
              <a:ext uri="{FF2B5EF4-FFF2-40B4-BE49-F238E27FC236}">
                <a16:creationId xmlns:a16="http://schemas.microsoft.com/office/drawing/2014/main" id="{D280028D-B44A-41DA-83EC-8910E8C7B15A}"/>
              </a:ext>
            </a:extLst>
          </p:cNvPr>
          <p:cNvGrpSpPr/>
          <p:nvPr/>
        </p:nvGrpSpPr>
        <p:grpSpPr>
          <a:xfrm>
            <a:off x="4221090" y="1844824"/>
            <a:ext cx="3888432" cy="4176464"/>
            <a:chOff x="1199456" y="1844824"/>
            <a:chExt cx="3888432" cy="4176464"/>
          </a:xfrm>
        </p:grpSpPr>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자동적인 취약점 발견</a:t>
              </a:r>
            </a:p>
          </p:txBody>
        </p:sp>
        <p:sp>
          <p:nvSpPr>
            <p:cNvPr id="9" name="순서도: 처리 8"/>
            <p:cNvSpPr/>
            <p:nvPr/>
          </p:nvSpPr>
          <p:spPr>
            <a:xfrm>
              <a:off x="1199456" y="3398859"/>
              <a:ext cx="3888432" cy="1068397"/>
            </a:xfrm>
            <a:prstGeom prst="flowChartProcess">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Exploit</a:t>
              </a:r>
              <a:r>
                <a:rPr lang="en-US" altLang="ko-KR" sz="1800" b="1" dirty="0">
                  <a:solidFill>
                    <a:schemeClr val="tx1"/>
                  </a:solidFill>
                </a:rPr>
                <a:t> </a:t>
              </a:r>
              <a:r>
                <a:rPr lang="ko-KR" altLang="en-US" b="1" dirty="0">
                  <a:solidFill>
                    <a:schemeClr val="tx1"/>
                  </a:solidFill>
                </a:rPr>
                <a:t>코드</a:t>
              </a:r>
            </a:p>
            <a:p>
              <a:pPr algn="ctr">
                <a:defRPr/>
              </a:pPr>
              <a:r>
                <a:rPr lang="ko-KR" altLang="en-US" b="1" dirty="0">
                  <a:solidFill>
                    <a:schemeClr val="tx1"/>
                  </a:solidFill>
                </a:rPr>
                <a:t> 자동 생성</a:t>
              </a:r>
            </a:p>
          </p:txBody>
        </p:sp>
        <p:sp>
          <p:nvSpPr>
            <p:cNvPr id="10" name="순서도: 처리 9"/>
            <p:cNvSpPr/>
            <p:nvPr/>
          </p:nvSpPr>
          <p:spPr>
            <a:xfrm>
              <a:off x="1199456" y="4952891"/>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취약점에 대한 </a:t>
              </a:r>
            </a:p>
            <a:p>
              <a:pPr algn="ctr">
                <a:defRPr/>
              </a:pPr>
              <a:r>
                <a:rPr lang="ko-KR" altLang="en-US" b="1">
                  <a:solidFill>
                    <a:schemeClr val="tx1"/>
                  </a:solidFill>
                </a:rPr>
                <a:t>자동 패치</a:t>
              </a:r>
            </a:p>
          </p:txBody>
        </p:sp>
        <p:cxnSp>
          <p:nvCxnSpPr>
            <p:cNvPr id="11" name="직선 화살표 연결선 10"/>
            <p:cNvCxnSpPr>
              <a:stCxn id="8" idx="2"/>
              <a:endCxn id="9" idx="0"/>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a:off x="3143672" y="4467256"/>
              <a:ext cx="0" cy="4856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201669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983432" y="1268662"/>
            <a:ext cx="4528547"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자동적인 취약점 발견</a:t>
            </a:r>
            <a:endParaRPr lang="en-US" altLang="ko-KR" sz="2000" b="1" dirty="0"/>
          </a:p>
        </p:txBody>
      </p:sp>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실제 시나리오 기반</a:t>
            </a:r>
            <a:endParaRPr lang="en-US" altLang="ko-KR" b="1" dirty="0">
              <a:solidFill>
                <a:schemeClr val="tx1"/>
              </a:solidFill>
            </a:endParaRPr>
          </a:p>
          <a:p>
            <a:pPr algn="ctr">
              <a:defRPr/>
            </a:pPr>
            <a:r>
              <a:rPr lang="ko-KR" altLang="en-US" b="1" dirty="0">
                <a:solidFill>
                  <a:schemeClr val="tx1"/>
                </a:solidFill>
              </a:rPr>
              <a:t> 기계 학습</a:t>
            </a:r>
          </a:p>
        </p:txBody>
      </p:sp>
      <p:sp>
        <p:nvSpPr>
          <p:cNvPr id="10" name="순서도: 처리 9"/>
          <p:cNvSpPr/>
          <p:nvPr/>
        </p:nvSpPr>
        <p:spPr>
          <a:xfrm>
            <a:off x="6023992"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알려진 취약점</a:t>
            </a:r>
            <a:r>
              <a:rPr lang="en-US" altLang="ko-KR" b="1" dirty="0">
                <a:solidFill>
                  <a:schemeClr val="tx1"/>
                </a:solidFill>
              </a:rPr>
              <a:t>(CVE)</a:t>
            </a:r>
            <a:r>
              <a:rPr lang="ko-KR" altLang="en-US" b="1" dirty="0">
                <a:solidFill>
                  <a:schemeClr val="tx1"/>
                </a:solidFill>
              </a:rPr>
              <a:t> 기반</a:t>
            </a:r>
            <a:r>
              <a:rPr lang="en-US" altLang="ko-KR" b="1" dirty="0">
                <a:solidFill>
                  <a:schemeClr val="tx1"/>
                </a:solidFill>
              </a:rPr>
              <a:t> </a:t>
            </a:r>
          </a:p>
          <a:p>
            <a:pPr algn="ctr">
              <a:defRPr/>
            </a:pPr>
            <a:r>
              <a:rPr lang="ko-KR" altLang="en-US" b="1" dirty="0">
                <a:solidFill>
                  <a:schemeClr val="tx1"/>
                </a:solidFill>
              </a:rPr>
              <a:t>기계 학습</a:t>
            </a:r>
          </a:p>
        </p:txBody>
      </p:sp>
      <p:cxnSp>
        <p:nvCxnSpPr>
          <p:cNvPr id="11" name="직선 화살표 연결선 10"/>
          <p:cNvCxnSpPr>
            <a:cxnSpLocks/>
            <a:stCxn id="8" idx="2"/>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3234FD9-BC4D-46AC-BDEA-BE39521D5722}"/>
              </a:ext>
            </a:extLst>
          </p:cNvPr>
          <p:cNvCxnSpPr>
            <a:cxnSpLocks/>
          </p:cNvCxnSpPr>
          <p:nvPr/>
        </p:nvCxnSpPr>
        <p:spPr>
          <a:xfrm>
            <a:off x="7968208" y="2913220"/>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 name="순서도: 처리 16">
            <a:extLst>
              <a:ext uri="{FF2B5EF4-FFF2-40B4-BE49-F238E27FC236}">
                <a16:creationId xmlns:a16="http://schemas.microsoft.com/office/drawing/2014/main" id="{85FEAD8E-9287-4177-AEFB-C3F03CA11C32}"/>
              </a:ext>
            </a:extLst>
          </p:cNvPr>
          <p:cNvSpPr/>
          <p:nvPr/>
        </p:nvSpPr>
        <p:spPr>
          <a:xfrm>
            <a:off x="6023992" y="3459141"/>
            <a:ext cx="3888432" cy="48563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CVE DB</a:t>
            </a:r>
            <a:endParaRPr lang="ko-KR" altLang="en-US" b="1" dirty="0">
              <a:solidFill>
                <a:schemeClr val="tx1"/>
              </a:solidFill>
            </a:endParaRPr>
          </a:p>
        </p:txBody>
      </p:sp>
      <p:sp>
        <p:nvSpPr>
          <p:cNvPr id="15" name="순서도: 처리 14">
            <a:extLst>
              <a:ext uri="{FF2B5EF4-FFF2-40B4-BE49-F238E27FC236}">
                <a16:creationId xmlns:a16="http://schemas.microsoft.com/office/drawing/2014/main" id="{C4350DC3-228D-450F-90E3-EB61E48CC603}"/>
              </a:ext>
            </a:extLst>
          </p:cNvPr>
          <p:cNvSpPr/>
          <p:nvPr/>
        </p:nvSpPr>
        <p:spPr>
          <a:xfrm>
            <a:off x="1199456" y="3462491"/>
            <a:ext cx="3888432" cy="48563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i="0" dirty="0">
                <a:solidFill>
                  <a:schemeClr val="tx1"/>
                </a:solidFill>
                <a:effectLst/>
                <a:latin typeface="맑은 고딕" panose="020B0503020000020004" pitchFamily="50" charset="-127"/>
                <a:ea typeface="맑은 고딕" panose="020B0503020000020004" pitchFamily="50" charset="-127"/>
              </a:rPr>
              <a:t> MITRE ATT&amp;CK Framework</a:t>
            </a:r>
            <a:endParaRPr lang="ko-KR" altLang="en-US" b="1" dirty="0">
              <a:solidFill>
                <a:schemeClr val="tx1"/>
              </a:solidFill>
              <a:latin typeface="맑은 고딕" panose="020B0503020000020004" pitchFamily="50" charset="-127"/>
              <a:ea typeface="맑은 고딕" panose="020B0503020000020004" pitchFamily="50" charset="-127"/>
            </a:endParaRPr>
          </a:p>
        </p:txBody>
      </p:sp>
      <p:sp>
        <p:nvSpPr>
          <p:cNvPr id="20" name="순서도: 처리 19">
            <a:extLst>
              <a:ext uri="{FF2B5EF4-FFF2-40B4-BE49-F238E27FC236}">
                <a16:creationId xmlns:a16="http://schemas.microsoft.com/office/drawing/2014/main" id="{6B98ABD8-5DD7-4161-933F-7880C3FEBFC7}"/>
              </a:ext>
            </a:extLst>
          </p:cNvPr>
          <p:cNvSpPr/>
          <p:nvPr/>
        </p:nvSpPr>
        <p:spPr>
          <a:xfrm>
            <a:off x="1199456" y="4015105"/>
            <a:ext cx="3888432" cy="48563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Cyber </a:t>
            </a:r>
            <a:r>
              <a:rPr lang="en-US" altLang="ko-KR" b="1" dirty="0" err="1">
                <a:solidFill>
                  <a:schemeClr val="tx1"/>
                </a:solidFill>
              </a:rPr>
              <a:t>Killchain</a:t>
            </a:r>
            <a:endParaRPr lang="ko-KR" altLang="en-US" b="1" dirty="0">
              <a:solidFill>
                <a:schemeClr val="tx1"/>
              </a:solidFill>
            </a:endParaRPr>
          </a:p>
        </p:txBody>
      </p:sp>
      <p:sp>
        <p:nvSpPr>
          <p:cNvPr id="7" name="오른쪽 중괄호 6">
            <a:extLst>
              <a:ext uri="{FF2B5EF4-FFF2-40B4-BE49-F238E27FC236}">
                <a16:creationId xmlns:a16="http://schemas.microsoft.com/office/drawing/2014/main" id="{80D95340-2FFF-4A15-B19B-E1B75878B4AF}"/>
              </a:ext>
            </a:extLst>
          </p:cNvPr>
          <p:cNvSpPr/>
          <p:nvPr/>
        </p:nvSpPr>
        <p:spPr>
          <a:xfrm>
            <a:off x="10128448" y="3455218"/>
            <a:ext cx="576064" cy="104160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오른쪽 중괄호 24">
            <a:extLst>
              <a:ext uri="{FF2B5EF4-FFF2-40B4-BE49-F238E27FC236}">
                <a16:creationId xmlns:a16="http://schemas.microsoft.com/office/drawing/2014/main" id="{89607EF1-6B3F-414F-B92C-2A88C5FB637F}"/>
              </a:ext>
            </a:extLst>
          </p:cNvPr>
          <p:cNvSpPr/>
          <p:nvPr/>
        </p:nvSpPr>
        <p:spPr>
          <a:xfrm flipH="1">
            <a:off x="407368" y="3455219"/>
            <a:ext cx="576064" cy="1041603"/>
          </a:xfrm>
          <a:prstGeom prst="rightBrace">
            <a:avLst>
              <a:gd name="adj1" fmla="val 8333"/>
              <a:gd name="adj2" fmla="val 51705"/>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61F6A33E-E643-401B-960A-CF99961979FC}"/>
              </a:ext>
            </a:extLst>
          </p:cNvPr>
          <p:cNvSpPr txBox="1"/>
          <p:nvPr/>
        </p:nvSpPr>
        <p:spPr>
          <a:xfrm>
            <a:off x="10560496" y="3645024"/>
            <a:ext cx="1008112" cy="646331"/>
          </a:xfrm>
          <a:prstGeom prst="rect">
            <a:avLst/>
          </a:prstGeom>
          <a:noFill/>
        </p:spPr>
        <p:txBody>
          <a:bodyPr wrap="square" rtlCol="0">
            <a:spAutoFit/>
          </a:bodyPr>
          <a:lstStyle/>
          <a:p>
            <a:pPr algn="ctr"/>
            <a:r>
              <a:rPr lang="en-US" altLang="ko-KR" b="1" dirty="0"/>
              <a:t>Input Data</a:t>
            </a:r>
            <a:endParaRPr lang="ko-KR" altLang="en-US" b="1" dirty="0"/>
          </a:p>
        </p:txBody>
      </p:sp>
      <p:sp>
        <p:nvSpPr>
          <p:cNvPr id="27" name="더하기 기호 26">
            <a:extLst>
              <a:ext uri="{FF2B5EF4-FFF2-40B4-BE49-F238E27FC236}">
                <a16:creationId xmlns:a16="http://schemas.microsoft.com/office/drawing/2014/main" id="{37C3CCEB-860C-4F7E-8E64-58F504EDE98E}"/>
              </a:ext>
            </a:extLst>
          </p:cNvPr>
          <p:cNvSpPr/>
          <p:nvPr/>
        </p:nvSpPr>
        <p:spPr>
          <a:xfrm>
            <a:off x="5187761" y="2739062"/>
            <a:ext cx="756083" cy="833954"/>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화살표: 아래쪽 27">
            <a:extLst>
              <a:ext uri="{FF2B5EF4-FFF2-40B4-BE49-F238E27FC236}">
                <a16:creationId xmlns:a16="http://schemas.microsoft.com/office/drawing/2014/main" id="{195810D2-8C0D-45DE-A2DB-62AB431B559E}"/>
              </a:ext>
            </a:extLst>
          </p:cNvPr>
          <p:cNvSpPr/>
          <p:nvPr/>
        </p:nvSpPr>
        <p:spPr>
          <a:xfrm>
            <a:off x="5282701" y="4770163"/>
            <a:ext cx="566202" cy="74706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1" name="그룹 30">
            <a:extLst>
              <a:ext uri="{FF2B5EF4-FFF2-40B4-BE49-F238E27FC236}">
                <a16:creationId xmlns:a16="http://schemas.microsoft.com/office/drawing/2014/main" id="{D0D8BB93-375A-4CB9-9D9D-112E28B31CDF}"/>
              </a:ext>
            </a:extLst>
          </p:cNvPr>
          <p:cNvGrpSpPr/>
          <p:nvPr/>
        </p:nvGrpSpPr>
        <p:grpSpPr>
          <a:xfrm>
            <a:off x="4233654" y="5662989"/>
            <a:ext cx="2664296" cy="646331"/>
            <a:chOff x="4233654" y="5517232"/>
            <a:chExt cx="2664296" cy="646331"/>
          </a:xfrm>
        </p:grpSpPr>
        <p:sp>
          <p:nvSpPr>
            <p:cNvPr id="29" name="TextBox 28">
              <a:extLst>
                <a:ext uri="{FF2B5EF4-FFF2-40B4-BE49-F238E27FC236}">
                  <a16:creationId xmlns:a16="http://schemas.microsoft.com/office/drawing/2014/main" id="{36432A03-32AD-41EB-AB9A-75779CABF29B}"/>
                </a:ext>
              </a:extLst>
            </p:cNvPr>
            <p:cNvSpPr txBox="1"/>
            <p:nvPr/>
          </p:nvSpPr>
          <p:spPr>
            <a:xfrm>
              <a:off x="4233654" y="5517232"/>
              <a:ext cx="2664296" cy="646331"/>
            </a:xfrm>
            <a:prstGeom prst="rect">
              <a:avLst/>
            </a:prstGeom>
            <a:noFill/>
          </p:spPr>
          <p:txBody>
            <a:bodyPr wrap="square" rtlCol="0">
              <a:spAutoFit/>
            </a:bodyPr>
            <a:lstStyle/>
            <a:p>
              <a:pPr algn="ctr"/>
              <a:r>
                <a:rPr lang="ko-KR" altLang="en-US" b="1" dirty="0"/>
                <a:t>제로 데이 취약점</a:t>
              </a:r>
              <a:endParaRPr lang="en-US" altLang="ko-KR" b="1" dirty="0"/>
            </a:p>
            <a:p>
              <a:pPr algn="ctr"/>
              <a:r>
                <a:rPr lang="ko-KR" altLang="en-US" b="1" dirty="0"/>
                <a:t> 발견</a:t>
              </a:r>
            </a:p>
          </p:txBody>
        </p:sp>
        <p:sp>
          <p:nvSpPr>
            <p:cNvPr id="30" name="직사각형 29">
              <a:extLst>
                <a:ext uri="{FF2B5EF4-FFF2-40B4-BE49-F238E27FC236}">
                  <a16:creationId xmlns:a16="http://schemas.microsoft.com/office/drawing/2014/main" id="{D44EDCB5-BF79-4643-91F1-CFB58371E8A1}"/>
                </a:ext>
              </a:extLst>
            </p:cNvPr>
            <p:cNvSpPr/>
            <p:nvPr/>
          </p:nvSpPr>
          <p:spPr>
            <a:xfrm>
              <a:off x="4511824" y="5517232"/>
              <a:ext cx="2160240" cy="64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2" name="순서도: 처리 31">
            <a:extLst>
              <a:ext uri="{FF2B5EF4-FFF2-40B4-BE49-F238E27FC236}">
                <a16:creationId xmlns:a16="http://schemas.microsoft.com/office/drawing/2014/main" id="{FBD2A866-D12D-4213-8B38-46A4A3531B92}"/>
              </a:ext>
            </a:extLst>
          </p:cNvPr>
          <p:cNvSpPr/>
          <p:nvPr/>
        </p:nvSpPr>
        <p:spPr>
          <a:xfrm>
            <a:off x="6023992" y="4005064"/>
            <a:ext cx="3888432" cy="48563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악성코드 바이너리 분석 </a:t>
            </a:r>
            <a:r>
              <a:rPr lang="en-US" altLang="ko-KR" b="1" dirty="0">
                <a:solidFill>
                  <a:schemeClr val="tx1"/>
                </a:solidFill>
              </a:rPr>
              <a:t>DB</a:t>
            </a:r>
            <a:endParaRPr lang="ko-KR" altLang="en-US" b="1" dirty="0">
              <a:solidFill>
                <a:schemeClr val="tx1"/>
              </a:solidFill>
            </a:endParaRPr>
          </a:p>
        </p:txBody>
      </p:sp>
    </p:spTree>
    <p:extLst>
      <p:ext uri="{BB962C8B-B14F-4D97-AF65-F5344CB8AC3E}">
        <p14:creationId xmlns:p14="http://schemas.microsoft.com/office/powerpoint/2010/main" val="1904840314"/>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549593" y="1079770"/>
            <a:ext cx="8147230"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자동적인 취약점 발견 </a:t>
            </a:r>
            <a:r>
              <a:rPr lang="en-US" altLang="ko-KR" sz="2000" b="1" dirty="0"/>
              <a:t>- </a:t>
            </a:r>
            <a:r>
              <a:rPr lang="en-US" altLang="ko-KR" sz="2000" b="1" i="0" dirty="0">
                <a:solidFill>
                  <a:schemeClr val="tx1"/>
                </a:solidFill>
                <a:effectLst/>
                <a:latin typeface="맑은 고딕" panose="020B0503020000020004" pitchFamily="50" charset="-127"/>
                <a:ea typeface="맑은 고딕" panose="020B0503020000020004" pitchFamily="50" charset="-127"/>
              </a:rPr>
              <a:t>MITRE ATT&amp;CK Framework</a:t>
            </a:r>
            <a:endParaRPr lang="en-US" altLang="ko-KR" sz="2000" b="1" dirty="0"/>
          </a:p>
        </p:txBody>
      </p:sp>
      <p:sp>
        <p:nvSpPr>
          <p:cNvPr id="13" name="순서도: 처리 12">
            <a:extLst>
              <a:ext uri="{FF2B5EF4-FFF2-40B4-BE49-F238E27FC236}">
                <a16:creationId xmlns:a16="http://schemas.microsoft.com/office/drawing/2014/main" id="{163885EE-CC2A-4CF7-A7BA-97FDC975EC7E}"/>
              </a:ext>
            </a:extLst>
          </p:cNvPr>
          <p:cNvSpPr/>
          <p:nvPr/>
        </p:nvSpPr>
        <p:spPr>
          <a:xfrm>
            <a:off x="870713" y="2012829"/>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i="0" dirty="0">
                <a:solidFill>
                  <a:schemeClr val="tx1"/>
                </a:solidFill>
                <a:effectLst/>
                <a:latin typeface="맑은 고딕" panose="020B0503020000020004" pitchFamily="50" charset="-127"/>
                <a:ea typeface="맑은 고딕" panose="020B0503020000020004" pitchFamily="50" charset="-127"/>
              </a:rPr>
              <a:t> MITRE ATT&amp;CK Framework</a:t>
            </a:r>
            <a:endParaRPr lang="ko-KR" altLang="en-US" b="1" dirty="0">
              <a:solidFill>
                <a:schemeClr val="tx1"/>
              </a:solidFill>
              <a:latin typeface="맑은 고딕" panose="020B0503020000020004" pitchFamily="50" charset="-127"/>
              <a:ea typeface="맑은 고딕" panose="020B0503020000020004" pitchFamily="50" charset="-127"/>
            </a:endParaRPr>
          </a:p>
        </p:txBody>
      </p:sp>
      <p:sp>
        <p:nvSpPr>
          <p:cNvPr id="15" name="TextBox 14">
            <a:extLst>
              <a:ext uri="{FF2B5EF4-FFF2-40B4-BE49-F238E27FC236}">
                <a16:creationId xmlns:a16="http://schemas.microsoft.com/office/drawing/2014/main" id="{0564378B-6F16-4F10-BAC9-6CE2F33BEAB6}"/>
              </a:ext>
            </a:extLst>
          </p:cNvPr>
          <p:cNvSpPr txBox="1"/>
          <p:nvPr/>
        </p:nvSpPr>
        <p:spPr>
          <a:xfrm>
            <a:off x="549593" y="1484784"/>
            <a:ext cx="3621504" cy="400110"/>
          </a:xfrm>
          <a:prstGeom prst="rect">
            <a:avLst/>
          </a:prstGeom>
          <a:noFill/>
        </p:spPr>
        <p:txBody>
          <a:bodyPr wrap="none">
            <a:spAutoFit/>
          </a:bodyPr>
          <a:lstStyle/>
          <a:p>
            <a:pPr lvl="0">
              <a:defRPr/>
            </a:pPr>
            <a:r>
              <a:rPr lang="ko-KR" altLang="en-US" sz="2000" b="1" dirty="0"/>
              <a:t>실제 시나리오 기반 기계 학습</a:t>
            </a:r>
            <a:endParaRPr lang="en-US" altLang="ko-KR" sz="2000" b="1" dirty="0"/>
          </a:p>
        </p:txBody>
      </p:sp>
      <p:sp>
        <p:nvSpPr>
          <p:cNvPr id="6" name="순서도: 처리 5">
            <a:extLst>
              <a:ext uri="{FF2B5EF4-FFF2-40B4-BE49-F238E27FC236}">
                <a16:creationId xmlns:a16="http://schemas.microsoft.com/office/drawing/2014/main" id="{6BD7255C-996D-4D9F-B9CE-A4742EB7B156}"/>
              </a:ext>
            </a:extLst>
          </p:cNvPr>
          <p:cNvSpPr/>
          <p:nvPr/>
        </p:nvSpPr>
        <p:spPr>
          <a:xfrm>
            <a:off x="549593" y="2976766"/>
            <a:ext cx="4530673" cy="884282"/>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latin typeface="맑은 고딕" panose="020B0503020000020004" pitchFamily="50" charset="-127"/>
                <a:ea typeface="맑은 고딕" panose="020B0503020000020004" pitchFamily="50" charset="-127"/>
              </a:rPr>
              <a:t>실제 사이버 공격 시나리오들을</a:t>
            </a:r>
            <a:endParaRPr lang="en-US" altLang="ko-KR" b="1" dirty="0">
              <a:solidFill>
                <a:schemeClr val="tx1"/>
              </a:solidFill>
              <a:latin typeface="맑은 고딕" panose="020B0503020000020004" pitchFamily="50" charset="-127"/>
              <a:ea typeface="맑은 고딕" panose="020B0503020000020004" pitchFamily="50" charset="-127"/>
            </a:endParaRPr>
          </a:p>
          <a:p>
            <a:pPr algn="ctr">
              <a:defRPr/>
            </a:pPr>
            <a:r>
              <a:rPr lang="ko-KR" altLang="en-US" b="1" dirty="0">
                <a:solidFill>
                  <a:schemeClr val="tx1"/>
                </a:solidFill>
                <a:latin typeface="맑은 고딕" panose="020B0503020000020004" pitchFamily="50" charset="-127"/>
                <a:ea typeface="맑은 고딕" panose="020B0503020000020004" pitchFamily="50" charset="-127"/>
              </a:rPr>
              <a:t> 데이터화 한 </a:t>
            </a:r>
            <a:r>
              <a:rPr lang="en-US" altLang="ko-KR" b="1" dirty="0">
                <a:solidFill>
                  <a:schemeClr val="tx1"/>
                </a:solidFill>
                <a:latin typeface="맑은 고딕" panose="020B0503020000020004" pitchFamily="50" charset="-127"/>
                <a:ea typeface="맑은 고딕" panose="020B0503020000020004" pitchFamily="50" charset="-127"/>
              </a:rPr>
              <a:t>Framework</a:t>
            </a:r>
            <a:endParaRPr lang="ko-KR" altLang="en-US" b="1" dirty="0">
              <a:solidFill>
                <a:schemeClr val="tx1"/>
              </a:solidFill>
              <a:latin typeface="맑은 고딕" panose="020B0503020000020004" pitchFamily="50" charset="-127"/>
              <a:ea typeface="맑은 고딕" panose="020B0503020000020004" pitchFamily="50" charset="-127"/>
            </a:endParaRPr>
          </a:p>
        </p:txBody>
      </p:sp>
      <p:pic>
        <p:nvPicPr>
          <p:cNvPr id="11" name="그림 10">
            <a:extLst>
              <a:ext uri="{FF2B5EF4-FFF2-40B4-BE49-F238E27FC236}">
                <a16:creationId xmlns:a16="http://schemas.microsoft.com/office/drawing/2014/main" id="{BBD37719-E927-44C0-B4B2-57C5270D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96" y="1576567"/>
            <a:ext cx="6650975" cy="5203831"/>
          </a:xfrm>
          <a:prstGeom prst="rect">
            <a:avLst/>
          </a:prstGeom>
        </p:spPr>
      </p:pic>
    </p:spTree>
    <p:extLst>
      <p:ext uri="{BB962C8B-B14F-4D97-AF65-F5344CB8AC3E}">
        <p14:creationId xmlns:p14="http://schemas.microsoft.com/office/powerpoint/2010/main" val="1827214813"/>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549593" y="1052736"/>
            <a:ext cx="8147230"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자동적인 취약점 발견 </a:t>
            </a:r>
            <a:r>
              <a:rPr lang="en-US" altLang="ko-KR" sz="2000" b="1" dirty="0"/>
              <a:t>- </a:t>
            </a:r>
            <a:r>
              <a:rPr lang="en-US" altLang="ko-KR" sz="2000" b="1" i="0" dirty="0">
                <a:solidFill>
                  <a:schemeClr val="tx1"/>
                </a:solidFill>
                <a:effectLst/>
                <a:latin typeface="맑은 고딕" panose="020B0503020000020004" pitchFamily="50" charset="-127"/>
                <a:ea typeface="맑은 고딕" panose="020B0503020000020004" pitchFamily="50" charset="-127"/>
              </a:rPr>
              <a:t>MITRE ATT&amp;CK Framework</a:t>
            </a:r>
            <a:endParaRPr lang="en-US" altLang="ko-KR" sz="2000" b="1" dirty="0"/>
          </a:p>
        </p:txBody>
      </p:sp>
      <p:sp>
        <p:nvSpPr>
          <p:cNvPr id="13" name="순서도: 처리 12">
            <a:extLst>
              <a:ext uri="{FF2B5EF4-FFF2-40B4-BE49-F238E27FC236}">
                <a16:creationId xmlns:a16="http://schemas.microsoft.com/office/drawing/2014/main" id="{163885EE-CC2A-4CF7-A7BA-97FDC975EC7E}"/>
              </a:ext>
            </a:extLst>
          </p:cNvPr>
          <p:cNvSpPr/>
          <p:nvPr/>
        </p:nvSpPr>
        <p:spPr>
          <a:xfrm>
            <a:off x="549593" y="1536607"/>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i="0" dirty="0">
                <a:solidFill>
                  <a:schemeClr val="tx1"/>
                </a:solidFill>
                <a:effectLst/>
                <a:latin typeface="맑은 고딕" panose="020B0503020000020004" pitchFamily="50" charset="-127"/>
                <a:ea typeface="맑은 고딕" panose="020B0503020000020004" pitchFamily="50" charset="-127"/>
              </a:rPr>
              <a:t> MITRE ATT&amp;CK Framework</a:t>
            </a:r>
            <a:endParaRPr lang="ko-KR" altLang="en-US" b="1" dirty="0">
              <a:solidFill>
                <a:schemeClr val="tx1"/>
              </a:solidFill>
              <a:latin typeface="맑은 고딕" panose="020B0503020000020004" pitchFamily="50" charset="-127"/>
              <a:ea typeface="맑은 고딕" panose="020B0503020000020004" pitchFamily="50" charset="-127"/>
            </a:endParaRPr>
          </a:p>
        </p:txBody>
      </p:sp>
      <p:sp>
        <p:nvSpPr>
          <p:cNvPr id="4" name="TextBox 3">
            <a:extLst>
              <a:ext uri="{FF2B5EF4-FFF2-40B4-BE49-F238E27FC236}">
                <a16:creationId xmlns:a16="http://schemas.microsoft.com/office/drawing/2014/main" id="{3D70CB0E-B605-47F8-B22B-8F3109ED9EBD}"/>
              </a:ext>
            </a:extLst>
          </p:cNvPr>
          <p:cNvSpPr txBox="1"/>
          <p:nvPr/>
        </p:nvSpPr>
        <p:spPr>
          <a:xfrm>
            <a:off x="535774" y="2571869"/>
            <a:ext cx="5128178" cy="4478149"/>
          </a:xfrm>
          <a:prstGeom prst="rect">
            <a:avLst/>
          </a:prstGeom>
          <a:noFill/>
        </p:spPr>
        <p:txBody>
          <a:bodyPr wrap="square" rtlCol="0">
            <a:spAutoFit/>
          </a:bodyPr>
          <a:lstStyle/>
          <a:p>
            <a:r>
              <a:rPr lang="en-US" altLang="ko-KR" sz="1500" b="1" i="0" dirty="0">
                <a:effectLst/>
                <a:ea typeface="나눔고딕" pitchFamily="2" charset="-127"/>
              </a:rPr>
              <a:t>Techniques (</a:t>
            </a:r>
            <a:r>
              <a:rPr lang="ko-KR" altLang="en-US" sz="1500" b="1" i="0" dirty="0">
                <a:effectLst/>
                <a:ea typeface="나눔고딕" pitchFamily="2" charset="-127"/>
              </a:rPr>
              <a:t>공격 기술 정보</a:t>
            </a:r>
            <a:r>
              <a:rPr lang="en-US" altLang="ko-KR" sz="1500" b="1" i="0" dirty="0">
                <a:effectLst/>
                <a:ea typeface="나눔고딕" pitchFamily="2" charset="-127"/>
              </a:rPr>
              <a:t>)</a:t>
            </a:r>
          </a:p>
          <a:p>
            <a:pPr marL="285750" indent="-285750">
              <a:buFontTx/>
              <a:buChar char="-"/>
            </a:pPr>
            <a:r>
              <a:rPr lang="ko-KR" altLang="en-US" sz="1500" b="1" dirty="0">
                <a:ea typeface="나눔고딕" pitchFamily="2" charset="-127"/>
              </a:rPr>
              <a:t>공격자의 공격 목표</a:t>
            </a:r>
            <a:endParaRPr lang="en-US" altLang="ko-KR" sz="1500" b="1" dirty="0">
              <a:ea typeface="나눔고딕" pitchFamily="2" charset="-127"/>
            </a:endParaRPr>
          </a:p>
          <a:p>
            <a:br>
              <a:rPr lang="ko-KR" altLang="en-US" sz="1500" b="1" i="0" dirty="0">
                <a:effectLst/>
                <a:ea typeface="나눔고딕" pitchFamily="2" charset="-127"/>
              </a:rPr>
            </a:br>
            <a:r>
              <a:rPr lang="en-US" altLang="ko-KR" sz="1500" b="1" i="0" dirty="0">
                <a:effectLst/>
                <a:ea typeface="나눔고딕" pitchFamily="2" charset="-127"/>
              </a:rPr>
              <a:t>Tactics (</a:t>
            </a:r>
            <a:r>
              <a:rPr lang="ko-KR" altLang="en-US" sz="1500" b="1" i="0" dirty="0">
                <a:effectLst/>
                <a:ea typeface="나눔고딕" pitchFamily="2" charset="-127"/>
              </a:rPr>
              <a:t>공격 전술 정보</a:t>
            </a:r>
            <a:r>
              <a:rPr lang="en-US" altLang="ko-KR" sz="1500" b="1" dirty="0">
                <a:ea typeface="나눔고딕" pitchFamily="2" charset="-127"/>
              </a:rPr>
              <a:t>)</a:t>
            </a:r>
          </a:p>
          <a:p>
            <a:pPr marL="285750" indent="-285750">
              <a:buFontTx/>
              <a:buChar char="-"/>
            </a:pPr>
            <a:r>
              <a:rPr lang="ko-KR" altLang="en-US" sz="1500" b="1" i="0" dirty="0">
                <a:effectLst/>
                <a:ea typeface="나눔고딕" pitchFamily="2" charset="-127"/>
              </a:rPr>
              <a:t>공격자가 사용한 공격 방법</a:t>
            </a:r>
            <a:endParaRPr lang="en-US" altLang="ko-KR" sz="1500" b="1" i="0" dirty="0">
              <a:effectLst/>
              <a:ea typeface="나눔고딕" pitchFamily="2" charset="-127"/>
            </a:endParaRPr>
          </a:p>
          <a:p>
            <a:pPr marL="285750" indent="-285750">
              <a:buFontTx/>
              <a:buChar char="-"/>
            </a:pPr>
            <a:endParaRPr lang="en-US" altLang="ko-KR" sz="1500" b="1" i="0" dirty="0">
              <a:effectLst/>
              <a:ea typeface="나눔고딕" pitchFamily="2" charset="-127"/>
            </a:endParaRPr>
          </a:p>
          <a:p>
            <a:r>
              <a:rPr lang="en-US" altLang="ko-KR" sz="1500" b="1" i="0" dirty="0">
                <a:effectLst/>
                <a:ea typeface="나눔고딕" pitchFamily="2" charset="-127"/>
              </a:rPr>
              <a:t>Mitigations (</a:t>
            </a:r>
            <a:r>
              <a:rPr lang="ko-KR" altLang="en-US" sz="1500" b="1" i="0" dirty="0">
                <a:effectLst/>
                <a:ea typeface="나눔고딕" pitchFamily="2" charset="-127"/>
              </a:rPr>
              <a:t>공격 완화 정보</a:t>
            </a:r>
            <a:r>
              <a:rPr lang="en-US" altLang="ko-KR" sz="1500" b="1" i="0" dirty="0">
                <a:effectLst/>
                <a:ea typeface="나눔고딕" pitchFamily="2" charset="-127"/>
              </a:rPr>
              <a:t>)</a:t>
            </a:r>
          </a:p>
          <a:p>
            <a:pPr marL="285750" indent="-285750">
              <a:buFontTx/>
              <a:buChar char="-"/>
            </a:pPr>
            <a:r>
              <a:rPr lang="ko-KR" altLang="en-US" sz="1500" b="1" dirty="0">
                <a:ea typeface="나눔고딕" pitchFamily="2" charset="-127"/>
              </a:rPr>
              <a:t>공격자의</a:t>
            </a:r>
            <a:r>
              <a:rPr lang="en-US" altLang="ko-KR" sz="1500" b="1" dirty="0">
                <a:ea typeface="나눔고딕" pitchFamily="2" charset="-127"/>
              </a:rPr>
              <a:t> </a:t>
            </a:r>
            <a:r>
              <a:rPr lang="ko-KR" altLang="en-US" sz="1500" b="1" dirty="0">
                <a:ea typeface="나눔고딕" pitchFamily="2" charset="-127"/>
              </a:rPr>
              <a:t>공격에 방어자가 취할 수 있는 행동</a:t>
            </a:r>
            <a:endParaRPr lang="en-US" altLang="ko-KR" sz="1500" b="1" dirty="0">
              <a:ea typeface="나눔고딕" pitchFamily="2" charset="-127"/>
            </a:endParaRPr>
          </a:p>
          <a:p>
            <a:pPr marL="285750" indent="-285750">
              <a:buFontTx/>
              <a:buChar char="-"/>
            </a:pPr>
            <a:endParaRPr lang="en-US" altLang="ko-KR" sz="1500" b="1" dirty="0">
              <a:ea typeface="나눔고딕" pitchFamily="2" charset="-127"/>
            </a:endParaRPr>
          </a:p>
          <a:p>
            <a:r>
              <a:rPr lang="en-US" altLang="ko-KR" sz="1500" b="1" i="0" dirty="0">
                <a:effectLst/>
                <a:ea typeface="나눔고딕" pitchFamily="2" charset="-127"/>
              </a:rPr>
              <a:t>Groups (</a:t>
            </a:r>
            <a:r>
              <a:rPr lang="ko-KR" altLang="en-US" sz="1500" b="1" i="0" dirty="0">
                <a:effectLst/>
                <a:ea typeface="나눔고딕" pitchFamily="2" charset="-127"/>
              </a:rPr>
              <a:t>공격 단체</a:t>
            </a:r>
            <a:r>
              <a:rPr lang="en-US" altLang="ko-KR" sz="1500" b="1" i="0" dirty="0">
                <a:effectLst/>
                <a:ea typeface="나눔고딕" pitchFamily="2" charset="-127"/>
              </a:rPr>
              <a:t>/</a:t>
            </a:r>
            <a:r>
              <a:rPr lang="ko-KR" altLang="en-US" sz="1500" b="1" i="0" dirty="0">
                <a:effectLst/>
                <a:ea typeface="나눔고딕" pitchFamily="2" charset="-127"/>
              </a:rPr>
              <a:t>조직 정보</a:t>
            </a:r>
            <a:r>
              <a:rPr lang="en-US" altLang="ko-KR" sz="1500" b="1" i="0" dirty="0">
                <a:effectLst/>
                <a:ea typeface="나눔고딕" pitchFamily="2" charset="-127"/>
              </a:rPr>
              <a:t>)</a:t>
            </a:r>
          </a:p>
          <a:p>
            <a:pPr marL="285750" indent="-285750">
              <a:buFontTx/>
              <a:buChar char="-"/>
            </a:pPr>
            <a:r>
              <a:rPr lang="ko-KR" altLang="en-US" sz="1500" b="1" dirty="0">
                <a:ea typeface="나눔고딕" pitchFamily="2" charset="-127"/>
              </a:rPr>
              <a:t>공격자의 해킹그룹 명시</a:t>
            </a:r>
            <a:endParaRPr lang="en-US" altLang="ko-KR" sz="1500" b="1" dirty="0">
              <a:ea typeface="나눔고딕" pitchFamily="2" charset="-127"/>
            </a:endParaRPr>
          </a:p>
          <a:p>
            <a:endParaRPr lang="en-US" altLang="ko-KR" sz="1500" b="1" i="0" dirty="0">
              <a:effectLst/>
              <a:ea typeface="나눔고딕" pitchFamily="2" charset="-127"/>
            </a:endParaRPr>
          </a:p>
          <a:p>
            <a:r>
              <a:rPr lang="en-US" altLang="ko-KR" sz="1500" b="1" i="0" dirty="0">
                <a:effectLst/>
                <a:ea typeface="나눔고딕" pitchFamily="2" charset="-127"/>
              </a:rPr>
              <a:t>Software (</a:t>
            </a:r>
            <a:r>
              <a:rPr lang="ko-KR" altLang="en-US" sz="1500" b="1" i="0" dirty="0">
                <a:effectLst/>
                <a:ea typeface="나눔고딕" pitchFamily="2" charset="-127"/>
              </a:rPr>
              <a:t>공격 도구 정보</a:t>
            </a:r>
            <a:r>
              <a:rPr lang="en-US" altLang="ko-KR" sz="1500" b="1" i="0" dirty="0">
                <a:effectLst/>
                <a:ea typeface="나눔고딕" pitchFamily="2" charset="-127"/>
              </a:rPr>
              <a:t>)</a:t>
            </a:r>
          </a:p>
          <a:p>
            <a:pPr marL="285750" indent="-285750">
              <a:buFontTx/>
              <a:buChar char="-"/>
            </a:pPr>
            <a:r>
              <a:rPr lang="ko-KR" altLang="en-US" sz="1500" b="1" i="0" dirty="0">
                <a:effectLst/>
                <a:ea typeface="나눔고딕" pitchFamily="2" charset="-127"/>
              </a:rPr>
              <a:t>사용된 공격코드 또는 운영체제</a:t>
            </a:r>
            <a:r>
              <a:rPr lang="en-US" altLang="ko-KR" sz="1500" b="1" i="0" dirty="0">
                <a:effectLst/>
                <a:ea typeface="나눔고딕" pitchFamily="2" charset="-127"/>
              </a:rPr>
              <a:t>(OS)</a:t>
            </a:r>
            <a:r>
              <a:rPr lang="ko-KR" altLang="en-US" sz="1500" b="1" i="0" dirty="0">
                <a:effectLst/>
                <a:ea typeface="나눔고딕" pitchFamily="2" charset="-127"/>
              </a:rPr>
              <a:t>에 포함된 </a:t>
            </a:r>
            <a:endParaRPr lang="en-US" altLang="ko-KR" sz="1500" b="1" i="0" dirty="0">
              <a:effectLst/>
              <a:ea typeface="나눔고딕" pitchFamily="2" charset="-127"/>
            </a:endParaRPr>
          </a:p>
          <a:p>
            <a:r>
              <a:rPr lang="en-US" altLang="ko-KR" sz="1500" b="1" dirty="0">
                <a:ea typeface="나눔고딕" pitchFamily="2" charset="-127"/>
              </a:rPr>
              <a:t>    </a:t>
            </a:r>
            <a:r>
              <a:rPr lang="ko-KR" altLang="en-US" sz="1500" b="1" i="0" dirty="0">
                <a:effectLst/>
                <a:ea typeface="나눔고딕" pitchFamily="2" charset="-127"/>
              </a:rPr>
              <a:t>기본 도구나 공개적으로 사용 가능한 도구</a:t>
            </a:r>
            <a:endParaRPr lang="en-US" altLang="ko-KR" sz="1500" b="1" i="0" dirty="0">
              <a:effectLst/>
              <a:ea typeface="나눔고딕" pitchFamily="2" charset="-127"/>
            </a:endParaRPr>
          </a:p>
          <a:p>
            <a:endParaRPr lang="en-US" altLang="ko-KR" sz="1500" b="1" dirty="0">
              <a:solidFill>
                <a:srgbClr val="777777"/>
              </a:solidFill>
              <a:ea typeface="나눔고딕" pitchFamily="2" charset="-127"/>
            </a:endParaRPr>
          </a:p>
          <a:p>
            <a:endParaRPr lang="en-US" altLang="ko-KR" sz="1500" b="1" dirty="0">
              <a:solidFill>
                <a:srgbClr val="777777"/>
              </a:solidFill>
              <a:ea typeface="나눔고딕" pitchFamily="2" charset="-127"/>
            </a:endParaRPr>
          </a:p>
          <a:p>
            <a:endParaRPr lang="en-US" altLang="ko-KR" sz="1500" b="1" dirty="0">
              <a:solidFill>
                <a:srgbClr val="777777"/>
              </a:solidFill>
              <a:ea typeface="나눔고딕" pitchFamily="2" charset="-127"/>
            </a:endParaRPr>
          </a:p>
          <a:p>
            <a:endParaRPr lang="ko-KR" altLang="en-US" sz="1500" b="1" dirty="0"/>
          </a:p>
        </p:txBody>
      </p:sp>
      <p:graphicFrame>
        <p:nvGraphicFramePr>
          <p:cNvPr id="7" name="표 6">
            <a:extLst>
              <a:ext uri="{FF2B5EF4-FFF2-40B4-BE49-F238E27FC236}">
                <a16:creationId xmlns:a16="http://schemas.microsoft.com/office/drawing/2014/main" id="{E68ED11F-D8C4-4C9F-92F2-B3CEF3CF3B98}"/>
              </a:ext>
            </a:extLst>
          </p:cNvPr>
          <p:cNvGraphicFramePr>
            <a:graphicFrameLocks noGrp="1"/>
          </p:cNvGraphicFramePr>
          <p:nvPr>
            <p:extLst>
              <p:ext uri="{D42A27DB-BD31-4B8C-83A1-F6EECF244321}">
                <p14:modId xmlns:p14="http://schemas.microsoft.com/office/powerpoint/2010/main" val="1073596879"/>
              </p:ext>
            </p:extLst>
          </p:nvPr>
        </p:nvGraphicFramePr>
        <p:xfrm>
          <a:off x="4623208" y="1522500"/>
          <a:ext cx="7019199" cy="4963770"/>
        </p:xfrm>
        <a:graphic>
          <a:graphicData uri="http://schemas.openxmlformats.org/drawingml/2006/table">
            <a:tbl>
              <a:tblPr/>
              <a:tblGrid>
                <a:gridCol w="730321">
                  <a:extLst>
                    <a:ext uri="{9D8B030D-6E8A-4147-A177-3AD203B41FA5}">
                      <a16:colId xmlns:a16="http://schemas.microsoft.com/office/drawing/2014/main" val="2101748807"/>
                    </a:ext>
                  </a:extLst>
                </a:gridCol>
                <a:gridCol w="1825803">
                  <a:extLst>
                    <a:ext uri="{9D8B030D-6E8A-4147-A177-3AD203B41FA5}">
                      <a16:colId xmlns:a16="http://schemas.microsoft.com/office/drawing/2014/main" val="3945208193"/>
                    </a:ext>
                  </a:extLst>
                </a:gridCol>
                <a:gridCol w="4463075">
                  <a:extLst>
                    <a:ext uri="{9D8B030D-6E8A-4147-A177-3AD203B41FA5}">
                      <a16:colId xmlns:a16="http://schemas.microsoft.com/office/drawing/2014/main" val="3188967165"/>
                    </a:ext>
                  </a:extLst>
                </a:gridCol>
              </a:tblGrid>
              <a:tr h="217525">
                <a:tc>
                  <a:txBody>
                    <a:bodyPr/>
                    <a:lstStyle/>
                    <a:p>
                      <a:pPr marL="0" algn="ctr" rtl="0" fontAlgn="ctr" latinLnBrk="0">
                        <a:spcBef>
                          <a:spcPts val="0"/>
                        </a:spcBef>
                        <a:spcAft>
                          <a:spcPts val="0"/>
                        </a:spcAft>
                      </a:pPr>
                      <a:r>
                        <a:rPr lang="en-US" sz="900" b="1" i="0">
                          <a:solidFill>
                            <a:srgbClr val="FFFFFF"/>
                          </a:solidFill>
                          <a:effectLst/>
                          <a:latin typeface="나눔고딕" pitchFamily="2" charset="-127"/>
                          <a:ea typeface="나눔고딕" pitchFamily="2" charset="-127"/>
                        </a:rPr>
                        <a:t>ID</a:t>
                      </a:r>
                      <a:endParaRPr lang="en-US" sz="1400" b="0" i="0">
                        <a:effectLst/>
                      </a:endParaRPr>
                    </a:p>
                  </a:txBody>
                  <a:tcPr marL="56826" marR="56826" marT="28363" marB="28363" anchor="ctr">
                    <a:lnL>
                      <a:noFill/>
                    </a:lnL>
                    <a:lnR w="12700" cap="flat" cmpd="sng" algn="ctr">
                      <a:solidFill>
                        <a:srgbClr val="FFFFFF"/>
                      </a:solidFill>
                      <a:prstDash val="solid"/>
                      <a:round/>
                      <a:headEnd type="none" w="med" len="med"/>
                      <a:tailEnd type="none" w="med" len="med"/>
                    </a:lnR>
                    <a:lnT>
                      <a:noFill/>
                    </a:lnT>
                    <a:lnB>
                      <a:noFill/>
                    </a:lnB>
                    <a:solidFill>
                      <a:srgbClr val="0070C0"/>
                    </a:solidFill>
                  </a:tcPr>
                </a:tc>
                <a:tc>
                  <a:txBody>
                    <a:bodyPr/>
                    <a:lstStyle/>
                    <a:p>
                      <a:pPr marL="0" algn="ctr" rtl="0" fontAlgn="ctr" latinLnBrk="0">
                        <a:spcBef>
                          <a:spcPts val="0"/>
                        </a:spcBef>
                        <a:spcAft>
                          <a:spcPts val="0"/>
                        </a:spcAft>
                      </a:pPr>
                      <a:r>
                        <a:rPr lang="ko-KR" altLang="en-US" sz="900" b="1" i="0">
                          <a:solidFill>
                            <a:srgbClr val="FFFFFF"/>
                          </a:solidFill>
                          <a:effectLst/>
                          <a:latin typeface="나눔고딕" pitchFamily="2" charset="-127"/>
                          <a:ea typeface="나눔고딕" pitchFamily="2" charset="-127"/>
                        </a:rPr>
                        <a:t>이름</a:t>
                      </a:r>
                      <a:endParaRPr lang="ko-KR" altLang="en-US" sz="1400" b="0" i="0">
                        <a:effectLst/>
                      </a:endParaRPr>
                    </a:p>
                  </a:txBody>
                  <a:tcPr marL="56826" marR="56826" marT="28363" marB="2836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0070C0"/>
                    </a:solidFill>
                  </a:tcPr>
                </a:tc>
                <a:tc>
                  <a:txBody>
                    <a:bodyPr/>
                    <a:lstStyle/>
                    <a:p>
                      <a:pPr marL="0" algn="ctr" rtl="0" fontAlgn="ctr" latinLnBrk="0">
                        <a:spcBef>
                          <a:spcPts val="0"/>
                        </a:spcBef>
                        <a:spcAft>
                          <a:spcPts val="0"/>
                        </a:spcAft>
                      </a:pPr>
                      <a:r>
                        <a:rPr lang="ko-KR" altLang="en-US" sz="900" b="1" i="0">
                          <a:solidFill>
                            <a:srgbClr val="FFFFFF"/>
                          </a:solidFill>
                          <a:effectLst/>
                          <a:latin typeface="나눔고딕" pitchFamily="2" charset="-127"/>
                          <a:ea typeface="나눔고딕" pitchFamily="2" charset="-127"/>
                        </a:rPr>
                        <a:t>설명</a:t>
                      </a:r>
                      <a:endParaRPr lang="ko-KR" altLang="en-US" sz="1400" b="0" i="0">
                        <a:effectLst/>
                      </a:endParaRPr>
                    </a:p>
                  </a:txBody>
                  <a:tcPr marL="56826" marR="56826" marT="28363" marB="28363" anchor="ctr">
                    <a:lnL w="12700" cap="flat" cmpd="sng" algn="ctr">
                      <a:solidFill>
                        <a:srgbClr val="FFFFFF"/>
                      </a:solidFill>
                      <a:prstDash val="solid"/>
                      <a:round/>
                      <a:headEnd type="none" w="med" len="med"/>
                      <a:tailEnd type="none" w="med" len="med"/>
                    </a:lnL>
                    <a:lnR>
                      <a:noFill/>
                    </a:lnR>
                    <a:lnT>
                      <a:noFill/>
                    </a:lnT>
                    <a:lnB>
                      <a:noFill/>
                    </a:lnB>
                    <a:solidFill>
                      <a:srgbClr val="0070C0"/>
                    </a:solidFill>
                  </a:tcPr>
                </a:tc>
                <a:extLst>
                  <a:ext uri="{0D108BD9-81ED-4DB2-BD59-A6C34878D82A}">
                    <a16:rowId xmlns:a16="http://schemas.microsoft.com/office/drawing/2014/main" val="3918469145"/>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TA0043</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a:noFill/>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정찰 </a:t>
                      </a:r>
                      <a:r>
                        <a:rPr lang="en-US" altLang="ko-KR" sz="900" b="0" i="0" dirty="0">
                          <a:effectLst/>
                          <a:latin typeface="나눔고딕" pitchFamily="2" charset="-127"/>
                          <a:ea typeface="나눔고딕" pitchFamily="2" charset="-127"/>
                        </a:rPr>
                        <a:t>(</a:t>
                      </a:r>
                      <a:r>
                        <a:rPr lang="en-US" sz="900" b="0" i="0" dirty="0">
                          <a:effectLst/>
                          <a:latin typeface="나눔고딕" pitchFamily="2" charset="-127"/>
                          <a:ea typeface="나눔고딕" pitchFamily="2" charset="-127"/>
                        </a:rPr>
                        <a:t>Reconnaissance)</a:t>
                      </a:r>
                      <a:endParaRPr lang="en-US" sz="1400" b="0" i="0" dirty="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a:noFill/>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내부정찰단계로 다른 시스템으로 이동하기 위해 탐구하는 단계</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a:noFill/>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691169433"/>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TA0042</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자원 개발</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Resource Development)</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다른 시스템으로 이동하기 위한 정보로 계정 등을 확보하는 단계</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36838328"/>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TA0001</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초기 접근 단계</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Initial Access)</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네트워크 진입을 위해 사용자 환경에 대한 정보를 취득하는 것을 목적으로 함</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047865742"/>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TA0002</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실행 </a:t>
                      </a: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Execution)</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공격자가 로컬 또는 원격 시스템을 통해 악성코드를 실행하기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767210449"/>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TA0003</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지속 </a:t>
                      </a:r>
                      <a:r>
                        <a:rPr lang="en-US" altLang="ko-KR" sz="900" b="0" i="0" dirty="0">
                          <a:effectLst/>
                          <a:latin typeface="나눔고딕" pitchFamily="2" charset="-127"/>
                          <a:ea typeface="나눔고딕" pitchFamily="2" charset="-127"/>
                        </a:rPr>
                        <a:t>(</a:t>
                      </a:r>
                      <a:r>
                        <a:rPr lang="en-US" sz="900" b="0" i="0" dirty="0">
                          <a:effectLst/>
                          <a:latin typeface="나눔고딕" pitchFamily="2" charset="-127"/>
                          <a:ea typeface="나눔고딕" pitchFamily="2" charset="-127"/>
                        </a:rPr>
                        <a:t>Persistence)</a:t>
                      </a:r>
                      <a:endParaRPr lang="en-US" sz="1400" b="0" i="0" dirty="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 기반을 유지하고 시스템에 지속적으로 접근하기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288310165"/>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TA0004</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권한 상승</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Privilege Escalation)</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공격자가 시스템이나 네트워크에서 높은 권한을 얻기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479206009"/>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TA0005</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방어 회피</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Defense Evasion)</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공격자가 침입한 시간 동안 탐지 당하는 것을 피하기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844347769"/>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TA0006</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접속 자격 증명</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Credential Access)</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시스템</a:t>
                      </a:r>
                      <a:r>
                        <a:rPr lang="en-US" altLang="ko-KR" sz="900" b="0" i="0">
                          <a:effectLst/>
                          <a:latin typeface="나눔고딕" pitchFamily="2" charset="-127"/>
                          <a:ea typeface="나눔고딕" pitchFamily="2" charset="-127"/>
                        </a:rPr>
                        <a:t>, </a:t>
                      </a:r>
                      <a:r>
                        <a:rPr lang="ko-KR" altLang="en-US" sz="900" b="0" i="0">
                          <a:effectLst/>
                          <a:latin typeface="나눔고딕" pitchFamily="2" charset="-127"/>
                          <a:ea typeface="나눔고딕" pitchFamily="2" charset="-127"/>
                        </a:rPr>
                        <a:t>도메인 서비스</a:t>
                      </a:r>
                      <a:r>
                        <a:rPr lang="en-US" altLang="ko-KR" sz="900" b="0" i="0">
                          <a:effectLst/>
                          <a:latin typeface="나눔고딕" pitchFamily="2" charset="-127"/>
                          <a:ea typeface="나눔고딕" pitchFamily="2" charset="-127"/>
                        </a:rPr>
                        <a:t>, </a:t>
                      </a:r>
                      <a:r>
                        <a:rPr lang="ko-KR" altLang="en-US" sz="900" b="0" i="0">
                          <a:effectLst/>
                          <a:latin typeface="나눔고딕" pitchFamily="2" charset="-127"/>
                          <a:ea typeface="나눔고딕" pitchFamily="2" charset="-127"/>
                        </a:rPr>
                        <a:t>자격증명 등을 접근하거나 제어하기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689773452"/>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TA0007</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탐색 </a:t>
                      </a: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Discovery)</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시스템 및 내부 네트워크의 정보를 얻기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7710156"/>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TA0008</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내부 확산</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Lateral Movement)</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네트워크 상의 원격 시스템에 접근한 후 이를 제어하기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598905003"/>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TA0009</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수집 </a:t>
                      </a: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Collection)</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 목적이나 관련 정보가 포함된 데이터를 수집하기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872440440"/>
                  </a:ext>
                </a:extLst>
              </a:tr>
              <a:tr h="371408">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TA0011</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명령 및 제어</a:t>
                      </a:r>
                      <a:endParaRPr lang="ko-KR" altLang="en-US" sz="1400" b="0" i="0">
                        <a:effectLst/>
                      </a:endParaRPr>
                    </a:p>
                    <a:p>
                      <a:pPr marL="0" marR="0" indent="0" algn="ctr" rtl="0" fontAlgn="ctr" latinLnBrk="0">
                        <a:spcBef>
                          <a:spcPts val="0"/>
                        </a:spcBef>
                        <a:spcAft>
                          <a:spcPts val="0"/>
                        </a:spcAft>
                      </a:pPr>
                      <a:r>
                        <a:rPr lang="en-US" altLang="ko-KR" sz="900" b="0" i="0">
                          <a:effectLst/>
                          <a:latin typeface="나눔고딕" pitchFamily="2" charset="-127"/>
                          <a:ea typeface="나눔고딕" pitchFamily="2" charset="-127"/>
                        </a:rPr>
                        <a:t>(</a:t>
                      </a:r>
                      <a:r>
                        <a:rPr lang="en-US" sz="900" b="0" i="0">
                          <a:effectLst/>
                          <a:latin typeface="나눔고딕" pitchFamily="2" charset="-127"/>
                          <a:ea typeface="나눔고딕" pitchFamily="2" charset="-127"/>
                        </a:rPr>
                        <a:t>Command And Control)</a:t>
                      </a:r>
                      <a:endParaRPr lang="en-US" sz="1400" b="0" i="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a:effectLst/>
                          <a:latin typeface="나눔고딕" pitchFamily="2" charset="-127"/>
                          <a:ea typeface="나눔고딕" pitchFamily="2" charset="-127"/>
                        </a:rPr>
                        <a:t>공격자가 침입한 대상 네트워크 내부 시스템과 통신하며 제어하기 위한 행동</a:t>
                      </a:r>
                      <a:endParaRPr lang="ko-KR" altLang="en-US" sz="1400" b="0" i="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663435419"/>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TA0010</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유출 </a:t>
                      </a:r>
                      <a:r>
                        <a:rPr lang="en-US" altLang="ko-KR" sz="900" b="0" i="0" dirty="0">
                          <a:effectLst/>
                          <a:latin typeface="나눔고딕" pitchFamily="2" charset="-127"/>
                          <a:ea typeface="나눔고딕" pitchFamily="2" charset="-127"/>
                        </a:rPr>
                        <a:t>(</a:t>
                      </a:r>
                      <a:r>
                        <a:rPr lang="en-US" sz="900" b="0" i="0" dirty="0">
                          <a:effectLst/>
                          <a:latin typeface="나눔고딕" pitchFamily="2" charset="-127"/>
                          <a:ea typeface="나눔고딕" pitchFamily="2" charset="-127"/>
                        </a:rPr>
                        <a:t>Exfiltration)</a:t>
                      </a:r>
                      <a:endParaRPr lang="en-US" sz="1400" b="0" i="0" dirty="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공격자가 네트워크에서 데이터를 훔치기 위한 행동</a:t>
                      </a:r>
                      <a:endParaRPr lang="ko-KR" altLang="en-US" sz="1400" b="0" i="0" dirty="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450177334"/>
                  </a:ext>
                </a:extLst>
              </a:tr>
              <a:tr h="306627">
                <a:tc>
                  <a:txBody>
                    <a:bodyPr/>
                    <a:lstStyle/>
                    <a:p>
                      <a:pPr marL="0" marR="0" indent="0" algn="ctr" rtl="0" fontAlgn="ctr" latinLnBrk="0">
                        <a:spcBef>
                          <a:spcPts val="0"/>
                        </a:spcBef>
                        <a:spcAft>
                          <a:spcPts val="0"/>
                        </a:spcAft>
                      </a:pPr>
                      <a:r>
                        <a:rPr lang="en-US" sz="900" b="0" i="0">
                          <a:effectLst/>
                          <a:latin typeface="나눔고딕" pitchFamily="2" charset="-127"/>
                          <a:ea typeface="나눔고딕" pitchFamily="2" charset="-127"/>
                        </a:rPr>
                        <a:t>TA0040</a:t>
                      </a:r>
                      <a:endParaRPr lang="en-US" sz="1400" b="0" i="0">
                        <a:effectLst/>
                      </a:endParaRPr>
                    </a:p>
                  </a:txBody>
                  <a:tcPr marL="56826" marR="56826" marT="28363" marB="28363" anchor="ctr">
                    <a:lnL>
                      <a:noFill/>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임팩트 </a:t>
                      </a:r>
                      <a:r>
                        <a:rPr lang="en-US" altLang="ko-KR" sz="900" b="0" i="0" dirty="0">
                          <a:effectLst/>
                          <a:latin typeface="나눔고딕" pitchFamily="2" charset="-127"/>
                          <a:ea typeface="나눔고딕" pitchFamily="2" charset="-127"/>
                        </a:rPr>
                        <a:t>(</a:t>
                      </a:r>
                      <a:r>
                        <a:rPr lang="en-US" sz="900" b="0" i="0" dirty="0">
                          <a:effectLst/>
                          <a:latin typeface="나눔고딕" pitchFamily="2" charset="-127"/>
                          <a:ea typeface="나눔고딕" pitchFamily="2" charset="-127"/>
                        </a:rPr>
                        <a:t>Impact)</a:t>
                      </a:r>
                      <a:endParaRPr lang="en-US" sz="1400" b="0" i="0" dirty="0">
                        <a:effectLst/>
                      </a:endParaRPr>
                    </a:p>
                  </a:txBody>
                  <a:tcPr marL="56826" marR="56826" marT="28363" marB="28363" anchor="ctr">
                    <a:lnL w="9525" cap="flat" cmpd="sng" algn="ctr">
                      <a:solidFill>
                        <a:srgbClr val="BFBFBF"/>
                      </a:solidFill>
                      <a:prstDash val="solid"/>
                      <a:round/>
                      <a:headEnd type="none" w="med" len="med"/>
                      <a:tailEnd type="none" w="med" len="med"/>
                    </a:lnL>
                    <a:lnR w="9525" cap="flat" cmpd="sng" algn="ctr">
                      <a:solidFill>
                        <a:srgbClr val="BFBFB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tc>
                  <a:txBody>
                    <a:bodyPr/>
                    <a:lstStyle/>
                    <a:p>
                      <a:pPr marL="0" marR="0" indent="0" algn="ctr" rtl="0" fontAlgn="ctr" latinLnBrk="0">
                        <a:spcBef>
                          <a:spcPts val="0"/>
                        </a:spcBef>
                        <a:spcAft>
                          <a:spcPts val="0"/>
                        </a:spcAft>
                      </a:pPr>
                      <a:r>
                        <a:rPr lang="ko-KR" altLang="en-US" sz="900" b="0" i="0" dirty="0">
                          <a:effectLst/>
                          <a:latin typeface="나눔고딕" pitchFamily="2" charset="-127"/>
                          <a:ea typeface="나눔고딕" pitchFamily="2" charset="-127"/>
                        </a:rPr>
                        <a:t>공격 목표의 가용성과 무결성을 손상시키기 위한 행동</a:t>
                      </a:r>
                      <a:endParaRPr lang="ko-KR" altLang="en-US" sz="1400" b="0" i="0" dirty="0">
                        <a:effectLst/>
                      </a:endParaRPr>
                    </a:p>
                  </a:txBody>
                  <a:tcPr marL="72160" marR="72160" marT="36080" marB="36080" anchor="ctr">
                    <a:lnL w="9525" cap="flat" cmpd="sng" algn="ctr">
                      <a:solidFill>
                        <a:srgbClr val="BFBFBF"/>
                      </a:solidFill>
                      <a:prstDash val="solid"/>
                      <a:round/>
                      <a:headEnd type="none" w="med" len="med"/>
                      <a:tailEnd type="none" w="med" len="med"/>
                    </a:lnL>
                    <a:lnR>
                      <a:noFill/>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516027458"/>
                  </a:ext>
                </a:extLst>
              </a:tr>
            </a:tbl>
          </a:graphicData>
        </a:graphic>
      </p:graphicFrame>
    </p:spTree>
    <p:extLst>
      <p:ext uri="{BB962C8B-B14F-4D97-AF65-F5344CB8AC3E}">
        <p14:creationId xmlns:p14="http://schemas.microsoft.com/office/powerpoint/2010/main" val="1021781025"/>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549593" y="1079770"/>
            <a:ext cx="4682436"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Exploit</a:t>
            </a:r>
            <a:r>
              <a:rPr lang="ko-KR" altLang="en-US" sz="2000" b="1" dirty="0"/>
              <a:t> 코드 자동 생성</a:t>
            </a:r>
            <a:endParaRPr lang="en-US" altLang="ko-KR" sz="2000" b="1" dirty="0"/>
          </a:p>
        </p:txBody>
      </p:sp>
      <p:sp>
        <p:nvSpPr>
          <p:cNvPr id="15" name="TextBox 14">
            <a:extLst>
              <a:ext uri="{FF2B5EF4-FFF2-40B4-BE49-F238E27FC236}">
                <a16:creationId xmlns:a16="http://schemas.microsoft.com/office/drawing/2014/main" id="{0564378B-6F16-4F10-BAC9-6CE2F33BEAB6}"/>
              </a:ext>
            </a:extLst>
          </p:cNvPr>
          <p:cNvSpPr txBox="1"/>
          <p:nvPr/>
        </p:nvSpPr>
        <p:spPr>
          <a:xfrm>
            <a:off x="549593" y="1484784"/>
            <a:ext cx="7605031" cy="707886"/>
          </a:xfrm>
          <a:prstGeom prst="rect">
            <a:avLst/>
          </a:prstGeom>
          <a:noFill/>
        </p:spPr>
        <p:txBody>
          <a:bodyPr wrap="none">
            <a:spAutoFit/>
          </a:bodyPr>
          <a:lstStyle/>
          <a:p>
            <a:pPr>
              <a:defRPr/>
            </a:pPr>
            <a:r>
              <a:rPr lang="ko-KR" altLang="en-US" sz="2000" b="1" dirty="0"/>
              <a:t>오픈소스 </a:t>
            </a:r>
            <a:r>
              <a:rPr lang="en-US" altLang="ko-KR" sz="2000" b="1" dirty="0"/>
              <a:t>– [GitHub] </a:t>
            </a:r>
            <a:r>
              <a:rPr lang="en-US" altLang="ko-KR" sz="2000" b="1" i="0" u="none" strike="noStrike" dirty="0">
                <a:effectLst/>
                <a:hlinkClick r:id="rId2">
                  <a:extLst>
                    <a:ext uri="{A12FA001-AC4F-418D-AE19-62706E023703}">
                      <ahyp:hlinkClr xmlns:ahyp="http://schemas.microsoft.com/office/drawing/2018/hyperlinkcolor" val="tx"/>
                    </a:ext>
                  </a:extLst>
                </a:hlinkClick>
              </a:rPr>
              <a:t>13o-bbr-bbq</a:t>
            </a:r>
            <a:r>
              <a:rPr lang="en-US" altLang="ko-KR" sz="2000" b="1" i="0" dirty="0">
                <a:effectLst/>
              </a:rPr>
              <a:t>/</a:t>
            </a:r>
            <a:r>
              <a:rPr lang="en-US" altLang="ko-KR" sz="2000" b="1" i="0" u="none" strike="noStrike" dirty="0" err="1">
                <a:effectLst/>
                <a:hlinkClick r:id="rId3">
                  <a:extLst>
                    <a:ext uri="{A12FA001-AC4F-418D-AE19-62706E023703}">
                      <ahyp:hlinkClr xmlns:ahyp="http://schemas.microsoft.com/office/drawing/2018/hyperlinkcolor" val="tx"/>
                    </a:ext>
                  </a:extLst>
                </a:hlinkClick>
              </a:rPr>
              <a:t>machine_learning_security</a:t>
            </a:r>
            <a:endParaRPr lang="en-US" altLang="ko-KR" sz="2000" b="1" i="0" dirty="0">
              <a:effectLst/>
            </a:endParaRPr>
          </a:p>
          <a:p>
            <a:pPr lvl="0">
              <a:defRPr/>
            </a:pPr>
            <a:endParaRPr lang="en-US" altLang="ko-KR" sz="2000" b="1" dirty="0"/>
          </a:p>
        </p:txBody>
      </p:sp>
      <p:grpSp>
        <p:nvGrpSpPr>
          <p:cNvPr id="4" name="그룹 3">
            <a:extLst>
              <a:ext uri="{FF2B5EF4-FFF2-40B4-BE49-F238E27FC236}">
                <a16:creationId xmlns:a16="http://schemas.microsoft.com/office/drawing/2014/main" id="{B6A39B59-F449-4CF7-8C90-EDD976579F92}"/>
              </a:ext>
            </a:extLst>
          </p:cNvPr>
          <p:cNvGrpSpPr/>
          <p:nvPr/>
        </p:nvGrpSpPr>
        <p:grpSpPr>
          <a:xfrm>
            <a:off x="1487488" y="2348880"/>
            <a:ext cx="8353823" cy="2324441"/>
            <a:chOff x="982537" y="2040663"/>
            <a:chExt cx="8353823" cy="2324441"/>
          </a:xfrm>
        </p:grpSpPr>
        <p:sp>
          <p:nvSpPr>
            <p:cNvPr id="13" name="순서도: 처리 12">
              <a:extLst>
                <a:ext uri="{FF2B5EF4-FFF2-40B4-BE49-F238E27FC236}">
                  <a16:creationId xmlns:a16="http://schemas.microsoft.com/office/drawing/2014/main" id="{163885EE-CC2A-4CF7-A7BA-97FDC975EC7E}"/>
                </a:ext>
              </a:extLst>
            </p:cNvPr>
            <p:cNvSpPr/>
            <p:nvPr/>
          </p:nvSpPr>
          <p:spPr>
            <a:xfrm>
              <a:off x="982537" y="2040663"/>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latin typeface="맑은 고딕" panose="020B0503020000020004" pitchFamily="50" charset="-127"/>
                  <a:ea typeface="맑은 고딕" panose="020B0503020000020004" pitchFamily="50" charset="-127"/>
                </a:rPr>
                <a:t>A3C </a:t>
              </a:r>
              <a:r>
                <a:rPr lang="ko-KR" altLang="en-US" b="1" dirty="0">
                  <a:solidFill>
                    <a:schemeClr val="tx1"/>
                  </a:solidFill>
                  <a:latin typeface="맑은 고딕" panose="020B0503020000020004" pitchFamily="50" charset="-127"/>
                  <a:ea typeface="맑은 고딕" panose="020B0503020000020004" pitchFamily="50" charset="-127"/>
                </a:rPr>
                <a:t>강화학습 알고리즘</a:t>
              </a:r>
            </a:p>
          </p:txBody>
        </p:sp>
        <p:sp>
          <p:nvSpPr>
            <p:cNvPr id="6" name="순서도: 처리 5">
              <a:extLst>
                <a:ext uri="{FF2B5EF4-FFF2-40B4-BE49-F238E27FC236}">
                  <a16:creationId xmlns:a16="http://schemas.microsoft.com/office/drawing/2014/main" id="{A7C01D36-B1BB-4A75-AA68-44CE8EFE3D73}"/>
                </a:ext>
              </a:extLst>
            </p:cNvPr>
            <p:cNvSpPr/>
            <p:nvPr/>
          </p:nvSpPr>
          <p:spPr>
            <a:xfrm>
              <a:off x="5447928" y="2040663"/>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err="1">
                  <a:solidFill>
                    <a:schemeClr val="tx1"/>
                  </a:solidFill>
                  <a:latin typeface="맑은 고딕" panose="020B0503020000020004" pitchFamily="50" charset="-127"/>
                  <a:ea typeface="맑은 고딕" panose="020B0503020000020004" pitchFamily="50" charset="-127"/>
                </a:rPr>
                <a:t>Matasploit</a:t>
              </a:r>
              <a:endParaRPr lang="ko-KR" altLang="en-US" b="1" dirty="0">
                <a:solidFill>
                  <a:schemeClr val="tx1"/>
                </a:solidFill>
                <a:latin typeface="맑은 고딕" panose="020B0503020000020004" pitchFamily="50" charset="-127"/>
                <a:ea typeface="맑은 고딕" panose="020B0503020000020004" pitchFamily="50" charset="-127"/>
              </a:endParaRPr>
            </a:p>
          </p:txBody>
        </p:sp>
        <p:sp>
          <p:nvSpPr>
            <p:cNvPr id="7" name="순서도: 처리 6">
              <a:extLst>
                <a:ext uri="{FF2B5EF4-FFF2-40B4-BE49-F238E27FC236}">
                  <a16:creationId xmlns:a16="http://schemas.microsoft.com/office/drawing/2014/main" id="{75E30995-8032-41CE-801F-8F3258AE7187}"/>
                </a:ext>
              </a:extLst>
            </p:cNvPr>
            <p:cNvSpPr/>
            <p:nvPr/>
          </p:nvSpPr>
          <p:spPr>
            <a:xfrm>
              <a:off x="2999656" y="3480823"/>
              <a:ext cx="4333047"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latin typeface="맑은 고딕" panose="020B0503020000020004" pitchFamily="50" charset="-127"/>
                  <a:ea typeface="맑은 고딕" panose="020B0503020000020004" pitchFamily="50" charset="-127"/>
                </a:rPr>
                <a:t>강화학습 기반 자동화 침투 테스트 도구</a:t>
              </a:r>
            </a:p>
          </p:txBody>
        </p:sp>
        <p:cxnSp>
          <p:nvCxnSpPr>
            <p:cNvPr id="8" name="직선 화살표 연결선 7">
              <a:extLst>
                <a:ext uri="{FF2B5EF4-FFF2-40B4-BE49-F238E27FC236}">
                  <a16:creationId xmlns:a16="http://schemas.microsoft.com/office/drawing/2014/main" id="{8010D94C-3BB0-47A5-B6E3-1B108EC92B9E}"/>
                </a:ext>
              </a:extLst>
            </p:cNvPr>
            <p:cNvCxnSpPr>
              <a:cxnSpLocks/>
              <a:stCxn id="13" idx="2"/>
              <a:endCxn id="7" idx="0"/>
            </p:cNvCxnSpPr>
            <p:nvPr/>
          </p:nvCxnSpPr>
          <p:spPr>
            <a:xfrm>
              <a:off x="2926753" y="2924944"/>
              <a:ext cx="2239427" cy="55587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26EA5508-6023-426D-ADFF-32CB3624D0C3}"/>
                </a:ext>
              </a:extLst>
            </p:cNvPr>
            <p:cNvCxnSpPr>
              <a:cxnSpLocks/>
              <a:stCxn id="6" idx="2"/>
              <a:endCxn id="7" idx="0"/>
            </p:cNvCxnSpPr>
            <p:nvPr/>
          </p:nvCxnSpPr>
          <p:spPr>
            <a:xfrm flipH="1">
              <a:off x="5166180" y="2924944"/>
              <a:ext cx="2225964" cy="55587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 name="더하기 기호 13">
              <a:extLst>
                <a:ext uri="{FF2B5EF4-FFF2-40B4-BE49-F238E27FC236}">
                  <a16:creationId xmlns:a16="http://schemas.microsoft.com/office/drawing/2014/main" id="{49A68529-6744-467A-8167-BBF95F31C5EF}"/>
                </a:ext>
              </a:extLst>
            </p:cNvPr>
            <p:cNvSpPr/>
            <p:nvPr/>
          </p:nvSpPr>
          <p:spPr>
            <a:xfrm>
              <a:off x="4870969" y="2197383"/>
              <a:ext cx="576064" cy="608059"/>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9101028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549593" y="1079770"/>
            <a:ext cx="4682436"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Exploit</a:t>
            </a:r>
            <a:r>
              <a:rPr lang="ko-KR" altLang="en-US" sz="2000" b="1" dirty="0"/>
              <a:t> 코드 자동 생성</a:t>
            </a:r>
            <a:endParaRPr lang="en-US" altLang="ko-KR" sz="2000" b="1" dirty="0"/>
          </a:p>
        </p:txBody>
      </p:sp>
      <p:sp>
        <p:nvSpPr>
          <p:cNvPr id="13" name="순서도: 처리 12">
            <a:extLst>
              <a:ext uri="{FF2B5EF4-FFF2-40B4-BE49-F238E27FC236}">
                <a16:creationId xmlns:a16="http://schemas.microsoft.com/office/drawing/2014/main" id="{163885EE-CC2A-4CF7-A7BA-97FDC975EC7E}"/>
              </a:ext>
            </a:extLst>
          </p:cNvPr>
          <p:cNvSpPr/>
          <p:nvPr/>
        </p:nvSpPr>
        <p:spPr>
          <a:xfrm>
            <a:off x="623392" y="2112671"/>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latin typeface="맑은 고딕" panose="020B0503020000020004" pitchFamily="50" charset="-127"/>
                <a:ea typeface="맑은 고딕" panose="020B0503020000020004" pitchFamily="50" charset="-127"/>
              </a:rPr>
              <a:t>A3C </a:t>
            </a:r>
            <a:r>
              <a:rPr lang="ko-KR" altLang="en-US" b="1" dirty="0">
                <a:solidFill>
                  <a:schemeClr val="tx1"/>
                </a:solidFill>
                <a:latin typeface="맑은 고딕" panose="020B0503020000020004" pitchFamily="50" charset="-127"/>
                <a:ea typeface="맑은 고딕" panose="020B0503020000020004" pitchFamily="50" charset="-127"/>
              </a:rPr>
              <a:t>강화학습 알고리즘</a:t>
            </a:r>
          </a:p>
        </p:txBody>
      </p:sp>
      <p:sp>
        <p:nvSpPr>
          <p:cNvPr id="15" name="TextBox 14">
            <a:extLst>
              <a:ext uri="{FF2B5EF4-FFF2-40B4-BE49-F238E27FC236}">
                <a16:creationId xmlns:a16="http://schemas.microsoft.com/office/drawing/2014/main" id="{0564378B-6F16-4F10-BAC9-6CE2F33BEAB6}"/>
              </a:ext>
            </a:extLst>
          </p:cNvPr>
          <p:cNvSpPr txBox="1"/>
          <p:nvPr/>
        </p:nvSpPr>
        <p:spPr>
          <a:xfrm>
            <a:off x="593941" y="1543865"/>
            <a:ext cx="2909771" cy="400110"/>
          </a:xfrm>
          <a:prstGeom prst="rect">
            <a:avLst/>
          </a:prstGeom>
          <a:noFill/>
        </p:spPr>
        <p:txBody>
          <a:bodyPr wrap="none">
            <a:spAutoFit/>
          </a:bodyPr>
          <a:lstStyle/>
          <a:p>
            <a:pPr>
              <a:defRPr/>
            </a:pPr>
            <a:r>
              <a:rPr lang="en-US" altLang="ko-KR" sz="2000" b="1" dirty="0">
                <a:solidFill>
                  <a:schemeClr val="tx1"/>
                </a:solidFill>
                <a:latin typeface="맑은 고딕" panose="020B0503020000020004" pitchFamily="50" charset="-127"/>
                <a:ea typeface="맑은 고딕" panose="020B0503020000020004" pitchFamily="50" charset="-127"/>
              </a:rPr>
              <a:t>A3C </a:t>
            </a:r>
            <a:r>
              <a:rPr lang="ko-KR" altLang="en-US" sz="2000" b="1" dirty="0">
                <a:solidFill>
                  <a:schemeClr val="tx1"/>
                </a:solidFill>
                <a:latin typeface="맑은 고딕" panose="020B0503020000020004" pitchFamily="50" charset="-127"/>
                <a:ea typeface="맑은 고딕" panose="020B0503020000020004" pitchFamily="50" charset="-127"/>
              </a:rPr>
              <a:t>강화학습 알고리즘</a:t>
            </a:r>
          </a:p>
        </p:txBody>
      </p:sp>
      <p:cxnSp>
        <p:nvCxnSpPr>
          <p:cNvPr id="8" name="직선 화살표 연결선 7">
            <a:extLst>
              <a:ext uri="{FF2B5EF4-FFF2-40B4-BE49-F238E27FC236}">
                <a16:creationId xmlns:a16="http://schemas.microsoft.com/office/drawing/2014/main" id="{8010D94C-3BB0-47A5-B6E3-1B108EC92B9E}"/>
              </a:ext>
            </a:extLst>
          </p:cNvPr>
          <p:cNvCxnSpPr>
            <a:cxnSpLocks/>
            <a:stCxn id="13" idx="2"/>
          </p:cNvCxnSpPr>
          <p:nvPr/>
        </p:nvCxnSpPr>
        <p:spPr>
          <a:xfrm>
            <a:off x="2567608" y="2996952"/>
            <a:ext cx="0" cy="50405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34D9C4B5-66B8-42FA-A687-2F60F297E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856" y="1484784"/>
            <a:ext cx="6818003" cy="3703705"/>
          </a:xfrm>
          <a:prstGeom prst="rect">
            <a:avLst/>
          </a:prstGeom>
        </p:spPr>
      </p:pic>
      <p:pic>
        <p:nvPicPr>
          <p:cNvPr id="5" name="그림 4">
            <a:extLst>
              <a:ext uri="{FF2B5EF4-FFF2-40B4-BE49-F238E27FC236}">
                <a16:creationId xmlns:a16="http://schemas.microsoft.com/office/drawing/2014/main" id="{10EBB811-B18B-407C-8A7E-4A222F21C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629743"/>
            <a:ext cx="3600023" cy="2751585"/>
          </a:xfrm>
          <a:prstGeom prst="rect">
            <a:avLst/>
          </a:prstGeom>
        </p:spPr>
      </p:pic>
      <p:sp>
        <p:nvSpPr>
          <p:cNvPr id="6" name="TextBox 5">
            <a:extLst>
              <a:ext uri="{FF2B5EF4-FFF2-40B4-BE49-F238E27FC236}">
                <a16:creationId xmlns:a16="http://schemas.microsoft.com/office/drawing/2014/main" id="{0D10FFC9-9BA5-476F-9CB3-2F5571A713D6}"/>
              </a:ext>
            </a:extLst>
          </p:cNvPr>
          <p:cNvSpPr txBox="1"/>
          <p:nvPr/>
        </p:nvSpPr>
        <p:spPr>
          <a:xfrm>
            <a:off x="4727847" y="5484099"/>
            <a:ext cx="6818003" cy="1092607"/>
          </a:xfrm>
          <a:prstGeom prst="rect">
            <a:avLst/>
          </a:prstGeom>
          <a:noFill/>
        </p:spPr>
        <p:txBody>
          <a:bodyPr wrap="square" rtlCol="0">
            <a:spAutoFit/>
          </a:bodyPr>
          <a:lstStyle/>
          <a:p>
            <a:pPr algn="l"/>
            <a:r>
              <a:rPr lang="en-US" altLang="ko-KR" sz="1300" b="1" i="0" dirty="0">
                <a:effectLst/>
              </a:rPr>
              <a:t>Advantage:</a:t>
            </a:r>
            <a:r>
              <a:rPr lang="ko-KR" altLang="en-US" sz="1300" b="1" i="0" dirty="0">
                <a:effectLst/>
              </a:rPr>
              <a:t> </a:t>
            </a:r>
            <a:r>
              <a:rPr lang="en-US" altLang="ko-KR" sz="1300" b="1" i="0" dirty="0">
                <a:effectLst/>
              </a:rPr>
              <a:t>A = Q(s, a) - V(s)</a:t>
            </a:r>
            <a:endParaRPr lang="ko-KR" altLang="en-US" sz="1300" b="1" i="0" dirty="0">
              <a:effectLst/>
            </a:endParaRPr>
          </a:p>
          <a:p>
            <a:pPr algn="l"/>
            <a:r>
              <a:rPr lang="en-US" altLang="ko-KR" sz="1300" b="1" i="0" dirty="0">
                <a:effectLst/>
              </a:rPr>
              <a:t>Advantage(A): </a:t>
            </a:r>
            <a:r>
              <a:rPr lang="ko-KR" altLang="en-US" sz="1300" b="1" i="0" dirty="0">
                <a:effectLst/>
              </a:rPr>
              <a:t>어떤 에이전트의 액션이 예상보다 얼마나 더 좋은 결과를 냈는지를 결정</a:t>
            </a:r>
          </a:p>
          <a:p>
            <a:pPr algn="l"/>
            <a:r>
              <a:rPr lang="en-US" altLang="ko-KR" sz="1300" b="1" i="0" dirty="0">
                <a:effectLst/>
              </a:rPr>
              <a:t>V(s): </a:t>
            </a:r>
            <a:r>
              <a:rPr lang="ko-KR" altLang="en-US" sz="1300" b="1" i="0" dirty="0">
                <a:effectLst/>
              </a:rPr>
              <a:t>네트워크의 가치함수로 어떤 상태가 얼마나 좋은지를 나타낸다</a:t>
            </a:r>
            <a:r>
              <a:rPr lang="en-US" altLang="ko-KR" sz="1300" b="1" i="0" dirty="0">
                <a:effectLst/>
              </a:rPr>
              <a:t>.</a:t>
            </a:r>
            <a:endParaRPr lang="ko-KR" altLang="en-US" sz="1300" b="1" i="0" dirty="0">
              <a:effectLst/>
            </a:endParaRPr>
          </a:p>
          <a:p>
            <a:pPr algn="l"/>
            <a:r>
              <a:rPr lang="en-US" altLang="ko-KR" sz="1300" b="1" i="0" dirty="0">
                <a:effectLst/>
              </a:rPr>
              <a:t>π(s): </a:t>
            </a:r>
            <a:r>
              <a:rPr lang="ko-KR" altLang="en-US" sz="1300" b="1" i="0" dirty="0">
                <a:effectLst/>
              </a:rPr>
              <a:t>일련의 액션의 확률 </a:t>
            </a:r>
            <a:r>
              <a:rPr lang="ko-KR" altLang="en-US" sz="1300" b="1" i="0" dirty="0" err="1">
                <a:effectLst/>
              </a:rPr>
              <a:t>출력값</a:t>
            </a:r>
            <a:r>
              <a:rPr lang="ko-KR" altLang="en-US" sz="1300" b="1" i="0" dirty="0">
                <a:effectLst/>
              </a:rPr>
              <a:t> </a:t>
            </a:r>
            <a:r>
              <a:rPr lang="en-US" altLang="ko-KR" sz="1300" b="1" i="0" dirty="0">
                <a:effectLst/>
              </a:rPr>
              <a:t>(</a:t>
            </a:r>
            <a:r>
              <a:rPr lang="ko-KR" altLang="en-US" sz="1300" b="1" i="0" dirty="0">
                <a:effectLst/>
              </a:rPr>
              <a:t>정책</a:t>
            </a:r>
            <a:r>
              <a:rPr lang="en-US" altLang="ko-KR" sz="1300" b="1" i="0" dirty="0">
                <a:effectLst/>
              </a:rPr>
              <a:t>)</a:t>
            </a:r>
            <a:endParaRPr lang="ko-KR" altLang="en-US" sz="1300" b="1" i="0" dirty="0">
              <a:effectLst/>
            </a:endParaRPr>
          </a:p>
          <a:p>
            <a:endParaRPr lang="ko-KR" altLang="en-US" sz="1300" b="1" dirty="0"/>
          </a:p>
        </p:txBody>
      </p:sp>
    </p:spTree>
    <p:extLst>
      <p:ext uri="{BB962C8B-B14F-4D97-AF65-F5344CB8AC3E}">
        <p14:creationId xmlns:p14="http://schemas.microsoft.com/office/powerpoint/2010/main" val="65712139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b="1"/>
              <a:t>구현 방법론</a:t>
            </a:r>
            <a:endParaRPr lang="ko-KR" altLang="en-US" b="1"/>
          </a:p>
        </p:txBody>
      </p:sp>
      <p:sp>
        <p:nvSpPr>
          <p:cNvPr id="3" name="TextBox 2"/>
          <p:cNvSpPr txBox="1"/>
          <p:nvPr/>
        </p:nvSpPr>
        <p:spPr>
          <a:xfrm>
            <a:off x="549593" y="1079770"/>
            <a:ext cx="4682436" cy="400110"/>
          </a:xfrm>
          <a:prstGeom prst="rect">
            <a:avLst/>
          </a:prstGeom>
          <a:noFill/>
        </p:spPr>
        <p:txBody>
          <a:bodyPr wrap="none">
            <a:spAutoFit/>
          </a:bodyPr>
          <a:lstStyle/>
          <a:p>
            <a:pPr lvl="0">
              <a:defRPr/>
            </a:pPr>
            <a:r>
              <a:rPr lang="en-US" altLang="ko-KR" sz="2000" b="1">
                <a:solidFill>
                  <a:srgbClr val="ff0000"/>
                </a:solidFill>
              </a:rPr>
              <a:t>Red</a:t>
            </a:r>
            <a:r>
              <a:rPr lang="ko-KR" altLang="en-US" sz="2000" b="1"/>
              <a:t> </a:t>
            </a:r>
            <a:r>
              <a:rPr lang="en-US" altLang="ko-KR" sz="2000" b="1"/>
              <a:t>Team</a:t>
            </a:r>
            <a:r>
              <a:rPr lang="ko-KR" altLang="en-US" sz="2000" b="1"/>
              <a:t> </a:t>
            </a:r>
            <a:r>
              <a:rPr lang="en-US" altLang="ko-KR" sz="2000" b="1"/>
              <a:t>AI – Exploit</a:t>
            </a:r>
            <a:r>
              <a:rPr lang="ko-KR" altLang="en-US" sz="2000" b="1"/>
              <a:t> 코드 자동 생성</a:t>
            </a:r>
            <a:endParaRPr lang="en-US" altLang="ko-KR" sz="2000" b="1"/>
          </a:p>
        </p:txBody>
      </p:sp>
      <p:sp>
        <p:nvSpPr>
          <p:cNvPr id="15" name="TextBox 14"/>
          <p:cNvSpPr txBox="1"/>
          <p:nvPr/>
        </p:nvSpPr>
        <p:spPr>
          <a:xfrm>
            <a:off x="549593" y="1484784"/>
            <a:ext cx="1627822" cy="389736"/>
          </a:xfrm>
          <a:prstGeom prst="rect">
            <a:avLst/>
          </a:prstGeom>
          <a:noFill/>
        </p:spPr>
        <p:txBody>
          <a:bodyPr wrap="none">
            <a:spAutoFit/>
          </a:bodyPr>
          <a:lstStyle/>
          <a:p>
            <a:pPr lvl="0">
              <a:defRPr/>
            </a:pPr>
            <a:r>
              <a:rPr lang="en-US" altLang="ko-KR" sz="2000" b="1"/>
              <a:t>Q- Learning</a:t>
            </a:r>
            <a:endParaRPr lang="en-US" altLang="ko-KR" sz="2000" b="1"/>
          </a:p>
        </p:txBody>
      </p:sp>
      <p:sp>
        <p:nvSpPr>
          <p:cNvPr id="6" name="순서도: 처리 5"/>
          <p:cNvSpPr/>
          <p:nvPr/>
        </p:nvSpPr>
        <p:spPr>
          <a:xfrm>
            <a:off x="623392" y="1916832"/>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a:solidFill>
                  <a:schemeClr val="tx1"/>
                </a:solidFill>
                <a:latin typeface="맑은 고딕"/>
                <a:ea typeface="맑은 고딕"/>
              </a:rPr>
              <a:t>Model-Free Algorithm</a:t>
            </a:r>
            <a:endParaRPr lang="en-US" altLang="ko-KR" b="1">
              <a:solidFill>
                <a:schemeClr val="tx1"/>
              </a:solidFill>
              <a:latin typeface="맑은 고딕"/>
              <a:ea typeface="맑은 고딕"/>
            </a:endParaRPr>
          </a:p>
        </p:txBody>
      </p:sp>
      <p:sp>
        <p:nvSpPr>
          <p:cNvPr id="7" name="순서도: 처리 6"/>
          <p:cNvSpPr/>
          <p:nvPr/>
        </p:nvSpPr>
        <p:spPr>
          <a:xfrm>
            <a:off x="623392" y="2996952"/>
            <a:ext cx="9577064" cy="1656184"/>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ko-KR" b="1">
                <a:solidFill>
                  <a:schemeClr val="tx1"/>
                </a:solidFill>
                <a:latin typeface="맑은 고딕"/>
                <a:ea typeface="맑은 고딕"/>
              </a:rPr>
              <a:t>-</a:t>
            </a:r>
            <a:r>
              <a:rPr lang="ko-KR" altLang="en-US" b="1">
                <a:solidFill>
                  <a:schemeClr val="tx1"/>
                </a:solidFill>
                <a:latin typeface="맑은 고딕"/>
                <a:ea typeface="맑은 고딕"/>
              </a:rPr>
              <a:t> Agent가 Action을 통해 Expected sum of future reward를 최대로 하는 기능을 탐색 </a:t>
            </a:r>
            <a:endParaRPr lang="ko-KR" altLang="en-US" b="1">
              <a:solidFill>
                <a:schemeClr val="tx1"/>
              </a:solidFill>
              <a:latin typeface="맑은 고딕"/>
              <a:ea typeface="맑은 고딕"/>
            </a:endParaRPr>
          </a:p>
          <a:p>
            <a:pPr>
              <a:defRPr/>
            </a:pPr>
            <a:endParaRPr lang="en-US" altLang="ko-KR" b="1">
              <a:solidFill>
                <a:schemeClr val="tx1"/>
              </a:solidFill>
              <a:latin typeface="맑은 고딕"/>
              <a:ea typeface="맑은 고딕"/>
            </a:endParaRPr>
          </a:p>
          <a:p>
            <a:pPr>
              <a:defRPr/>
            </a:pPr>
            <a:r>
              <a:rPr lang="en-US" altLang="ko-KR" b="1">
                <a:solidFill>
                  <a:schemeClr val="tx1"/>
                </a:solidFill>
                <a:latin typeface="맑은 고딕"/>
                <a:ea typeface="맑은 고딕"/>
              </a:rPr>
              <a:t>-</a:t>
            </a:r>
            <a:r>
              <a:rPr lang="ko-KR" altLang="en-US" b="1">
                <a:solidFill>
                  <a:schemeClr val="tx1"/>
                </a:solidFill>
                <a:latin typeface="맑은 고딕"/>
                <a:ea typeface="맑은 고딕"/>
              </a:rPr>
              <a:t> 알고리즘은 Environment에 대해 알지 못하고, </a:t>
            </a:r>
            <a:endParaRPr lang="ko-KR" altLang="en-US" b="1">
              <a:solidFill>
                <a:schemeClr val="tx1"/>
              </a:solidFill>
              <a:latin typeface="맑은 고딕"/>
              <a:ea typeface="맑은 고딕"/>
            </a:endParaRPr>
          </a:p>
          <a:p>
            <a:pPr>
              <a:defRPr/>
            </a:pPr>
            <a:r>
              <a:rPr lang="ko-KR" altLang="en-US" b="1">
                <a:solidFill>
                  <a:schemeClr val="tx1"/>
                </a:solidFill>
                <a:latin typeface="맑은 고딕"/>
                <a:ea typeface="맑은 고딕"/>
              </a:rPr>
              <a:t>  Environment가 알려주는 Next State와 Next Reward를 수동적으로 획득</a:t>
            </a:r>
            <a:endParaRPr lang="ko-KR" altLang="en-US" b="1">
              <a:solidFill>
                <a:schemeClr val="tx1"/>
              </a:solidFill>
              <a:latin typeface="맑은 고딕"/>
              <a:ea typeface="맑은 고딕"/>
            </a:endParaRPr>
          </a:p>
        </p:txBody>
      </p:sp>
      <p:pic>
        <p:nvPicPr>
          <p:cNvPr id="16" name=""/>
          <p:cNvPicPr>
            <a:picLocks noChangeAspect="1"/>
          </p:cNvPicPr>
          <p:nvPr/>
        </p:nvPicPr>
        <p:blipFill rotWithShape="1">
          <a:blip r:embed="rId2"/>
          <a:stretch>
            <a:fillRect/>
          </a:stretch>
        </p:blipFill>
        <p:spPr>
          <a:xfrm>
            <a:off x="6529311" y="332656"/>
            <a:ext cx="5255321" cy="23762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983432" y="1268662"/>
            <a:ext cx="2621551" cy="400110"/>
          </a:xfrm>
          <a:prstGeom prst="rect">
            <a:avLst/>
          </a:prstGeom>
          <a:noFill/>
        </p:spPr>
        <p:txBody>
          <a:bodyPr wrap="none">
            <a:spAutoFit/>
          </a:bodyPr>
          <a:lstStyle/>
          <a:p>
            <a:pPr lvl="0">
              <a:defRPr/>
            </a:pPr>
            <a:r>
              <a:rPr lang="en-US" altLang="ko-KR" sz="2000" b="1" dirty="0">
                <a:solidFill>
                  <a:schemeClr val="accent1"/>
                </a:solidFill>
              </a:rPr>
              <a:t>Blue</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로직</a:t>
            </a:r>
            <a:endParaRPr lang="en-US" altLang="ko-KR" sz="2000" b="1" dirty="0"/>
          </a:p>
        </p:txBody>
      </p:sp>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침입 탐지</a:t>
            </a:r>
          </a:p>
        </p:txBody>
      </p:sp>
      <p:sp>
        <p:nvSpPr>
          <p:cNvPr id="9" name="순서도: 처리 8"/>
          <p:cNvSpPr/>
          <p:nvPr/>
        </p:nvSpPr>
        <p:spPr>
          <a:xfrm>
            <a:off x="1199456" y="3398859"/>
            <a:ext cx="3888432" cy="1068397"/>
          </a:xfrm>
          <a:prstGeom prst="flowChartProcess">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침투 공격 대응</a:t>
            </a:r>
          </a:p>
        </p:txBody>
      </p:sp>
      <p:sp>
        <p:nvSpPr>
          <p:cNvPr id="10" name="순서도: 처리 9"/>
          <p:cNvSpPr/>
          <p:nvPr/>
        </p:nvSpPr>
        <p:spPr>
          <a:xfrm>
            <a:off x="1199456" y="4952891"/>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취약점에 대한 </a:t>
            </a:r>
          </a:p>
          <a:p>
            <a:pPr algn="ctr">
              <a:defRPr/>
            </a:pPr>
            <a:r>
              <a:rPr lang="ko-KR" altLang="en-US" b="1" dirty="0">
                <a:solidFill>
                  <a:schemeClr val="tx1"/>
                </a:solidFill>
              </a:rPr>
              <a:t>자동 패치</a:t>
            </a:r>
          </a:p>
        </p:txBody>
      </p:sp>
      <p:cxnSp>
        <p:nvCxnSpPr>
          <p:cNvPr id="11" name="직선 화살표 연결선 10"/>
          <p:cNvCxnSpPr>
            <a:stCxn id="8" idx="2"/>
            <a:endCxn id="9" idx="0"/>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a:off x="3143672" y="4467256"/>
            <a:ext cx="0" cy="4856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6227419F-A892-4067-B82C-1CC5F4E24603}"/>
              </a:ext>
            </a:extLst>
          </p:cNvPr>
          <p:cNvCxnSpPr>
            <a:cxnSpLocks/>
          </p:cNvCxnSpPr>
          <p:nvPr/>
        </p:nvCxnSpPr>
        <p:spPr>
          <a:xfrm>
            <a:off x="5116977" y="3933057"/>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 name="순서도: 처리 13">
            <a:extLst>
              <a:ext uri="{FF2B5EF4-FFF2-40B4-BE49-F238E27FC236}">
                <a16:creationId xmlns:a16="http://schemas.microsoft.com/office/drawing/2014/main" id="{866F8837-3357-460D-8740-E595E583CEE2}"/>
              </a:ext>
            </a:extLst>
          </p:cNvPr>
          <p:cNvSpPr/>
          <p:nvPr/>
        </p:nvSpPr>
        <p:spPr>
          <a:xfrm>
            <a:off x="5712281" y="3398859"/>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이상징후 탐지 시스템</a:t>
            </a:r>
            <a:endParaRPr lang="en-US" altLang="ko-KR" b="1" dirty="0">
              <a:solidFill>
                <a:schemeClr val="tx1"/>
              </a:solidFill>
            </a:endParaRPr>
          </a:p>
          <a:p>
            <a:pPr algn="ctr">
              <a:defRPr/>
            </a:pPr>
            <a:r>
              <a:rPr lang="en-US" altLang="ko-KR" b="1" dirty="0">
                <a:solidFill>
                  <a:schemeClr val="tx1"/>
                </a:solidFill>
              </a:rPr>
              <a:t>XDR</a:t>
            </a:r>
          </a:p>
        </p:txBody>
      </p:sp>
      <p:cxnSp>
        <p:nvCxnSpPr>
          <p:cNvPr id="13" name="직선 화살표 연결선 12">
            <a:extLst>
              <a:ext uri="{FF2B5EF4-FFF2-40B4-BE49-F238E27FC236}">
                <a16:creationId xmlns:a16="http://schemas.microsoft.com/office/drawing/2014/main" id="{3D05A57B-1C3B-434C-9847-90AC8668A4C2}"/>
              </a:ext>
            </a:extLst>
          </p:cNvPr>
          <p:cNvCxnSpPr>
            <a:cxnSpLocks/>
          </p:cNvCxnSpPr>
          <p:nvPr/>
        </p:nvCxnSpPr>
        <p:spPr>
          <a:xfrm>
            <a:off x="5116977" y="5517232"/>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 name="순서도: 처리 14">
            <a:extLst>
              <a:ext uri="{FF2B5EF4-FFF2-40B4-BE49-F238E27FC236}">
                <a16:creationId xmlns:a16="http://schemas.microsoft.com/office/drawing/2014/main" id="{72C75553-F6EB-404B-B9C1-347566680E3E}"/>
              </a:ext>
            </a:extLst>
          </p:cNvPr>
          <p:cNvSpPr/>
          <p:nvPr/>
        </p:nvSpPr>
        <p:spPr>
          <a:xfrm>
            <a:off x="5735960" y="4952891"/>
            <a:ext cx="3119393" cy="106839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A3C </a:t>
            </a:r>
            <a:r>
              <a:rPr lang="ko-KR" altLang="en-US" b="1" dirty="0">
                <a:solidFill>
                  <a:schemeClr val="tx1"/>
                </a:solidFill>
              </a:rPr>
              <a:t>알고리즘</a:t>
            </a:r>
            <a:endParaRPr lang="en-US" altLang="ko-KR" b="1" dirty="0">
              <a:solidFill>
                <a:schemeClr val="tx1"/>
              </a:solidFill>
            </a:endParaRPr>
          </a:p>
          <a:p>
            <a:pPr algn="ctr">
              <a:defRPr/>
            </a:pPr>
            <a:r>
              <a:rPr lang="ko-KR" altLang="en-US" b="1" dirty="0">
                <a:solidFill>
                  <a:schemeClr val="tx1"/>
                </a:solidFill>
              </a:rPr>
              <a:t>강화 학습</a:t>
            </a:r>
          </a:p>
        </p:txBody>
      </p:sp>
    </p:spTree>
    <p:extLst>
      <p:ext uri="{BB962C8B-B14F-4D97-AF65-F5344CB8AC3E}">
        <p14:creationId xmlns:p14="http://schemas.microsoft.com/office/powerpoint/2010/main" val="45864215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983432" y="1268662"/>
            <a:ext cx="4339971" cy="400110"/>
          </a:xfrm>
          <a:prstGeom prst="rect">
            <a:avLst/>
          </a:prstGeom>
          <a:noFill/>
        </p:spPr>
        <p:txBody>
          <a:bodyPr wrap="none">
            <a:spAutoFit/>
          </a:bodyPr>
          <a:lstStyle/>
          <a:p>
            <a:pPr lvl="0">
              <a:defRPr/>
            </a:pPr>
            <a:r>
              <a:rPr lang="en-US" altLang="ko-KR" sz="2000" b="1" dirty="0">
                <a:solidFill>
                  <a:schemeClr val="accent1"/>
                </a:solidFill>
              </a:rPr>
              <a:t>Blue</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자동적인 침입 탐지</a:t>
            </a:r>
            <a:endParaRPr lang="en-US" altLang="ko-KR" sz="2000" b="1" dirty="0"/>
          </a:p>
        </p:txBody>
      </p:sp>
      <p:sp>
        <p:nvSpPr>
          <p:cNvPr id="8" name="순서도: 처리 7"/>
          <p:cNvSpPr/>
          <p:nvPr/>
        </p:nvSpPr>
        <p:spPr>
          <a:xfrm>
            <a:off x="659396" y="1798051"/>
            <a:ext cx="3312365" cy="374590"/>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침입 탐지</a:t>
            </a:r>
          </a:p>
        </p:txBody>
      </p:sp>
      <p:cxnSp>
        <p:nvCxnSpPr>
          <p:cNvPr id="11" name="직선 화살표 연결선 10"/>
          <p:cNvCxnSpPr>
            <a:cxnSpLocks/>
          </p:cNvCxnSpPr>
          <p:nvPr/>
        </p:nvCxnSpPr>
        <p:spPr>
          <a:xfrm>
            <a:off x="2279576" y="2161954"/>
            <a:ext cx="0" cy="258934"/>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 name="순서도: 처리 15">
            <a:extLst>
              <a:ext uri="{FF2B5EF4-FFF2-40B4-BE49-F238E27FC236}">
                <a16:creationId xmlns:a16="http://schemas.microsoft.com/office/drawing/2014/main" id="{48AEB951-FE97-444A-8191-EE3DB0C365A0}"/>
              </a:ext>
            </a:extLst>
          </p:cNvPr>
          <p:cNvSpPr/>
          <p:nvPr/>
        </p:nvSpPr>
        <p:spPr>
          <a:xfrm>
            <a:off x="659393" y="2420888"/>
            <a:ext cx="3312368" cy="37458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AI</a:t>
            </a:r>
            <a:r>
              <a:rPr lang="ko-KR" altLang="en-US" b="1" dirty="0">
                <a:solidFill>
                  <a:schemeClr val="tx1"/>
                </a:solidFill>
              </a:rPr>
              <a:t>기반 이상 징후 탐지 시스템</a:t>
            </a:r>
            <a:endParaRPr lang="en-US" altLang="ko-KR" b="1" dirty="0">
              <a:solidFill>
                <a:schemeClr val="tx1"/>
              </a:solidFill>
            </a:endParaRPr>
          </a:p>
        </p:txBody>
      </p:sp>
      <p:cxnSp>
        <p:nvCxnSpPr>
          <p:cNvPr id="17" name="직선 화살표 연결선 16">
            <a:extLst>
              <a:ext uri="{FF2B5EF4-FFF2-40B4-BE49-F238E27FC236}">
                <a16:creationId xmlns:a16="http://schemas.microsoft.com/office/drawing/2014/main" id="{16FC8668-F93D-4077-90DD-2FBAFBE71748}"/>
              </a:ext>
            </a:extLst>
          </p:cNvPr>
          <p:cNvCxnSpPr>
            <a:cxnSpLocks/>
          </p:cNvCxnSpPr>
          <p:nvPr/>
        </p:nvCxnSpPr>
        <p:spPr>
          <a:xfrm>
            <a:off x="4151784" y="2657007"/>
            <a:ext cx="792088"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6B10D2EA-3FF2-4F63-88CF-3474ECB54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04" y="1340768"/>
            <a:ext cx="6554538" cy="5145502"/>
          </a:xfrm>
          <a:prstGeom prst="rect">
            <a:avLst/>
          </a:prstGeom>
        </p:spPr>
      </p:pic>
      <p:sp>
        <p:nvSpPr>
          <p:cNvPr id="23" name="순서도: 처리 22">
            <a:extLst>
              <a:ext uri="{FF2B5EF4-FFF2-40B4-BE49-F238E27FC236}">
                <a16:creationId xmlns:a16="http://schemas.microsoft.com/office/drawing/2014/main" id="{2F8BD599-0483-4D21-9F15-370A57513767}"/>
              </a:ext>
            </a:extLst>
          </p:cNvPr>
          <p:cNvSpPr/>
          <p:nvPr/>
        </p:nvSpPr>
        <p:spPr>
          <a:xfrm>
            <a:off x="659393" y="3084030"/>
            <a:ext cx="3312368" cy="55064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보안 이벤트 실시간 모니터링</a:t>
            </a:r>
            <a:endParaRPr lang="en-US" altLang="ko-KR" b="1" dirty="0">
              <a:solidFill>
                <a:schemeClr val="tx1"/>
              </a:solidFill>
            </a:endParaRPr>
          </a:p>
        </p:txBody>
      </p:sp>
      <p:sp>
        <p:nvSpPr>
          <p:cNvPr id="24" name="순서도: 처리 23">
            <a:extLst>
              <a:ext uri="{FF2B5EF4-FFF2-40B4-BE49-F238E27FC236}">
                <a16:creationId xmlns:a16="http://schemas.microsoft.com/office/drawing/2014/main" id="{5FA65B63-92F2-47E8-95FE-01EC8C9FC662}"/>
              </a:ext>
            </a:extLst>
          </p:cNvPr>
          <p:cNvSpPr/>
          <p:nvPr/>
        </p:nvSpPr>
        <p:spPr>
          <a:xfrm>
            <a:off x="659396" y="4065754"/>
            <a:ext cx="3312368" cy="55064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탐지 및 분석</a:t>
            </a:r>
            <a:endParaRPr lang="en-US" altLang="ko-KR" b="1" dirty="0">
              <a:solidFill>
                <a:schemeClr val="tx1"/>
              </a:solidFill>
            </a:endParaRPr>
          </a:p>
        </p:txBody>
      </p:sp>
      <p:cxnSp>
        <p:nvCxnSpPr>
          <p:cNvPr id="25" name="직선 화살표 연결선 24">
            <a:extLst>
              <a:ext uri="{FF2B5EF4-FFF2-40B4-BE49-F238E27FC236}">
                <a16:creationId xmlns:a16="http://schemas.microsoft.com/office/drawing/2014/main" id="{EC1F9576-4E44-41D8-BCEA-813EA03E1BB2}"/>
              </a:ext>
            </a:extLst>
          </p:cNvPr>
          <p:cNvCxnSpPr>
            <a:cxnSpLocks/>
          </p:cNvCxnSpPr>
          <p:nvPr/>
        </p:nvCxnSpPr>
        <p:spPr>
          <a:xfrm>
            <a:off x="2259835" y="3655385"/>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319607-A8D0-4E85-957B-DC8653C1EA4C}"/>
              </a:ext>
            </a:extLst>
          </p:cNvPr>
          <p:cNvSpPr txBox="1"/>
          <p:nvPr/>
        </p:nvSpPr>
        <p:spPr>
          <a:xfrm>
            <a:off x="2279576" y="3714678"/>
            <a:ext cx="1446711" cy="323165"/>
          </a:xfrm>
          <a:prstGeom prst="rect">
            <a:avLst/>
          </a:prstGeom>
          <a:noFill/>
        </p:spPr>
        <p:txBody>
          <a:bodyPr wrap="square" rtlCol="0">
            <a:spAutoFit/>
          </a:bodyPr>
          <a:lstStyle/>
          <a:p>
            <a:r>
              <a:rPr lang="ko-KR" altLang="en-US" sz="1500" b="1" dirty="0"/>
              <a:t>이벤트 발생</a:t>
            </a:r>
          </a:p>
        </p:txBody>
      </p:sp>
      <p:cxnSp>
        <p:nvCxnSpPr>
          <p:cNvPr id="28" name="직선 화살표 연결선 27">
            <a:extLst>
              <a:ext uri="{FF2B5EF4-FFF2-40B4-BE49-F238E27FC236}">
                <a16:creationId xmlns:a16="http://schemas.microsoft.com/office/drawing/2014/main" id="{2AE97EFA-7A93-43D4-8B06-998266520EA5}"/>
              </a:ext>
            </a:extLst>
          </p:cNvPr>
          <p:cNvCxnSpPr>
            <a:cxnSpLocks/>
          </p:cNvCxnSpPr>
          <p:nvPr/>
        </p:nvCxnSpPr>
        <p:spPr>
          <a:xfrm>
            <a:off x="2279576" y="2810026"/>
            <a:ext cx="0" cy="258934"/>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순서도: 처리 28">
            <a:extLst>
              <a:ext uri="{FF2B5EF4-FFF2-40B4-BE49-F238E27FC236}">
                <a16:creationId xmlns:a16="http://schemas.microsoft.com/office/drawing/2014/main" id="{49DA3409-48AC-4045-9A58-75ED35528F37}"/>
              </a:ext>
            </a:extLst>
          </p:cNvPr>
          <p:cNvSpPr/>
          <p:nvPr/>
        </p:nvSpPr>
        <p:spPr>
          <a:xfrm>
            <a:off x="659393" y="5033890"/>
            <a:ext cx="3312368" cy="611352"/>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IP </a:t>
            </a:r>
            <a:r>
              <a:rPr lang="ko-KR" altLang="en-US" b="1" dirty="0">
                <a:solidFill>
                  <a:schemeClr val="tx1"/>
                </a:solidFill>
              </a:rPr>
              <a:t>차단</a:t>
            </a:r>
            <a:r>
              <a:rPr lang="en-US" altLang="ko-KR" b="1" dirty="0">
                <a:solidFill>
                  <a:schemeClr val="tx1"/>
                </a:solidFill>
              </a:rPr>
              <a:t>(</a:t>
            </a:r>
            <a:r>
              <a:rPr lang="ko-KR" altLang="en-US" b="1" dirty="0">
                <a:solidFill>
                  <a:schemeClr val="tx1"/>
                </a:solidFill>
              </a:rPr>
              <a:t>수동</a:t>
            </a:r>
            <a:r>
              <a:rPr lang="en-US" altLang="ko-KR" b="1" dirty="0">
                <a:solidFill>
                  <a:schemeClr val="tx1"/>
                </a:solidFill>
              </a:rPr>
              <a:t>, </a:t>
            </a:r>
            <a:r>
              <a:rPr lang="ko-KR" altLang="en-US" b="1" dirty="0">
                <a:solidFill>
                  <a:schemeClr val="tx1"/>
                </a:solidFill>
              </a:rPr>
              <a:t>자동</a:t>
            </a:r>
            <a:r>
              <a:rPr lang="en-US" altLang="ko-KR" b="1" dirty="0">
                <a:solidFill>
                  <a:schemeClr val="tx1"/>
                </a:solidFill>
              </a:rPr>
              <a:t>)</a:t>
            </a:r>
          </a:p>
          <a:p>
            <a:pPr algn="ctr">
              <a:defRPr/>
            </a:pPr>
            <a:r>
              <a:rPr lang="ko-KR" altLang="en-US" b="1" dirty="0">
                <a:solidFill>
                  <a:schemeClr val="tx1"/>
                </a:solidFill>
              </a:rPr>
              <a:t>포트 차단</a:t>
            </a:r>
            <a:endParaRPr lang="en-US" altLang="ko-KR" b="1" dirty="0">
              <a:solidFill>
                <a:schemeClr val="tx1"/>
              </a:solidFill>
            </a:endParaRPr>
          </a:p>
        </p:txBody>
      </p:sp>
      <p:cxnSp>
        <p:nvCxnSpPr>
          <p:cNvPr id="30" name="직선 화살표 연결선 29">
            <a:extLst>
              <a:ext uri="{FF2B5EF4-FFF2-40B4-BE49-F238E27FC236}">
                <a16:creationId xmlns:a16="http://schemas.microsoft.com/office/drawing/2014/main" id="{E1719D6F-67E5-42C8-ACB5-C9E5B84029B6}"/>
              </a:ext>
            </a:extLst>
          </p:cNvPr>
          <p:cNvCxnSpPr>
            <a:cxnSpLocks/>
          </p:cNvCxnSpPr>
          <p:nvPr/>
        </p:nvCxnSpPr>
        <p:spPr>
          <a:xfrm>
            <a:off x="2279576" y="4623521"/>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1330D4-F337-470E-ACDA-DDBBFB5EC868}"/>
              </a:ext>
            </a:extLst>
          </p:cNvPr>
          <p:cNvSpPr txBox="1"/>
          <p:nvPr/>
        </p:nvSpPr>
        <p:spPr>
          <a:xfrm>
            <a:off x="2285484" y="4690011"/>
            <a:ext cx="1446711" cy="323165"/>
          </a:xfrm>
          <a:prstGeom prst="rect">
            <a:avLst/>
          </a:prstGeom>
          <a:noFill/>
        </p:spPr>
        <p:txBody>
          <a:bodyPr wrap="square" rtlCol="0">
            <a:spAutoFit/>
          </a:bodyPr>
          <a:lstStyle/>
          <a:p>
            <a:r>
              <a:rPr lang="ko-KR" altLang="en-US" sz="1500" b="1" dirty="0"/>
              <a:t>대응</a:t>
            </a:r>
          </a:p>
        </p:txBody>
      </p:sp>
      <p:cxnSp>
        <p:nvCxnSpPr>
          <p:cNvPr id="32" name="직선 화살표 연결선 31">
            <a:extLst>
              <a:ext uri="{FF2B5EF4-FFF2-40B4-BE49-F238E27FC236}">
                <a16:creationId xmlns:a16="http://schemas.microsoft.com/office/drawing/2014/main" id="{3BF7E80A-BFEF-489D-A56C-3FDAFE1BF9D4}"/>
              </a:ext>
            </a:extLst>
          </p:cNvPr>
          <p:cNvCxnSpPr>
            <a:cxnSpLocks/>
          </p:cNvCxnSpPr>
          <p:nvPr/>
        </p:nvCxnSpPr>
        <p:spPr>
          <a:xfrm>
            <a:off x="2279576" y="5645242"/>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 name="순서도: 처리 32">
            <a:extLst>
              <a:ext uri="{FF2B5EF4-FFF2-40B4-BE49-F238E27FC236}">
                <a16:creationId xmlns:a16="http://schemas.microsoft.com/office/drawing/2014/main" id="{99430A4B-1AEB-4D63-825E-AE4082207CC2}"/>
              </a:ext>
            </a:extLst>
          </p:cNvPr>
          <p:cNvSpPr/>
          <p:nvPr/>
        </p:nvSpPr>
        <p:spPr>
          <a:xfrm>
            <a:off x="659393" y="6052960"/>
            <a:ext cx="3312368" cy="611352"/>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취약점 자동 패치</a:t>
            </a:r>
            <a:endParaRPr lang="en-US" altLang="ko-KR" b="1" dirty="0">
              <a:solidFill>
                <a:schemeClr val="tx1"/>
              </a:solidFill>
            </a:endParaRPr>
          </a:p>
        </p:txBody>
      </p:sp>
    </p:spTree>
    <p:extLst>
      <p:ext uri="{BB962C8B-B14F-4D97-AF65-F5344CB8AC3E}">
        <p14:creationId xmlns:p14="http://schemas.microsoft.com/office/powerpoint/2010/main" val="425876383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 </a:t>
            </a:r>
            <a:r>
              <a:rPr lang="en-US" altLang="ko-KR" b="1" dirty="0"/>
              <a:t>– </a:t>
            </a:r>
            <a:r>
              <a:rPr lang="ko-KR" altLang="en-US" b="1" dirty="0"/>
              <a:t>작동 환경</a:t>
            </a:r>
          </a:p>
        </p:txBody>
      </p:sp>
      <p:grpSp>
        <p:nvGrpSpPr>
          <p:cNvPr id="8" name="그룹 7">
            <a:extLst>
              <a:ext uri="{FF2B5EF4-FFF2-40B4-BE49-F238E27FC236}">
                <a16:creationId xmlns:a16="http://schemas.microsoft.com/office/drawing/2014/main" id="{FF08ADC8-CADD-4CBE-B1D1-A9E1D59192BC}"/>
              </a:ext>
            </a:extLst>
          </p:cNvPr>
          <p:cNvGrpSpPr/>
          <p:nvPr/>
        </p:nvGrpSpPr>
        <p:grpSpPr>
          <a:xfrm>
            <a:off x="1308113" y="1124744"/>
            <a:ext cx="9575774" cy="4176464"/>
            <a:chOff x="1199456" y="1772816"/>
            <a:chExt cx="9575774" cy="4176464"/>
          </a:xfrm>
        </p:grpSpPr>
        <p:sp>
          <p:nvSpPr>
            <p:cNvPr id="3" name="TextBox 2"/>
            <p:cNvSpPr txBox="1"/>
            <p:nvPr/>
          </p:nvSpPr>
          <p:spPr>
            <a:xfrm>
              <a:off x="4710549" y="1772816"/>
              <a:ext cx="2416046" cy="400110"/>
            </a:xfrm>
            <a:prstGeom prst="rect">
              <a:avLst/>
            </a:prstGeom>
            <a:noFill/>
          </p:spPr>
          <p:txBody>
            <a:bodyPr wrap="none">
              <a:spAutoFit/>
            </a:bodyPr>
            <a:lstStyle/>
            <a:p>
              <a:pPr lvl="0">
                <a:defRPr/>
              </a:pPr>
              <a:r>
                <a:rPr lang="ko-KR" altLang="en-US" sz="2000" b="1" dirty="0"/>
                <a:t>가상 클라우드 환경</a:t>
              </a:r>
              <a:endParaRPr lang="en-US" altLang="ko-KR" sz="2000" b="1" dirty="0"/>
            </a:p>
          </p:txBody>
        </p:sp>
        <p:sp>
          <p:nvSpPr>
            <p:cNvPr id="16" name="직사각형 15">
              <a:extLst>
                <a:ext uri="{FF2B5EF4-FFF2-40B4-BE49-F238E27FC236}">
                  <a16:creationId xmlns:a16="http://schemas.microsoft.com/office/drawing/2014/main" id="{23ED8BD1-B321-4C81-8A5A-2DF662F133FD}"/>
                </a:ext>
              </a:extLst>
            </p:cNvPr>
            <p:cNvSpPr/>
            <p:nvPr/>
          </p:nvSpPr>
          <p:spPr>
            <a:xfrm>
              <a:off x="1199456" y="2276872"/>
              <a:ext cx="9433048" cy="367240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17" name="TextBox 16">
              <a:extLst>
                <a:ext uri="{FF2B5EF4-FFF2-40B4-BE49-F238E27FC236}">
                  <a16:creationId xmlns:a16="http://schemas.microsoft.com/office/drawing/2014/main" id="{8F8C2FBC-373E-45B6-A5BD-167AB05D9DD9}"/>
                </a:ext>
              </a:extLst>
            </p:cNvPr>
            <p:cNvSpPr txBox="1"/>
            <p:nvPr/>
          </p:nvSpPr>
          <p:spPr>
            <a:xfrm>
              <a:off x="3143672" y="4734151"/>
              <a:ext cx="1505540" cy="646331"/>
            </a:xfrm>
            <a:prstGeom prst="rect">
              <a:avLst/>
            </a:prstGeom>
            <a:noFill/>
          </p:spPr>
          <p:txBody>
            <a:bodyPr wrap="none">
              <a:spAutoFit/>
            </a:bodyPr>
            <a:lstStyle/>
            <a:p>
              <a:pPr lvl="0">
                <a:defRPr/>
              </a:pPr>
              <a:r>
                <a:rPr lang="ko-KR" altLang="en-US" b="1" dirty="0"/>
                <a:t>자율 해킹 </a:t>
              </a:r>
              <a:r>
                <a:rPr lang="en-US" altLang="ko-KR" b="1" dirty="0"/>
                <a:t>AI</a:t>
              </a:r>
            </a:p>
            <a:p>
              <a:pPr algn="ctr">
                <a:defRPr/>
              </a:pPr>
              <a:r>
                <a:rPr lang="en-US" altLang="ko-KR" b="1" dirty="0"/>
                <a:t>Red Team</a:t>
              </a:r>
              <a:endParaRPr lang="ko-KR" altLang="en-US" b="1" dirty="0"/>
            </a:p>
          </p:txBody>
        </p:sp>
        <p:pic>
          <p:nvPicPr>
            <p:cNvPr id="18" name="그림 17">
              <a:extLst>
                <a:ext uri="{FF2B5EF4-FFF2-40B4-BE49-F238E27FC236}">
                  <a16:creationId xmlns:a16="http://schemas.microsoft.com/office/drawing/2014/main" id="{7D8B935F-89C2-4918-9330-B7085C6DF468}"/>
                </a:ext>
              </a:extLst>
            </p:cNvPr>
            <p:cNvPicPr>
              <a:picLocks noChangeAspect="1"/>
            </p:cNvPicPr>
            <p:nvPr/>
          </p:nvPicPr>
          <p:blipFill rotWithShape="1">
            <a:blip r:embed="rId2"/>
            <a:stretch>
              <a:fillRect/>
            </a:stretch>
          </p:blipFill>
          <p:spPr>
            <a:xfrm>
              <a:off x="3167740" y="3231275"/>
              <a:ext cx="1445096" cy="1445096"/>
            </a:xfrm>
            <a:prstGeom prst="rect">
              <a:avLst/>
            </a:prstGeom>
            <a:solidFill>
              <a:srgbClr val="FF0000">
                <a:alpha val="50000"/>
              </a:srgbClr>
            </a:solidFill>
          </p:spPr>
        </p:pic>
        <p:pic>
          <p:nvPicPr>
            <p:cNvPr id="19" name="그림 18">
              <a:extLst>
                <a:ext uri="{FF2B5EF4-FFF2-40B4-BE49-F238E27FC236}">
                  <a16:creationId xmlns:a16="http://schemas.microsoft.com/office/drawing/2014/main" id="{A8AB4F25-DD77-4070-8C1A-E52801ED44F6}"/>
                </a:ext>
              </a:extLst>
            </p:cNvPr>
            <p:cNvPicPr>
              <a:picLocks noChangeAspect="1"/>
            </p:cNvPicPr>
            <p:nvPr/>
          </p:nvPicPr>
          <p:blipFill rotWithShape="1">
            <a:blip r:embed="rId2"/>
            <a:stretch>
              <a:fillRect/>
            </a:stretch>
          </p:blipFill>
          <p:spPr>
            <a:xfrm>
              <a:off x="7250638" y="3231275"/>
              <a:ext cx="1445096" cy="1445096"/>
            </a:xfrm>
            <a:prstGeom prst="rect">
              <a:avLst/>
            </a:prstGeom>
            <a:solidFill>
              <a:srgbClr val="0070C0">
                <a:alpha val="50000"/>
              </a:srgbClr>
            </a:solidFill>
            <a:ln>
              <a:noFill/>
            </a:ln>
          </p:spPr>
        </p:pic>
        <p:sp>
          <p:nvSpPr>
            <p:cNvPr id="20" name="TextBox 19">
              <a:extLst>
                <a:ext uri="{FF2B5EF4-FFF2-40B4-BE49-F238E27FC236}">
                  <a16:creationId xmlns:a16="http://schemas.microsoft.com/office/drawing/2014/main" id="{EF4F1E2C-41D0-4C6C-84D9-F2441D758A13}"/>
                </a:ext>
              </a:extLst>
            </p:cNvPr>
            <p:cNvSpPr txBox="1"/>
            <p:nvPr/>
          </p:nvSpPr>
          <p:spPr>
            <a:xfrm>
              <a:off x="7250638" y="4734151"/>
              <a:ext cx="1505540" cy="646331"/>
            </a:xfrm>
            <a:prstGeom prst="rect">
              <a:avLst/>
            </a:prstGeom>
            <a:noFill/>
          </p:spPr>
          <p:txBody>
            <a:bodyPr wrap="none">
              <a:spAutoFit/>
            </a:bodyPr>
            <a:lstStyle/>
            <a:p>
              <a:pPr lvl="0">
                <a:defRPr/>
              </a:pPr>
              <a:r>
                <a:rPr lang="ko-KR" altLang="en-US" b="1" dirty="0"/>
                <a:t>자율 보안 </a:t>
              </a:r>
              <a:r>
                <a:rPr lang="en-US" altLang="ko-KR" b="1" dirty="0"/>
                <a:t>AI</a:t>
              </a:r>
            </a:p>
            <a:p>
              <a:pPr algn="ctr">
                <a:defRPr/>
              </a:pPr>
              <a:r>
                <a:rPr lang="en-US" altLang="ko-KR" b="1" dirty="0"/>
                <a:t>Blue Team</a:t>
              </a:r>
            </a:p>
          </p:txBody>
        </p:sp>
        <p:sp>
          <p:nvSpPr>
            <p:cNvPr id="23" name="TextBox 22">
              <a:extLst>
                <a:ext uri="{FF2B5EF4-FFF2-40B4-BE49-F238E27FC236}">
                  <a16:creationId xmlns:a16="http://schemas.microsoft.com/office/drawing/2014/main" id="{0CB09D1F-DA9E-4D81-A86B-771A84096315}"/>
                </a:ext>
              </a:extLst>
            </p:cNvPr>
            <p:cNvSpPr txBox="1"/>
            <p:nvPr/>
          </p:nvSpPr>
          <p:spPr>
            <a:xfrm>
              <a:off x="5173485" y="2924945"/>
              <a:ext cx="2088232" cy="369332"/>
            </a:xfrm>
            <a:prstGeom prst="rect">
              <a:avLst/>
            </a:prstGeom>
            <a:noFill/>
          </p:spPr>
          <p:txBody>
            <a:bodyPr wrap="square">
              <a:spAutoFit/>
            </a:bodyPr>
            <a:lstStyle/>
            <a:p>
              <a:pPr lvl="0">
                <a:defRPr/>
              </a:pPr>
              <a:r>
                <a:rPr lang="ko-KR" altLang="en-US" b="1" dirty="0"/>
                <a:t>악성 패킷 전송 </a:t>
              </a:r>
              <a:r>
                <a:rPr lang="en-US" altLang="ko-KR" b="1" dirty="0"/>
                <a:t> </a:t>
              </a:r>
              <a:endParaRPr lang="ko-KR" altLang="en-US" b="1" dirty="0"/>
            </a:p>
          </p:txBody>
        </p:sp>
        <p:sp>
          <p:nvSpPr>
            <p:cNvPr id="24" name="화살표: 왼쪽으로 구부러짐 23">
              <a:extLst>
                <a:ext uri="{FF2B5EF4-FFF2-40B4-BE49-F238E27FC236}">
                  <a16:creationId xmlns:a16="http://schemas.microsoft.com/office/drawing/2014/main" id="{0AF2D15D-DD1E-486B-A507-F4A9A9CF4FFE}"/>
                </a:ext>
              </a:extLst>
            </p:cNvPr>
            <p:cNvSpPr/>
            <p:nvPr/>
          </p:nvSpPr>
          <p:spPr>
            <a:xfrm>
              <a:off x="8765274" y="3303943"/>
              <a:ext cx="288032" cy="1322039"/>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5" name="TextBox 24">
              <a:extLst>
                <a:ext uri="{FF2B5EF4-FFF2-40B4-BE49-F238E27FC236}">
                  <a16:creationId xmlns:a16="http://schemas.microsoft.com/office/drawing/2014/main" id="{CB4CABB3-8422-41BE-B576-D0F7D3B05E5C}"/>
                </a:ext>
              </a:extLst>
            </p:cNvPr>
            <p:cNvSpPr txBox="1"/>
            <p:nvPr/>
          </p:nvSpPr>
          <p:spPr>
            <a:xfrm>
              <a:off x="9042063" y="3573016"/>
              <a:ext cx="1733167" cy="646331"/>
            </a:xfrm>
            <a:prstGeom prst="rect">
              <a:avLst/>
            </a:prstGeom>
            <a:noFill/>
          </p:spPr>
          <p:txBody>
            <a:bodyPr wrap="none">
              <a:spAutoFit/>
            </a:bodyPr>
            <a:lstStyle/>
            <a:p>
              <a:pPr algn="ctr">
                <a:defRPr/>
              </a:pPr>
              <a:r>
                <a:rPr lang="ko-KR" altLang="en-US" b="1" dirty="0"/>
                <a:t>강화학습 기반 </a:t>
              </a:r>
            </a:p>
            <a:p>
              <a:pPr algn="ctr">
                <a:defRPr/>
              </a:pPr>
              <a:r>
                <a:rPr lang="ko-KR" altLang="en-US" b="1" dirty="0"/>
                <a:t>패치</a:t>
              </a:r>
            </a:p>
          </p:txBody>
        </p:sp>
        <p:sp>
          <p:nvSpPr>
            <p:cNvPr id="27" name="TextBox 26">
              <a:extLst>
                <a:ext uri="{FF2B5EF4-FFF2-40B4-BE49-F238E27FC236}">
                  <a16:creationId xmlns:a16="http://schemas.microsoft.com/office/drawing/2014/main" id="{96F01F8E-6CA8-45DE-989B-2274678E8849}"/>
                </a:ext>
              </a:extLst>
            </p:cNvPr>
            <p:cNvSpPr txBox="1"/>
            <p:nvPr/>
          </p:nvSpPr>
          <p:spPr>
            <a:xfrm>
              <a:off x="5627303" y="4509120"/>
              <a:ext cx="646331" cy="369332"/>
            </a:xfrm>
            <a:prstGeom prst="rect">
              <a:avLst/>
            </a:prstGeom>
            <a:noFill/>
          </p:spPr>
          <p:txBody>
            <a:bodyPr wrap="none">
              <a:spAutoFit/>
            </a:bodyPr>
            <a:lstStyle/>
            <a:p>
              <a:pPr lvl="0" algn="ctr">
                <a:defRPr/>
              </a:pPr>
              <a:r>
                <a:rPr lang="ko-KR" altLang="en-US" b="1" dirty="0"/>
                <a:t>응답</a:t>
              </a:r>
              <a:endParaRPr lang="en-US" altLang="ko-KR" b="1" dirty="0"/>
            </a:p>
          </p:txBody>
        </p:sp>
        <p:sp>
          <p:nvSpPr>
            <p:cNvPr id="28" name="화살표: 왼쪽으로 구부러짐 58">
              <a:extLst>
                <a:ext uri="{FF2B5EF4-FFF2-40B4-BE49-F238E27FC236}">
                  <a16:creationId xmlns:a16="http://schemas.microsoft.com/office/drawing/2014/main" id="{A58BE33E-0636-4FDC-A663-122B93AB509E}"/>
                </a:ext>
              </a:extLst>
            </p:cNvPr>
            <p:cNvSpPr/>
            <p:nvPr/>
          </p:nvSpPr>
          <p:spPr>
            <a:xfrm flipH="1" flipV="1">
              <a:off x="2783632" y="3284984"/>
              <a:ext cx="288032" cy="1368152"/>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9" name="TextBox 28">
              <a:extLst>
                <a:ext uri="{FF2B5EF4-FFF2-40B4-BE49-F238E27FC236}">
                  <a16:creationId xmlns:a16="http://schemas.microsoft.com/office/drawing/2014/main" id="{ED1ED64B-CCB3-433B-A57B-E31FB7AE81F2}"/>
                </a:ext>
              </a:extLst>
            </p:cNvPr>
            <p:cNvSpPr txBox="1"/>
            <p:nvPr/>
          </p:nvSpPr>
          <p:spPr>
            <a:xfrm>
              <a:off x="1199456" y="3646765"/>
              <a:ext cx="1651414" cy="646331"/>
            </a:xfrm>
            <a:prstGeom prst="rect">
              <a:avLst/>
            </a:prstGeom>
            <a:noFill/>
          </p:spPr>
          <p:txBody>
            <a:bodyPr wrap="none">
              <a:spAutoFit/>
            </a:bodyPr>
            <a:lstStyle/>
            <a:p>
              <a:pPr algn="ctr">
                <a:defRPr/>
              </a:pPr>
              <a:r>
                <a:rPr lang="ko-KR" altLang="en-US" b="1" dirty="0" err="1"/>
                <a:t>제로데이</a:t>
              </a:r>
              <a:r>
                <a:rPr lang="ko-KR" altLang="en-US" b="1" dirty="0"/>
                <a:t> 공격</a:t>
              </a:r>
            </a:p>
            <a:p>
              <a:pPr algn="ctr">
                <a:defRPr/>
              </a:pPr>
              <a:r>
                <a:rPr lang="ko-KR" altLang="en-US" b="1" dirty="0"/>
                <a:t>업데이트</a:t>
              </a:r>
              <a:endParaRPr lang="en-US" altLang="ko-KR" b="1" dirty="0"/>
            </a:p>
          </p:txBody>
        </p:sp>
        <p:sp>
          <p:nvSpPr>
            <p:cNvPr id="4" name="직사각형 3">
              <a:extLst>
                <a:ext uri="{FF2B5EF4-FFF2-40B4-BE49-F238E27FC236}">
                  <a16:creationId xmlns:a16="http://schemas.microsoft.com/office/drawing/2014/main" id="{EB048536-417D-443F-B2D8-DE8D79B65C39}"/>
                </a:ext>
              </a:extLst>
            </p:cNvPr>
            <p:cNvSpPr/>
            <p:nvPr/>
          </p:nvSpPr>
          <p:spPr>
            <a:xfrm>
              <a:off x="2863086" y="2962660"/>
              <a:ext cx="2088232" cy="241782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22" name="직사각형 21">
              <a:extLst>
                <a:ext uri="{FF2B5EF4-FFF2-40B4-BE49-F238E27FC236}">
                  <a16:creationId xmlns:a16="http://schemas.microsoft.com/office/drawing/2014/main" id="{7363B58D-46F4-4BC3-9F08-7BB214FF9F11}"/>
                </a:ext>
              </a:extLst>
            </p:cNvPr>
            <p:cNvSpPr/>
            <p:nvPr/>
          </p:nvSpPr>
          <p:spPr>
            <a:xfrm>
              <a:off x="6960096" y="2966174"/>
              <a:ext cx="2088232" cy="241782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5" name="TextBox 4">
              <a:extLst>
                <a:ext uri="{FF2B5EF4-FFF2-40B4-BE49-F238E27FC236}">
                  <a16:creationId xmlns:a16="http://schemas.microsoft.com/office/drawing/2014/main" id="{D49CF5A7-0336-415D-B04A-B26C34F2ACA0}"/>
                </a:ext>
              </a:extLst>
            </p:cNvPr>
            <p:cNvSpPr txBox="1"/>
            <p:nvPr/>
          </p:nvSpPr>
          <p:spPr>
            <a:xfrm>
              <a:off x="3103223" y="5436057"/>
              <a:ext cx="1572866" cy="369332"/>
            </a:xfrm>
            <a:prstGeom prst="rect">
              <a:avLst/>
            </a:prstGeom>
            <a:noFill/>
          </p:spPr>
          <p:txBody>
            <a:bodyPr wrap="none" rtlCol="0">
              <a:spAutoFit/>
            </a:bodyPr>
            <a:lstStyle/>
            <a:p>
              <a:r>
                <a:rPr lang="ko-KR" altLang="en-US" b="1" dirty="0"/>
                <a:t>시뮬레이터 </a:t>
              </a:r>
              <a:r>
                <a:rPr lang="en-US" altLang="ko-KR" b="1" dirty="0"/>
                <a:t>A</a:t>
              </a:r>
              <a:endParaRPr lang="ko-KR" altLang="en-US" b="1" dirty="0"/>
            </a:p>
          </p:txBody>
        </p:sp>
        <p:sp>
          <p:nvSpPr>
            <p:cNvPr id="30" name="TextBox 29">
              <a:extLst>
                <a:ext uri="{FF2B5EF4-FFF2-40B4-BE49-F238E27FC236}">
                  <a16:creationId xmlns:a16="http://schemas.microsoft.com/office/drawing/2014/main" id="{335E5B10-13C9-416D-8754-BCDF9256C9C4}"/>
                </a:ext>
              </a:extLst>
            </p:cNvPr>
            <p:cNvSpPr txBox="1"/>
            <p:nvPr/>
          </p:nvSpPr>
          <p:spPr>
            <a:xfrm>
              <a:off x="7216975" y="5424172"/>
              <a:ext cx="1568058" cy="369332"/>
            </a:xfrm>
            <a:prstGeom prst="rect">
              <a:avLst/>
            </a:prstGeom>
            <a:noFill/>
          </p:spPr>
          <p:txBody>
            <a:bodyPr wrap="none" rtlCol="0">
              <a:spAutoFit/>
            </a:bodyPr>
            <a:lstStyle/>
            <a:p>
              <a:r>
                <a:rPr lang="ko-KR" altLang="en-US" b="1" dirty="0"/>
                <a:t>시뮬레이터 </a:t>
              </a:r>
              <a:r>
                <a:rPr lang="en-US" altLang="ko-KR" b="1" dirty="0"/>
                <a:t>B</a:t>
              </a:r>
              <a:endParaRPr lang="ko-KR" altLang="en-US" b="1" dirty="0"/>
            </a:p>
          </p:txBody>
        </p:sp>
        <p:cxnSp>
          <p:nvCxnSpPr>
            <p:cNvPr id="21" name="직선 화살표 연결선 20">
              <a:extLst>
                <a:ext uri="{FF2B5EF4-FFF2-40B4-BE49-F238E27FC236}">
                  <a16:creationId xmlns:a16="http://schemas.microsoft.com/office/drawing/2014/main" id="{DDD1E5FA-E3E7-4C2E-96A0-84D83FCD636A}"/>
                </a:ext>
              </a:extLst>
            </p:cNvPr>
            <p:cNvCxnSpPr>
              <a:cxnSpLocks/>
            </p:cNvCxnSpPr>
            <p:nvPr/>
          </p:nvCxnSpPr>
          <p:spPr>
            <a:xfrm>
              <a:off x="4835215" y="3429000"/>
              <a:ext cx="2219372"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E17FD57B-0A2B-451E-B0A8-5E67D395C047}"/>
                </a:ext>
              </a:extLst>
            </p:cNvPr>
            <p:cNvCxnSpPr>
              <a:cxnSpLocks/>
            </p:cNvCxnSpPr>
            <p:nvPr/>
          </p:nvCxnSpPr>
          <p:spPr>
            <a:xfrm flipH="1">
              <a:off x="4835215" y="4437112"/>
              <a:ext cx="2219372"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5FBECD31-DF1D-45F2-BC0D-BD654B9382A5}"/>
              </a:ext>
            </a:extLst>
          </p:cNvPr>
          <p:cNvSpPr txBox="1"/>
          <p:nvPr/>
        </p:nvSpPr>
        <p:spPr>
          <a:xfrm>
            <a:off x="3496266" y="5530006"/>
            <a:ext cx="5552062" cy="923330"/>
          </a:xfrm>
          <a:prstGeom prst="rect">
            <a:avLst/>
          </a:prstGeom>
          <a:noFill/>
        </p:spPr>
        <p:txBody>
          <a:bodyPr wrap="square" rtlCol="0">
            <a:spAutoFit/>
          </a:bodyPr>
          <a:lstStyle/>
          <a:p>
            <a:r>
              <a:rPr lang="ko-KR" altLang="en-US" b="1" dirty="0"/>
              <a:t>한번의 학습 후 강화 학습 주기를 설정</a:t>
            </a:r>
            <a:endParaRPr lang="en-US" altLang="ko-KR" b="1" dirty="0"/>
          </a:p>
          <a:p>
            <a:r>
              <a:rPr lang="ko-KR" altLang="en-US" b="1" dirty="0"/>
              <a:t>정상적인 응답이 왔다면 여전히 </a:t>
            </a:r>
            <a:r>
              <a:rPr lang="en-US" altLang="ko-KR" b="1" dirty="0"/>
              <a:t>Red Team ai</a:t>
            </a:r>
            <a:r>
              <a:rPr lang="ko-KR" altLang="en-US" b="1" dirty="0"/>
              <a:t>의 </a:t>
            </a:r>
            <a:r>
              <a:rPr lang="en-US" altLang="ko-KR" b="1" dirty="0"/>
              <a:t>Exploit</a:t>
            </a:r>
            <a:r>
              <a:rPr lang="ko-KR" altLang="en-US" b="1" dirty="0"/>
              <a:t>이 성공한 것으로 보고 다시 반복 학습</a:t>
            </a:r>
          </a:p>
        </p:txBody>
      </p:sp>
      <p:sp>
        <p:nvSpPr>
          <p:cNvPr id="11" name="직사각형 10">
            <a:extLst>
              <a:ext uri="{FF2B5EF4-FFF2-40B4-BE49-F238E27FC236}">
                <a16:creationId xmlns:a16="http://schemas.microsoft.com/office/drawing/2014/main" id="{A4A791BE-9B5F-4207-87F2-AF9CDE49AA39}"/>
              </a:ext>
            </a:extLst>
          </p:cNvPr>
          <p:cNvSpPr/>
          <p:nvPr/>
        </p:nvSpPr>
        <p:spPr>
          <a:xfrm>
            <a:off x="3215680" y="5444228"/>
            <a:ext cx="5688632" cy="10811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9080970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b="1"/>
              <a:t>What is Purple Team AI Framework?</a:t>
            </a:r>
          </a:p>
        </p:txBody>
      </p:sp>
      <p:sp>
        <p:nvSpPr>
          <p:cNvPr id="55" name="TextBox 54"/>
          <p:cNvSpPr txBox="1"/>
          <p:nvPr/>
        </p:nvSpPr>
        <p:spPr>
          <a:xfrm>
            <a:off x="3143672" y="1412776"/>
            <a:ext cx="6646499" cy="369332"/>
          </a:xfrm>
          <a:prstGeom prst="rect">
            <a:avLst/>
          </a:prstGeom>
          <a:noFill/>
        </p:spPr>
        <p:txBody>
          <a:bodyPr wrap="none">
            <a:spAutoFit/>
          </a:bodyPr>
          <a:lstStyle/>
          <a:p>
            <a:pPr lvl="0">
              <a:defRPr/>
            </a:pPr>
            <a:r>
              <a:rPr lang="en-US" altLang="ko-KR" b="1" dirty="0"/>
              <a:t>Purple Team AI Framework (BAS</a:t>
            </a:r>
            <a:r>
              <a:rPr lang="ko-KR" altLang="en-US" b="1" dirty="0"/>
              <a:t>기술 기반 가상 시뮬레이션</a:t>
            </a:r>
            <a:r>
              <a:rPr lang="en-US" altLang="ko-KR" b="1" dirty="0"/>
              <a:t>)</a:t>
            </a:r>
          </a:p>
        </p:txBody>
      </p:sp>
      <p:sp>
        <p:nvSpPr>
          <p:cNvPr id="53" name="직사각형 52"/>
          <p:cNvSpPr/>
          <p:nvPr/>
        </p:nvSpPr>
        <p:spPr>
          <a:xfrm>
            <a:off x="767408" y="1844824"/>
            <a:ext cx="10729192" cy="465788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3"/>
          <p:cNvSpPr txBox="1"/>
          <p:nvPr/>
        </p:nvSpPr>
        <p:spPr>
          <a:xfrm>
            <a:off x="3143672" y="4734151"/>
            <a:ext cx="1505540" cy="646331"/>
          </a:xfrm>
          <a:prstGeom prst="rect">
            <a:avLst/>
          </a:prstGeom>
          <a:noFill/>
        </p:spPr>
        <p:txBody>
          <a:bodyPr wrap="none">
            <a:spAutoFit/>
          </a:bodyPr>
          <a:lstStyle/>
          <a:p>
            <a:pPr lvl="0">
              <a:defRPr/>
            </a:pPr>
            <a:r>
              <a:rPr lang="ko-KR" altLang="en-US" b="1" dirty="0"/>
              <a:t>자율 해킹 </a:t>
            </a:r>
            <a:r>
              <a:rPr lang="en-US" altLang="ko-KR" b="1" dirty="0"/>
              <a:t>AI</a:t>
            </a:r>
          </a:p>
          <a:p>
            <a:pPr algn="ctr">
              <a:defRPr/>
            </a:pPr>
            <a:r>
              <a:rPr lang="en-US" altLang="ko-KR" b="1" dirty="0"/>
              <a:t>Red Team</a:t>
            </a:r>
            <a:endParaRPr lang="ko-KR" altLang="en-US" b="1" dirty="0"/>
          </a:p>
        </p:txBody>
      </p:sp>
      <p:pic>
        <p:nvPicPr>
          <p:cNvPr id="6" name="그림 5"/>
          <p:cNvPicPr>
            <a:picLocks noChangeAspect="1"/>
          </p:cNvPicPr>
          <p:nvPr/>
        </p:nvPicPr>
        <p:blipFill rotWithShape="1">
          <a:blip r:embed="rId2"/>
          <a:stretch>
            <a:fillRect/>
          </a:stretch>
        </p:blipFill>
        <p:spPr>
          <a:xfrm>
            <a:off x="3167740" y="3231275"/>
            <a:ext cx="1445096" cy="1445096"/>
          </a:xfrm>
          <a:prstGeom prst="rect">
            <a:avLst/>
          </a:prstGeom>
          <a:solidFill>
            <a:srgbClr val="FF0000">
              <a:alpha val="50000"/>
            </a:srgbClr>
          </a:solidFill>
        </p:spPr>
      </p:pic>
      <p:pic>
        <p:nvPicPr>
          <p:cNvPr id="7" name="그림 6"/>
          <p:cNvPicPr>
            <a:picLocks noChangeAspect="1"/>
          </p:cNvPicPr>
          <p:nvPr/>
        </p:nvPicPr>
        <p:blipFill rotWithShape="1">
          <a:blip r:embed="rId2"/>
          <a:stretch>
            <a:fillRect/>
          </a:stretch>
        </p:blipFill>
        <p:spPr>
          <a:xfrm>
            <a:off x="7250638" y="3231275"/>
            <a:ext cx="1445096" cy="1445096"/>
          </a:xfrm>
          <a:prstGeom prst="rect">
            <a:avLst/>
          </a:prstGeom>
          <a:solidFill>
            <a:srgbClr val="0070C0">
              <a:alpha val="50000"/>
            </a:srgbClr>
          </a:solidFill>
          <a:ln>
            <a:noFill/>
          </a:ln>
        </p:spPr>
      </p:pic>
      <p:sp>
        <p:nvSpPr>
          <p:cNvPr id="8" name="TextBox 7"/>
          <p:cNvSpPr txBox="1"/>
          <p:nvPr/>
        </p:nvSpPr>
        <p:spPr>
          <a:xfrm>
            <a:off x="7250638" y="4734151"/>
            <a:ext cx="1505540" cy="646331"/>
          </a:xfrm>
          <a:prstGeom prst="rect">
            <a:avLst/>
          </a:prstGeom>
          <a:noFill/>
        </p:spPr>
        <p:txBody>
          <a:bodyPr wrap="none">
            <a:spAutoFit/>
          </a:bodyPr>
          <a:lstStyle/>
          <a:p>
            <a:pPr lvl="0">
              <a:defRPr/>
            </a:pPr>
            <a:r>
              <a:rPr lang="ko-KR" altLang="en-US" b="1" dirty="0"/>
              <a:t>자율 보안 </a:t>
            </a:r>
            <a:r>
              <a:rPr lang="en-US" altLang="ko-KR" b="1" dirty="0"/>
              <a:t>AI</a:t>
            </a:r>
          </a:p>
          <a:p>
            <a:pPr algn="ctr">
              <a:defRPr/>
            </a:pPr>
            <a:r>
              <a:rPr lang="en-US" altLang="ko-KR" b="1" dirty="0"/>
              <a:t>Blue Team</a:t>
            </a:r>
          </a:p>
        </p:txBody>
      </p:sp>
      <p:cxnSp>
        <p:nvCxnSpPr>
          <p:cNvPr id="12" name="직선 화살표 연결선 11"/>
          <p:cNvCxnSpPr/>
          <p:nvPr/>
        </p:nvCxnSpPr>
        <p:spPr>
          <a:xfrm>
            <a:off x="5020858" y="3375291"/>
            <a:ext cx="2088232"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31003" y="2943244"/>
            <a:ext cx="802002" cy="369332"/>
          </a:xfrm>
          <a:prstGeom prst="rect">
            <a:avLst/>
          </a:prstGeom>
          <a:noFill/>
        </p:spPr>
        <p:txBody>
          <a:bodyPr wrap="square">
            <a:spAutoFit/>
          </a:bodyPr>
          <a:lstStyle/>
          <a:p>
            <a:pPr lvl="0">
              <a:defRPr/>
            </a:pPr>
            <a:r>
              <a:rPr lang="ko-KR" altLang="en-US" b="1" dirty="0"/>
              <a:t>침투</a:t>
            </a:r>
          </a:p>
        </p:txBody>
      </p:sp>
      <p:sp>
        <p:nvSpPr>
          <p:cNvPr id="59" name="화살표: 왼쪽으로 구부러짐 58"/>
          <p:cNvSpPr/>
          <p:nvPr/>
        </p:nvSpPr>
        <p:spPr>
          <a:xfrm>
            <a:off x="8765274" y="3303943"/>
            <a:ext cx="288032" cy="1322039"/>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sp>
        <p:nvSpPr>
          <p:cNvPr id="60" name="TextBox 59"/>
          <p:cNvSpPr txBox="1"/>
          <p:nvPr/>
        </p:nvSpPr>
        <p:spPr>
          <a:xfrm>
            <a:off x="9042063" y="3573016"/>
            <a:ext cx="1733167" cy="646331"/>
          </a:xfrm>
          <a:prstGeom prst="rect">
            <a:avLst/>
          </a:prstGeom>
          <a:noFill/>
        </p:spPr>
        <p:txBody>
          <a:bodyPr wrap="none">
            <a:spAutoFit/>
          </a:bodyPr>
          <a:lstStyle/>
          <a:p>
            <a:pPr algn="ctr">
              <a:defRPr/>
            </a:pPr>
            <a:r>
              <a:rPr lang="ko-KR" altLang="en-US" b="1" dirty="0"/>
              <a:t>강화학습 기반 </a:t>
            </a:r>
          </a:p>
          <a:p>
            <a:pPr algn="ctr">
              <a:defRPr/>
            </a:pPr>
            <a:r>
              <a:rPr lang="ko-KR" altLang="en-US" b="1" dirty="0"/>
              <a:t>패치</a:t>
            </a:r>
          </a:p>
        </p:txBody>
      </p:sp>
      <p:cxnSp>
        <p:nvCxnSpPr>
          <p:cNvPr id="15" name="직선 화살표 연결선 14"/>
          <p:cNvCxnSpPr/>
          <p:nvPr/>
        </p:nvCxnSpPr>
        <p:spPr>
          <a:xfrm flipH="1">
            <a:off x="5015880" y="4437112"/>
            <a:ext cx="2016224"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54323" y="4499828"/>
            <a:ext cx="1189749" cy="369332"/>
          </a:xfrm>
          <a:prstGeom prst="rect">
            <a:avLst/>
          </a:prstGeom>
          <a:noFill/>
        </p:spPr>
        <p:txBody>
          <a:bodyPr wrap="none">
            <a:spAutoFit/>
          </a:bodyPr>
          <a:lstStyle/>
          <a:p>
            <a:pPr lvl="0">
              <a:defRPr/>
            </a:pPr>
            <a:r>
              <a:rPr lang="ko-KR" altLang="en-US" b="1" dirty="0"/>
              <a:t>패치 전달</a:t>
            </a:r>
            <a:endParaRPr lang="en-US" altLang="ko-KR" b="1" dirty="0"/>
          </a:p>
        </p:txBody>
      </p:sp>
      <p:sp>
        <p:nvSpPr>
          <p:cNvPr id="21" name="화살표: 왼쪽으로 구부러짐 58"/>
          <p:cNvSpPr/>
          <p:nvPr/>
        </p:nvSpPr>
        <p:spPr>
          <a:xfrm flipH="1" flipV="1">
            <a:off x="2783632" y="3284984"/>
            <a:ext cx="288032" cy="1368152"/>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chemeClr val="tx1"/>
              </a:solidFill>
            </a:endParaRPr>
          </a:p>
        </p:txBody>
      </p:sp>
      <p:sp>
        <p:nvSpPr>
          <p:cNvPr id="22" name="TextBox 21"/>
          <p:cNvSpPr txBox="1"/>
          <p:nvPr/>
        </p:nvSpPr>
        <p:spPr>
          <a:xfrm>
            <a:off x="1199456" y="3646765"/>
            <a:ext cx="1651414" cy="646331"/>
          </a:xfrm>
          <a:prstGeom prst="rect">
            <a:avLst/>
          </a:prstGeom>
          <a:noFill/>
        </p:spPr>
        <p:txBody>
          <a:bodyPr wrap="none">
            <a:spAutoFit/>
          </a:bodyPr>
          <a:lstStyle/>
          <a:p>
            <a:pPr algn="ctr">
              <a:defRPr/>
            </a:pPr>
            <a:r>
              <a:rPr lang="ko-KR" altLang="en-US" b="1" dirty="0" err="1"/>
              <a:t>제로데이</a:t>
            </a:r>
            <a:r>
              <a:rPr lang="ko-KR" altLang="en-US" b="1" dirty="0"/>
              <a:t> 공격</a:t>
            </a:r>
          </a:p>
          <a:p>
            <a:pPr algn="ctr">
              <a:defRPr/>
            </a:pPr>
            <a:r>
              <a:rPr lang="ko-KR" altLang="en-US" b="1" dirty="0"/>
              <a:t>업데이트</a:t>
            </a:r>
            <a:endParaRPr lang="en-US" altLang="ko-KR" b="1" dirty="0"/>
          </a:p>
        </p:txBody>
      </p:sp>
      <p:sp>
        <p:nvSpPr>
          <p:cNvPr id="24" name="TextBox 23">
            <a:extLst>
              <a:ext uri="{FF2B5EF4-FFF2-40B4-BE49-F238E27FC236}">
                <a16:creationId xmlns:a16="http://schemas.microsoft.com/office/drawing/2014/main" id="{DF71204C-C7D1-42B5-859A-AADB70343530}"/>
              </a:ext>
            </a:extLst>
          </p:cNvPr>
          <p:cNvSpPr txBox="1"/>
          <p:nvPr/>
        </p:nvSpPr>
        <p:spPr>
          <a:xfrm>
            <a:off x="2634586" y="5468767"/>
            <a:ext cx="6922827" cy="787588"/>
          </a:xfrm>
          <a:prstGeom prst="rect">
            <a:avLst/>
          </a:prstGeom>
          <a:noFill/>
        </p:spPr>
        <p:txBody>
          <a:bodyPr wrap="square">
            <a:spAutoFit/>
          </a:bodyPr>
          <a:lstStyle/>
          <a:p>
            <a:pPr marL="0" marR="0" indent="0" algn="just" fontAlgn="base" latinLnBrk="1">
              <a:lnSpc>
                <a:spcPct val="160000"/>
              </a:lnSpc>
              <a:spcBef>
                <a:spcPts val="0"/>
              </a:spcBef>
              <a:spcAft>
                <a:spcPts val="0"/>
              </a:spcAft>
            </a:pPr>
            <a:r>
              <a:rPr lang="en-US" altLang="ko-KR" sz="1500" b="1" kern="0" spc="0" dirty="0">
                <a:solidFill>
                  <a:srgbClr val="000000"/>
                </a:solidFill>
                <a:effectLst/>
                <a:latin typeface="맑은 고딕" panose="020B0503020000020004" pitchFamily="50" charset="-127"/>
                <a:ea typeface="맑은 고딕" panose="020B0503020000020004" pitchFamily="50" charset="-127"/>
              </a:rPr>
              <a:t>BAS </a:t>
            </a:r>
            <a:r>
              <a:rPr lang="ko-KR" altLang="en-US" sz="1500" b="1" kern="0" spc="0" dirty="0">
                <a:solidFill>
                  <a:srgbClr val="000000"/>
                </a:solidFill>
                <a:effectLst/>
                <a:latin typeface="맑은 고딕" panose="020B0503020000020004" pitchFamily="50" charset="-127"/>
                <a:ea typeface="맑은 고딕" panose="020B0503020000020004" pitchFamily="50" charset="-127"/>
              </a:rPr>
              <a:t>기반의 환경에서 강화학습을 수행한 자율 해킹</a:t>
            </a:r>
            <a:r>
              <a:rPr lang="en-US" altLang="ko-KR" sz="1500" b="1" kern="0" dirty="0">
                <a:solidFill>
                  <a:srgbClr val="000000"/>
                </a:solidFill>
                <a:latin typeface="맑은 고딕" panose="020B0503020000020004" pitchFamily="50" charset="-127"/>
                <a:ea typeface="맑은 고딕" panose="020B0503020000020004" pitchFamily="50" charset="-127"/>
              </a:rPr>
              <a:t>AI, </a:t>
            </a:r>
            <a:r>
              <a:rPr lang="ko-KR" altLang="en-US" sz="1500" b="1" kern="0" dirty="0">
                <a:solidFill>
                  <a:srgbClr val="000000"/>
                </a:solidFill>
                <a:latin typeface="맑은 고딕" panose="020B0503020000020004" pitchFamily="50" charset="-127"/>
                <a:ea typeface="맑은 고딕" panose="020B0503020000020004" pitchFamily="50" charset="-127"/>
              </a:rPr>
              <a:t>자율 보안</a:t>
            </a:r>
            <a:r>
              <a:rPr lang="en-US" altLang="ko-KR" sz="1500" b="1" kern="0" dirty="0">
                <a:solidFill>
                  <a:srgbClr val="000000"/>
                </a:solidFill>
                <a:latin typeface="맑은 고딕" panose="020B0503020000020004" pitchFamily="50" charset="-127"/>
                <a:ea typeface="맑은 고딕" panose="020B0503020000020004" pitchFamily="50" charset="-127"/>
              </a:rPr>
              <a:t>AI </a:t>
            </a:r>
            <a:r>
              <a:rPr lang="ko-KR" altLang="en-US" sz="1500" b="1" kern="0" spc="0" dirty="0">
                <a:solidFill>
                  <a:srgbClr val="000000"/>
                </a:solidFill>
                <a:effectLst/>
                <a:latin typeface="맑은 고딕" panose="020B0503020000020004" pitchFamily="50" charset="-127"/>
                <a:ea typeface="맑은 고딕" panose="020B0503020000020004" pitchFamily="50" charset="-127"/>
              </a:rPr>
              <a:t>간의 공격</a:t>
            </a:r>
            <a:r>
              <a:rPr lang="en-US" altLang="ko-KR" sz="1500" b="1" kern="0" spc="0" dirty="0">
                <a:solidFill>
                  <a:srgbClr val="000000"/>
                </a:solidFill>
                <a:effectLst/>
                <a:latin typeface="맑은 고딕" panose="020B0503020000020004" pitchFamily="50" charset="-127"/>
                <a:ea typeface="맑은 고딕" panose="020B0503020000020004" pitchFamily="50" charset="-127"/>
              </a:rPr>
              <a:t>·</a:t>
            </a:r>
            <a:r>
              <a:rPr lang="ko-KR" altLang="en-US" sz="1500" b="1" kern="0" spc="0" dirty="0">
                <a:solidFill>
                  <a:srgbClr val="000000"/>
                </a:solidFill>
                <a:effectLst/>
                <a:latin typeface="맑은 고딕" panose="020B0503020000020004" pitchFamily="50" charset="-127"/>
                <a:ea typeface="맑은 고딕" panose="020B0503020000020004" pitchFamily="50" charset="-127"/>
              </a:rPr>
              <a:t>방어를 통해 알려진 취약점 및 제로 데이 공격을 차단 할 수 있는 </a:t>
            </a:r>
            <a:r>
              <a:rPr lang="en-US" altLang="ko-KR" sz="1500" b="1" kern="0" spc="0" dirty="0">
                <a:solidFill>
                  <a:srgbClr val="000000"/>
                </a:solidFill>
                <a:effectLst/>
                <a:latin typeface="맑은 고딕" panose="020B0503020000020004" pitchFamily="50" charset="-127"/>
                <a:ea typeface="맑은 고딕" panose="020B0503020000020004" pitchFamily="50" charset="-127"/>
              </a:rPr>
              <a:t>Framework</a:t>
            </a:r>
            <a:endParaRPr lang="ko-KR" altLang="en-US" sz="1500" b="1" kern="0" spc="0" dirty="0">
              <a:solidFill>
                <a:srgbClr val="000000"/>
              </a:solidFill>
              <a:effectLst/>
              <a:latin typeface="한컴바탕"/>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최종 목표 모델</a:t>
            </a:r>
          </a:p>
        </p:txBody>
      </p:sp>
      <p:sp>
        <p:nvSpPr>
          <p:cNvPr id="7" name="TextBox 6">
            <a:extLst>
              <a:ext uri="{FF2B5EF4-FFF2-40B4-BE49-F238E27FC236}">
                <a16:creationId xmlns:a16="http://schemas.microsoft.com/office/drawing/2014/main" id="{4E22CF20-FA64-4A10-BE92-220BDB714DE6}"/>
              </a:ext>
            </a:extLst>
          </p:cNvPr>
          <p:cNvSpPr txBox="1"/>
          <p:nvPr/>
        </p:nvSpPr>
        <p:spPr>
          <a:xfrm>
            <a:off x="1104695" y="5125454"/>
            <a:ext cx="4138844" cy="1200329"/>
          </a:xfrm>
          <a:prstGeom prst="rect">
            <a:avLst/>
          </a:prstGeom>
          <a:noFill/>
        </p:spPr>
        <p:txBody>
          <a:bodyPr wrap="square" rtlCol="0">
            <a:spAutoFit/>
          </a:bodyPr>
          <a:lstStyle/>
          <a:p>
            <a:r>
              <a:rPr lang="en-US" altLang="ko-KR" b="1" dirty="0"/>
              <a:t>• </a:t>
            </a:r>
            <a:r>
              <a:rPr lang="en-US" altLang="ko-KR" b="1" dirty="0">
                <a:solidFill>
                  <a:srgbClr val="FF0000"/>
                </a:solidFill>
              </a:rPr>
              <a:t>Red</a:t>
            </a:r>
            <a:r>
              <a:rPr lang="en-US" altLang="ko-KR" b="1" dirty="0"/>
              <a:t> Team</a:t>
            </a:r>
          </a:p>
          <a:p>
            <a:pPr marL="285750" indent="-285750">
              <a:buFontTx/>
              <a:buChar char="-"/>
            </a:pPr>
            <a:r>
              <a:rPr lang="ko-KR" altLang="en-US" b="1" dirty="0"/>
              <a:t>자율적인 취약점 탐색</a:t>
            </a:r>
            <a:endParaRPr lang="en-US" altLang="ko-KR" b="1" dirty="0"/>
          </a:p>
          <a:p>
            <a:pPr marL="285750" indent="-285750">
              <a:buFontTx/>
              <a:buChar char="-"/>
            </a:pPr>
            <a:r>
              <a:rPr lang="ko-KR" altLang="en-US" b="1" dirty="0"/>
              <a:t>발견한 취약점을 통해 </a:t>
            </a:r>
            <a:r>
              <a:rPr lang="en-US" altLang="ko-KR" b="1" dirty="0"/>
              <a:t>Exploit </a:t>
            </a:r>
          </a:p>
          <a:p>
            <a:r>
              <a:rPr lang="en-US" altLang="ko-KR" b="1" dirty="0"/>
              <a:t>-&gt; </a:t>
            </a:r>
            <a:r>
              <a:rPr lang="en-US" altLang="ko-KR" b="1" dirty="0" err="1"/>
              <a:t>ZeroDay</a:t>
            </a:r>
            <a:r>
              <a:rPr lang="ko-KR" altLang="en-US" b="1" dirty="0"/>
              <a:t> 공격 </a:t>
            </a:r>
            <a:r>
              <a:rPr lang="en-US" altLang="ko-KR" b="1" dirty="0"/>
              <a:t>or </a:t>
            </a:r>
            <a:r>
              <a:rPr lang="ko-KR" altLang="en-US" b="1" dirty="0"/>
              <a:t>알려진 취약점  </a:t>
            </a:r>
            <a:endParaRPr lang="en-US" altLang="ko-KR" b="1" dirty="0"/>
          </a:p>
        </p:txBody>
      </p:sp>
      <p:sp>
        <p:nvSpPr>
          <p:cNvPr id="31" name="TextBox 30">
            <a:extLst>
              <a:ext uri="{FF2B5EF4-FFF2-40B4-BE49-F238E27FC236}">
                <a16:creationId xmlns:a16="http://schemas.microsoft.com/office/drawing/2014/main" id="{BA1050E9-8790-43F4-AA02-669740510AFC}"/>
              </a:ext>
            </a:extLst>
          </p:cNvPr>
          <p:cNvSpPr txBox="1"/>
          <p:nvPr/>
        </p:nvSpPr>
        <p:spPr>
          <a:xfrm>
            <a:off x="5633153" y="5125454"/>
            <a:ext cx="4138844" cy="1200329"/>
          </a:xfrm>
          <a:prstGeom prst="rect">
            <a:avLst/>
          </a:prstGeom>
          <a:noFill/>
        </p:spPr>
        <p:txBody>
          <a:bodyPr wrap="square" rtlCol="0">
            <a:spAutoFit/>
          </a:bodyPr>
          <a:lstStyle/>
          <a:p>
            <a:r>
              <a:rPr lang="en-US" altLang="ko-KR" b="1" dirty="0"/>
              <a:t>• </a:t>
            </a:r>
            <a:r>
              <a:rPr lang="en-US" altLang="ko-KR" b="1" dirty="0">
                <a:solidFill>
                  <a:schemeClr val="accent1"/>
                </a:solidFill>
              </a:rPr>
              <a:t>Blue</a:t>
            </a:r>
            <a:r>
              <a:rPr lang="en-US" altLang="ko-KR" b="1" dirty="0"/>
              <a:t> Team</a:t>
            </a:r>
          </a:p>
          <a:p>
            <a:pPr marL="285750" indent="-285750">
              <a:buFontTx/>
              <a:buChar char="-"/>
            </a:pPr>
            <a:r>
              <a:rPr lang="ko-KR" altLang="en-US" b="1" dirty="0"/>
              <a:t>자율적 보안침해행위 탐지</a:t>
            </a:r>
            <a:endParaRPr lang="en-US" altLang="ko-KR" b="1" dirty="0"/>
          </a:p>
          <a:p>
            <a:pPr marL="285750" indent="-285750">
              <a:buFontTx/>
              <a:buChar char="-"/>
            </a:pPr>
            <a:r>
              <a:rPr lang="ko-KR" altLang="en-US" b="1" dirty="0"/>
              <a:t>자동적 침해행위 대응</a:t>
            </a:r>
            <a:endParaRPr lang="en-US" altLang="ko-KR" b="1" dirty="0"/>
          </a:p>
          <a:p>
            <a:r>
              <a:rPr lang="en-US" altLang="ko-KR" b="1" dirty="0"/>
              <a:t>-&gt; </a:t>
            </a:r>
            <a:r>
              <a:rPr lang="ko-KR" altLang="en-US" b="1" dirty="0"/>
              <a:t>보고서 및 자동 패치</a:t>
            </a:r>
            <a:endParaRPr lang="en-US" altLang="ko-KR" b="1" dirty="0"/>
          </a:p>
        </p:txBody>
      </p:sp>
      <p:grpSp>
        <p:nvGrpSpPr>
          <p:cNvPr id="12" name="그룹 11">
            <a:extLst>
              <a:ext uri="{FF2B5EF4-FFF2-40B4-BE49-F238E27FC236}">
                <a16:creationId xmlns:a16="http://schemas.microsoft.com/office/drawing/2014/main" id="{F1745BD1-C2F3-442B-9A44-C9C04F7B451C}"/>
              </a:ext>
            </a:extLst>
          </p:cNvPr>
          <p:cNvGrpSpPr/>
          <p:nvPr/>
        </p:nvGrpSpPr>
        <p:grpSpPr>
          <a:xfrm>
            <a:off x="576347" y="1268760"/>
            <a:ext cx="7823909" cy="2993350"/>
            <a:chOff x="1187613" y="1554738"/>
            <a:chExt cx="7823909" cy="2993350"/>
          </a:xfrm>
        </p:grpSpPr>
        <p:grpSp>
          <p:nvGrpSpPr>
            <p:cNvPr id="11" name="그룹 10">
              <a:extLst>
                <a:ext uri="{FF2B5EF4-FFF2-40B4-BE49-F238E27FC236}">
                  <a16:creationId xmlns:a16="http://schemas.microsoft.com/office/drawing/2014/main" id="{41540EA2-A127-47C0-8EDA-B0B41FC7AA03}"/>
                </a:ext>
              </a:extLst>
            </p:cNvPr>
            <p:cNvGrpSpPr/>
            <p:nvPr/>
          </p:nvGrpSpPr>
          <p:grpSpPr>
            <a:xfrm>
              <a:off x="1187613" y="1789876"/>
              <a:ext cx="7664494" cy="2758212"/>
              <a:chOff x="1187613" y="1789876"/>
              <a:chExt cx="7664494" cy="2758212"/>
            </a:xfrm>
          </p:grpSpPr>
          <p:sp>
            <p:nvSpPr>
              <p:cNvPr id="3" name="TextBox 2"/>
              <p:cNvSpPr txBox="1"/>
              <p:nvPr/>
            </p:nvSpPr>
            <p:spPr>
              <a:xfrm>
                <a:off x="1394122" y="1789876"/>
                <a:ext cx="3765774" cy="400110"/>
              </a:xfrm>
              <a:prstGeom prst="rect">
                <a:avLst/>
              </a:prstGeom>
              <a:noFill/>
            </p:spPr>
            <p:txBody>
              <a:bodyPr wrap="none">
                <a:spAutoFit/>
              </a:bodyPr>
              <a:lstStyle/>
              <a:p>
                <a:pPr lvl="0">
                  <a:defRPr/>
                </a:pPr>
                <a:r>
                  <a:rPr lang="en-US" altLang="ko-KR" sz="2000" b="1" dirty="0"/>
                  <a:t>BAS</a:t>
                </a:r>
                <a:r>
                  <a:rPr lang="ko-KR" altLang="en-US" sz="2000" b="1" dirty="0"/>
                  <a:t>기반의 강화학습 수행 환경</a:t>
                </a:r>
                <a:endParaRPr lang="en-US" altLang="ko-KR" sz="2000" b="1" dirty="0"/>
              </a:p>
            </p:txBody>
          </p:sp>
          <p:sp>
            <p:nvSpPr>
              <p:cNvPr id="9" name="화살표: 오른쪽 8">
                <a:extLst>
                  <a:ext uri="{FF2B5EF4-FFF2-40B4-BE49-F238E27FC236}">
                    <a16:creationId xmlns:a16="http://schemas.microsoft.com/office/drawing/2014/main" id="{29F64744-F961-446C-860A-25490CA814A1}"/>
                  </a:ext>
                </a:extLst>
              </p:cNvPr>
              <p:cNvSpPr/>
              <p:nvPr/>
            </p:nvSpPr>
            <p:spPr>
              <a:xfrm>
                <a:off x="5497660" y="2953558"/>
                <a:ext cx="1010432" cy="7078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0" name="그룹 9">
                <a:extLst>
                  <a:ext uri="{FF2B5EF4-FFF2-40B4-BE49-F238E27FC236}">
                    <a16:creationId xmlns:a16="http://schemas.microsoft.com/office/drawing/2014/main" id="{14FE62BB-B71A-4340-960E-997BE2330303}"/>
                  </a:ext>
                </a:extLst>
              </p:cNvPr>
              <p:cNvGrpSpPr/>
              <p:nvPr/>
            </p:nvGrpSpPr>
            <p:grpSpPr>
              <a:xfrm>
                <a:off x="1187613" y="2210792"/>
                <a:ext cx="4044083" cy="2226320"/>
                <a:chOff x="1703512" y="2276872"/>
                <a:chExt cx="3672408" cy="1860352"/>
              </a:xfrm>
            </p:grpSpPr>
            <p:sp>
              <p:nvSpPr>
                <p:cNvPr id="16" name="직사각형 15">
                  <a:extLst>
                    <a:ext uri="{FF2B5EF4-FFF2-40B4-BE49-F238E27FC236}">
                      <a16:creationId xmlns:a16="http://schemas.microsoft.com/office/drawing/2014/main" id="{23ED8BD1-B321-4C81-8A5A-2DF662F133FD}"/>
                    </a:ext>
                  </a:extLst>
                </p:cNvPr>
                <p:cNvSpPr/>
                <p:nvPr/>
              </p:nvSpPr>
              <p:spPr>
                <a:xfrm>
                  <a:off x="1703512" y="2276872"/>
                  <a:ext cx="3672408" cy="186035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17" name="TextBox 16">
                  <a:extLst>
                    <a:ext uri="{FF2B5EF4-FFF2-40B4-BE49-F238E27FC236}">
                      <a16:creationId xmlns:a16="http://schemas.microsoft.com/office/drawing/2014/main" id="{8F8C2FBC-373E-45B6-A5BD-167AB05D9DD9}"/>
                    </a:ext>
                  </a:extLst>
                </p:cNvPr>
                <p:cNvSpPr txBox="1"/>
                <p:nvPr/>
              </p:nvSpPr>
              <p:spPr>
                <a:xfrm>
                  <a:off x="2185137" y="3537341"/>
                  <a:ext cx="647014" cy="251699"/>
                </a:xfrm>
                <a:prstGeom prst="rect">
                  <a:avLst/>
                </a:prstGeom>
                <a:noFill/>
              </p:spPr>
              <p:txBody>
                <a:bodyPr wrap="none">
                  <a:spAutoFit/>
                </a:bodyPr>
                <a:lstStyle/>
                <a:p>
                  <a:pPr algn="ctr">
                    <a:defRPr/>
                  </a:pPr>
                  <a:r>
                    <a:rPr lang="en-US" altLang="ko-KR" b="1" dirty="0">
                      <a:solidFill>
                        <a:srgbClr val="FF0000"/>
                      </a:solidFill>
                    </a:rPr>
                    <a:t>Red</a:t>
                  </a:r>
                  <a:r>
                    <a:rPr lang="en-US" altLang="ko-KR" b="1" dirty="0"/>
                    <a:t> Team</a:t>
                  </a:r>
                  <a:endParaRPr lang="ko-KR" altLang="en-US" b="1" dirty="0"/>
                </a:p>
              </p:txBody>
            </p:sp>
            <p:sp>
              <p:nvSpPr>
                <p:cNvPr id="20" name="TextBox 19">
                  <a:extLst>
                    <a:ext uri="{FF2B5EF4-FFF2-40B4-BE49-F238E27FC236}">
                      <a16:creationId xmlns:a16="http://schemas.microsoft.com/office/drawing/2014/main" id="{EF4F1E2C-41D0-4C6C-84D9-F2441D758A13}"/>
                    </a:ext>
                  </a:extLst>
                </p:cNvPr>
                <p:cNvSpPr txBox="1"/>
                <p:nvPr/>
              </p:nvSpPr>
              <p:spPr>
                <a:xfrm>
                  <a:off x="4280165" y="3537341"/>
                  <a:ext cx="679914" cy="251699"/>
                </a:xfrm>
                <a:prstGeom prst="rect">
                  <a:avLst/>
                </a:prstGeom>
                <a:noFill/>
              </p:spPr>
              <p:txBody>
                <a:bodyPr wrap="none">
                  <a:spAutoFit/>
                </a:bodyPr>
                <a:lstStyle/>
                <a:p>
                  <a:pPr algn="ctr">
                    <a:defRPr/>
                  </a:pPr>
                  <a:r>
                    <a:rPr lang="en-US" altLang="ko-KR" b="1" dirty="0">
                      <a:solidFill>
                        <a:schemeClr val="accent1"/>
                      </a:solidFill>
                    </a:rPr>
                    <a:t>Blue</a:t>
                  </a:r>
                  <a:r>
                    <a:rPr lang="en-US" altLang="ko-KR" b="1" dirty="0"/>
                    <a:t> Team</a:t>
                  </a:r>
                </a:p>
              </p:txBody>
            </p:sp>
            <p:cxnSp>
              <p:nvCxnSpPr>
                <p:cNvPr id="21" name="직선 화살표 연결선 20">
                  <a:extLst>
                    <a:ext uri="{FF2B5EF4-FFF2-40B4-BE49-F238E27FC236}">
                      <a16:creationId xmlns:a16="http://schemas.microsoft.com/office/drawing/2014/main" id="{DDD1E5FA-E3E7-4C2E-96A0-84D83FCD636A}"/>
                    </a:ext>
                  </a:extLst>
                </p:cNvPr>
                <p:cNvCxnSpPr/>
                <p:nvPr/>
              </p:nvCxnSpPr>
              <p:spPr>
                <a:xfrm>
                  <a:off x="3086730" y="2683913"/>
                  <a:ext cx="1073604"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B09D1F-DA9E-4D81-A86B-771A84096315}"/>
                    </a:ext>
                  </a:extLst>
                </p:cNvPr>
                <p:cNvSpPr txBox="1"/>
                <p:nvPr/>
              </p:nvSpPr>
              <p:spPr>
                <a:xfrm>
                  <a:off x="3318562" y="2276872"/>
                  <a:ext cx="781276" cy="387799"/>
                </a:xfrm>
                <a:prstGeom prst="rect">
                  <a:avLst/>
                </a:prstGeom>
                <a:noFill/>
              </p:spPr>
              <p:txBody>
                <a:bodyPr wrap="square">
                  <a:spAutoFit/>
                </a:bodyPr>
                <a:lstStyle/>
                <a:p>
                  <a:pPr lvl="0">
                    <a:defRPr/>
                  </a:pPr>
                  <a:r>
                    <a:rPr lang="ko-KR" altLang="en-US" b="1" dirty="0"/>
                    <a:t>침투</a:t>
                  </a:r>
                  <a:r>
                    <a:rPr lang="en-US" altLang="ko-KR" b="1" dirty="0"/>
                    <a:t> </a:t>
                  </a:r>
                  <a:endParaRPr lang="ko-KR" altLang="en-US" b="1" dirty="0"/>
                </a:p>
              </p:txBody>
            </p:sp>
            <p:sp>
              <p:nvSpPr>
                <p:cNvPr id="24" name="화살표: 왼쪽으로 구부러짐 23">
                  <a:extLst>
                    <a:ext uri="{FF2B5EF4-FFF2-40B4-BE49-F238E27FC236}">
                      <a16:creationId xmlns:a16="http://schemas.microsoft.com/office/drawing/2014/main" id="{0AF2D15D-DD1E-486B-A507-F4A9A9CF4FFE}"/>
                    </a:ext>
                  </a:extLst>
                </p:cNvPr>
                <p:cNvSpPr/>
                <p:nvPr/>
              </p:nvSpPr>
              <p:spPr>
                <a:xfrm>
                  <a:off x="5011813" y="2639103"/>
                  <a:ext cx="148083" cy="830303"/>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cxnSp>
              <p:nvCxnSpPr>
                <p:cNvPr id="26" name="직선 화살표 연결선 25">
                  <a:extLst>
                    <a:ext uri="{FF2B5EF4-FFF2-40B4-BE49-F238E27FC236}">
                      <a16:creationId xmlns:a16="http://schemas.microsoft.com/office/drawing/2014/main" id="{E17FD57B-0A2B-451E-B0A8-5E67D395C047}"/>
                    </a:ext>
                  </a:extLst>
                </p:cNvPr>
                <p:cNvCxnSpPr/>
                <p:nvPr/>
              </p:nvCxnSpPr>
              <p:spPr>
                <a:xfrm flipH="1">
                  <a:off x="3084171" y="3350786"/>
                  <a:ext cx="1036583"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F01F8E-6CA8-45DE-989B-2274678E8849}"/>
                    </a:ext>
                  </a:extLst>
                </p:cNvPr>
                <p:cNvSpPr txBox="1"/>
                <p:nvPr/>
              </p:nvSpPr>
              <p:spPr>
                <a:xfrm>
                  <a:off x="3360996" y="3390176"/>
                  <a:ext cx="661099" cy="387799"/>
                </a:xfrm>
                <a:prstGeom prst="rect">
                  <a:avLst/>
                </a:prstGeom>
                <a:noFill/>
              </p:spPr>
              <p:txBody>
                <a:bodyPr wrap="none">
                  <a:spAutoFit/>
                </a:bodyPr>
                <a:lstStyle/>
                <a:p>
                  <a:pPr lvl="0">
                    <a:defRPr/>
                  </a:pPr>
                  <a:r>
                    <a:rPr lang="ko-KR" altLang="en-US" b="1" dirty="0"/>
                    <a:t>패치</a:t>
                  </a:r>
                  <a:endParaRPr lang="en-US" altLang="ko-KR" b="1" dirty="0"/>
                </a:p>
              </p:txBody>
            </p:sp>
            <p:sp>
              <p:nvSpPr>
                <p:cNvPr id="28" name="화살표: 왼쪽으로 구부러짐 58">
                  <a:extLst>
                    <a:ext uri="{FF2B5EF4-FFF2-40B4-BE49-F238E27FC236}">
                      <a16:creationId xmlns:a16="http://schemas.microsoft.com/office/drawing/2014/main" id="{A58BE33E-0636-4FDC-A663-122B93AB509E}"/>
                    </a:ext>
                  </a:extLst>
                </p:cNvPr>
                <p:cNvSpPr/>
                <p:nvPr/>
              </p:nvSpPr>
              <p:spPr>
                <a:xfrm flipH="1" flipV="1">
                  <a:off x="1936525" y="2627196"/>
                  <a:ext cx="148083" cy="859264"/>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9" name="TextBox 28">
                  <a:extLst>
                    <a:ext uri="{FF2B5EF4-FFF2-40B4-BE49-F238E27FC236}">
                      <a16:creationId xmlns:a16="http://schemas.microsoft.com/office/drawing/2014/main" id="{ED1ED64B-CCB3-433B-A57B-E31FB7AE81F2}"/>
                    </a:ext>
                  </a:extLst>
                </p:cNvPr>
                <p:cNvSpPr txBox="1"/>
                <p:nvPr/>
              </p:nvSpPr>
              <p:spPr>
                <a:xfrm>
                  <a:off x="2112817" y="2828843"/>
                  <a:ext cx="184731" cy="340365"/>
                </a:xfrm>
                <a:prstGeom prst="rect">
                  <a:avLst/>
                </a:prstGeom>
                <a:noFill/>
              </p:spPr>
              <p:txBody>
                <a:bodyPr wrap="none">
                  <a:spAutoFit/>
                </a:bodyPr>
                <a:lstStyle/>
                <a:p>
                  <a:pPr algn="ctr">
                    <a:defRPr/>
                  </a:pPr>
                  <a:endParaRPr lang="en-US" altLang="ko-KR" b="1" dirty="0"/>
                </a:p>
              </p:txBody>
            </p:sp>
            <p:pic>
              <p:nvPicPr>
                <p:cNvPr id="32" name="그림 31">
                  <a:extLst>
                    <a:ext uri="{FF2B5EF4-FFF2-40B4-BE49-F238E27FC236}">
                      <a16:creationId xmlns:a16="http://schemas.microsoft.com/office/drawing/2014/main" id="{A3C6E6B6-8358-45C3-AAD3-6072C7F00D61}"/>
                    </a:ext>
                  </a:extLst>
                </p:cNvPr>
                <p:cNvPicPr>
                  <a:picLocks noChangeAspect="1"/>
                </p:cNvPicPr>
                <p:nvPr/>
              </p:nvPicPr>
              <p:blipFill rotWithShape="1">
                <a:blip r:embed="rId2">
                  <a:duotone>
                    <a:schemeClr val="accent2">
                      <a:shade val="45000"/>
                      <a:satMod val="135000"/>
                    </a:schemeClr>
                    <a:prstClr val="white"/>
                  </a:duotone>
                </a:blip>
                <a:stretch>
                  <a:fillRect/>
                </a:stretch>
              </p:blipFill>
              <p:spPr>
                <a:xfrm>
                  <a:off x="1909005" y="2448225"/>
                  <a:ext cx="1265112" cy="1265112"/>
                </a:xfrm>
                <a:prstGeom prst="rect">
                  <a:avLst/>
                </a:prstGeom>
                <a:noFill/>
              </p:spPr>
            </p:pic>
            <p:pic>
              <p:nvPicPr>
                <p:cNvPr id="33" name="그림 32">
                  <a:extLst>
                    <a:ext uri="{FF2B5EF4-FFF2-40B4-BE49-F238E27FC236}">
                      <a16:creationId xmlns:a16="http://schemas.microsoft.com/office/drawing/2014/main" id="{E03FE963-7181-445A-8CDE-FF08FFEC5000}"/>
                    </a:ext>
                  </a:extLst>
                </p:cNvPr>
                <p:cNvPicPr>
                  <a:picLocks noChangeAspect="1"/>
                </p:cNvPicPr>
                <p:nvPr/>
              </p:nvPicPr>
              <p:blipFill rotWithShape="1">
                <a:blip r:embed="rId2">
                  <a:duotone>
                    <a:schemeClr val="accent1">
                      <a:shade val="45000"/>
                      <a:satMod val="135000"/>
                    </a:schemeClr>
                    <a:prstClr val="white"/>
                  </a:duotone>
                </a:blip>
                <a:stretch>
                  <a:fillRect/>
                </a:stretch>
              </p:blipFill>
              <p:spPr>
                <a:xfrm>
                  <a:off x="3935760" y="2379912"/>
                  <a:ext cx="1265112" cy="1265112"/>
                </a:xfrm>
                <a:prstGeom prst="rect">
                  <a:avLst/>
                </a:prstGeom>
                <a:noFill/>
              </p:spPr>
            </p:pic>
          </p:grpSp>
          <p:pic>
            <p:nvPicPr>
              <p:cNvPr id="34" name="그림 33">
                <a:extLst>
                  <a:ext uri="{FF2B5EF4-FFF2-40B4-BE49-F238E27FC236}">
                    <a16:creationId xmlns:a16="http://schemas.microsoft.com/office/drawing/2014/main" id="{AD97817C-E7BC-4C64-BABB-5677BAA54685}"/>
                  </a:ext>
                </a:extLst>
              </p:cNvPr>
              <p:cNvPicPr>
                <a:picLocks noChangeAspect="1"/>
              </p:cNvPicPr>
              <p:nvPr/>
            </p:nvPicPr>
            <p:blipFill rotWithShape="1">
              <a:blip r:embed="rId2">
                <a:duotone>
                  <a:schemeClr val="accent4">
                    <a:shade val="45000"/>
                    <a:satMod val="135000"/>
                  </a:schemeClr>
                  <a:prstClr val="white"/>
                </a:duotone>
              </a:blip>
              <a:stretch>
                <a:fillRect/>
              </a:stretch>
            </p:blipFill>
            <p:spPr>
              <a:xfrm>
                <a:off x="6403835" y="2099816"/>
                <a:ext cx="2448272" cy="2448272"/>
              </a:xfrm>
              <a:prstGeom prst="rect">
                <a:avLst/>
              </a:prstGeom>
              <a:noFill/>
            </p:spPr>
          </p:pic>
        </p:grpSp>
        <p:sp>
          <p:nvSpPr>
            <p:cNvPr id="35" name="TextBox 34">
              <a:extLst>
                <a:ext uri="{FF2B5EF4-FFF2-40B4-BE49-F238E27FC236}">
                  <a16:creationId xmlns:a16="http://schemas.microsoft.com/office/drawing/2014/main" id="{2207FAFA-4DAD-4A95-80E5-08CC0858613E}"/>
                </a:ext>
              </a:extLst>
            </p:cNvPr>
            <p:cNvSpPr txBox="1"/>
            <p:nvPr/>
          </p:nvSpPr>
          <p:spPr>
            <a:xfrm>
              <a:off x="6244419" y="1554738"/>
              <a:ext cx="2767103" cy="707886"/>
            </a:xfrm>
            <a:prstGeom prst="rect">
              <a:avLst/>
            </a:prstGeom>
            <a:noFill/>
          </p:spPr>
          <p:txBody>
            <a:bodyPr wrap="none">
              <a:spAutoFit/>
            </a:bodyPr>
            <a:lstStyle/>
            <a:p>
              <a:pPr lvl="0" algn="ctr">
                <a:defRPr/>
              </a:pPr>
              <a:r>
                <a:rPr lang="ko-KR" altLang="en-US" sz="2000" b="1" dirty="0"/>
                <a:t>최종적인 </a:t>
              </a:r>
              <a:r>
                <a:rPr lang="en-US" altLang="ko-KR" sz="2000" b="1" dirty="0"/>
                <a:t>AI</a:t>
              </a:r>
              <a:r>
                <a:rPr lang="ko-KR" altLang="en-US" sz="2000" b="1" dirty="0"/>
                <a:t> 통합관제 </a:t>
              </a:r>
              <a:endParaRPr lang="en-US" altLang="ko-KR" sz="2000" b="1" dirty="0"/>
            </a:p>
            <a:p>
              <a:pPr lvl="0" algn="ctr">
                <a:defRPr/>
              </a:pPr>
              <a:r>
                <a:rPr lang="en-US" altLang="ko-KR" sz="2000" b="1" dirty="0"/>
                <a:t>Purple Team AI</a:t>
              </a:r>
            </a:p>
          </p:txBody>
        </p:sp>
      </p:grpSp>
      <p:sp>
        <p:nvSpPr>
          <p:cNvPr id="36" name="TextBox 35">
            <a:extLst>
              <a:ext uri="{FF2B5EF4-FFF2-40B4-BE49-F238E27FC236}">
                <a16:creationId xmlns:a16="http://schemas.microsoft.com/office/drawing/2014/main" id="{5EFDCA16-0A79-4B5E-9C7E-48CF1BC7F982}"/>
              </a:ext>
            </a:extLst>
          </p:cNvPr>
          <p:cNvSpPr txBox="1"/>
          <p:nvPr/>
        </p:nvSpPr>
        <p:spPr>
          <a:xfrm>
            <a:off x="8015626" y="2421358"/>
            <a:ext cx="3862315" cy="1200329"/>
          </a:xfrm>
          <a:prstGeom prst="rect">
            <a:avLst/>
          </a:prstGeom>
          <a:noFill/>
        </p:spPr>
        <p:txBody>
          <a:bodyPr wrap="square" rtlCol="0">
            <a:spAutoFit/>
          </a:bodyPr>
          <a:lstStyle/>
          <a:p>
            <a:r>
              <a:rPr lang="en-US" altLang="ko-KR" b="1" dirty="0"/>
              <a:t>• </a:t>
            </a:r>
            <a:r>
              <a:rPr lang="en-US" altLang="ko-KR" b="1" dirty="0">
                <a:solidFill>
                  <a:srgbClr val="7030A0"/>
                </a:solidFill>
              </a:rPr>
              <a:t>Purple</a:t>
            </a:r>
            <a:r>
              <a:rPr lang="en-US" altLang="ko-KR" b="1" dirty="0"/>
              <a:t> Team</a:t>
            </a:r>
          </a:p>
          <a:p>
            <a:pPr marL="285750" indent="-285750">
              <a:buFontTx/>
              <a:buChar char="-"/>
            </a:pPr>
            <a:r>
              <a:rPr lang="en-US" altLang="ko-KR" b="1" dirty="0"/>
              <a:t>Purple Team AI Framework</a:t>
            </a:r>
            <a:r>
              <a:rPr lang="ko-KR" altLang="en-US" b="1" dirty="0"/>
              <a:t>를 통해 제로 데이 공격</a:t>
            </a:r>
            <a:r>
              <a:rPr lang="en-US" altLang="ko-KR" b="1" dirty="0"/>
              <a:t>(</a:t>
            </a:r>
            <a:r>
              <a:rPr lang="ko-KR" altLang="en-US" b="1" dirty="0"/>
              <a:t>알려지지않은 취약점 </a:t>
            </a:r>
            <a:r>
              <a:rPr lang="en-US" altLang="ko-KR" b="1" dirty="0"/>
              <a:t>)</a:t>
            </a:r>
            <a:r>
              <a:rPr lang="ko-KR" altLang="en-US" b="1" dirty="0"/>
              <a:t> 대비</a:t>
            </a:r>
            <a:endParaRPr lang="en-US" altLang="ko-KR" b="1" dirty="0"/>
          </a:p>
        </p:txBody>
      </p:sp>
    </p:spTree>
    <p:extLst>
      <p:ext uri="{BB962C8B-B14F-4D97-AF65-F5344CB8AC3E}">
        <p14:creationId xmlns:p14="http://schemas.microsoft.com/office/powerpoint/2010/main" val="3549222593"/>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idx="0" hasCustomPrompt="1"/>
          </p:nvPr>
        </p:nvSpPr>
        <p:spPr/>
        <p:txBody>
          <a:bodyPr/>
          <a:lstStyle/>
          <a:p>
            <a:pPr>
              <a:defRPr/>
            </a:pPr>
            <a:r>
              <a:rPr lang="ko-KR" altLang="en-US" b="1"/>
              <a:t>참고 자료</a:t>
            </a:r>
            <a:endParaRPr lang="ko-KR" altLang="en-US" b="1"/>
          </a:p>
        </p:txBody>
      </p:sp>
      <p:sp>
        <p:nvSpPr>
          <p:cNvPr id="4" name="TextBox 3"/>
          <p:cNvSpPr txBox="1"/>
          <p:nvPr/>
        </p:nvSpPr>
        <p:spPr>
          <a:xfrm>
            <a:off x="335360" y="1196752"/>
            <a:ext cx="10366930" cy="3659093"/>
          </a:xfrm>
          <a:prstGeom prst="rect">
            <a:avLst/>
          </a:prstGeom>
          <a:noFill/>
        </p:spPr>
        <p:txBody>
          <a:bodyPr wrap="none">
            <a:spAutoFit/>
          </a:bodyPr>
          <a:lstStyle/>
          <a:p>
            <a:pPr lvl="0">
              <a:defRPr/>
            </a:pPr>
            <a:r>
              <a:rPr lang="en-US" altLang="ko-KR" b="1"/>
              <a:t>[</a:t>
            </a:r>
            <a:r>
              <a:rPr lang="ko-KR" altLang="en-US" b="1"/>
              <a:t>논문</a:t>
            </a:r>
            <a:r>
              <a:rPr lang="en-US" altLang="ko-KR" b="1"/>
              <a:t>]</a:t>
            </a:r>
            <a:r>
              <a:rPr lang="ko-KR" altLang="en-US" b="1"/>
              <a:t> 사이버 공격 시뮬레이션 기술 동향 </a:t>
            </a:r>
            <a:r>
              <a:rPr lang="en-US" altLang="ko-KR" b="1"/>
              <a:t>– </a:t>
            </a:r>
            <a:r>
              <a:rPr lang="ko-KR" altLang="en-US" b="1"/>
              <a:t>이주영 외</a:t>
            </a:r>
            <a:r>
              <a:rPr lang="en-US" altLang="ko-KR" b="1"/>
              <a:t> 2</a:t>
            </a:r>
            <a:r>
              <a:rPr lang="ko-KR" altLang="en-US" b="1"/>
              <a:t>명</a:t>
            </a:r>
            <a:endParaRPr lang="ko-KR" altLang="en-US" b="1"/>
          </a:p>
          <a:p>
            <a:pPr lvl="0">
              <a:defRPr/>
            </a:pPr>
            <a:r>
              <a:rPr lang="en-US" altLang="ko-KR" b="1"/>
              <a:t>[</a:t>
            </a:r>
            <a:r>
              <a:rPr lang="ko-KR" altLang="en-US" b="1"/>
              <a:t>논문</a:t>
            </a:r>
            <a:r>
              <a:rPr lang="en-US" altLang="ko-KR" b="1"/>
              <a:t>] AEG: Automatic Exploit Generation – </a:t>
            </a:r>
            <a:r>
              <a:rPr lang="ko-KR" altLang="en-US" b="1"/>
              <a:t>차상길 외 </a:t>
            </a:r>
            <a:r>
              <a:rPr lang="en-US" altLang="ko-KR" b="1"/>
              <a:t>2</a:t>
            </a:r>
            <a:r>
              <a:rPr lang="ko-KR" altLang="en-US" b="1"/>
              <a:t>명</a:t>
            </a:r>
            <a:endParaRPr lang="ko-KR" altLang="en-US" b="1"/>
          </a:p>
          <a:p>
            <a:pPr lvl="0">
              <a:defRPr/>
            </a:pPr>
            <a:r>
              <a:rPr lang="en-US" altLang="ko-KR" b="1"/>
              <a:t>[</a:t>
            </a:r>
            <a:r>
              <a:rPr lang="ko-KR" altLang="en-US" b="1"/>
              <a:t>논문</a:t>
            </a:r>
            <a:r>
              <a:rPr lang="en-US" altLang="ko-KR" b="1"/>
              <a:t>] </a:t>
            </a:r>
            <a:r>
              <a:rPr lang="en-US" altLang="ko-KR" b="1" i="0">
                <a:effectLst/>
              </a:rPr>
              <a:t>B2R2: Building an Efficient Front-End for Binary Analysis – kaist</a:t>
            </a:r>
            <a:r>
              <a:rPr lang="ko-KR" altLang="en-US" b="1" i="0">
                <a:effectLst/>
              </a:rPr>
              <a:t> </a:t>
            </a:r>
            <a:r>
              <a:rPr lang="ko-KR" altLang="en-US" b="1"/>
              <a:t>차상길 교수</a:t>
            </a:r>
            <a:endParaRPr lang="ko-KR" altLang="en-US" b="1"/>
          </a:p>
          <a:p>
            <a:pPr lvl="0">
              <a:defRPr/>
            </a:pPr>
            <a:r>
              <a:rPr lang="en-US" altLang="ko-KR" b="1"/>
              <a:t>[</a:t>
            </a:r>
            <a:r>
              <a:rPr lang="ko-KR" altLang="en-US" b="1"/>
              <a:t>논문</a:t>
            </a:r>
            <a:r>
              <a:rPr lang="en-US" altLang="ko-KR" b="1"/>
              <a:t>] </a:t>
            </a:r>
            <a:r>
              <a:rPr lang="ko-KR" altLang="en-US" b="1" i="0">
                <a:solidFill>
                  <a:srgbClr val="000000"/>
                </a:solidFill>
                <a:effectLst/>
              </a:rPr>
              <a:t>인공지능을 활용한 네트워크 이상징후 탐지에 대한 연구 </a:t>
            </a:r>
            <a:r>
              <a:rPr lang="en-US" altLang="ko-KR" b="1" i="0">
                <a:solidFill>
                  <a:srgbClr val="000000"/>
                </a:solidFill>
                <a:effectLst/>
              </a:rPr>
              <a:t>– </a:t>
            </a:r>
            <a:r>
              <a:rPr lang="ko-KR" altLang="en-US" b="1" i="0">
                <a:solidFill>
                  <a:srgbClr val="000000"/>
                </a:solidFill>
                <a:effectLst/>
              </a:rPr>
              <a:t>건국대 이국진 교수</a:t>
            </a:r>
            <a:endParaRPr lang="ko-KR" altLang="en-US" b="1" i="0">
              <a:solidFill>
                <a:srgbClr val="000000"/>
              </a:solidFill>
              <a:effectLst/>
            </a:endParaRPr>
          </a:p>
          <a:p>
            <a:pPr lvl="0">
              <a:defRPr/>
            </a:pPr>
            <a:r>
              <a:rPr lang="en-US" altLang="ko-KR" b="1" i="0">
                <a:solidFill>
                  <a:srgbClr val="000000"/>
                </a:solidFill>
                <a:effectLst/>
              </a:rPr>
              <a:t>[</a:t>
            </a:r>
            <a:r>
              <a:rPr lang="ko-KR" altLang="en-US" b="1" i="0">
                <a:solidFill>
                  <a:srgbClr val="000000"/>
                </a:solidFill>
                <a:effectLst/>
              </a:rPr>
              <a:t>논문</a:t>
            </a:r>
            <a:r>
              <a:rPr lang="en-US" altLang="ko-KR" b="1" i="0">
                <a:solidFill>
                  <a:srgbClr val="000000"/>
                </a:solidFill>
                <a:effectLst/>
              </a:rPr>
              <a:t>]</a:t>
            </a:r>
            <a:r>
              <a:rPr lang="ko-KR" altLang="en-US" b="1" i="0">
                <a:solidFill>
                  <a:srgbClr val="000000"/>
                </a:solidFill>
                <a:effectLst/>
              </a:rPr>
              <a:t> Asynchronous Methods for Deep Reinforcement Learning</a:t>
            </a:r>
            <a:endParaRPr lang="ko-KR" altLang="en-US" b="1" i="0">
              <a:solidFill>
                <a:srgbClr val="000000"/>
              </a:solidFill>
              <a:effectLst/>
            </a:endParaRPr>
          </a:p>
          <a:p>
            <a:pPr lvl="0">
              <a:defRPr/>
            </a:pPr>
            <a:r>
              <a:rPr lang="en-US" altLang="ko-KR" b="1"/>
              <a:t>[GitHub] </a:t>
            </a:r>
            <a:r>
              <a:rPr lang="en-US" altLang="ko-KR" b="1" i="0" u="none" strike="noStrike">
                <a:effectLst/>
                <a:hlinkClick r:id="rId2"/>
              </a:rPr>
              <a:t>DefensiveOrigins</a:t>
            </a:r>
            <a:r>
              <a:rPr lang="en-US" altLang="ko-KR" b="1" i="0">
                <a:effectLst/>
              </a:rPr>
              <a:t>/</a:t>
            </a:r>
            <a:r>
              <a:rPr lang="en-US" altLang="ko-KR" b="1" i="0" u="none" strike="noStrike">
                <a:effectLst/>
                <a:hlinkClick r:id="rId2"/>
              </a:rPr>
              <a:t>AtomicPurpleTeam</a:t>
            </a:r>
            <a:endParaRPr lang="en-US" altLang="ko-KR" b="1" i="0" u="none" strike="noStrike">
              <a:effectLst/>
            </a:endParaRPr>
          </a:p>
          <a:p>
            <a:pPr lvl="0">
              <a:defRPr/>
            </a:pPr>
            <a:r>
              <a:rPr lang="en-US" altLang="ko-KR" b="1" u="sng">
                <a:effectLst/>
                <a:cs typeface="Times New Roman"/>
                <a:hlinkClick r:id="rId2"/>
              </a:rPr>
              <a:t>[GitHub</a:t>
            </a:r>
            <a:r>
              <a:rPr lang="en-US" altLang="ko-KR" b="1" u="sng">
                <a:cs typeface="Times New Roman"/>
              </a:rPr>
              <a:t>] </a:t>
            </a:r>
            <a:r>
              <a:rPr lang="en-US" altLang="ko-KR" b="1" u="sng">
                <a:effectLst/>
                <a:cs typeface="Times New Roman"/>
              </a:rPr>
              <a:t>DeepSpaceHarbor/Awesome-AI-Security</a:t>
            </a:r>
            <a:endParaRPr lang="en-US" altLang="ko-KR" b="1" u="sng">
              <a:effectLst/>
              <a:cs typeface="Times New Roman"/>
            </a:endParaRPr>
          </a:p>
          <a:p>
            <a:pPr algn="l">
              <a:defRPr/>
            </a:pPr>
            <a:r>
              <a:rPr lang="en-US" altLang="ko-KR" b="1" u="sng">
                <a:cs typeface="Times New Roman"/>
              </a:rPr>
              <a:t>[GitHub] </a:t>
            </a:r>
            <a:r>
              <a:rPr lang="en-US" altLang="ko-KR" b="1" i="0" u="none" strike="noStrike">
                <a:solidFill>
                  <a:srgbClr val="24292f"/>
                </a:solidFill>
                <a:effectLst/>
              </a:rPr>
              <a:t>13o-bbr-bbq</a:t>
            </a:r>
            <a:r>
              <a:rPr lang="en-US" altLang="ko-KR" b="1" i="0">
                <a:solidFill>
                  <a:srgbClr val="24292f"/>
                </a:solidFill>
                <a:effectLst/>
              </a:rPr>
              <a:t>/</a:t>
            </a:r>
            <a:r>
              <a:rPr lang="en-US" altLang="ko-KR" b="1" i="0" u="none" strike="noStrike">
                <a:solidFill>
                  <a:srgbClr val="24292f"/>
                </a:solidFill>
                <a:effectLst/>
              </a:rPr>
              <a:t>machine_learning_security</a:t>
            </a:r>
            <a:br>
              <a:rPr lang="en-US" altLang="ko-KR" b="1">
                <a:effectLst/>
                <a:cs typeface="Times New Roman"/>
              </a:rPr>
            </a:br>
            <a:r>
              <a:rPr lang="en-US" altLang="ko-KR" b="1">
                <a:effectLst/>
                <a:cs typeface="Times New Roman"/>
              </a:rPr>
              <a:t>[</a:t>
            </a:r>
            <a:r>
              <a:rPr lang="ko-KR" altLang="en-US" b="1">
                <a:effectLst/>
                <a:cs typeface="Times New Roman"/>
              </a:rPr>
              <a:t>기사</a:t>
            </a:r>
            <a:r>
              <a:rPr lang="en-US" altLang="ko-KR" b="1">
                <a:effectLst/>
                <a:cs typeface="Times New Roman"/>
              </a:rPr>
              <a:t>] </a:t>
            </a:r>
            <a:r>
              <a:rPr lang="en-US" altLang="ko-KR" b="1" i="0">
                <a:solidFill>
                  <a:srgbClr val="111111"/>
                </a:solidFill>
                <a:effectLst/>
              </a:rPr>
              <a:t>Cybersecurity: Supervising Your AI With The Red Team</a:t>
            </a:r>
            <a:endParaRPr lang="en-US" altLang="ko-KR" b="1" i="0">
              <a:solidFill>
                <a:srgbClr val="111111"/>
              </a:solidFill>
              <a:effectLst/>
            </a:endParaRPr>
          </a:p>
          <a:p>
            <a:pPr lvl="0">
              <a:defRPr/>
            </a:pPr>
            <a:r>
              <a:rPr lang="en-US" altLang="ko-KR" b="1" i="0">
                <a:effectLst/>
                <a:ea typeface="맑은 고딕"/>
              </a:rPr>
              <a:t>[</a:t>
            </a:r>
            <a:r>
              <a:rPr lang="ko-KR" altLang="en-US" b="1" i="0">
                <a:effectLst/>
                <a:ea typeface="맑은 고딕"/>
              </a:rPr>
              <a:t>기사</a:t>
            </a:r>
            <a:r>
              <a:rPr lang="en-US" altLang="ko-KR" b="1" i="0">
                <a:effectLst/>
                <a:ea typeface="맑은 고딕"/>
              </a:rPr>
              <a:t>] BAS, </a:t>
            </a:r>
            <a:r>
              <a:rPr lang="ko-KR" altLang="en-US" b="1" i="0">
                <a:effectLst/>
                <a:ea typeface="맑은 고딕"/>
              </a:rPr>
              <a:t>동작원리 및 특장점</a:t>
            </a:r>
            <a:r>
              <a:rPr lang="en-US" altLang="ko-KR" b="1" i="0">
                <a:effectLst/>
                <a:ea typeface="맑은 고딕"/>
              </a:rPr>
              <a:t>..."</a:t>
            </a:r>
            <a:r>
              <a:rPr lang="ko-KR" altLang="en-US" b="1" i="0">
                <a:effectLst/>
                <a:ea typeface="맑은 고딕"/>
              </a:rPr>
              <a:t>예상 가능한 모든 위협</a:t>
            </a:r>
            <a:r>
              <a:rPr lang="en-US" altLang="ko-KR" b="1" i="0">
                <a:effectLst/>
                <a:ea typeface="맑은 고딕"/>
              </a:rPr>
              <a:t>, </a:t>
            </a:r>
            <a:r>
              <a:rPr lang="ko-KR" altLang="en-US" b="1" i="0">
                <a:effectLst/>
                <a:ea typeface="맑은 고딕"/>
              </a:rPr>
              <a:t>사전에 체크하고 미리 차단</a:t>
            </a:r>
            <a:r>
              <a:rPr lang="en-US" altLang="ko-KR" b="1">
                <a:ea typeface="맑은 고딕"/>
              </a:rPr>
              <a:t> – </a:t>
            </a:r>
            <a:r>
              <a:rPr lang="ko-KR" altLang="en-US" b="1">
                <a:ea typeface="맑은 고딕"/>
              </a:rPr>
              <a:t>데일리시큐</a:t>
            </a:r>
            <a:endParaRPr lang="ko-KR" altLang="en-US" b="1">
              <a:ea typeface="맑은 고딕"/>
            </a:endParaRPr>
          </a:p>
          <a:p>
            <a:pPr lvl="0">
              <a:defRPr/>
            </a:pPr>
            <a:r>
              <a:rPr lang="en-US" altLang="ko-KR" b="1" i="0">
                <a:effectLst/>
                <a:ea typeface="맑은 고딕"/>
              </a:rPr>
              <a:t>[</a:t>
            </a:r>
            <a:r>
              <a:rPr lang="ko-KR" altLang="en-US" b="1" i="0">
                <a:effectLst/>
                <a:ea typeface="맑은 고딕"/>
              </a:rPr>
              <a:t>웹</a:t>
            </a:r>
            <a:r>
              <a:rPr lang="en-US" altLang="ko-KR" b="1" i="0">
                <a:effectLst/>
                <a:ea typeface="맑은 고딕"/>
              </a:rPr>
              <a:t>] </a:t>
            </a:r>
            <a:r>
              <a:rPr lang="en-US" altLang="ko-KR" b="1" i="0">
                <a:effectLst/>
                <a:ea typeface="나눔고딕"/>
              </a:rPr>
              <a:t>MITRE ATT&amp;CK Framework </a:t>
            </a:r>
            <a:r>
              <a:rPr lang="ko-KR" altLang="en-US" b="1" i="0">
                <a:effectLst/>
                <a:ea typeface="나눔고딕"/>
              </a:rPr>
              <a:t>이해하기 </a:t>
            </a:r>
            <a:r>
              <a:rPr lang="en-US" altLang="ko-KR" b="1" i="0">
                <a:effectLst/>
                <a:ea typeface="나눔고딕"/>
              </a:rPr>
              <a:t>- </a:t>
            </a:r>
            <a:r>
              <a:rPr lang="ko-KR" altLang="en-US" b="1" i="0">
                <a:effectLst/>
                <a:ea typeface="나눔고딕"/>
              </a:rPr>
              <a:t>이글루시큐리티</a:t>
            </a:r>
            <a:endParaRPr lang="ko-KR" altLang="en-US" b="1" i="0">
              <a:effectLst/>
              <a:ea typeface="나눔고딕"/>
            </a:endParaRPr>
          </a:p>
          <a:p>
            <a:pPr lvl="0">
              <a:defRPr/>
            </a:pPr>
            <a:r>
              <a:rPr lang="en-US" altLang="ko-KR" b="1" i="0">
                <a:solidFill>
                  <a:srgbClr val="111111"/>
                </a:solidFill>
                <a:effectLst/>
              </a:rPr>
              <a:t>[</a:t>
            </a:r>
            <a:r>
              <a:rPr lang="ko-KR" altLang="en-US" b="1" i="0">
                <a:solidFill>
                  <a:srgbClr val="111111"/>
                </a:solidFill>
                <a:effectLst/>
              </a:rPr>
              <a:t>블로그</a:t>
            </a:r>
            <a:r>
              <a:rPr lang="en-US" altLang="ko-KR" b="1">
                <a:solidFill>
                  <a:srgbClr val="111111"/>
                </a:solidFill>
              </a:rPr>
              <a:t>] https://leemon.tistory.com/34</a:t>
            </a:r>
            <a:endParaRPr lang="en-US" altLang="ko-KR" b="1">
              <a:solidFill>
                <a:srgbClr val="111111"/>
              </a:solidFill>
            </a:endParaRPr>
          </a:p>
          <a:p>
            <a:pPr lvl="0">
              <a:defRPr/>
            </a:pPr>
            <a:endParaRPr lang="en-US" altLang="ko-KR" b="1" i="0">
              <a:solidFill>
                <a:srgbClr val="111111"/>
              </a:solidFill>
              <a:effectLs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hasCustomPrompt="1"/>
          </p:nvPr>
        </p:nvSpPr>
        <p:spPr/>
        <p:txBody>
          <a:bodyPr/>
          <a:lstStyle/>
          <a:p>
            <a:pPr>
              <a:defRPr/>
            </a:pPr>
            <a:r>
              <a:rPr lang="ko-KR" altLang="en-US" b="1" dirty="0"/>
              <a:t>기획배경</a:t>
            </a:r>
          </a:p>
        </p:txBody>
      </p:sp>
      <p:sp>
        <p:nvSpPr>
          <p:cNvPr id="4" name="TextBox 3"/>
          <p:cNvSpPr txBox="1"/>
          <p:nvPr/>
        </p:nvSpPr>
        <p:spPr>
          <a:xfrm>
            <a:off x="807830" y="1268760"/>
            <a:ext cx="2484010" cy="396210"/>
          </a:xfrm>
          <a:prstGeom prst="rect">
            <a:avLst/>
          </a:prstGeom>
        </p:spPr>
        <p:txBody>
          <a:bodyPr wrap="none">
            <a:spAutoFit/>
          </a:bodyPr>
          <a:lstStyle/>
          <a:p>
            <a:pPr>
              <a:defRPr/>
            </a:pPr>
            <a:r>
              <a:rPr lang="ko-KR" altLang="en-US" sz="2000" b="1"/>
              <a:t>현 보안 점검 시스템</a:t>
            </a:r>
          </a:p>
        </p:txBody>
      </p:sp>
      <p:sp>
        <p:nvSpPr>
          <p:cNvPr id="3" name="순서도: 처리 7"/>
          <p:cNvSpPr/>
          <p:nvPr/>
        </p:nvSpPr>
        <p:spPr>
          <a:xfrm>
            <a:off x="911424" y="2636912"/>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침투 테스트</a:t>
            </a:r>
          </a:p>
        </p:txBody>
      </p:sp>
      <p:sp>
        <p:nvSpPr>
          <p:cNvPr id="6" name="순서도: 처리 7"/>
          <p:cNvSpPr/>
          <p:nvPr/>
        </p:nvSpPr>
        <p:spPr>
          <a:xfrm>
            <a:off x="1991544" y="3212976"/>
            <a:ext cx="2664295" cy="792088"/>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dirty="0">
                <a:solidFill>
                  <a:srgbClr val="000000"/>
                </a:solidFill>
                <a:latin typeface="맑은 고딕"/>
                <a:ea typeface="맑은 고딕"/>
                <a:cs typeface="맑은 고딕"/>
              </a:rPr>
              <a:t>레드 팀 테스트</a:t>
            </a:r>
          </a:p>
        </p:txBody>
      </p:sp>
      <p:sp>
        <p:nvSpPr>
          <p:cNvPr id="5" name="순서도: 처리 7"/>
          <p:cNvSpPr/>
          <p:nvPr/>
        </p:nvSpPr>
        <p:spPr>
          <a:xfrm>
            <a:off x="3863752" y="3789040"/>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보안 감사</a:t>
            </a:r>
          </a:p>
        </p:txBody>
      </p:sp>
      <p:sp>
        <p:nvSpPr>
          <p:cNvPr id="7" name="순서도: 처리 7"/>
          <p:cNvSpPr/>
          <p:nvPr/>
        </p:nvSpPr>
        <p:spPr>
          <a:xfrm>
            <a:off x="5303912" y="4365104"/>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취약성 평가</a:t>
            </a:r>
          </a:p>
        </p:txBody>
      </p:sp>
      <p:sp>
        <p:nvSpPr>
          <p:cNvPr id="8" name="순서도: 처리 7"/>
          <p:cNvSpPr/>
          <p:nvPr/>
        </p:nvSpPr>
        <p:spPr>
          <a:xfrm>
            <a:off x="6744072" y="4941168"/>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위협 검색</a:t>
            </a:r>
          </a:p>
        </p:txBody>
      </p:sp>
      <p:sp>
        <p:nvSpPr>
          <p:cNvPr id="9" name="설명선: 굽은 선 8"/>
          <p:cNvSpPr/>
          <p:nvPr/>
        </p:nvSpPr>
        <p:spPr>
          <a:xfrm>
            <a:off x="5375920" y="1700808"/>
            <a:ext cx="3096344" cy="1368152"/>
          </a:xfrm>
          <a:prstGeom prst="borderCallout2">
            <a:avLst>
              <a:gd name="adj1" fmla="val 18750"/>
              <a:gd name="adj2" fmla="val -3980"/>
              <a:gd name="adj3" fmla="val 18750"/>
              <a:gd name="adj4" fmla="val -16667"/>
              <a:gd name="adj5" fmla="val 114035"/>
              <a:gd name="adj6" fmla="val -23370"/>
            </a:avLst>
          </a:prstGeom>
          <a:solidFill>
            <a:schemeClr val="lt1"/>
          </a:solidFill>
          <a:ln w="3810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rPr>
              <a:t>Red Team(</a:t>
            </a:r>
            <a:r>
              <a:rPr lang="ko-KR" altLang="en-US">
                <a:solidFill>
                  <a:schemeClr val="tx1"/>
                </a:solidFill>
              </a:rPr>
              <a:t>침투</a:t>
            </a:r>
            <a:r>
              <a:rPr lang="en-US" altLang="ko-KR">
                <a:solidFill>
                  <a:schemeClr val="tx1"/>
                </a:solidFill>
              </a:rPr>
              <a:t>)</a:t>
            </a:r>
            <a:r>
              <a:rPr lang="ko-KR" altLang="en-US">
                <a:solidFill>
                  <a:schemeClr val="tx1"/>
                </a:solidFill>
              </a:rPr>
              <a:t>의 공격을 </a:t>
            </a:r>
            <a:r>
              <a:rPr lang="en-US" altLang="ko-KR">
                <a:solidFill>
                  <a:schemeClr val="tx1"/>
                </a:solidFill>
              </a:rPr>
              <a:t>Blue Team(</a:t>
            </a:r>
            <a:r>
              <a:rPr lang="ko-KR" altLang="en-US">
                <a:solidFill>
                  <a:schemeClr val="tx1"/>
                </a:solidFill>
              </a:rPr>
              <a:t>방어</a:t>
            </a:r>
            <a:r>
              <a:rPr lang="en-US" altLang="ko-KR">
                <a:solidFill>
                  <a:schemeClr val="tx1"/>
                </a:solidFill>
              </a:rPr>
              <a:t>)</a:t>
            </a:r>
            <a:r>
              <a:rPr lang="ko-KR" altLang="en-US">
                <a:solidFill>
                  <a:schemeClr val="tx1"/>
                </a:solidFill>
              </a:rPr>
              <a:t>은 탐지하고 보안 조치를 수립하며</a:t>
            </a:r>
            <a:r>
              <a:rPr lang="en-US" altLang="ko-KR">
                <a:solidFill>
                  <a:schemeClr val="tx1"/>
                </a:solidFill>
              </a:rPr>
              <a:t>,</a:t>
            </a:r>
          </a:p>
          <a:p>
            <a:pPr algn="ctr">
              <a:defRPr/>
            </a:pPr>
            <a:r>
              <a:rPr lang="ko-KR" altLang="en-US">
                <a:solidFill>
                  <a:schemeClr val="tx1"/>
                </a:solidFill>
              </a:rPr>
              <a:t> 보안</a:t>
            </a:r>
            <a:r>
              <a:rPr lang="en-US" altLang="ko-KR">
                <a:solidFill>
                  <a:schemeClr val="tx1"/>
                </a:solidFill>
              </a:rPr>
              <a:t> </a:t>
            </a:r>
            <a:r>
              <a:rPr lang="ko-KR" altLang="en-US">
                <a:solidFill>
                  <a:schemeClr val="tx1"/>
                </a:solidFill>
              </a:rPr>
              <a:t>태세를 강화</a:t>
            </a:r>
          </a:p>
        </p:txBody>
      </p:sp>
      <p:cxnSp>
        <p:nvCxnSpPr>
          <p:cNvPr id="12" name="직선 화살표 연결선 17"/>
          <p:cNvCxnSpPr/>
          <p:nvPr/>
        </p:nvCxnSpPr>
        <p:spPr>
          <a:xfrm flipV="1">
            <a:off x="8472264" y="2336013"/>
            <a:ext cx="306976" cy="12867"/>
          </a:xfrm>
          <a:prstGeom prst="straightConnector1">
            <a:avLst/>
          </a:prstGeom>
          <a:noFill/>
          <a:ln w="50800" cap="flat" cmpd="sng" algn="ctr">
            <a:solidFill>
              <a:srgbClr val="0D0D0D">
                <a:alpha val="100000"/>
              </a:srgbClr>
            </a:solidFill>
            <a:prstDash val="solid"/>
            <a:headEnd w="med" len="med"/>
            <a:tailEnd type="arrow" w="sm" len="sm"/>
          </a:ln>
        </p:spPr>
      </p:cxnSp>
      <p:sp>
        <p:nvSpPr>
          <p:cNvPr id="13" name="순서도: 처리 7"/>
          <p:cNvSpPr/>
          <p:nvPr/>
        </p:nvSpPr>
        <p:spPr>
          <a:xfrm>
            <a:off x="8832304" y="1700807"/>
            <a:ext cx="2664296" cy="1368151"/>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dirty="0">
                <a:solidFill>
                  <a:srgbClr val="C00000"/>
                </a:solidFill>
                <a:latin typeface="맑은 고딕"/>
                <a:ea typeface="맑은 고딕"/>
                <a:cs typeface="맑은 고딕"/>
              </a:rPr>
              <a:t>자율 해킹</a:t>
            </a:r>
            <a:r>
              <a:rPr kumimoji="0" lang="ko-KR" altLang="en-US" sz="1800" b="0" i="0" u="none" strike="noStrike" kern="1200" cap="none" spc="0" normalizeH="0" baseline="0" dirty="0">
                <a:latin typeface="맑은 고딕"/>
                <a:ea typeface="맑은 고딕"/>
                <a:cs typeface="맑은 고딕"/>
              </a:rPr>
              <a:t>이 </a:t>
            </a:r>
            <a:r>
              <a:rPr kumimoji="0" lang="ko-KR" altLang="en-US" sz="1800" b="0" i="0" u="none" strike="noStrike" kern="1200" cap="none" spc="0" normalizeH="0" baseline="0" dirty="0">
                <a:solidFill>
                  <a:srgbClr val="000000"/>
                </a:solidFill>
                <a:latin typeface="맑은 고딕"/>
                <a:ea typeface="맑은 고딕"/>
                <a:cs typeface="맑은 고딕"/>
              </a:rPr>
              <a:t>가능한 </a:t>
            </a:r>
            <a:r>
              <a:rPr kumimoji="0" lang="en-US" altLang="ko-KR" sz="1800" b="0" i="0" u="none" strike="noStrike" kern="1200" cap="none" spc="0" normalizeH="0" baseline="0" dirty="0">
                <a:solidFill>
                  <a:srgbClr val="000000"/>
                </a:solidFill>
                <a:latin typeface="맑은 고딕"/>
                <a:ea typeface="맑은 고딕"/>
                <a:cs typeface="맑은 고딕"/>
              </a:rPr>
              <a:t>AI</a:t>
            </a:r>
            <a:r>
              <a:rPr kumimoji="0" lang="ko-KR" altLang="en-US" sz="1800" b="0" i="0" u="none" strike="noStrike" kern="1200" cap="none" spc="0" normalizeH="0" baseline="0" dirty="0">
                <a:solidFill>
                  <a:srgbClr val="000000"/>
                </a:solidFill>
                <a:latin typeface="맑은 고딕"/>
                <a:ea typeface="맑은 고딕"/>
                <a:cs typeface="맑은 고딕"/>
              </a:rPr>
              <a:t> </a:t>
            </a:r>
          </a:p>
          <a:p>
            <a:pPr marL="0" indent="0" algn="ctr" defTabSz="914400" rtl="0" eaLnBrk="1" latinLnBrk="1" hangingPunct="1">
              <a:lnSpc>
                <a:spcPct val="100000"/>
              </a:lnSpc>
              <a:spcBef>
                <a:spcPct val="0"/>
              </a:spcBef>
              <a:spcAft>
                <a:spcPts val="0"/>
              </a:spcAft>
              <a:buNone/>
              <a:defRPr/>
            </a:pPr>
            <a:r>
              <a:rPr kumimoji="0" lang="en-US" altLang="ko-KR" sz="1800" b="1" i="0" u="none" strike="noStrike" kern="1200" cap="none" spc="0" normalizeH="0" baseline="0" dirty="0">
                <a:solidFill>
                  <a:srgbClr val="000000"/>
                </a:solidFill>
                <a:latin typeface="맑은 고딕"/>
                <a:ea typeface="맑은 고딕"/>
                <a:cs typeface="맑은 고딕"/>
              </a:rPr>
              <a:t>+</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dirty="0">
                <a:solidFill>
                  <a:srgbClr val="000000"/>
                </a:solidFill>
                <a:latin typeface="맑은 고딕"/>
                <a:ea typeface="맑은 고딕"/>
                <a:cs typeface="맑은 고딕"/>
              </a:rPr>
              <a:t> </a:t>
            </a:r>
            <a:r>
              <a:rPr kumimoji="0" lang="ko-KR" altLang="en-US" sz="1800" b="0" i="0" u="none" strike="noStrike" kern="1200" cap="none" spc="0" normalizeH="0" baseline="0" dirty="0">
                <a:solidFill>
                  <a:srgbClr val="0070C0"/>
                </a:solidFill>
                <a:latin typeface="맑은 고딕"/>
                <a:ea typeface="맑은 고딕"/>
                <a:cs typeface="맑은 고딕"/>
              </a:rPr>
              <a:t>자율 방어</a:t>
            </a:r>
            <a:r>
              <a:rPr kumimoji="0" lang="ko-KR" altLang="en-US" sz="1800" b="0" i="0" u="none" strike="noStrike" kern="1200" cap="none" spc="0" normalizeH="0" baseline="0" dirty="0">
                <a:solidFill>
                  <a:srgbClr val="000000"/>
                </a:solidFill>
                <a:latin typeface="맑은 고딕"/>
                <a:ea typeface="맑은 고딕"/>
                <a:cs typeface="맑은 고딕"/>
              </a:rPr>
              <a:t>가 가능한 </a:t>
            </a:r>
            <a:r>
              <a:rPr kumimoji="0" lang="en-US" altLang="ko-KR" sz="1800" b="0" i="0" u="none" strike="noStrike" kern="1200" cap="none" spc="0" normalizeH="0" baseline="0" dirty="0">
                <a:solidFill>
                  <a:srgbClr val="000000"/>
                </a:solidFill>
                <a:latin typeface="맑은 고딕"/>
                <a:ea typeface="맑은 고딕"/>
                <a:cs typeface="맑은 고딕"/>
              </a:rPr>
              <a:t>AI </a:t>
            </a:r>
            <a:r>
              <a:rPr kumimoji="0" lang="ko-KR" altLang="en-US" sz="1800" b="0" i="0" u="none" strike="noStrike" kern="1200" cap="none" spc="0" normalizeH="0" baseline="0" dirty="0">
                <a:solidFill>
                  <a:srgbClr val="000000"/>
                </a:solidFill>
                <a:latin typeface="맑은 고딕"/>
                <a:ea typeface="맑은 고딕"/>
                <a:cs typeface="맑은 고딕"/>
              </a:rPr>
              <a:t> </a:t>
            </a:r>
          </a:p>
        </p:txBody>
      </p:sp>
      <p:cxnSp>
        <p:nvCxnSpPr>
          <p:cNvPr id="15" name="직선 화살표 연결선 17"/>
          <p:cNvCxnSpPr/>
          <p:nvPr/>
        </p:nvCxnSpPr>
        <p:spPr>
          <a:xfrm rot="16200000" flipH="1">
            <a:off x="10056440" y="3212976"/>
            <a:ext cx="288032" cy="0"/>
          </a:xfrm>
          <a:prstGeom prst="straightConnector1">
            <a:avLst/>
          </a:prstGeom>
          <a:noFill/>
          <a:ln w="50800" cap="flat" cmpd="sng" algn="ctr">
            <a:solidFill>
              <a:srgbClr val="0D0D0D">
                <a:alpha val="100000"/>
              </a:srgbClr>
            </a:solidFill>
            <a:prstDash val="solid"/>
            <a:headEnd w="med" len="med"/>
            <a:tailEnd type="arrow" w="sm" len="sm"/>
          </a:ln>
        </p:spPr>
      </p:cxnSp>
      <p:sp>
        <p:nvSpPr>
          <p:cNvPr id="16" name="순서도: 처리 7"/>
          <p:cNvSpPr/>
          <p:nvPr/>
        </p:nvSpPr>
        <p:spPr>
          <a:xfrm>
            <a:off x="8832304" y="3429000"/>
            <a:ext cx="2664296" cy="1296143"/>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제로데이 공격 및 </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알려진 공격에 대한 </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완벽한 보안 체제</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 구축 가능</a:t>
            </a:r>
            <a:r>
              <a:rPr kumimoji="0" lang="en-US" altLang="ko-KR" sz="1800" b="0" i="0" u="none" strike="noStrike" kern="1200" cap="none" spc="0" normalizeH="0" baseline="0">
                <a:solidFill>
                  <a:srgbClr val="000000"/>
                </a:solidFill>
                <a:latin typeface="맑은 고딕"/>
                <a:ea typeface="맑은 고딕"/>
                <a:cs typeface="맑은 고딕"/>
              </a:rPr>
              <a:t>!</a:t>
            </a:r>
          </a:p>
        </p:txBody>
      </p:sp>
      <p:sp>
        <p:nvSpPr>
          <p:cNvPr id="14" name="순서도: 처리 7">
            <a:extLst>
              <a:ext uri="{FF2B5EF4-FFF2-40B4-BE49-F238E27FC236}">
                <a16:creationId xmlns:a16="http://schemas.microsoft.com/office/drawing/2014/main" id="{B970D699-AC1B-442A-8E17-9F293A8DCC00}"/>
              </a:ext>
            </a:extLst>
          </p:cNvPr>
          <p:cNvSpPr/>
          <p:nvPr/>
        </p:nvSpPr>
        <p:spPr>
          <a:xfrm>
            <a:off x="8184222" y="5553236"/>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dirty="0" err="1">
                <a:solidFill>
                  <a:srgbClr val="000000"/>
                </a:solidFill>
                <a:latin typeface="맑은 고딕"/>
                <a:ea typeface="맑은 고딕"/>
                <a:cs typeface="맑은 고딕"/>
              </a:rPr>
              <a:t>퍼징</a:t>
            </a:r>
            <a:endParaRPr lang="en-US" altLang="ko-KR" b="1" dirty="0">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기획배경</a:t>
            </a:r>
          </a:p>
        </p:txBody>
      </p:sp>
      <p:sp>
        <p:nvSpPr>
          <p:cNvPr id="3" name="TextBox 2"/>
          <p:cNvSpPr txBox="1"/>
          <p:nvPr/>
        </p:nvSpPr>
        <p:spPr>
          <a:xfrm>
            <a:off x="983432" y="1268662"/>
            <a:ext cx="2935162" cy="400110"/>
          </a:xfrm>
          <a:prstGeom prst="rect">
            <a:avLst/>
          </a:prstGeom>
          <a:noFill/>
        </p:spPr>
        <p:txBody>
          <a:bodyPr wrap="none">
            <a:spAutoFit/>
          </a:bodyPr>
          <a:lstStyle/>
          <a:p>
            <a:pPr lvl="0">
              <a:defRPr/>
            </a:pPr>
            <a:r>
              <a:rPr lang="ko-KR" altLang="en-US" sz="2000" b="1" dirty="0"/>
              <a:t>자율 해킹 </a:t>
            </a:r>
            <a:r>
              <a:rPr lang="en-US" altLang="ko-KR" sz="2000" b="1" dirty="0"/>
              <a:t>Red Team AI</a:t>
            </a:r>
          </a:p>
        </p:txBody>
      </p:sp>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자동적인 취약점 발견</a:t>
            </a:r>
          </a:p>
        </p:txBody>
      </p:sp>
      <p:sp>
        <p:nvSpPr>
          <p:cNvPr id="9" name="순서도: 처리 8"/>
          <p:cNvSpPr/>
          <p:nvPr/>
        </p:nvSpPr>
        <p:spPr>
          <a:xfrm>
            <a:off x="1199456" y="3398859"/>
            <a:ext cx="3888432" cy="1068397"/>
          </a:xfrm>
          <a:prstGeom prst="flowChartProcess">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err="1">
                <a:solidFill>
                  <a:schemeClr val="tx1"/>
                </a:solidFill>
              </a:rPr>
              <a:t>익스플로잇</a:t>
            </a:r>
            <a:r>
              <a:rPr lang="ko-KR" altLang="en-US" b="1" dirty="0">
                <a:solidFill>
                  <a:schemeClr val="tx1"/>
                </a:solidFill>
              </a:rPr>
              <a:t> 코드</a:t>
            </a:r>
          </a:p>
          <a:p>
            <a:pPr algn="ctr">
              <a:defRPr/>
            </a:pPr>
            <a:r>
              <a:rPr lang="ko-KR" altLang="en-US" b="1" dirty="0">
                <a:solidFill>
                  <a:schemeClr val="tx1"/>
                </a:solidFill>
              </a:rPr>
              <a:t> 자동 생성</a:t>
            </a:r>
          </a:p>
        </p:txBody>
      </p:sp>
      <p:sp>
        <p:nvSpPr>
          <p:cNvPr id="10" name="순서도: 처리 9"/>
          <p:cNvSpPr/>
          <p:nvPr/>
        </p:nvSpPr>
        <p:spPr>
          <a:xfrm>
            <a:off x="1199456" y="4952891"/>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취약점에 대한 </a:t>
            </a:r>
          </a:p>
          <a:p>
            <a:pPr algn="ctr">
              <a:defRPr/>
            </a:pPr>
            <a:r>
              <a:rPr lang="ko-KR" altLang="en-US" b="1">
                <a:solidFill>
                  <a:schemeClr val="tx1"/>
                </a:solidFill>
              </a:rPr>
              <a:t>자동 패치</a:t>
            </a:r>
          </a:p>
        </p:txBody>
      </p:sp>
      <p:cxnSp>
        <p:nvCxnSpPr>
          <p:cNvPr id="11" name="직선 화살표 연결선 10"/>
          <p:cNvCxnSpPr>
            <a:stCxn id="8" idx="2"/>
            <a:endCxn id="9" idx="0"/>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a:off x="3143672" y="4467256"/>
            <a:ext cx="0" cy="4856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6227419F-A892-4067-B82C-1CC5F4E24603}"/>
              </a:ext>
            </a:extLst>
          </p:cNvPr>
          <p:cNvCxnSpPr>
            <a:cxnSpLocks/>
          </p:cNvCxnSpPr>
          <p:nvPr/>
        </p:nvCxnSpPr>
        <p:spPr>
          <a:xfrm>
            <a:off x="5116977" y="3933057"/>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순서도: 처리 12">
            <a:extLst>
              <a:ext uri="{FF2B5EF4-FFF2-40B4-BE49-F238E27FC236}">
                <a16:creationId xmlns:a16="http://schemas.microsoft.com/office/drawing/2014/main" id="{7F8F2989-A8BB-4FB7-813D-F71B5F20494A}"/>
              </a:ext>
            </a:extLst>
          </p:cNvPr>
          <p:cNvSpPr/>
          <p:nvPr/>
        </p:nvSpPr>
        <p:spPr>
          <a:xfrm>
            <a:off x="5735960" y="3398858"/>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AEG(Automatic </a:t>
            </a:r>
            <a:r>
              <a:rPr lang="en-US" altLang="ko-KR" b="1" dirty="0" err="1">
                <a:solidFill>
                  <a:schemeClr val="tx1"/>
                </a:solidFill>
              </a:rPr>
              <a:t>Expolit</a:t>
            </a:r>
            <a:r>
              <a:rPr lang="en-US" altLang="ko-KR" b="1" dirty="0">
                <a:solidFill>
                  <a:schemeClr val="tx1"/>
                </a:solidFill>
              </a:rPr>
              <a:t> </a:t>
            </a:r>
            <a:r>
              <a:rPr lang="en-US" altLang="ko-KR" b="1" dirty="0" err="1">
                <a:solidFill>
                  <a:schemeClr val="tx1"/>
                </a:solidFill>
              </a:rPr>
              <a:t>Genaration</a:t>
            </a:r>
            <a:r>
              <a:rPr lang="en-US" altLang="ko-KR" b="1" dirty="0">
                <a:solidFill>
                  <a:schemeClr val="tx1"/>
                </a:solidFill>
              </a:rPr>
              <a:t>)</a:t>
            </a:r>
          </a:p>
          <a:p>
            <a:pPr algn="ctr">
              <a:defRPr/>
            </a:pPr>
            <a:r>
              <a:rPr lang="en-US" altLang="ko-KR" b="1" dirty="0">
                <a:solidFill>
                  <a:schemeClr val="tx1"/>
                </a:solidFill>
              </a:rPr>
              <a:t> </a:t>
            </a:r>
            <a:r>
              <a:rPr lang="ko-KR" altLang="en-US" b="1" dirty="0">
                <a:solidFill>
                  <a:schemeClr val="tx1"/>
                </a:solidFill>
              </a:rPr>
              <a:t>분야로 발전</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기획배경</a:t>
            </a:r>
          </a:p>
        </p:txBody>
      </p:sp>
      <p:sp>
        <p:nvSpPr>
          <p:cNvPr id="3" name="TextBox 2"/>
          <p:cNvSpPr txBox="1"/>
          <p:nvPr/>
        </p:nvSpPr>
        <p:spPr>
          <a:xfrm>
            <a:off x="767408" y="1268760"/>
            <a:ext cx="4582152" cy="400110"/>
          </a:xfrm>
          <a:prstGeom prst="rect">
            <a:avLst/>
          </a:prstGeom>
          <a:noFill/>
        </p:spPr>
        <p:txBody>
          <a:bodyPr wrap="none">
            <a:spAutoFit/>
          </a:bodyPr>
          <a:lstStyle/>
          <a:p>
            <a:pPr lvl="0">
              <a:defRPr/>
            </a:pPr>
            <a:r>
              <a:rPr lang="en-US" altLang="ko-KR" sz="2000" b="1" dirty="0"/>
              <a:t>AEG (Automatic </a:t>
            </a:r>
            <a:r>
              <a:rPr lang="en-US" altLang="ko-KR" sz="2000" b="1" dirty="0" err="1"/>
              <a:t>Expolit</a:t>
            </a:r>
            <a:r>
              <a:rPr lang="en-US" altLang="ko-KR" sz="2000" b="1" dirty="0"/>
              <a:t> </a:t>
            </a:r>
            <a:r>
              <a:rPr lang="en-US" altLang="ko-KR" sz="2000" b="1" dirty="0" err="1"/>
              <a:t>Genaration</a:t>
            </a:r>
            <a:r>
              <a:rPr lang="en-US" altLang="ko-KR" sz="2000" b="1" dirty="0"/>
              <a:t>)</a:t>
            </a:r>
          </a:p>
        </p:txBody>
      </p:sp>
      <p:sp>
        <p:nvSpPr>
          <p:cNvPr id="13" name="순서도: 처리 12">
            <a:extLst>
              <a:ext uri="{FF2B5EF4-FFF2-40B4-BE49-F238E27FC236}">
                <a16:creationId xmlns:a16="http://schemas.microsoft.com/office/drawing/2014/main" id="{7F8F2989-A8BB-4FB7-813D-F71B5F20494A}"/>
              </a:ext>
            </a:extLst>
          </p:cNvPr>
          <p:cNvSpPr/>
          <p:nvPr/>
        </p:nvSpPr>
        <p:spPr>
          <a:xfrm>
            <a:off x="839416" y="1844824"/>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AEG</a:t>
            </a:r>
          </a:p>
          <a:p>
            <a:pPr algn="ctr">
              <a:defRPr/>
            </a:pPr>
            <a:r>
              <a:rPr lang="en-US" altLang="ko-KR" b="1" dirty="0">
                <a:solidFill>
                  <a:schemeClr val="tx1"/>
                </a:solidFill>
              </a:rPr>
              <a:t>(Automatic </a:t>
            </a:r>
            <a:r>
              <a:rPr lang="en-US" altLang="ko-KR" b="1" dirty="0" err="1">
                <a:solidFill>
                  <a:schemeClr val="tx1"/>
                </a:solidFill>
              </a:rPr>
              <a:t>Expolit</a:t>
            </a:r>
            <a:r>
              <a:rPr lang="en-US" altLang="ko-KR" b="1" dirty="0">
                <a:solidFill>
                  <a:schemeClr val="tx1"/>
                </a:solidFill>
              </a:rPr>
              <a:t> </a:t>
            </a:r>
            <a:r>
              <a:rPr lang="en-US" altLang="ko-KR" b="1" dirty="0" err="1">
                <a:solidFill>
                  <a:schemeClr val="tx1"/>
                </a:solidFill>
              </a:rPr>
              <a:t>Genaration</a:t>
            </a:r>
            <a:r>
              <a:rPr lang="en-US" altLang="ko-KR" b="1" dirty="0">
                <a:solidFill>
                  <a:schemeClr val="tx1"/>
                </a:solidFill>
              </a:rPr>
              <a:t>)</a:t>
            </a:r>
          </a:p>
        </p:txBody>
      </p:sp>
      <p:cxnSp>
        <p:nvCxnSpPr>
          <p:cNvPr id="14" name="직선 화살표 연결선 13">
            <a:extLst>
              <a:ext uri="{FF2B5EF4-FFF2-40B4-BE49-F238E27FC236}">
                <a16:creationId xmlns:a16="http://schemas.microsoft.com/office/drawing/2014/main" id="{F33D5B5E-EE4D-4416-B975-1FF3A02145F2}"/>
              </a:ext>
            </a:extLst>
          </p:cNvPr>
          <p:cNvCxnSpPr>
            <a:cxnSpLocks/>
          </p:cNvCxnSpPr>
          <p:nvPr/>
        </p:nvCxnSpPr>
        <p:spPr>
          <a:xfrm>
            <a:off x="4799856" y="2348880"/>
            <a:ext cx="1080120"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9" name="순서도: 처리 18">
            <a:extLst>
              <a:ext uri="{FF2B5EF4-FFF2-40B4-BE49-F238E27FC236}">
                <a16:creationId xmlns:a16="http://schemas.microsoft.com/office/drawing/2014/main" id="{72B7C1D6-2BC6-41B1-8A20-F1A60063EC80}"/>
              </a:ext>
            </a:extLst>
          </p:cNvPr>
          <p:cNvSpPr/>
          <p:nvPr/>
        </p:nvSpPr>
        <p:spPr>
          <a:xfrm>
            <a:off x="5879976" y="1844824"/>
            <a:ext cx="3960440" cy="1068397"/>
          </a:xfrm>
          <a:prstGeom prst="flowChartProcess">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바이너리 기반의 취약점 </a:t>
            </a:r>
            <a:endParaRPr lang="en-US" altLang="ko-KR" b="1" dirty="0">
              <a:solidFill>
                <a:schemeClr val="tx1"/>
              </a:solidFill>
            </a:endParaRPr>
          </a:p>
        </p:txBody>
      </p:sp>
      <p:cxnSp>
        <p:nvCxnSpPr>
          <p:cNvPr id="20" name="직선 화살표 연결선 19">
            <a:extLst>
              <a:ext uri="{FF2B5EF4-FFF2-40B4-BE49-F238E27FC236}">
                <a16:creationId xmlns:a16="http://schemas.microsoft.com/office/drawing/2014/main" id="{73AFA56A-E52D-4B6F-AF2F-80E16B3D15F1}"/>
              </a:ext>
            </a:extLst>
          </p:cNvPr>
          <p:cNvCxnSpPr>
            <a:cxnSpLocks/>
          </p:cNvCxnSpPr>
          <p:nvPr/>
        </p:nvCxnSpPr>
        <p:spPr>
          <a:xfrm>
            <a:off x="7824192" y="2913221"/>
            <a:ext cx="0" cy="36510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 name="순서도: 처리 22">
            <a:extLst>
              <a:ext uri="{FF2B5EF4-FFF2-40B4-BE49-F238E27FC236}">
                <a16:creationId xmlns:a16="http://schemas.microsoft.com/office/drawing/2014/main" id="{7D95C4AA-170F-4351-B71E-D03BB1989AA3}"/>
              </a:ext>
            </a:extLst>
          </p:cNvPr>
          <p:cNvSpPr/>
          <p:nvPr/>
        </p:nvSpPr>
        <p:spPr>
          <a:xfrm>
            <a:off x="5843972" y="3275615"/>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취약점을 이용한 </a:t>
            </a:r>
            <a:r>
              <a:rPr lang="ko-KR" altLang="en-US" b="1" dirty="0" err="1">
                <a:solidFill>
                  <a:schemeClr val="tx1"/>
                </a:solidFill>
              </a:rPr>
              <a:t>익스플로잇</a:t>
            </a:r>
            <a:r>
              <a:rPr lang="ko-KR" altLang="en-US" b="1" dirty="0">
                <a:solidFill>
                  <a:schemeClr val="tx1"/>
                </a:solidFill>
              </a:rPr>
              <a:t> 생성 </a:t>
            </a:r>
            <a:endParaRPr lang="en-US" altLang="ko-KR" b="1" dirty="0">
              <a:solidFill>
                <a:schemeClr val="tx1"/>
              </a:solidFill>
            </a:endParaRPr>
          </a:p>
        </p:txBody>
      </p:sp>
      <p:sp>
        <p:nvSpPr>
          <p:cNvPr id="24" name="순서도: 처리 23">
            <a:extLst>
              <a:ext uri="{FF2B5EF4-FFF2-40B4-BE49-F238E27FC236}">
                <a16:creationId xmlns:a16="http://schemas.microsoft.com/office/drawing/2014/main" id="{7E039AD8-205D-4928-9EB4-85EF74593056}"/>
              </a:ext>
            </a:extLst>
          </p:cNvPr>
          <p:cNvSpPr/>
          <p:nvPr/>
        </p:nvSpPr>
        <p:spPr>
          <a:xfrm>
            <a:off x="5895765" y="4706406"/>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취약점 원인을 분석하여 패치</a:t>
            </a:r>
            <a:endParaRPr lang="en-US" altLang="ko-KR" b="1" dirty="0">
              <a:solidFill>
                <a:schemeClr val="tx1"/>
              </a:solidFill>
            </a:endParaRPr>
          </a:p>
        </p:txBody>
      </p:sp>
      <p:cxnSp>
        <p:nvCxnSpPr>
          <p:cNvPr id="25" name="직선 화살표 연결선 24">
            <a:extLst>
              <a:ext uri="{FF2B5EF4-FFF2-40B4-BE49-F238E27FC236}">
                <a16:creationId xmlns:a16="http://schemas.microsoft.com/office/drawing/2014/main" id="{715106C6-6A44-4A9A-8AF2-5052CAAC8FA3}"/>
              </a:ext>
            </a:extLst>
          </p:cNvPr>
          <p:cNvCxnSpPr>
            <a:cxnSpLocks/>
          </p:cNvCxnSpPr>
          <p:nvPr/>
        </p:nvCxnSpPr>
        <p:spPr>
          <a:xfrm>
            <a:off x="7864640" y="4344012"/>
            <a:ext cx="0" cy="36510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CB3AF-A1C9-4C86-B967-7AF7874A2043}"/>
              </a:ext>
            </a:extLst>
          </p:cNvPr>
          <p:cNvSpPr txBox="1"/>
          <p:nvPr/>
        </p:nvSpPr>
        <p:spPr>
          <a:xfrm>
            <a:off x="9804412" y="3625147"/>
            <a:ext cx="1784409" cy="369332"/>
          </a:xfrm>
          <a:prstGeom prst="rect">
            <a:avLst/>
          </a:prstGeom>
          <a:noFill/>
        </p:spPr>
        <p:txBody>
          <a:bodyPr wrap="square" rtlCol="0">
            <a:spAutoFit/>
          </a:bodyPr>
          <a:lstStyle/>
          <a:p>
            <a:r>
              <a:rPr lang="ko-KR" altLang="en-US" b="1" dirty="0"/>
              <a:t>자율 해킹 </a:t>
            </a:r>
            <a:r>
              <a:rPr lang="en-US" altLang="ko-KR" b="1" dirty="0"/>
              <a:t>AI</a:t>
            </a:r>
            <a:endParaRPr lang="ko-KR" altLang="en-US" b="1" dirty="0"/>
          </a:p>
        </p:txBody>
      </p:sp>
      <p:sp>
        <p:nvSpPr>
          <p:cNvPr id="26" name="TextBox 25">
            <a:extLst>
              <a:ext uri="{FF2B5EF4-FFF2-40B4-BE49-F238E27FC236}">
                <a16:creationId xmlns:a16="http://schemas.microsoft.com/office/drawing/2014/main" id="{0573E62C-36A0-464D-9260-618035C807ED}"/>
              </a:ext>
            </a:extLst>
          </p:cNvPr>
          <p:cNvSpPr txBox="1"/>
          <p:nvPr/>
        </p:nvSpPr>
        <p:spPr>
          <a:xfrm>
            <a:off x="9856205" y="5055938"/>
            <a:ext cx="1784409" cy="369332"/>
          </a:xfrm>
          <a:prstGeom prst="rect">
            <a:avLst/>
          </a:prstGeom>
          <a:noFill/>
        </p:spPr>
        <p:txBody>
          <a:bodyPr wrap="square" rtlCol="0">
            <a:spAutoFit/>
          </a:bodyPr>
          <a:lstStyle/>
          <a:p>
            <a:r>
              <a:rPr lang="ko-KR" altLang="en-US" b="1" dirty="0"/>
              <a:t>자율 방어 </a:t>
            </a:r>
            <a:r>
              <a:rPr lang="en-US" altLang="ko-KR" b="1" dirty="0"/>
              <a:t>AI</a:t>
            </a:r>
            <a:endParaRPr lang="ko-KR" altLang="en-US" b="1" dirty="0"/>
          </a:p>
        </p:txBody>
      </p:sp>
    </p:spTree>
    <p:extLst>
      <p:ext uri="{BB962C8B-B14F-4D97-AF65-F5344CB8AC3E}">
        <p14:creationId xmlns:p14="http://schemas.microsoft.com/office/powerpoint/2010/main" val="247291978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기획배경</a:t>
            </a:r>
          </a:p>
        </p:txBody>
      </p:sp>
      <p:sp>
        <p:nvSpPr>
          <p:cNvPr id="3" name="TextBox 2"/>
          <p:cNvSpPr txBox="1"/>
          <p:nvPr/>
        </p:nvSpPr>
        <p:spPr>
          <a:xfrm>
            <a:off x="767408" y="1268760"/>
            <a:ext cx="4582152" cy="400110"/>
          </a:xfrm>
          <a:prstGeom prst="rect">
            <a:avLst/>
          </a:prstGeom>
          <a:noFill/>
        </p:spPr>
        <p:txBody>
          <a:bodyPr wrap="none">
            <a:spAutoFit/>
          </a:bodyPr>
          <a:lstStyle/>
          <a:p>
            <a:pPr lvl="0">
              <a:defRPr/>
            </a:pPr>
            <a:r>
              <a:rPr lang="en-US" altLang="ko-KR" sz="2000" b="1" dirty="0"/>
              <a:t>AEG (Automatic </a:t>
            </a:r>
            <a:r>
              <a:rPr lang="en-US" altLang="ko-KR" sz="2000" b="1" dirty="0" err="1"/>
              <a:t>Expolit</a:t>
            </a:r>
            <a:r>
              <a:rPr lang="en-US" altLang="ko-KR" sz="2000" b="1" dirty="0"/>
              <a:t> </a:t>
            </a:r>
            <a:r>
              <a:rPr lang="en-US" altLang="ko-KR" sz="2000" b="1" dirty="0" err="1"/>
              <a:t>Genaration</a:t>
            </a:r>
            <a:r>
              <a:rPr lang="en-US" altLang="ko-KR" sz="2000" b="1" dirty="0"/>
              <a:t>)</a:t>
            </a:r>
          </a:p>
        </p:txBody>
      </p:sp>
      <p:sp>
        <p:nvSpPr>
          <p:cNvPr id="24" name="순서도: 처리 23">
            <a:extLst>
              <a:ext uri="{FF2B5EF4-FFF2-40B4-BE49-F238E27FC236}">
                <a16:creationId xmlns:a16="http://schemas.microsoft.com/office/drawing/2014/main" id="{7E039AD8-205D-4928-9EB4-85EF74593056}"/>
              </a:ext>
            </a:extLst>
          </p:cNvPr>
          <p:cNvSpPr/>
          <p:nvPr/>
        </p:nvSpPr>
        <p:spPr>
          <a:xfrm>
            <a:off x="767408" y="2582988"/>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i="0" dirty="0">
                <a:solidFill>
                  <a:srgbClr val="121212"/>
                </a:solidFill>
                <a:effectLst/>
                <a:latin typeface="Helvetica Neue"/>
              </a:rPr>
              <a:t>바이너리에 대한 중간언어 변환</a:t>
            </a:r>
            <a:endParaRPr lang="en-US" altLang="ko-KR" b="1" dirty="0">
              <a:solidFill>
                <a:schemeClr val="tx1"/>
              </a:solidFill>
            </a:endParaRPr>
          </a:p>
        </p:txBody>
      </p:sp>
      <p:sp>
        <p:nvSpPr>
          <p:cNvPr id="15" name="TextBox 14">
            <a:extLst>
              <a:ext uri="{FF2B5EF4-FFF2-40B4-BE49-F238E27FC236}">
                <a16:creationId xmlns:a16="http://schemas.microsoft.com/office/drawing/2014/main" id="{89998BA8-B778-4DC7-90E5-3C0FB5C25F01}"/>
              </a:ext>
            </a:extLst>
          </p:cNvPr>
          <p:cNvSpPr txBox="1"/>
          <p:nvPr/>
        </p:nvSpPr>
        <p:spPr>
          <a:xfrm>
            <a:off x="767408" y="1748096"/>
            <a:ext cx="7054432" cy="630942"/>
          </a:xfrm>
          <a:prstGeom prst="rect">
            <a:avLst/>
          </a:prstGeom>
          <a:noFill/>
        </p:spPr>
        <p:txBody>
          <a:bodyPr wrap="none">
            <a:spAutoFit/>
          </a:bodyPr>
          <a:lstStyle/>
          <a:p>
            <a:pPr lvl="0">
              <a:defRPr/>
            </a:pPr>
            <a:r>
              <a:rPr lang="en-US" altLang="ko-KR" sz="2000" b="1" dirty="0"/>
              <a:t>B2-R2 </a:t>
            </a:r>
            <a:r>
              <a:rPr lang="ko-KR" altLang="en-US" sz="2000" b="1" dirty="0"/>
              <a:t>차세대 바이너리 분석 플랫폼</a:t>
            </a:r>
            <a:endParaRPr lang="en-US" altLang="ko-KR" sz="2000" b="1" dirty="0"/>
          </a:p>
          <a:p>
            <a:pPr lvl="0">
              <a:defRPr/>
            </a:pPr>
            <a:r>
              <a:rPr lang="en-US" altLang="ko-KR" sz="1500" b="1" i="0" dirty="0">
                <a:effectLst/>
                <a:latin typeface="Helvetica Neue"/>
              </a:rPr>
              <a:t>- KAIST </a:t>
            </a:r>
            <a:r>
              <a:rPr lang="ko-KR" altLang="en-US" sz="1500" b="1" i="0" dirty="0" err="1">
                <a:effectLst/>
                <a:latin typeface="Helvetica Neue"/>
              </a:rPr>
              <a:t>차상길</a:t>
            </a:r>
            <a:r>
              <a:rPr lang="ko-KR" altLang="en-US" sz="1500" b="1" i="0" dirty="0">
                <a:effectLst/>
                <a:latin typeface="Helvetica Neue"/>
              </a:rPr>
              <a:t> 교수와 </a:t>
            </a:r>
            <a:r>
              <a:rPr lang="en-US" altLang="ko-KR" sz="1500" b="1" i="0" dirty="0" err="1">
                <a:effectLst/>
                <a:latin typeface="Helvetica Neue"/>
              </a:rPr>
              <a:t>SoftSecLab</a:t>
            </a:r>
            <a:r>
              <a:rPr lang="ko-KR" altLang="en-US" sz="1500" b="1" i="0" dirty="0">
                <a:effectLst/>
                <a:latin typeface="Helvetica Neue"/>
              </a:rPr>
              <a:t>이 개발한 </a:t>
            </a:r>
            <a:r>
              <a:rPr lang="en-US" altLang="ko-KR" sz="1500" b="1" dirty="0">
                <a:latin typeface="Helvetica Neue"/>
              </a:rPr>
              <a:t>AEG</a:t>
            </a:r>
            <a:r>
              <a:rPr lang="ko-KR" altLang="en-US" sz="1500" b="1" dirty="0">
                <a:latin typeface="Helvetica Neue"/>
              </a:rPr>
              <a:t>가 적용된 바이너리 분석 도구</a:t>
            </a:r>
            <a:endParaRPr lang="en-US" altLang="ko-KR" sz="1500" b="1" dirty="0"/>
          </a:p>
        </p:txBody>
      </p:sp>
      <p:sp>
        <p:nvSpPr>
          <p:cNvPr id="17" name="순서도: 처리 16">
            <a:extLst>
              <a:ext uri="{FF2B5EF4-FFF2-40B4-BE49-F238E27FC236}">
                <a16:creationId xmlns:a16="http://schemas.microsoft.com/office/drawing/2014/main" id="{70DB7F58-459F-407B-9FB3-4CCF17001502}"/>
              </a:ext>
            </a:extLst>
          </p:cNvPr>
          <p:cNvSpPr/>
          <p:nvPr/>
        </p:nvSpPr>
        <p:spPr>
          <a:xfrm>
            <a:off x="779234" y="5139108"/>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i="0" dirty="0">
                <a:solidFill>
                  <a:srgbClr val="121212"/>
                </a:solidFill>
                <a:effectLst/>
                <a:latin typeface="Helvetica Neue"/>
              </a:rPr>
              <a:t>기호 실행</a:t>
            </a:r>
            <a:endParaRPr lang="en-US" altLang="ko-KR" b="1" dirty="0">
              <a:solidFill>
                <a:schemeClr val="tx1"/>
              </a:solidFill>
            </a:endParaRPr>
          </a:p>
        </p:txBody>
      </p:sp>
      <p:sp>
        <p:nvSpPr>
          <p:cNvPr id="18" name="순서도: 처리 17">
            <a:extLst>
              <a:ext uri="{FF2B5EF4-FFF2-40B4-BE49-F238E27FC236}">
                <a16:creationId xmlns:a16="http://schemas.microsoft.com/office/drawing/2014/main" id="{0F072322-20F2-4ED0-B338-93BE7FE36E1C}"/>
              </a:ext>
            </a:extLst>
          </p:cNvPr>
          <p:cNvSpPr/>
          <p:nvPr/>
        </p:nvSpPr>
        <p:spPr>
          <a:xfrm>
            <a:off x="767408" y="3861048"/>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i="0" dirty="0">
                <a:solidFill>
                  <a:srgbClr val="121212"/>
                </a:solidFill>
                <a:effectLst/>
                <a:latin typeface="Helvetica Neue"/>
              </a:rPr>
              <a:t>프로그램 제어 흐름 분석</a:t>
            </a:r>
            <a:endParaRPr lang="en-US" altLang="ko-KR" b="1" dirty="0">
              <a:solidFill>
                <a:schemeClr val="tx1"/>
              </a:solidFill>
            </a:endParaRPr>
          </a:p>
        </p:txBody>
      </p:sp>
      <p:cxnSp>
        <p:nvCxnSpPr>
          <p:cNvPr id="22" name="직선 화살표 연결선 21">
            <a:extLst>
              <a:ext uri="{FF2B5EF4-FFF2-40B4-BE49-F238E27FC236}">
                <a16:creationId xmlns:a16="http://schemas.microsoft.com/office/drawing/2014/main" id="{A6D0E8DC-99C6-4E4B-A9B1-44116D7A5580}"/>
              </a:ext>
            </a:extLst>
          </p:cNvPr>
          <p:cNvCxnSpPr>
            <a:cxnSpLocks/>
          </p:cNvCxnSpPr>
          <p:nvPr/>
        </p:nvCxnSpPr>
        <p:spPr>
          <a:xfrm>
            <a:off x="4727848" y="3068960"/>
            <a:ext cx="1872208" cy="12241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FC475034-4376-4484-90AB-34F9B2915985}"/>
              </a:ext>
            </a:extLst>
          </p:cNvPr>
          <p:cNvCxnSpPr>
            <a:cxnSpLocks/>
          </p:cNvCxnSpPr>
          <p:nvPr/>
        </p:nvCxnSpPr>
        <p:spPr>
          <a:xfrm flipV="1">
            <a:off x="4739674" y="4581128"/>
            <a:ext cx="1860382" cy="115212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564F045E-76C8-4843-B2A5-FAF58EDB71E9}"/>
              </a:ext>
            </a:extLst>
          </p:cNvPr>
          <p:cNvCxnSpPr>
            <a:cxnSpLocks/>
          </p:cNvCxnSpPr>
          <p:nvPr/>
        </p:nvCxnSpPr>
        <p:spPr>
          <a:xfrm>
            <a:off x="4739674" y="4437112"/>
            <a:ext cx="1788374"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순서도: 처리 28">
            <a:extLst>
              <a:ext uri="{FF2B5EF4-FFF2-40B4-BE49-F238E27FC236}">
                <a16:creationId xmlns:a16="http://schemas.microsoft.com/office/drawing/2014/main" id="{3239CC02-CFEE-4049-B16A-25D0C2F8D14E}"/>
              </a:ext>
            </a:extLst>
          </p:cNvPr>
          <p:cNvSpPr/>
          <p:nvPr/>
        </p:nvSpPr>
        <p:spPr>
          <a:xfrm>
            <a:off x="6744072" y="3861048"/>
            <a:ext cx="3960440" cy="1068397"/>
          </a:xfrm>
          <a:prstGeom prst="flowChartProcess">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err="1">
                <a:solidFill>
                  <a:schemeClr val="tx1"/>
                </a:solidFill>
              </a:rPr>
              <a:t>익스플로잇</a:t>
            </a:r>
            <a:r>
              <a:rPr lang="ko-KR" altLang="en-US" b="1" dirty="0">
                <a:solidFill>
                  <a:schemeClr val="tx1"/>
                </a:solidFill>
              </a:rPr>
              <a:t> 코드 자동 생성</a:t>
            </a:r>
            <a:endParaRPr lang="en-US" altLang="ko-KR" b="1" dirty="0">
              <a:solidFill>
                <a:schemeClr val="tx1"/>
              </a:solidFill>
            </a:endParaRPr>
          </a:p>
        </p:txBody>
      </p:sp>
    </p:spTree>
    <p:extLst>
      <p:ext uri="{BB962C8B-B14F-4D97-AF65-F5344CB8AC3E}">
        <p14:creationId xmlns:p14="http://schemas.microsoft.com/office/powerpoint/2010/main" val="359597921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기획배경</a:t>
            </a:r>
          </a:p>
        </p:txBody>
      </p:sp>
      <p:sp>
        <p:nvSpPr>
          <p:cNvPr id="3" name="TextBox 2"/>
          <p:cNvSpPr txBox="1"/>
          <p:nvPr/>
        </p:nvSpPr>
        <p:spPr>
          <a:xfrm>
            <a:off x="767408" y="1268760"/>
            <a:ext cx="2953116" cy="400110"/>
          </a:xfrm>
          <a:prstGeom prst="rect">
            <a:avLst/>
          </a:prstGeom>
          <a:noFill/>
        </p:spPr>
        <p:txBody>
          <a:bodyPr wrap="none">
            <a:spAutoFit/>
          </a:bodyPr>
          <a:lstStyle/>
          <a:p>
            <a:pPr lvl="0">
              <a:defRPr/>
            </a:pPr>
            <a:r>
              <a:rPr lang="ko-KR" altLang="en-US" sz="2000" b="1" dirty="0"/>
              <a:t>자율 해킹 </a:t>
            </a:r>
            <a:r>
              <a:rPr lang="en-US" altLang="ko-KR" sz="2000" b="1" dirty="0"/>
              <a:t>AI, MAYHEM</a:t>
            </a:r>
          </a:p>
        </p:txBody>
      </p:sp>
      <p:pic>
        <p:nvPicPr>
          <p:cNvPr id="25" name="그림 24"/>
          <p:cNvPicPr>
            <a:picLocks noChangeAspect="1"/>
          </p:cNvPicPr>
          <p:nvPr/>
        </p:nvPicPr>
        <p:blipFill rotWithShape="1">
          <a:blip r:embed="rId2"/>
          <a:stretch>
            <a:fillRect/>
          </a:stretch>
        </p:blipFill>
        <p:spPr>
          <a:xfrm>
            <a:off x="1025571" y="1844824"/>
            <a:ext cx="3342237" cy="4251091"/>
          </a:xfrm>
          <a:prstGeom prst="rect">
            <a:avLst/>
          </a:prstGeom>
        </p:spPr>
      </p:pic>
      <p:sp>
        <p:nvSpPr>
          <p:cNvPr id="26" name="TextBox 25"/>
          <p:cNvSpPr txBox="1"/>
          <p:nvPr/>
        </p:nvSpPr>
        <p:spPr>
          <a:xfrm>
            <a:off x="4511824" y="1941607"/>
            <a:ext cx="1944216" cy="695305"/>
          </a:xfrm>
          <a:prstGeom prst="rect">
            <a:avLst/>
          </a:prstGeom>
        </p:spPr>
        <p:txBody>
          <a:bodyPr wrap="square">
            <a:spAutoFit/>
          </a:bodyPr>
          <a:lstStyle/>
          <a:p>
            <a:pPr algn="ctr">
              <a:defRPr/>
            </a:pPr>
            <a:r>
              <a:rPr lang="ko-KR" altLang="en-US" sz="2000"/>
              <a:t>자율 해킹 </a:t>
            </a:r>
            <a:r>
              <a:rPr lang="en-US" altLang="ko-KR" sz="2000"/>
              <a:t>AI,</a:t>
            </a:r>
          </a:p>
          <a:p>
            <a:pPr algn="ctr">
              <a:defRPr/>
            </a:pPr>
            <a:r>
              <a:rPr lang="en-US" altLang="ko-KR" sz="2000" b="1"/>
              <a:t>MAYHEM</a:t>
            </a:r>
            <a:r>
              <a:rPr lang="ko-KR" altLang="en-US" sz="2000" b="1"/>
              <a:t> </a:t>
            </a:r>
          </a:p>
        </p:txBody>
      </p:sp>
      <p:sp>
        <p:nvSpPr>
          <p:cNvPr id="27" name="TextBox 26"/>
          <p:cNvSpPr txBox="1"/>
          <p:nvPr/>
        </p:nvSpPr>
        <p:spPr>
          <a:xfrm>
            <a:off x="6393496" y="1996093"/>
            <a:ext cx="5535152" cy="640819"/>
          </a:xfrm>
          <a:prstGeom prst="rect">
            <a:avLst/>
          </a:prstGeom>
        </p:spPr>
        <p:txBody>
          <a:bodyPr wrap="square">
            <a:spAutoFit/>
          </a:bodyPr>
          <a:lstStyle/>
          <a:p>
            <a:pPr algn="ctr">
              <a:defRPr/>
            </a:pPr>
            <a:r>
              <a:rPr lang="ko-KR" altLang="en-US" dirty="0"/>
              <a:t>바이너리 분석을 통한 소프트웨어 프로그램 분석과 </a:t>
            </a:r>
          </a:p>
          <a:p>
            <a:pPr algn="ctr">
              <a:defRPr/>
            </a:pPr>
            <a:r>
              <a:rPr lang="ko-KR" altLang="en-US" dirty="0" err="1"/>
              <a:t>퍼징</a:t>
            </a:r>
            <a:r>
              <a:rPr lang="ko-KR" altLang="en-US" dirty="0"/>
              <a:t>(</a:t>
            </a:r>
            <a:r>
              <a:rPr lang="ko-KR" altLang="en-US" dirty="0" err="1"/>
              <a:t>Fuzzing</a:t>
            </a:r>
            <a:r>
              <a:rPr lang="ko-KR" altLang="en-US" dirty="0"/>
              <a:t>) 기법을 통해 취약점이나 결함을 탐색</a:t>
            </a:r>
          </a:p>
        </p:txBody>
      </p:sp>
      <p:grpSp>
        <p:nvGrpSpPr>
          <p:cNvPr id="36" name="그룹 35"/>
          <p:cNvGrpSpPr/>
          <p:nvPr/>
        </p:nvGrpSpPr>
        <p:grpSpPr>
          <a:xfrm>
            <a:off x="5087888" y="3703636"/>
            <a:ext cx="4752528" cy="1309540"/>
            <a:chOff x="4583832" y="3212976"/>
            <a:chExt cx="4752528" cy="1309540"/>
          </a:xfrm>
        </p:grpSpPr>
        <p:sp>
          <p:nvSpPr>
            <p:cNvPr id="29" name="순서도: 처리 7"/>
            <p:cNvSpPr/>
            <p:nvPr/>
          </p:nvSpPr>
          <p:spPr>
            <a:xfrm>
              <a:off x="4583832" y="3212977"/>
              <a:ext cx="2304256" cy="589460"/>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실행코드 변환</a:t>
              </a:r>
            </a:p>
          </p:txBody>
        </p:sp>
        <p:sp>
          <p:nvSpPr>
            <p:cNvPr id="30" name="순서도: 처리 8"/>
            <p:cNvSpPr/>
            <p:nvPr/>
          </p:nvSpPr>
          <p:spPr>
            <a:xfrm>
              <a:off x="7032104" y="3212976"/>
              <a:ext cx="2304256" cy="589460"/>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익스플로잇 공격</a:t>
              </a:r>
            </a:p>
          </p:txBody>
        </p:sp>
        <p:sp>
          <p:nvSpPr>
            <p:cNvPr id="31" name="순서도: 처리 9"/>
            <p:cNvSpPr/>
            <p:nvPr/>
          </p:nvSpPr>
          <p:spPr>
            <a:xfrm>
              <a:off x="4583832" y="3933056"/>
              <a:ext cx="2304256" cy="589460"/>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패치</a:t>
              </a:r>
            </a:p>
          </p:txBody>
        </p:sp>
        <p:sp>
          <p:nvSpPr>
            <p:cNvPr id="34" name="순서도: 처리 7"/>
            <p:cNvSpPr/>
            <p:nvPr/>
          </p:nvSpPr>
          <p:spPr>
            <a:xfrm>
              <a:off x="7032104" y="3933056"/>
              <a:ext cx="2304256" cy="589460"/>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코디네이션</a:t>
              </a:r>
            </a:p>
          </p:txBody>
        </p:sp>
      </p:grpSp>
      <p:sp>
        <p:nvSpPr>
          <p:cNvPr id="37" name="직사각형 36"/>
          <p:cNvSpPr/>
          <p:nvPr/>
        </p:nvSpPr>
        <p:spPr>
          <a:xfrm>
            <a:off x="4943872" y="3501008"/>
            <a:ext cx="5040560" cy="1728192"/>
          </a:xfrm>
          <a:prstGeom prst="rect">
            <a:avLst/>
          </a:prstGeom>
          <a:noFill/>
          <a:ln w="38100">
            <a:solidFill>
              <a:schemeClr val="accent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8" name="TextBox 37"/>
          <p:cNvSpPr txBox="1"/>
          <p:nvPr/>
        </p:nvSpPr>
        <p:spPr>
          <a:xfrm>
            <a:off x="6492043" y="5301208"/>
            <a:ext cx="1944217" cy="366519"/>
          </a:xfrm>
          <a:prstGeom prst="rect">
            <a:avLst/>
          </a:prstGeom>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en-US" altLang="ko-KR" sz="1800" b="1" i="0" u="none" strike="noStrike" kern="1200" cap="none" spc="0" normalizeH="0" baseline="0" dirty="0">
                <a:solidFill>
                  <a:srgbClr val="000000"/>
                </a:solidFill>
                <a:latin typeface="맑은 고딕"/>
                <a:ea typeface="맑은 고딕"/>
                <a:cs typeface="맑은 고딕"/>
              </a:rPr>
              <a:t>MAYHEM</a:t>
            </a:r>
            <a:r>
              <a:rPr kumimoji="0" lang="ko-KR" altLang="en-US" sz="1800" b="1" i="0" u="none" strike="noStrike" kern="1200" cap="none" spc="0" normalizeH="0" baseline="0" dirty="0">
                <a:solidFill>
                  <a:srgbClr val="000000"/>
                </a:solidFill>
                <a:latin typeface="맑은 고딕"/>
                <a:ea typeface="맑은 고딕"/>
                <a:cs typeface="맑은 고딕"/>
              </a:rPr>
              <a:t> 구성 </a:t>
            </a:r>
          </a:p>
        </p:txBody>
      </p:sp>
      <p:sp>
        <p:nvSpPr>
          <p:cNvPr id="39" name="직사각형 38"/>
          <p:cNvSpPr/>
          <p:nvPr/>
        </p:nvSpPr>
        <p:spPr>
          <a:xfrm>
            <a:off x="4655840" y="1916832"/>
            <a:ext cx="1656184" cy="720080"/>
          </a:xfrm>
          <a:prstGeom prst="rect">
            <a:avLst/>
          </a:prstGeom>
          <a:noFill/>
          <a:ln w="381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0" name="직사각형 39"/>
          <p:cNvSpPr/>
          <p:nvPr/>
        </p:nvSpPr>
        <p:spPr>
          <a:xfrm>
            <a:off x="6456040" y="1916832"/>
            <a:ext cx="5328592" cy="720080"/>
          </a:xfrm>
          <a:prstGeom prst="rect">
            <a:avLst/>
          </a:prstGeom>
          <a:noFill/>
          <a:ln w="38100" cap="flat" cmpd="sng" algn="ctr">
            <a:solidFill>
              <a:srgbClr val="00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기획배경</a:t>
            </a:r>
          </a:p>
        </p:txBody>
      </p:sp>
      <p:sp>
        <p:nvSpPr>
          <p:cNvPr id="3" name="TextBox 2"/>
          <p:cNvSpPr txBox="1"/>
          <p:nvPr/>
        </p:nvSpPr>
        <p:spPr>
          <a:xfrm>
            <a:off x="452672" y="1092266"/>
            <a:ext cx="4471480" cy="400110"/>
          </a:xfrm>
          <a:prstGeom prst="rect">
            <a:avLst/>
          </a:prstGeom>
          <a:noFill/>
        </p:spPr>
        <p:txBody>
          <a:bodyPr wrap="none">
            <a:spAutoFit/>
          </a:bodyPr>
          <a:lstStyle/>
          <a:p>
            <a:pPr lvl="0">
              <a:defRPr/>
            </a:pPr>
            <a:r>
              <a:rPr lang="en-US" altLang="ko-KR" sz="2000" b="1" dirty="0">
                <a:solidFill>
                  <a:srgbClr val="FF0000"/>
                </a:solidFill>
              </a:rPr>
              <a:t>Red</a:t>
            </a:r>
            <a:r>
              <a:rPr lang="en-US" altLang="ko-KR" sz="2000" b="1" dirty="0"/>
              <a:t> Team, Blue Team, Purple Team</a:t>
            </a:r>
          </a:p>
        </p:txBody>
      </p:sp>
      <p:pic>
        <p:nvPicPr>
          <p:cNvPr id="6" name="그림 5">
            <a:extLst>
              <a:ext uri="{FF2B5EF4-FFF2-40B4-BE49-F238E27FC236}">
                <a16:creationId xmlns:a16="http://schemas.microsoft.com/office/drawing/2014/main" id="{5C1EE544-4CA5-423F-94F6-2CFB7EFDEDDA}"/>
              </a:ext>
            </a:extLst>
          </p:cNvPr>
          <p:cNvPicPr>
            <a:picLocks noChangeAspect="1"/>
          </p:cNvPicPr>
          <p:nvPr/>
        </p:nvPicPr>
        <p:blipFill>
          <a:blip r:embed="rId2">
            <a:extLst>
              <a:ext uri="{BEBA8EAE-BF5A-486C-A8C5-ECC9F3942E4B}">
                <a14:imgProps xmlns:a14="http://schemas.microsoft.com/office/drawing/2010/main">
                  <a14:imgLayer r:embed="rId3">
                    <a14:imgEffect>
                      <a14:saturation sat="93000"/>
                    </a14:imgEffect>
                  </a14:imgLayer>
                </a14:imgProps>
              </a:ext>
              <a:ext uri="{28A0092B-C50C-407E-A947-70E740481C1C}">
                <a14:useLocalDpi xmlns:a14="http://schemas.microsoft.com/office/drawing/2010/main" val="0"/>
              </a:ext>
            </a:extLst>
          </a:blip>
          <a:stretch>
            <a:fillRect/>
          </a:stretch>
        </p:blipFill>
        <p:spPr>
          <a:xfrm>
            <a:off x="484908" y="1578240"/>
            <a:ext cx="5552784" cy="3505021"/>
          </a:xfrm>
          <a:prstGeom prst="rect">
            <a:avLst/>
          </a:prstGeom>
        </p:spPr>
      </p:pic>
      <p:grpSp>
        <p:nvGrpSpPr>
          <p:cNvPr id="37" name="그룹 36">
            <a:extLst>
              <a:ext uri="{FF2B5EF4-FFF2-40B4-BE49-F238E27FC236}">
                <a16:creationId xmlns:a16="http://schemas.microsoft.com/office/drawing/2014/main" id="{181A5CEA-E0A0-4F1C-8F3B-DDEEBD5F2947}"/>
              </a:ext>
            </a:extLst>
          </p:cNvPr>
          <p:cNvGrpSpPr/>
          <p:nvPr/>
        </p:nvGrpSpPr>
        <p:grpSpPr>
          <a:xfrm>
            <a:off x="5159896" y="4363812"/>
            <a:ext cx="6092205" cy="2161532"/>
            <a:chOff x="2711624" y="4722358"/>
            <a:chExt cx="6092205" cy="2161532"/>
          </a:xfrm>
        </p:grpSpPr>
        <p:sp>
          <p:nvSpPr>
            <p:cNvPr id="21" name="TextBox 20">
              <a:extLst>
                <a:ext uri="{FF2B5EF4-FFF2-40B4-BE49-F238E27FC236}">
                  <a16:creationId xmlns:a16="http://schemas.microsoft.com/office/drawing/2014/main" id="{440D7BF3-F769-47AC-9D25-D5BC8D3E0C78}"/>
                </a:ext>
              </a:extLst>
            </p:cNvPr>
            <p:cNvSpPr txBox="1"/>
            <p:nvPr/>
          </p:nvSpPr>
          <p:spPr>
            <a:xfrm>
              <a:off x="5398763" y="4761888"/>
              <a:ext cx="648072" cy="369332"/>
            </a:xfrm>
            <a:prstGeom prst="rect">
              <a:avLst/>
            </a:prstGeom>
            <a:noFill/>
          </p:spPr>
          <p:txBody>
            <a:bodyPr wrap="square" rtlCol="0">
              <a:spAutoFit/>
            </a:bodyPr>
            <a:lstStyle/>
            <a:p>
              <a:r>
                <a:rPr lang="ko-KR" altLang="en-US" b="1" dirty="0"/>
                <a:t>침투</a:t>
              </a:r>
              <a:endParaRPr lang="en-US" altLang="ko-KR" b="1" dirty="0"/>
            </a:p>
          </p:txBody>
        </p:sp>
        <p:cxnSp>
          <p:nvCxnSpPr>
            <p:cNvPr id="22" name="직선 화살표 연결선 21"/>
            <p:cNvCxnSpPr>
              <a:cxnSpLocks/>
            </p:cNvCxnSpPr>
            <p:nvPr/>
          </p:nvCxnSpPr>
          <p:spPr>
            <a:xfrm>
              <a:off x="4989559" y="5184427"/>
              <a:ext cx="1466481"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2" name="그룹 31">
              <a:extLst>
                <a:ext uri="{FF2B5EF4-FFF2-40B4-BE49-F238E27FC236}">
                  <a16:creationId xmlns:a16="http://schemas.microsoft.com/office/drawing/2014/main" id="{B60396B4-A3FF-492D-A4EC-FF968D1A3AB7}"/>
                </a:ext>
              </a:extLst>
            </p:cNvPr>
            <p:cNvGrpSpPr/>
            <p:nvPr/>
          </p:nvGrpSpPr>
          <p:grpSpPr>
            <a:xfrm>
              <a:off x="2711624" y="4800109"/>
              <a:ext cx="1816369" cy="2083781"/>
              <a:chOff x="2711624" y="4800109"/>
              <a:chExt cx="1816369" cy="2083781"/>
            </a:xfrm>
          </p:grpSpPr>
          <p:pic>
            <p:nvPicPr>
              <p:cNvPr id="14" name="그림 13">
                <a:extLst>
                  <a:ext uri="{FF2B5EF4-FFF2-40B4-BE49-F238E27FC236}">
                    <a16:creationId xmlns:a16="http://schemas.microsoft.com/office/drawing/2014/main" id="{FE60603B-1A87-4136-9A5E-7D6BBE4A3831}"/>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29319" y="4800109"/>
                <a:ext cx="1580981" cy="1580981"/>
              </a:xfrm>
              <a:prstGeom prst="rect">
                <a:avLst/>
              </a:prstGeom>
              <a:noFill/>
              <a:ln>
                <a:noFill/>
              </a:ln>
            </p:spPr>
          </p:pic>
          <p:sp>
            <p:nvSpPr>
              <p:cNvPr id="25" name="TextBox 24">
                <a:extLst>
                  <a:ext uri="{FF2B5EF4-FFF2-40B4-BE49-F238E27FC236}">
                    <a16:creationId xmlns:a16="http://schemas.microsoft.com/office/drawing/2014/main" id="{A6475C19-B7B2-4A68-A34C-45B34F20375F}"/>
                  </a:ext>
                </a:extLst>
              </p:cNvPr>
              <p:cNvSpPr txBox="1"/>
              <p:nvPr/>
            </p:nvSpPr>
            <p:spPr>
              <a:xfrm>
                <a:off x="2711624" y="5960560"/>
                <a:ext cx="1816369" cy="923330"/>
              </a:xfrm>
              <a:prstGeom prst="rect">
                <a:avLst/>
              </a:prstGeom>
              <a:noFill/>
            </p:spPr>
            <p:txBody>
              <a:bodyPr wrap="square" rtlCol="0">
                <a:spAutoFit/>
              </a:bodyPr>
              <a:lstStyle/>
              <a:p>
                <a:pPr algn="ctr"/>
                <a:r>
                  <a:rPr lang="ko-KR" altLang="en-US" b="1" dirty="0"/>
                  <a:t>침투 성공 후 </a:t>
                </a:r>
                <a:endParaRPr lang="en-US" altLang="ko-KR" b="1" dirty="0"/>
              </a:p>
              <a:p>
                <a:pPr algn="ctr"/>
                <a:r>
                  <a:rPr lang="en-US" altLang="ko-KR" b="1" dirty="0"/>
                  <a:t>Blue Team</a:t>
                </a:r>
                <a:r>
                  <a:rPr lang="ko-KR" altLang="en-US" b="1" dirty="0"/>
                  <a:t>에게 피드백 </a:t>
                </a:r>
                <a:endParaRPr lang="en-US" altLang="ko-KR" b="1" dirty="0"/>
              </a:p>
            </p:txBody>
          </p:sp>
        </p:grpSp>
        <p:grpSp>
          <p:nvGrpSpPr>
            <p:cNvPr id="31" name="그룹 30">
              <a:extLst>
                <a:ext uri="{FF2B5EF4-FFF2-40B4-BE49-F238E27FC236}">
                  <a16:creationId xmlns:a16="http://schemas.microsoft.com/office/drawing/2014/main" id="{79A7B25E-78AF-4405-BE7E-E49D68F229D4}"/>
                </a:ext>
              </a:extLst>
            </p:cNvPr>
            <p:cNvGrpSpPr/>
            <p:nvPr/>
          </p:nvGrpSpPr>
          <p:grpSpPr>
            <a:xfrm>
              <a:off x="6385885" y="4722358"/>
              <a:ext cx="2417944" cy="2083780"/>
              <a:chOff x="8473367" y="4800110"/>
              <a:chExt cx="2417944" cy="2083780"/>
            </a:xfrm>
          </p:grpSpPr>
          <p:pic>
            <p:nvPicPr>
              <p:cNvPr id="16" name="그림 15">
                <a:extLst>
                  <a:ext uri="{FF2B5EF4-FFF2-40B4-BE49-F238E27FC236}">
                    <a16:creationId xmlns:a16="http://schemas.microsoft.com/office/drawing/2014/main" id="{6E816928-F824-4DC0-8FE7-EDD74B2BCAE8}"/>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891849" y="4800110"/>
                <a:ext cx="1580981" cy="1580981"/>
              </a:xfrm>
              <a:prstGeom prst="rect">
                <a:avLst/>
              </a:prstGeom>
              <a:noFill/>
              <a:ln>
                <a:noFill/>
              </a:ln>
            </p:spPr>
          </p:pic>
          <p:sp>
            <p:nvSpPr>
              <p:cNvPr id="23" name="TextBox 22">
                <a:extLst>
                  <a:ext uri="{FF2B5EF4-FFF2-40B4-BE49-F238E27FC236}">
                    <a16:creationId xmlns:a16="http://schemas.microsoft.com/office/drawing/2014/main" id="{811A9C10-FA04-45C4-BC2D-D79D617BB21C}"/>
                  </a:ext>
                </a:extLst>
              </p:cNvPr>
              <p:cNvSpPr txBox="1"/>
              <p:nvPr/>
            </p:nvSpPr>
            <p:spPr>
              <a:xfrm>
                <a:off x="9370636" y="5096464"/>
                <a:ext cx="1224136" cy="369332"/>
              </a:xfrm>
              <a:prstGeom prst="rect">
                <a:avLst/>
              </a:prstGeom>
              <a:noFill/>
            </p:spPr>
            <p:txBody>
              <a:bodyPr wrap="square" rtlCol="0">
                <a:spAutoFit/>
              </a:bodyPr>
              <a:lstStyle/>
              <a:p>
                <a:r>
                  <a:rPr lang="ko-KR" altLang="en-US" b="1" dirty="0"/>
                  <a:t>방어</a:t>
                </a:r>
                <a:endParaRPr lang="en-US" altLang="ko-KR" b="1" dirty="0"/>
              </a:p>
            </p:txBody>
          </p:sp>
          <p:sp>
            <p:nvSpPr>
              <p:cNvPr id="26" name="TextBox 25">
                <a:extLst>
                  <a:ext uri="{FF2B5EF4-FFF2-40B4-BE49-F238E27FC236}">
                    <a16:creationId xmlns:a16="http://schemas.microsoft.com/office/drawing/2014/main" id="{B953381F-4166-4FFB-810B-742524B2EAFD}"/>
                  </a:ext>
                </a:extLst>
              </p:cNvPr>
              <p:cNvSpPr txBox="1"/>
              <p:nvPr/>
            </p:nvSpPr>
            <p:spPr>
              <a:xfrm>
                <a:off x="8473367" y="5960560"/>
                <a:ext cx="2417944" cy="923330"/>
              </a:xfrm>
              <a:prstGeom prst="rect">
                <a:avLst/>
              </a:prstGeom>
              <a:noFill/>
            </p:spPr>
            <p:txBody>
              <a:bodyPr wrap="square" rtlCol="0">
                <a:spAutoFit/>
              </a:bodyPr>
              <a:lstStyle/>
              <a:p>
                <a:pPr algn="ctr"/>
                <a:r>
                  <a:rPr lang="en-US" altLang="ko-KR" b="1" dirty="0"/>
                  <a:t>Red Team</a:t>
                </a:r>
                <a:r>
                  <a:rPr lang="ko-KR" altLang="en-US" b="1" dirty="0"/>
                  <a:t>이 발견한 취약점에 대한 패치 업데이트</a:t>
                </a:r>
                <a:endParaRPr lang="en-US" altLang="ko-KR" b="1" dirty="0"/>
              </a:p>
            </p:txBody>
          </p:sp>
        </p:grpSp>
        <p:cxnSp>
          <p:nvCxnSpPr>
            <p:cNvPr id="33" name="직선 화살표 연결선 32">
              <a:extLst>
                <a:ext uri="{FF2B5EF4-FFF2-40B4-BE49-F238E27FC236}">
                  <a16:creationId xmlns:a16="http://schemas.microsoft.com/office/drawing/2014/main" id="{8E4765E8-C8B5-4E1F-B65E-045ECE495F75}"/>
                </a:ext>
              </a:extLst>
            </p:cNvPr>
            <p:cNvCxnSpPr>
              <a:cxnSpLocks/>
            </p:cNvCxnSpPr>
            <p:nvPr/>
          </p:nvCxnSpPr>
          <p:spPr>
            <a:xfrm flipH="1">
              <a:off x="4900106" y="5949280"/>
              <a:ext cx="1485779"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3755546"/>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hasCustomPrompt="1"/>
          </p:nvPr>
        </p:nvSpPr>
        <p:spPr/>
        <p:txBody>
          <a:bodyPr/>
          <a:lstStyle/>
          <a:p>
            <a:pPr>
              <a:defRPr/>
            </a:pPr>
            <a:r>
              <a:rPr lang="ko-KR" altLang="en-US" b="1"/>
              <a:t>기획배경</a:t>
            </a:r>
          </a:p>
        </p:txBody>
      </p:sp>
      <p:sp>
        <p:nvSpPr>
          <p:cNvPr id="3" name="TextBox 2"/>
          <p:cNvSpPr txBox="1"/>
          <p:nvPr/>
        </p:nvSpPr>
        <p:spPr>
          <a:xfrm>
            <a:off x="623392" y="1237923"/>
            <a:ext cx="9937104" cy="2862322"/>
          </a:xfrm>
          <a:prstGeom prst="rect">
            <a:avLst/>
          </a:prstGeom>
        </p:spPr>
        <p:txBody>
          <a:bodyPr wrap="square">
            <a:spAutoFit/>
          </a:bodyPr>
          <a:lstStyle/>
          <a:p>
            <a:pPr>
              <a:defRPr/>
            </a:pPr>
            <a:r>
              <a:rPr lang="en-US" altLang="ko-KR" sz="2000" b="1" dirty="0"/>
              <a:t>BAS </a:t>
            </a:r>
            <a:r>
              <a:rPr lang="ko-KR" altLang="en-US" sz="2000" b="1" dirty="0"/>
              <a:t>기술 </a:t>
            </a:r>
            <a:r>
              <a:rPr lang="en-US" altLang="ko-KR" sz="2000" b="1" dirty="0"/>
              <a:t>(Breach and Attack Simulation)</a:t>
            </a:r>
          </a:p>
          <a:p>
            <a:pPr>
              <a:defRPr/>
            </a:pPr>
            <a:endParaRPr lang="en-US" altLang="ko-KR" sz="2000" b="1" dirty="0"/>
          </a:p>
          <a:p>
            <a:pPr marL="342900" indent="-342900">
              <a:buFontTx/>
              <a:buChar char="-"/>
              <a:defRPr/>
            </a:pPr>
            <a:r>
              <a:rPr lang="ko-KR" altLang="en-US" sz="2000" b="1" dirty="0"/>
              <a:t>시나리오 기반의 자동화된 사이버 방어 시뮬레이션 테스트 도구</a:t>
            </a:r>
            <a:endParaRPr lang="en-US" altLang="ko-KR" sz="2000" b="1" dirty="0"/>
          </a:p>
          <a:p>
            <a:pPr marL="342900" indent="-342900">
              <a:buFontTx/>
              <a:buChar char="-"/>
              <a:defRPr/>
            </a:pPr>
            <a:endParaRPr lang="en-US" altLang="ko-KR" sz="2000" b="1" dirty="0"/>
          </a:p>
          <a:p>
            <a:pPr marL="342900" indent="-342900">
              <a:buFontTx/>
              <a:buChar char="-"/>
              <a:defRPr/>
            </a:pPr>
            <a:r>
              <a:rPr lang="en-US" altLang="ko-KR" sz="2000" b="1" dirty="0"/>
              <a:t>ATT&amp;CK </a:t>
            </a:r>
            <a:r>
              <a:rPr lang="ko-KR" altLang="en-US" sz="2000" b="1" dirty="0"/>
              <a:t>프레임워크 기반의 실제 발생한 사이버 공격 사례를 기반으로 보안 테스트를 해볼 수 있다</a:t>
            </a:r>
            <a:r>
              <a:rPr lang="en-US" altLang="ko-KR" sz="2000" b="1" dirty="0"/>
              <a:t>.</a:t>
            </a:r>
          </a:p>
          <a:p>
            <a:pPr marL="342900" indent="-342900">
              <a:buFontTx/>
              <a:buChar char="-"/>
              <a:defRPr/>
            </a:pPr>
            <a:endParaRPr lang="en-US" altLang="ko-KR" sz="2000" b="1" dirty="0"/>
          </a:p>
          <a:p>
            <a:pPr marL="342900" indent="-342900">
              <a:buFontTx/>
              <a:buChar char="-"/>
              <a:defRPr/>
            </a:pPr>
            <a:r>
              <a:rPr lang="ko-KR" altLang="en-US" sz="2000" b="1" dirty="0"/>
              <a:t>클라우드 및 가상 환경에서 시뮬레이션이 가능하기 때문에 기존 자산이나 서비스에 영향을 주지 않는다</a:t>
            </a:r>
            <a:r>
              <a:rPr lang="en-US" altLang="ko-KR" sz="2000" b="1" dirty="0"/>
              <a:t>.</a:t>
            </a:r>
            <a:endParaRPr lang="ko-KR" altLang="en-US" sz="2000" b="1" dirty="0"/>
          </a:p>
        </p:txBody>
      </p:sp>
      <p:sp>
        <p:nvSpPr>
          <p:cNvPr id="4" name="순서도: 처리 3">
            <a:extLst>
              <a:ext uri="{FF2B5EF4-FFF2-40B4-BE49-F238E27FC236}">
                <a16:creationId xmlns:a16="http://schemas.microsoft.com/office/drawing/2014/main" id="{8E71142A-C235-4820-9EF9-00CDED822869}"/>
              </a:ext>
            </a:extLst>
          </p:cNvPr>
          <p:cNvSpPr/>
          <p:nvPr/>
        </p:nvSpPr>
        <p:spPr>
          <a:xfrm>
            <a:off x="1271464" y="4797152"/>
            <a:ext cx="1944216" cy="668398"/>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rgbClr val="121212"/>
                </a:solidFill>
                <a:latin typeface="Helvetica Neue"/>
              </a:rPr>
              <a:t>시뮬레이터 </a:t>
            </a:r>
            <a:r>
              <a:rPr lang="en-US" altLang="ko-KR" b="1" dirty="0">
                <a:solidFill>
                  <a:srgbClr val="121212"/>
                </a:solidFill>
                <a:latin typeface="Helvetica Neue"/>
              </a:rPr>
              <a:t>1</a:t>
            </a:r>
            <a:endParaRPr lang="en-US" altLang="ko-KR" b="1" dirty="0">
              <a:solidFill>
                <a:schemeClr val="tx1"/>
              </a:solidFill>
            </a:endParaRPr>
          </a:p>
        </p:txBody>
      </p:sp>
      <p:sp>
        <p:nvSpPr>
          <p:cNvPr id="5" name="순서도: 처리 4">
            <a:extLst>
              <a:ext uri="{FF2B5EF4-FFF2-40B4-BE49-F238E27FC236}">
                <a16:creationId xmlns:a16="http://schemas.microsoft.com/office/drawing/2014/main" id="{D9DFC4F1-DA5C-4CEA-ABD1-9739671BE8C9}"/>
              </a:ext>
            </a:extLst>
          </p:cNvPr>
          <p:cNvSpPr/>
          <p:nvPr/>
        </p:nvSpPr>
        <p:spPr>
          <a:xfrm>
            <a:off x="4655840" y="4797152"/>
            <a:ext cx="1944216" cy="668398"/>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rgbClr val="121212"/>
                </a:solidFill>
                <a:latin typeface="Helvetica Neue"/>
              </a:rPr>
              <a:t>시뮬레이터 </a:t>
            </a:r>
            <a:r>
              <a:rPr lang="en-US" altLang="ko-KR" b="1" dirty="0">
                <a:solidFill>
                  <a:srgbClr val="121212"/>
                </a:solidFill>
                <a:latin typeface="Helvetica Neue"/>
              </a:rPr>
              <a:t>2</a:t>
            </a:r>
            <a:endParaRPr lang="en-US" altLang="ko-KR" b="1" dirty="0">
              <a:solidFill>
                <a:schemeClr val="tx1"/>
              </a:solidFill>
            </a:endParaRPr>
          </a:p>
        </p:txBody>
      </p:sp>
      <p:cxnSp>
        <p:nvCxnSpPr>
          <p:cNvPr id="6" name="직선 화살표 연결선 5">
            <a:extLst>
              <a:ext uri="{FF2B5EF4-FFF2-40B4-BE49-F238E27FC236}">
                <a16:creationId xmlns:a16="http://schemas.microsoft.com/office/drawing/2014/main" id="{76B6CCC9-EBA6-4066-B61B-6A1109521440}"/>
              </a:ext>
            </a:extLst>
          </p:cNvPr>
          <p:cNvCxnSpPr>
            <a:cxnSpLocks/>
          </p:cNvCxnSpPr>
          <p:nvPr/>
        </p:nvCxnSpPr>
        <p:spPr>
          <a:xfrm>
            <a:off x="3359696" y="4941168"/>
            <a:ext cx="1224136"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1604F20-8316-4A29-A67C-AC2AFCBC427E}"/>
              </a:ext>
            </a:extLst>
          </p:cNvPr>
          <p:cNvSpPr txBox="1"/>
          <p:nvPr/>
        </p:nvSpPr>
        <p:spPr>
          <a:xfrm>
            <a:off x="3287688" y="4620425"/>
            <a:ext cx="1440160" cy="292388"/>
          </a:xfrm>
          <a:prstGeom prst="rect">
            <a:avLst/>
          </a:prstGeom>
          <a:noFill/>
        </p:spPr>
        <p:txBody>
          <a:bodyPr wrap="square" rtlCol="0">
            <a:spAutoFit/>
          </a:bodyPr>
          <a:lstStyle/>
          <a:p>
            <a:r>
              <a:rPr lang="ko-KR" altLang="en-US" sz="1300" b="1" dirty="0"/>
              <a:t>악성 패킷 전송</a:t>
            </a:r>
          </a:p>
        </p:txBody>
      </p:sp>
      <p:cxnSp>
        <p:nvCxnSpPr>
          <p:cNvPr id="9" name="직선 화살표 연결선 8">
            <a:extLst>
              <a:ext uri="{FF2B5EF4-FFF2-40B4-BE49-F238E27FC236}">
                <a16:creationId xmlns:a16="http://schemas.microsoft.com/office/drawing/2014/main" id="{242BB000-8F35-450F-94C8-AE0B4078D7E3}"/>
              </a:ext>
            </a:extLst>
          </p:cNvPr>
          <p:cNvCxnSpPr>
            <a:cxnSpLocks/>
          </p:cNvCxnSpPr>
          <p:nvPr/>
        </p:nvCxnSpPr>
        <p:spPr>
          <a:xfrm flipH="1">
            <a:off x="3287688" y="5301208"/>
            <a:ext cx="1224136"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D366C0D-D47E-40A1-A617-C7AF6CDA05A4}"/>
              </a:ext>
            </a:extLst>
          </p:cNvPr>
          <p:cNvSpPr txBox="1"/>
          <p:nvPr/>
        </p:nvSpPr>
        <p:spPr>
          <a:xfrm>
            <a:off x="3719736" y="5349889"/>
            <a:ext cx="576064" cy="292388"/>
          </a:xfrm>
          <a:prstGeom prst="rect">
            <a:avLst/>
          </a:prstGeom>
          <a:noFill/>
        </p:spPr>
        <p:txBody>
          <a:bodyPr wrap="square" rtlCol="0">
            <a:spAutoFit/>
          </a:bodyPr>
          <a:lstStyle/>
          <a:p>
            <a:r>
              <a:rPr lang="en-US" altLang="ko-KR" sz="1300" b="1" dirty="0"/>
              <a:t>OK !!</a:t>
            </a:r>
            <a:endParaRPr lang="ko-KR" altLang="en-US" sz="1300" b="1" dirty="0"/>
          </a:p>
        </p:txBody>
      </p:sp>
      <p:sp>
        <p:nvSpPr>
          <p:cNvPr id="29" name="TextBox 28">
            <a:extLst>
              <a:ext uri="{FF2B5EF4-FFF2-40B4-BE49-F238E27FC236}">
                <a16:creationId xmlns:a16="http://schemas.microsoft.com/office/drawing/2014/main" id="{B1D7E9E8-E48A-4776-AEC0-1B213E792AC7}"/>
              </a:ext>
            </a:extLst>
          </p:cNvPr>
          <p:cNvSpPr txBox="1"/>
          <p:nvPr/>
        </p:nvSpPr>
        <p:spPr>
          <a:xfrm>
            <a:off x="7824192" y="5013176"/>
            <a:ext cx="2664296" cy="553998"/>
          </a:xfrm>
          <a:prstGeom prst="rect">
            <a:avLst/>
          </a:prstGeom>
          <a:noFill/>
        </p:spPr>
        <p:txBody>
          <a:bodyPr wrap="square" rtlCol="0">
            <a:spAutoFit/>
          </a:bodyPr>
          <a:lstStyle/>
          <a:p>
            <a:pPr algn="ctr"/>
            <a:r>
              <a:rPr lang="ko-KR" altLang="en-US" sz="1500" b="1" dirty="0"/>
              <a:t>통신에 아무 문제가 없다면 </a:t>
            </a:r>
            <a:endParaRPr lang="en-US" altLang="ko-KR" sz="1500" b="1" dirty="0"/>
          </a:p>
          <a:p>
            <a:pPr algn="ctr"/>
            <a:r>
              <a:rPr lang="ko-KR" altLang="en-US" sz="1500" b="1" dirty="0"/>
              <a:t>해당 취약점에 대한 보안 </a:t>
            </a:r>
            <a:r>
              <a:rPr lang="en-US" altLang="ko-KR" sz="1500" b="1" dirty="0"/>
              <a:t>X</a:t>
            </a:r>
            <a:endParaRPr lang="ko-KR" altLang="en-US" sz="1500" b="1" dirty="0"/>
          </a:p>
        </p:txBody>
      </p:sp>
      <p:cxnSp>
        <p:nvCxnSpPr>
          <p:cNvPr id="30" name="직선 화살표 연결선 29">
            <a:extLst>
              <a:ext uri="{FF2B5EF4-FFF2-40B4-BE49-F238E27FC236}">
                <a16:creationId xmlns:a16="http://schemas.microsoft.com/office/drawing/2014/main" id="{DE993562-78EC-436B-A3EC-61A890042E28}"/>
              </a:ext>
            </a:extLst>
          </p:cNvPr>
          <p:cNvCxnSpPr>
            <a:cxnSpLocks/>
          </p:cNvCxnSpPr>
          <p:nvPr/>
        </p:nvCxnSpPr>
        <p:spPr>
          <a:xfrm>
            <a:off x="6960096" y="5229200"/>
            <a:ext cx="864096" cy="0"/>
          </a:xfrm>
          <a:prstGeom prst="straightConnector1">
            <a:avLst/>
          </a:prstGeom>
          <a:ln w="635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B7B90C-5616-4625-AE9A-595177BA0861}"/>
              </a:ext>
            </a:extLst>
          </p:cNvPr>
          <p:cNvSpPr txBox="1"/>
          <p:nvPr/>
        </p:nvSpPr>
        <p:spPr>
          <a:xfrm>
            <a:off x="2495600" y="6084004"/>
            <a:ext cx="3420380" cy="369332"/>
          </a:xfrm>
          <a:prstGeom prst="rect">
            <a:avLst/>
          </a:prstGeom>
          <a:noFill/>
        </p:spPr>
        <p:txBody>
          <a:bodyPr wrap="square" rtlCol="0">
            <a:spAutoFit/>
          </a:bodyPr>
          <a:lstStyle/>
          <a:p>
            <a:r>
              <a:rPr lang="en-US" altLang="ko-KR" b="1" i="0" dirty="0">
                <a:solidFill>
                  <a:srgbClr val="222222"/>
                </a:solidFill>
                <a:effectLst/>
                <a:latin typeface="Malgun Gothic" panose="020B0503020000020004" pitchFamily="50" charset="-127"/>
                <a:ea typeface="Malgun Gothic" panose="020B0503020000020004" pitchFamily="50" charset="-127"/>
              </a:rPr>
              <a:t>BAS </a:t>
            </a:r>
            <a:r>
              <a:rPr lang="ko-KR" altLang="en-US" b="1" i="0" dirty="0">
                <a:solidFill>
                  <a:srgbClr val="222222"/>
                </a:solidFill>
                <a:effectLst/>
                <a:latin typeface="Malgun Gothic" panose="020B0503020000020004" pitchFamily="50" charset="-127"/>
                <a:ea typeface="Malgun Gothic" panose="020B0503020000020004" pitchFamily="50" charset="-127"/>
              </a:rPr>
              <a:t>시뮬레이터 동작원리</a:t>
            </a:r>
            <a:endParaRPr lang="ko-KR" altLang="en-US" b="1" dirty="0"/>
          </a:p>
        </p:txBody>
      </p:sp>
      <p:sp>
        <p:nvSpPr>
          <p:cNvPr id="33" name="직사각형 32">
            <a:extLst>
              <a:ext uri="{FF2B5EF4-FFF2-40B4-BE49-F238E27FC236}">
                <a16:creationId xmlns:a16="http://schemas.microsoft.com/office/drawing/2014/main" id="{36AD9462-6EBF-47D8-812C-1A84F5279FA4}"/>
              </a:ext>
            </a:extLst>
          </p:cNvPr>
          <p:cNvSpPr/>
          <p:nvPr/>
        </p:nvSpPr>
        <p:spPr>
          <a:xfrm>
            <a:off x="1114878" y="4280376"/>
            <a:ext cx="5629194" cy="1728186"/>
          </a:xfrm>
          <a:prstGeom prst="rect">
            <a:avLst/>
          </a:prstGeom>
          <a:noFill/>
          <a:ln w="38100">
            <a:solidFill>
              <a:schemeClr val="accent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963</ep:Words>
  <ep:PresentationFormat>와이드스크린</ep:PresentationFormat>
  <ep:Paragraphs>176</ep:Paragraphs>
  <ep:Slides>21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21</vt:i4>
      </vt:variant>
    </vt:vector>
  </ep:HeadingPairs>
  <ep:TitlesOfParts>
    <vt:vector size="22" baseType="lpstr">
      <vt:lpstr>Office 테마</vt:lpstr>
      <vt:lpstr>Purple Team AI Framework</vt:lpstr>
      <vt:lpstr>What is Purple Team AI Framework?</vt:lpstr>
      <vt:lpstr>기획배경</vt:lpstr>
      <vt:lpstr>기획배경</vt:lpstr>
      <vt:lpstr>기획배경</vt:lpstr>
      <vt:lpstr>기획배경</vt:lpstr>
      <vt:lpstr>기획배경</vt:lpstr>
      <vt:lpstr>기획배경</vt:lpstr>
      <vt:lpstr>기획배경</vt:lpstr>
      <vt:lpstr>구현 방법론</vt:lpstr>
      <vt:lpstr>구현 방법론</vt:lpstr>
      <vt:lpstr>구현 방법론</vt:lpstr>
      <vt:lpstr>구현 방법론</vt:lpstr>
      <vt:lpstr>구현 방법론</vt:lpstr>
      <vt:lpstr>구현 방법론</vt:lpstr>
      <vt:lpstr>구현 방법론</vt:lpstr>
      <vt:lpstr>구현 방법론</vt:lpstr>
      <vt:lpstr>구현 방법론</vt:lpstr>
      <vt:lpstr>구현 방법론 – 작동 환경</vt:lpstr>
      <vt:lpstr>최종 목표 모델</vt:lpstr>
      <vt:lpstr>참고 자료</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82105</cp:lastModifiedBy>
  <dcterms:modified xsi:type="dcterms:W3CDTF">2022-10-26T08:26:18.097</dcterms:modified>
  <cp:revision>175</cp:revision>
  <dc:title>화면설계서 양식_v1.0</dc:title>
  <cp:version/>
</cp:coreProperties>
</file>