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31"/>
  </p:handoutMasterIdLst>
  <p:sldIdLst>
    <p:sldId id="256" r:id="rId3"/>
    <p:sldId id="257" r:id="rId5"/>
    <p:sldId id="258" r:id="rId6"/>
    <p:sldId id="259" r:id="rId7"/>
    <p:sldId id="261" r:id="rId8"/>
    <p:sldId id="260" r:id="rId9"/>
    <p:sldId id="262" r:id="rId10"/>
    <p:sldId id="263" r:id="rId11"/>
    <p:sldId id="272" r:id="rId12"/>
    <p:sldId id="273" r:id="rId13"/>
    <p:sldId id="264" r:id="rId14"/>
    <p:sldId id="265" r:id="rId15"/>
    <p:sldId id="266" r:id="rId16"/>
    <p:sldId id="267" r:id="rId17"/>
    <p:sldId id="289" r:id="rId18"/>
    <p:sldId id="268" r:id="rId19"/>
    <p:sldId id="270" r:id="rId20"/>
    <p:sldId id="274" r:id="rId21"/>
    <p:sldId id="275" r:id="rId22"/>
    <p:sldId id="276" r:id="rId23"/>
    <p:sldId id="277" r:id="rId24"/>
    <p:sldId id="271" r:id="rId25"/>
    <p:sldId id="285" r:id="rId26"/>
    <p:sldId id="286" r:id="rId27"/>
    <p:sldId id="287" r:id="rId28"/>
    <p:sldId id="288" r:id="rId29"/>
    <p:sldId id="290" r:id="rId30"/>
  </p:sldIdLst>
  <p:sldSz cx="12192000" cy="6858000"/>
  <p:notesSz cx="7103745" cy="10234295"/>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36"/>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4.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handoutMaster" Target="handoutMasters/handoutMaster1.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25.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43.png"/><Relationship Id="rId4" Type="http://schemas.openxmlformats.org/officeDocument/2006/relationships/image" Target="../media/image42.png"/><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6.png"/><Relationship Id="rId1" Type="http://schemas.openxmlformats.org/officeDocument/2006/relationships/image" Target="../media/image45.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image" Target="../media/image4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tags" Target="../tags/tag2.xml"/><Relationship Id="rId3" Type="http://schemas.openxmlformats.org/officeDocument/2006/relationships/image" Target="../media/image7.png"/><Relationship Id="rId2" Type="http://schemas.openxmlformats.org/officeDocument/2006/relationships/tags" Target="../tags/tag1.xml"/><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LLM </a:t>
            </a:r>
            <a:r>
              <a:rPr lang="zh-CN" altLang="en-US" dirty="0">
                <a:effectLst/>
              </a:rPr>
              <a:t>模型架构</a:t>
            </a:r>
            <a:r>
              <a:rPr lang="zh-CN" altLang="en-US" dirty="0">
                <a:effectLst/>
              </a:rPr>
              <a:t>介绍</a:t>
            </a:r>
            <a:endParaRPr lang="zh-CN" altLang="en-US" dirty="0">
              <a:effectLst/>
            </a:endParaRPr>
          </a:p>
        </p:txBody>
      </p:sp>
      <p:sp>
        <p:nvSpPr>
          <p:cNvPr id="5" name="副标题 4"/>
          <p:cNvSpPr>
            <a:spLocks noGrp="1"/>
          </p:cNvSpPr>
          <p:nvPr>
            <p:ph type="subTitle" idx="1"/>
          </p:nvPr>
        </p:nvSpPr>
        <p:spPr>
          <a:xfrm>
            <a:off x="5836920" y="5202238"/>
            <a:ext cx="9144000" cy="1655762"/>
          </a:xfrm>
        </p:spPr>
        <p:txBody>
          <a:bodyPr/>
          <a:lstStyle/>
          <a:p>
            <a:r>
              <a:rPr lang="en-US" altLang="zh-CN" dirty="0">
                <a:latin typeface="+mn-lt"/>
              </a:rPr>
              <a:t>20241031</a:t>
            </a:r>
            <a:endParaRPr lang="en-US" altLang="zh-CN" dirty="0">
              <a:latin typeface="+mn-lt"/>
            </a:endParaRPr>
          </a:p>
          <a:p>
            <a:r>
              <a:rPr lang="zh-CN" altLang="en-US" dirty="0">
                <a:latin typeface="+mn-lt"/>
              </a:rPr>
              <a:t>桂宁馨</a:t>
            </a:r>
            <a:endParaRPr lang="zh-CN" altLang="en-US"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910" y="-152400"/>
            <a:ext cx="10515600" cy="1325563"/>
          </a:xfrm>
        </p:spPr>
        <p:txBody>
          <a:bodyPr/>
          <a:p>
            <a:r>
              <a:rPr lang="zh-CN" altLang="en-US">
                <a:sym typeface="+mn-ea"/>
              </a:rPr>
              <a:t>详细配置</a:t>
            </a:r>
            <a:endParaRPr lang="zh-CN" altLang="en-US"/>
          </a:p>
        </p:txBody>
      </p:sp>
      <p:sp>
        <p:nvSpPr>
          <p:cNvPr id="5" name="文本框 4"/>
          <p:cNvSpPr txBox="1"/>
          <p:nvPr/>
        </p:nvSpPr>
        <p:spPr>
          <a:xfrm>
            <a:off x="1056640" y="840105"/>
            <a:ext cx="4064000" cy="583565"/>
          </a:xfrm>
          <a:prstGeom prst="rect">
            <a:avLst/>
          </a:prstGeom>
          <a:noFill/>
        </p:spPr>
        <p:txBody>
          <a:bodyPr wrap="square" rtlCol="0">
            <a:spAutoFit/>
          </a:bodyPr>
          <a:p>
            <a:r>
              <a:rPr lang="zh-CN" altLang="en-US" sz="3200"/>
              <a:t>位置</a:t>
            </a:r>
            <a:r>
              <a:rPr lang="zh-CN" altLang="en-US" sz="3200"/>
              <a:t>编码</a:t>
            </a:r>
            <a:endParaRPr lang="zh-CN" altLang="en-US" sz="3200"/>
          </a:p>
        </p:txBody>
      </p:sp>
      <p:sp>
        <p:nvSpPr>
          <p:cNvPr id="3" name="文本框 2"/>
          <p:cNvSpPr txBox="1"/>
          <p:nvPr/>
        </p:nvSpPr>
        <p:spPr>
          <a:xfrm>
            <a:off x="1251585" y="1423670"/>
            <a:ext cx="6492240" cy="963295"/>
          </a:xfrm>
          <a:prstGeom prst="rect">
            <a:avLst/>
          </a:prstGeom>
          <a:noFill/>
        </p:spPr>
        <p:txBody>
          <a:bodyPr wrap="square" rtlCol="0">
            <a:noAutofit/>
          </a:bodyPr>
          <a:p>
            <a:r>
              <a:rPr lang="zh-CN" altLang="en-US"/>
              <a:t>ALiBi 位置编码位置编码：一种特殊的相对位置编码，主要用于增强Transformer 模型的外推能力。</a:t>
            </a:r>
            <a:endParaRPr lang="zh-CN" altLang="en-US"/>
          </a:p>
        </p:txBody>
      </p:sp>
      <p:sp>
        <p:nvSpPr>
          <p:cNvPr id="14" name="文本框 13"/>
          <p:cNvSpPr txBox="1"/>
          <p:nvPr/>
        </p:nvSpPr>
        <p:spPr>
          <a:xfrm>
            <a:off x="6633845" y="3060700"/>
            <a:ext cx="843915" cy="37782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pic>
        <p:nvPicPr>
          <p:cNvPr id="8" name="图片 7"/>
          <p:cNvPicPr>
            <a:picLocks noChangeAspect="1"/>
          </p:cNvPicPr>
          <p:nvPr/>
        </p:nvPicPr>
        <p:blipFill>
          <a:blip r:embed="rId1"/>
          <a:stretch>
            <a:fillRect/>
          </a:stretch>
        </p:blipFill>
        <p:spPr>
          <a:xfrm>
            <a:off x="1325880" y="2061845"/>
            <a:ext cx="3526155" cy="640080"/>
          </a:xfrm>
          <a:prstGeom prst="rect">
            <a:avLst/>
          </a:prstGeom>
        </p:spPr>
      </p:pic>
      <p:pic>
        <p:nvPicPr>
          <p:cNvPr id="9" name="图片 8"/>
          <p:cNvPicPr>
            <a:picLocks noChangeAspect="1"/>
          </p:cNvPicPr>
          <p:nvPr/>
        </p:nvPicPr>
        <p:blipFill>
          <a:blip r:embed="rId2"/>
          <a:stretch>
            <a:fillRect/>
          </a:stretch>
        </p:blipFill>
        <p:spPr>
          <a:xfrm>
            <a:off x="1251585" y="2701925"/>
            <a:ext cx="5020310" cy="3233420"/>
          </a:xfrm>
          <a:prstGeom prst="rect">
            <a:avLst/>
          </a:prstGeom>
        </p:spPr>
      </p:pic>
      <p:pic>
        <p:nvPicPr>
          <p:cNvPr id="10" name="图片 9"/>
          <p:cNvPicPr>
            <a:picLocks noChangeAspect="1"/>
          </p:cNvPicPr>
          <p:nvPr/>
        </p:nvPicPr>
        <p:blipFill>
          <a:blip r:embed="rId3"/>
          <a:stretch>
            <a:fillRect/>
          </a:stretch>
        </p:blipFill>
        <p:spPr>
          <a:xfrm>
            <a:off x="6346190" y="3335655"/>
            <a:ext cx="5509260" cy="1516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495300" y="-123190"/>
            <a:ext cx="10515600" cy="1325563"/>
          </a:xfrm>
        </p:spPr>
        <p:txBody>
          <a:bodyPr/>
          <a:p>
            <a:r>
              <a:rPr lang="zh-CN" altLang="en-US">
                <a:sym typeface="+mn-ea"/>
              </a:rPr>
              <a:t>详细配置</a:t>
            </a:r>
            <a:endParaRPr lang="zh-CN" altLang="en-US"/>
          </a:p>
        </p:txBody>
      </p:sp>
      <p:sp>
        <p:nvSpPr>
          <p:cNvPr id="7" name="文本框 6"/>
          <p:cNvSpPr txBox="1"/>
          <p:nvPr/>
        </p:nvSpPr>
        <p:spPr>
          <a:xfrm>
            <a:off x="1078230" y="945515"/>
            <a:ext cx="4064000" cy="583565"/>
          </a:xfrm>
          <a:prstGeom prst="rect">
            <a:avLst/>
          </a:prstGeom>
          <a:noFill/>
        </p:spPr>
        <p:txBody>
          <a:bodyPr wrap="square" rtlCol="0">
            <a:spAutoFit/>
          </a:bodyPr>
          <a:p>
            <a:r>
              <a:rPr lang="zh-CN" altLang="en-US" sz="3200"/>
              <a:t>注意力</a:t>
            </a:r>
            <a:r>
              <a:rPr lang="zh-CN" altLang="en-US" sz="3200"/>
              <a:t>机制</a:t>
            </a:r>
            <a:endParaRPr lang="zh-CN" altLang="en-US" sz="3200"/>
          </a:p>
        </p:txBody>
      </p:sp>
      <p:sp>
        <p:nvSpPr>
          <p:cNvPr id="8" name="文本框 7"/>
          <p:cNvSpPr txBox="1"/>
          <p:nvPr/>
        </p:nvSpPr>
        <p:spPr>
          <a:xfrm>
            <a:off x="1495425" y="1586230"/>
            <a:ext cx="4064000" cy="368300"/>
          </a:xfrm>
          <a:prstGeom prst="rect">
            <a:avLst/>
          </a:prstGeom>
          <a:noFill/>
        </p:spPr>
        <p:txBody>
          <a:bodyPr wrap="square" rtlCol="0">
            <a:spAutoFit/>
          </a:bodyPr>
          <a:p>
            <a:r>
              <a:rPr lang="en-US" altLang="zh-CN"/>
              <a:t>1. </a:t>
            </a:r>
            <a:r>
              <a:rPr lang="zh-CN" altLang="en-US"/>
              <a:t>完整的自注意力</a:t>
            </a:r>
            <a:r>
              <a:rPr lang="zh-CN" altLang="en-US"/>
              <a:t>机制</a:t>
            </a:r>
            <a:endParaRPr lang="zh-CN" altLang="en-US"/>
          </a:p>
        </p:txBody>
      </p:sp>
      <p:sp>
        <p:nvSpPr>
          <p:cNvPr id="9" name="文本框 8"/>
          <p:cNvSpPr txBox="1"/>
          <p:nvPr/>
        </p:nvSpPr>
        <p:spPr>
          <a:xfrm>
            <a:off x="1495425" y="2101215"/>
            <a:ext cx="2945765" cy="1476375"/>
          </a:xfrm>
          <a:prstGeom prst="rect">
            <a:avLst/>
          </a:prstGeom>
          <a:noFill/>
        </p:spPr>
        <p:txBody>
          <a:bodyPr wrap="square" rtlCol="0">
            <a:spAutoFit/>
          </a:bodyPr>
          <a:p>
            <a:r>
              <a:rPr lang="en-US" altLang="zh-CN"/>
              <a:t>2. </a:t>
            </a:r>
            <a:r>
              <a:rPr lang="zh-CN" altLang="en-US"/>
              <a:t>稀疏注意力</a:t>
            </a:r>
            <a:r>
              <a:rPr lang="zh-CN" altLang="en-US"/>
              <a:t>机制</a:t>
            </a:r>
            <a:endParaRPr lang="zh-CN" altLang="en-US"/>
          </a:p>
          <a:p>
            <a:r>
              <a:rPr lang="en-US" altLang="zh-CN"/>
              <a:t>  </a:t>
            </a:r>
            <a:r>
              <a:rPr lang="zh-CN" altLang="en-US"/>
              <a:t>针对长序列计算时较大的计算和存储开销，减小注意力计算窗口，降低计算</a:t>
            </a:r>
            <a:r>
              <a:rPr lang="zh-CN" altLang="en-US"/>
              <a:t>复杂度。</a:t>
            </a:r>
            <a:endParaRPr lang="zh-CN" altLang="en-US"/>
          </a:p>
        </p:txBody>
      </p:sp>
      <p:pic>
        <p:nvPicPr>
          <p:cNvPr id="10" name="图片 9"/>
          <p:cNvPicPr>
            <a:picLocks noChangeAspect="1"/>
          </p:cNvPicPr>
          <p:nvPr/>
        </p:nvPicPr>
        <p:blipFill>
          <a:blip r:embed="rId1"/>
          <a:stretch>
            <a:fillRect/>
          </a:stretch>
        </p:blipFill>
        <p:spPr>
          <a:xfrm>
            <a:off x="4441190" y="1317625"/>
            <a:ext cx="5730240" cy="2501265"/>
          </a:xfrm>
          <a:prstGeom prst="rect">
            <a:avLst/>
          </a:prstGeom>
        </p:spPr>
      </p:pic>
      <p:sp>
        <p:nvSpPr>
          <p:cNvPr id="11" name="文本框 10"/>
          <p:cNvSpPr txBox="1"/>
          <p:nvPr/>
        </p:nvSpPr>
        <p:spPr>
          <a:xfrm>
            <a:off x="1495425" y="4149725"/>
            <a:ext cx="4064000" cy="368300"/>
          </a:xfrm>
          <a:prstGeom prst="rect">
            <a:avLst/>
          </a:prstGeom>
          <a:noFill/>
        </p:spPr>
        <p:txBody>
          <a:bodyPr wrap="square" rtlCol="0">
            <a:spAutoFit/>
          </a:bodyPr>
          <a:p>
            <a:r>
              <a:rPr lang="en-US" altLang="zh-CN"/>
              <a:t>3. 多查询/分组查询注意力</a:t>
            </a:r>
            <a:endParaRPr lang="en-US" altLang="zh-CN"/>
          </a:p>
        </p:txBody>
      </p:sp>
      <p:pic>
        <p:nvPicPr>
          <p:cNvPr id="12" name="图片 11"/>
          <p:cNvPicPr>
            <a:picLocks noChangeAspect="1"/>
          </p:cNvPicPr>
          <p:nvPr/>
        </p:nvPicPr>
        <p:blipFill>
          <a:blip r:embed="rId2"/>
          <a:stretch>
            <a:fillRect/>
          </a:stretch>
        </p:blipFill>
        <p:spPr>
          <a:xfrm>
            <a:off x="4293235" y="3933825"/>
            <a:ext cx="5484495" cy="2621915"/>
          </a:xfrm>
          <a:prstGeom prst="rect">
            <a:avLst/>
          </a:prstGeom>
        </p:spPr>
      </p:pic>
      <p:sp>
        <p:nvSpPr>
          <p:cNvPr id="13" name="文本框 12"/>
          <p:cNvSpPr txBox="1"/>
          <p:nvPr/>
        </p:nvSpPr>
        <p:spPr>
          <a:xfrm>
            <a:off x="1782445" y="3577590"/>
            <a:ext cx="4064000" cy="645160"/>
          </a:xfrm>
          <a:prstGeom prst="rect">
            <a:avLst/>
          </a:prstGeom>
          <a:noFill/>
        </p:spPr>
        <p:txBody>
          <a:bodyPr wrap="square" rtlCol="0">
            <a:spAutoFit/>
          </a:bodyPr>
          <a:p>
            <a:r>
              <a:rPr lang="zh-CN" altLang="en-US"/>
              <a:t>代表</a:t>
            </a:r>
            <a:r>
              <a:rPr lang="zh-CN" altLang="en-US"/>
              <a:t>工作：</a:t>
            </a:r>
            <a:br>
              <a:rPr lang="zh-CN" altLang="en-US"/>
            </a:br>
            <a:r>
              <a:rPr lang="zh-CN" altLang="en-US"/>
              <a:t> </a:t>
            </a:r>
            <a:r>
              <a:rPr lang="en-US" altLang="zh-CN"/>
              <a:t>   </a:t>
            </a:r>
            <a:r>
              <a:rPr lang="zh-CN" altLang="en-US"/>
              <a:t>滑动窗口</a:t>
            </a:r>
            <a:r>
              <a:rPr lang="zh-CN" altLang="en-US"/>
              <a:t>注意力</a:t>
            </a:r>
            <a:endParaRPr lang="zh-CN" altLang="en-US"/>
          </a:p>
        </p:txBody>
      </p:sp>
      <p:sp>
        <p:nvSpPr>
          <p:cNvPr id="14" name="文本框 13"/>
          <p:cNvSpPr txBox="1"/>
          <p:nvPr/>
        </p:nvSpPr>
        <p:spPr>
          <a:xfrm>
            <a:off x="1782445" y="4518025"/>
            <a:ext cx="2999105" cy="379095"/>
          </a:xfrm>
          <a:prstGeom prst="rect">
            <a:avLst/>
          </a:prstGeom>
          <a:noFill/>
        </p:spPr>
        <p:txBody>
          <a:bodyPr wrap="square" rtlCol="0">
            <a:noAutofit/>
          </a:bodyPr>
          <a:p>
            <a:r>
              <a:rPr lang="zh-CN" altLang="en-US"/>
              <a:t>通过减少</a:t>
            </a:r>
            <a:r>
              <a:rPr lang="en-US" altLang="zh-CN"/>
              <a:t>KV</a:t>
            </a:r>
            <a:r>
              <a:rPr lang="zh-CN" altLang="en-US"/>
              <a:t>头的数量来减小访存量，实现推理</a:t>
            </a:r>
            <a:r>
              <a:rPr lang="zh-CN" altLang="en-US"/>
              <a:t>加速，并且对模型性能影响</a:t>
            </a:r>
            <a:r>
              <a:rPr lang="zh-CN" altLang="en-US"/>
              <a:t>较小。</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47700" y="0"/>
            <a:ext cx="10515600" cy="1325563"/>
          </a:xfrm>
        </p:spPr>
        <p:txBody>
          <a:bodyPr/>
          <a:p>
            <a:r>
              <a:rPr lang="zh-CN" altLang="en-US">
                <a:sym typeface="+mn-ea"/>
              </a:rPr>
              <a:t>详细配置</a:t>
            </a:r>
            <a:endParaRPr lang="zh-CN" altLang="en-US"/>
          </a:p>
        </p:txBody>
      </p:sp>
      <p:sp>
        <p:nvSpPr>
          <p:cNvPr id="7" name="文本框 6"/>
          <p:cNvSpPr txBox="1"/>
          <p:nvPr/>
        </p:nvSpPr>
        <p:spPr>
          <a:xfrm>
            <a:off x="4064000" y="1144905"/>
            <a:ext cx="4064000" cy="583565"/>
          </a:xfrm>
          <a:prstGeom prst="rect">
            <a:avLst/>
          </a:prstGeom>
          <a:noFill/>
        </p:spPr>
        <p:txBody>
          <a:bodyPr wrap="square" rtlCol="0">
            <a:spAutoFit/>
          </a:bodyPr>
          <a:p>
            <a:r>
              <a:rPr lang="zh-CN" altLang="en-US" sz="3200"/>
              <a:t>混合专家模型（</a:t>
            </a:r>
            <a:r>
              <a:rPr lang="en-US" altLang="zh-CN" sz="3200"/>
              <a:t>MOE</a:t>
            </a:r>
            <a:r>
              <a:rPr lang="zh-CN" altLang="en-US" sz="3200"/>
              <a:t>）</a:t>
            </a:r>
            <a:endParaRPr lang="zh-CN" altLang="en-US" sz="3200"/>
          </a:p>
        </p:txBody>
      </p:sp>
      <p:pic>
        <p:nvPicPr>
          <p:cNvPr id="2" name="图片 1"/>
          <p:cNvPicPr>
            <a:picLocks noChangeAspect="1"/>
          </p:cNvPicPr>
          <p:nvPr/>
        </p:nvPicPr>
        <p:blipFill>
          <a:blip r:embed="rId1"/>
          <a:stretch>
            <a:fillRect/>
          </a:stretch>
        </p:blipFill>
        <p:spPr>
          <a:xfrm>
            <a:off x="5855335" y="1728470"/>
            <a:ext cx="5639435" cy="4424680"/>
          </a:xfrm>
          <a:prstGeom prst="rect">
            <a:avLst/>
          </a:prstGeom>
        </p:spPr>
      </p:pic>
      <p:pic>
        <p:nvPicPr>
          <p:cNvPr id="3" name="图片 2"/>
          <p:cNvPicPr>
            <a:picLocks noChangeAspect="1"/>
          </p:cNvPicPr>
          <p:nvPr/>
        </p:nvPicPr>
        <p:blipFill>
          <a:blip r:embed="rId2"/>
          <a:stretch>
            <a:fillRect/>
          </a:stretch>
        </p:blipFill>
        <p:spPr>
          <a:xfrm>
            <a:off x="206375" y="2892425"/>
            <a:ext cx="5452745" cy="2096770"/>
          </a:xfrm>
          <a:prstGeom prst="rect">
            <a:avLst/>
          </a:prstGeom>
        </p:spPr>
      </p:pic>
      <p:sp>
        <p:nvSpPr>
          <p:cNvPr id="4" name="文本框 3"/>
          <p:cNvSpPr txBox="1"/>
          <p:nvPr/>
        </p:nvSpPr>
        <p:spPr>
          <a:xfrm>
            <a:off x="647700" y="1951990"/>
            <a:ext cx="4692015" cy="716280"/>
          </a:xfrm>
          <a:prstGeom prst="rect">
            <a:avLst/>
          </a:prstGeom>
          <a:noFill/>
        </p:spPr>
        <p:txBody>
          <a:bodyPr wrap="square" rtlCol="0">
            <a:noAutofit/>
          </a:bodyPr>
          <a:p>
            <a:r>
              <a:rPr lang="zh-CN" altLang="en-US"/>
              <a:t>拓展模型规模的同时不显著提升计算</a:t>
            </a:r>
            <a:r>
              <a:rPr lang="zh-CN" altLang="en-US"/>
              <a:t>成本。</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详细配置</a:t>
            </a:r>
            <a:endParaRPr lang="zh-CN" altLang="en-US"/>
          </a:p>
        </p:txBody>
      </p:sp>
      <p:sp>
        <p:nvSpPr>
          <p:cNvPr id="7" name="文本框 6"/>
          <p:cNvSpPr txBox="1"/>
          <p:nvPr/>
        </p:nvSpPr>
        <p:spPr>
          <a:xfrm>
            <a:off x="969645" y="1315085"/>
            <a:ext cx="4064000" cy="583565"/>
          </a:xfrm>
          <a:prstGeom prst="rect">
            <a:avLst/>
          </a:prstGeom>
          <a:noFill/>
        </p:spPr>
        <p:txBody>
          <a:bodyPr wrap="square" rtlCol="0">
            <a:spAutoFit/>
          </a:bodyPr>
          <a:p>
            <a:r>
              <a:rPr lang="en-US" altLang="zh-CN" sz="3200"/>
              <a:t>LL</a:t>
            </a:r>
            <a:r>
              <a:rPr lang="en-US" altLang="zh-CN" sz="3200"/>
              <a:t>aMA</a:t>
            </a:r>
            <a:r>
              <a:rPr lang="zh-CN" altLang="en-US" sz="3200"/>
              <a:t>详细</a:t>
            </a:r>
            <a:r>
              <a:rPr lang="zh-CN" altLang="en-US" sz="3200"/>
              <a:t>配置</a:t>
            </a:r>
            <a:endParaRPr lang="zh-CN" altLang="en-US" sz="3200"/>
          </a:p>
        </p:txBody>
      </p:sp>
      <p:pic>
        <p:nvPicPr>
          <p:cNvPr id="4" name="图片 3"/>
          <p:cNvPicPr>
            <a:picLocks noChangeAspect="1"/>
          </p:cNvPicPr>
          <p:nvPr/>
        </p:nvPicPr>
        <p:blipFill>
          <a:blip r:embed="rId1"/>
          <a:stretch>
            <a:fillRect/>
          </a:stretch>
        </p:blipFill>
        <p:spPr>
          <a:xfrm>
            <a:off x="173990" y="2067560"/>
            <a:ext cx="6435090" cy="3733800"/>
          </a:xfrm>
          <a:prstGeom prst="rect">
            <a:avLst/>
          </a:prstGeom>
        </p:spPr>
      </p:pic>
      <p:pic>
        <p:nvPicPr>
          <p:cNvPr id="6" name="图片 5"/>
          <p:cNvPicPr>
            <a:picLocks noChangeAspect="1"/>
          </p:cNvPicPr>
          <p:nvPr/>
        </p:nvPicPr>
        <p:blipFill>
          <a:blip r:embed="rId2"/>
          <a:stretch>
            <a:fillRect/>
          </a:stretch>
        </p:blipFill>
        <p:spPr>
          <a:xfrm>
            <a:off x="6787515" y="1757680"/>
            <a:ext cx="5012055" cy="475678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详细配置</a:t>
            </a:r>
            <a:endParaRPr lang="zh-CN" altLang="en-US"/>
          </a:p>
        </p:txBody>
      </p:sp>
      <p:sp>
        <p:nvSpPr>
          <p:cNvPr id="7" name="文本框 6"/>
          <p:cNvSpPr txBox="1"/>
          <p:nvPr/>
        </p:nvSpPr>
        <p:spPr>
          <a:xfrm>
            <a:off x="969645" y="1315085"/>
            <a:ext cx="4064000" cy="583565"/>
          </a:xfrm>
          <a:prstGeom prst="rect">
            <a:avLst/>
          </a:prstGeom>
          <a:noFill/>
        </p:spPr>
        <p:txBody>
          <a:bodyPr wrap="square" rtlCol="0">
            <a:spAutoFit/>
          </a:bodyPr>
          <a:p>
            <a:r>
              <a:rPr lang="en-US" altLang="zh-CN" sz="3200"/>
              <a:t>LL</a:t>
            </a:r>
            <a:r>
              <a:rPr lang="en-US" altLang="zh-CN" sz="3200"/>
              <a:t>aMA</a:t>
            </a:r>
            <a:r>
              <a:rPr lang="zh-CN" altLang="en-US" sz="3200"/>
              <a:t>详细</a:t>
            </a:r>
            <a:r>
              <a:rPr lang="zh-CN" altLang="en-US" sz="3200"/>
              <a:t>配置</a:t>
            </a:r>
            <a:endParaRPr lang="zh-CN" altLang="en-US" sz="3200"/>
          </a:p>
        </p:txBody>
      </p:sp>
      <p:pic>
        <p:nvPicPr>
          <p:cNvPr id="4" name="图片 3"/>
          <p:cNvPicPr>
            <a:picLocks noChangeAspect="1"/>
          </p:cNvPicPr>
          <p:nvPr/>
        </p:nvPicPr>
        <p:blipFill>
          <a:blip r:embed="rId1"/>
          <a:stretch>
            <a:fillRect/>
          </a:stretch>
        </p:blipFill>
        <p:spPr>
          <a:xfrm>
            <a:off x="419735" y="2729865"/>
            <a:ext cx="5968365" cy="2418715"/>
          </a:xfrm>
          <a:prstGeom prst="rect">
            <a:avLst/>
          </a:prstGeom>
        </p:spPr>
      </p:pic>
      <p:pic>
        <p:nvPicPr>
          <p:cNvPr id="6" name="图片 5"/>
          <p:cNvPicPr>
            <a:picLocks noChangeAspect="1"/>
          </p:cNvPicPr>
          <p:nvPr/>
        </p:nvPicPr>
        <p:blipFill>
          <a:blip r:embed="rId2"/>
          <a:stretch>
            <a:fillRect/>
          </a:stretch>
        </p:blipFill>
        <p:spPr>
          <a:xfrm>
            <a:off x="7137400" y="1898650"/>
            <a:ext cx="4236720" cy="44348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1815465" y="67310"/>
            <a:ext cx="7096760" cy="6007735"/>
          </a:xfrm>
          <a:prstGeom prst="rect">
            <a:avLst/>
          </a:prstGeom>
        </p:spPr>
      </p:pic>
      <p:sp>
        <p:nvSpPr>
          <p:cNvPr id="5" name="文本框 4"/>
          <p:cNvSpPr txBox="1"/>
          <p:nvPr/>
        </p:nvSpPr>
        <p:spPr>
          <a:xfrm>
            <a:off x="7211695" y="6075362"/>
            <a:ext cx="5080000" cy="583565"/>
          </a:xfrm>
          <a:prstGeom prst="rect">
            <a:avLst/>
          </a:prstGeom>
        </p:spPr>
        <p:txBody>
          <a:bodyPr>
            <a:spAutoFit/>
          </a:bodyPr>
          <a:p>
            <a:r>
              <a:rPr lang="en-US" altLang="zh-CN" sz="1600">
                <a:solidFill>
                  <a:srgbClr val="000000"/>
                </a:solidFill>
                <a:latin typeface="+mn-ea"/>
                <a:cs typeface="+mn-ea"/>
              </a:rPr>
              <a:t>L </a:t>
            </a:r>
            <a:r>
              <a:rPr lang="zh-CN" altLang="en-US" sz="1600">
                <a:solidFill>
                  <a:srgbClr val="000000"/>
                </a:solidFill>
                <a:latin typeface="+mn-ea"/>
                <a:cs typeface="+mn-ea"/>
              </a:rPr>
              <a:t>表示层数，</a:t>
            </a:r>
            <a:r>
              <a:rPr lang="en-US" altLang="zh-CN" sz="1600">
                <a:solidFill>
                  <a:srgbClr val="000000"/>
                </a:solidFill>
                <a:latin typeface="+mn-ea"/>
                <a:cs typeface="+mn-ea"/>
              </a:rPr>
              <a:t>N </a:t>
            </a:r>
            <a:r>
              <a:rPr lang="zh-CN" altLang="en-US" sz="1600">
                <a:solidFill>
                  <a:srgbClr val="000000"/>
                </a:solidFill>
                <a:latin typeface="+mn-ea"/>
                <a:cs typeface="+mn-ea"/>
              </a:rPr>
              <a:t>表示注意力头数，</a:t>
            </a:r>
            <a:r>
              <a:rPr lang="en-US" altLang="zh-CN" sz="1600">
                <a:solidFill>
                  <a:srgbClr val="000000"/>
                </a:solidFill>
                <a:latin typeface="+mn-ea"/>
                <a:cs typeface="+mn-ea"/>
              </a:rPr>
              <a:t>H </a:t>
            </a:r>
            <a:r>
              <a:rPr lang="zh-CN" altLang="en-US" sz="1600">
                <a:solidFill>
                  <a:srgbClr val="000000"/>
                </a:solidFill>
                <a:latin typeface="+mn-ea"/>
                <a:cs typeface="+mn-ea"/>
              </a:rPr>
              <a:t>表示隐藏状 </a:t>
            </a:r>
            <a:endParaRPr lang="zh-CN" altLang="en-US" sz="1600">
              <a:solidFill>
                <a:srgbClr val="000000"/>
              </a:solidFill>
              <a:latin typeface="+mn-ea"/>
              <a:cs typeface="+mn-ea"/>
            </a:endParaRPr>
          </a:p>
          <a:p>
            <a:r>
              <a:rPr lang="zh-CN" altLang="en-US" sz="1600">
                <a:solidFill>
                  <a:srgbClr val="000000"/>
                </a:solidFill>
                <a:latin typeface="+mn-ea"/>
                <a:cs typeface="+mn-ea"/>
              </a:rPr>
              <a:t>态的大小</a:t>
            </a:r>
            <a:endParaRPr lang="zh-CN" altLang="en-US" sz="1600">
              <a:solidFill>
                <a:srgbClr val="000000"/>
              </a:solidFill>
              <a:latin typeface="+mn-ea"/>
              <a:cs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主流</a:t>
            </a:r>
            <a:r>
              <a:rPr lang="zh-CN" altLang="en-US">
                <a:sym typeface="+mn-ea"/>
              </a:rPr>
              <a:t>架构</a:t>
            </a:r>
            <a:endParaRPr lang="zh-CN" altLang="en-US">
              <a:sym typeface="+mn-ea"/>
            </a:endParaRPr>
          </a:p>
        </p:txBody>
      </p:sp>
      <p:pic>
        <p:nvPicPr>
          <p:cNvPr id="6" name="图片 5"/>
          <p:cNvPicPr>
            <a:picLocks noChangeAspect="1"/>
          </p:cNvPicPr>
          <p:nvPr/>
        </p:nvPicPr>
        <p:blipFill>
          <a:blip r:embed="rId1"/>
          <a:stretch>
            <a:fillRect/>
          </a:stretch>
        </p:blipFill>
        <p:spPr>
          <a:xfrm>
            <a:off x="1541145" y="3551555"/>
            <a:ext cx="7375525" cy="2783840"/>
          </a:xfrm>
          <a:prstGeom prst="rect">
            <a:avLst/>
          </a:prstGeom>
        </p:spPr>
      </p:pic>
      <p:sp>
        <p:nvSpPr>
          <p:cNvPr id="3" name="文本框 2"/>
          <p:cNvSpPr txBox="1"/>
          <p:nvPr/>
        </p:nvSpPr>
        <p:spPr>
          <a:xfrm>
            <a:off x="441960" y="2112010"/>
            <a:ext cx="4064000" cy="368300"/>
          </a:xfrm>
          <a:prstGeom prst="rect">
            <a:avLst/>
          </a:prstGeom>
          <a:noFill/>
        </p:spPr>
        <p:txBody>
          <a:bodyPr wrap="square" rtlCol="0">
            <a:spAutoFit/>
          </a:bodyPr>
          <a:p>
            <a:r>
              <a:rPr lang="zh-CN" altLang="en-US"/>
              <a:t>大规模预训练语言</a:t>
            </a:r>
            <a:r>
              <a:rPr lang="zh-CN" altLang="en-US"/>
              <a:t>模型</a:t>
            </a:r>
            <a:endParaRPr lang="zh-CN" altLang="en-US"/>
          </a:p>
        </p:txBody>
      </p:sp>
      <p:sp>
        <p:nvSpPr>
          <p:cNvPr id="4" name="左大括号 3"/>
          <p:cNvSpPr/>
          <p:nvPr/>
        </p:nvSpPr>
        <p:spPr>
          <a:xfrm>
            <a:off x="2973070" y="1584325"/>
            <a:ext cx="1532890" cy="136652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7" name="文本框 6"/>
          <p:cNvSpPr txBox="1"/>
          <p:nvPr/>
        </p:nvSpPr>
        <p:spPr>
          <a:xfrm>
            <a:off x="4505960" y="1411605"/>
            <a:ext cx="4064000" cy="368300"/>
          </a:xfrm>
          <a:prstGeom prst="rect">
            <a:avLst/>
          </a:prstGeom>
          <a:noFill/>
        </p:spPr>
        <p:txBody>
          <a:bodyPr wrap="square" rtlCol="0">
            <a:spAutoFit/>
          </a:bodyPr>
          <a:p>
            <a:r>
              <a:rPr lang="en-US" altLang="zh-CN"/>
              <a:t>encoder</a:t>
            </a:r>
            <a:r>
              <a:rPr lang="zh-CN" altLang="en-US"/>
              <a:t>架构（</a:t>
            </a:r>
            <a:r>
              <a:rPr lang="en-US" altLang="zh-CN"/>
              <a:t>BERT</a:t>
            </a:r>
            <a:r>
              <a:rPr lang="zh-CN" altLang="en-US"/>
              <a:t>）</a:t>
            </a:r>
            <a:endParaRPr lang="zh-CN" altLang="en-US"/>
          </a:p>
        </p:txBody>
      </p:sp>
      <p:sp>
        <p:nvSpPr>
          <p:cNvPr id="9" name="文本框 8"/>
          <p:cNvSpPr txBox="1"/>
          <p:nvPr/>
        </p:nvSpPr>
        <p:spPr>
          <a:xfrm>
            <a:off x="4444365" y="2083435"/>
            <a:ext cx="4064000" cy="368300"/>
          </a:xfrm>
          <a:prstGeom prst="rect">
            <a:avLst/>
          </a:prstGeom>
          <a:noFill/>
        </p:spPr>
        <p:txBody>
          <a:bodyPr wrap="square" rtlCol="0">
            <a:spAutoFit/>
          </a:bodyPr>
          <a:p>
            <a:r>
              <a:rPr lang="en-US" altLang="zh-CN"/>
              <a:t>encoder-decoder</a:t>
            </a:r>
            <a:r>
              <a:rPr lang="zh-CN" altLang="en-US"/>
              <a:t>架构（</a:t>
            </a:r>
            <a:r>
              <a:rPr lang="en-US" altLang="zh-CN"/>
              <a:t>T5</a:t>
            </a:r>
            <a:r>
              <a:rPr lang="zh-CN" altLang="en-US"/>
              <a:t>）</a:t>
            </a:r>
            <a:endParaRPr lang="zh-CN" altLang="en-US"/>
          </a:p>
        </p:txBody>
      </p:sp>
      <p:sp>
        <p:nvSpPr>
          <p:cNvPr id="11" name="文本框 10"/>
          <p:cNvSpPr txBox="1"/>
          <p:nvPr/>
        </p:nvSpPr>
        <p:spPr>
          <a:xfrm>
            <a:off x="4444365" y="2755265"/>
            <a:ext cx="4064000" cy="368300"/>
          </a:xfrm>
          <a:prstGeom prst="rect">
            <a:avLst/>
          </a:prstGeom>
          <a:noFill/>
        </p:spPr>
        <p:txBody>
          <a:bodyPr wrap="square" rtlCol="0">
            <a:spAutoFit/>
          </a:bodyPr>
          <a:p>
            <a:r>
              <a:rPr lang="en-US" altLang="zh-CN"/>
              <a:t>decoder-</a:t>
            </a:r>
            <a:r>
              <a:rPr lang="zh-CN" altLang="en-US"/>
              <a:t>架构</a:t>
            </a:r>
            <a:endParaRPr lang="zh-CN" altLang="en-US"/>
          </a:p>
        </p:txBody>
      </p:sp>
      <p:sp>
        <p:nvSpPr>
          <p:cNvPr id="12" name="左大括号 11"/>
          <p:cNvSpPr/>
          <p:nvPr/>
        </p:nvSpPr>
        <p:spPr>
          <a:xfrm>
            <a:off x="5969000" y="2620010"/>
            <a:ext cx="76200" cy="63881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13" name="文本框 12"/>
          <p:cNvSpPr txBox="1"/>
          <p:nvPr/>
        </p:nvSpPr>
        <p:spPr>
          <a:xfrm>
            <a:off x="6045200" y="2480310"/>
            <a:ext cx="4064000" cy="368300"/>
          </a:xfrm>
          <a:prstGeom prst="rect">
            <a:avLst/>
          </a:prstGeom>
          <a:noFill/>
        </p:spPr>
        <p:txBody>
          <a:bodyPr wrap="square" rtlCol="0">
            <a:spAutoFit/>
          </a:bodyPr>
          <a:p>
            <a:r>
              <a:rPr lang="zh-CN" altLang="en-US"/>
              <a:t>前缀解码器（</a:t>
            </a:r>
            <a:r>
              <a:rPr lang="en-US" altLang="zh-CN"/>
              <a:t>GLM</a:t>
            </a:r>
            <a:r>
              <a:rPr lang="zh-CN" altLang="en-US"/>
              <a:t>系列</a:t>
            </a:r>
            <a:r>
              <a:rPr lang="zh-CN" altLang="en-US"/>
              <a:t>模型）</a:t>
            </a:r>
            <a:endParaRPr lang="zh-CN" altLang="en-US"/>
          </a:p>
        </p:txBody>
      </p:sp>
      <p:sp>
        <p:nvSpPr>
          <p:cNvPr id="14" name="文本框 13"/>
          <p:cNvSpPr txBox="1"/>
          <p:nvPr/>
        </p:nvSpPr>
        <p:spPr>
          <a:xfrm>
            <a:off x="6045200" y="3016250"/>
            <a:ext cx="4064000" cy="368300"/>
          </a:xfrm>
          <a:prstGeom prst="rect">
            <a:avLst/>
          </a:prstGeom>
          <a:noFill/>
        </p:spPr>
        <p:txBody>
          <a:bodyPr wrap="square" rtlCol="0">
            <a:spAutoFit/>
          </a:bodyPr>
          <a:p>
            <a:r>
              <a:rPr lang="zh-CN" altLang="en-US"/>
              <a:t>因果解码器（</a:t>
            </a:r>
            <a:r>
              <a:rPr lang="en-US" altLang="zh-CN"/>
              <a:t>GPT</a:t>
            </a:r>
            <a:r>
              <a:rPr lang="zh-CN" altLang="en-US"/>
              <a:t>系列，</a:t>
            </a:r>
            <a:r>
              <a:rPr lang="en-US" altLang="zh-CN"/>
              <a:t>Llama</a:t>
            </a:r>
            <a:r>
              <a:rPr lang="zh-CN" altLang="en-US"/>
              <a:t>系列</a:t>
            </a:r>
            <a:r>
              <a:rPr lang="en-US" altLang="zh-CN"/>
              <a:t>.......</a:t>
            </a:r>
            <a:r>
              <a:rPr lang="zh-CN" altLang="en-US"/>
              <a:t>）</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长上下文</a:t>
            </a:r>
            <a:r>
              <a:rPr lang="zh-CN" altLang="en-US">
                <a:sym typeface="+mn-ea"/>
              </a:rPr>
              <a:t>模型</a:t>
            </a:r>
            <a:endParaRPr lang="zh-CN" altLang="en-US">
              <a:sym typeface="+mn-ea"/>
            </a:endParaRPr>
          </a:p>
        </p:txBody>
      </p:sp>
      <p:sp>
        <p:nvSpPr>
          <p:cNvPr id="2" name="文本框 1"/>
          <p:cNvSpPr txBox="1"/>
          <p:nvPr/>
        </p:nvSpPr>
        <p:spPr>
          <a:xfrm>
            <a:off x="874395" y="1430020"/>
            <a:ext cx="10062210" cy="696595"/>
          </a:xfrm>
          <a:prstGeom prst="rect">
            <a:avLst/>
          </a:prstGeom>
          <a:noFill/>
        </p:spPr>
        <p:txBody>
          <a:bodyPr wrap="square" rtlCol="0">
            <a:noAutofit/>
          </a:bodyPr>
          <a:p>
            <a:r>
              <a:rPr lang="zh-CN" altLang="en-US"/>
              <a:t>背景：在长文档分析，多轮对话以及故事创作等背景下模型处理的文本长度会超过预定义的上下文窗口大小。如何有效拓展模型的上下文窗口是当前的研究</a:t>
            </a:r>
            <a:r>
              <a:rPr lang="zh-CN" altLang="en-US"/>
              <a:t>焦点。</a:t>
            </a:r>
            <a:endParaRPr lang="zh-CN" altLang="en-US"/>
          </a:p>
        </p:txBody>
      </p:sp>
      <p:sp>
        <p:nvSpPr>
          <p:cNvPr id="3" name="文本框 2"/>
          <p:cNvSpPr txBox="1"/>
          <p:nvPr/>
        </p:nvSpPr>
        <p:spPr>
          <a:xfrm>
            <a:off x="874395" y="2388235"/>
            <a:ext cx="4064000" cy="368300"/>
          </a:xfrm>
          <a:prstGeom prst="rect">
            <a:avLst/>
          </a:prstGeom>
          <a:noFill/>
        </p:spPr>
        <p:txBody>
          <a:bodyPr wrap="square" rtlCol="0">
            <a:spAutoFit/>
          </a:bodyPr>
          <a:p>
            <a:r>
              <a:rPr lang="zh-CN" altLang="en-US"/>
              <a:t>当前的解决</a:t>
            </a:r>
            <a:r>
              <a:rPr lang="zh-CN" altLang="en-US"/>
              <a:t>方案</a:t>
            </a:r>
            <a:endParaRPr lang="zh-CN" altLang="en-US"/>
          </a:p>
        </p:txBody>
      </p:sp>
      <p:sp>
        <p:nvSpPr>
          <p:cNvPr id="4" name="左大括号 3"/>
          <p:cNvSpPr/>
          <p:nvPr/>
        </p:nvSpPr>
        <p:spPr>
          <a:xfrm>
            <a:off x="2694940" y="2136775"/>
            <a:ext cx="154305" cy="91440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6" name="文本框 5"/>
          <p:cNvSpPr txBox="1"/>
          <p:nvPr/>
        </p:nvSpPr>
        <p:spPr>
          <a:xfrm>
            <a:off x="2849245" y="2136775"/>
            <a:ext cx="4064000" cy="368300"/>
          </a:xfrm>
          <a:prstGeom prst="rect">
            <a:avLst/>
          </a:prstGeom>
          <a:noFill/>
        </p:spPr>
        <p:txBody>
          <a:bodyPr wrap="square" rtlCol="0">
            <a:spAutoFit/>
          </a:bodyPr>
          <a:p>
            <a:r>
              <a:rPr lang="zh-CN" altLang="en-US"/>
              <a:t>拓展位置</a:t>
            </a:r>
            <a:r>
              <a:rPr lang="zh-CN" altLang="en-US"/>
              <a:t>编码</a:t>
            </a:r>
            <a:endParaRPr lang="zh-CN" altLang="en-US"/>
          </a:p>
        </p:txBody>
      </p:sp>
      <p:sp>
        <p:nvSpPr>
          <p:cNvPr id="7" name="文本框 6"/>
          <p:cNvSpPr txBox="1"/>
          <p:nvPr/>
        </p:nvSpPr>
        <p:spPr>
          <a:xfrm>
            <a:off x="2849245" y="2682875"/>
            <a:ext cx="4064000" cy="368300"/>
          </a:xfrm>
          <a:prstGeom prst="rect">
            <a:avLst/>
          </a:prstGeom>
          <a:noFill/>
        </p:spPr>
        <p:txBody>
          <a:bodyPr wrap="square" rtlCol="0">
            <a:spAutoFit/>
          </a:bodyPr>
          <a:p>
            <a:r>
              <a:rPr lang="zh-CN" altLang="en-US"/>
              <a:t>调整上下文</a:t>
            </a:r>
            <a:r>
              <a:rPr lang="zh-CN" altLang="en-US"/>
              <a:t>窗口</a:t>
            </a:r>
            <a:endParaRPr lang="zh-CN" altLang="en-US"/>
          </a:p>
        </p:txBody>
      </p:sp>
      <p:sp>
        <p:nvSpPr>
          <p:cNvPr id="8" name="文本框 7"/>
          <p:cNvSpPr txBox="1"/>
          <p:nvPr/>
        </p:nvSpPr>
        <p:spPr>
          <a:xfrm>
            <a:off x="874395" y="3081655"/>
            <a:ext cx="10061575" cy="624840"/>
          </a:xfrm>
          <a:prstGeom prst="rect">
            <a:avLst/>
          </a:prstGeom>
          <a:noFill/>
        </p:spPr>
        <p:txBody>
          <a:bodyPr wrap="square" rtlCol="0">
            <a:noAutofit/>
          </a:bodyPr>
          <a:p>
            <a:r>
              <a:rPr lang="en-US" altLang="zh-CN"/>
              <a:t>  </a:t>
            </a:r>
            <a:r>
              <a:rPr lang="zh-CN" altLang="en-US"/>
              <a:t>某些特定的位置编码在超出原始上下文窗口的文本上，也能够表现出较好的建模能力，这种能力通常被称为</a:t>
            </a:r>
            <a:r>
              <a:rPr lang="zh-CN" altLang="en-US">
                <a:solidFill>
                  <a:srgbClr val="FF0000"/>
                </a:solidFill>
              </a:rPr>
              <a:t>外推（Extrapolation）</a:t>
            </a:r>
            <a:r>
              <a:rPr lang="zh-CN" altLang="en-US"/>
              <a:t>能力。</a:t>
            </a:r>
            <a:endParaRPr lang="zh-CN" altLang="en-US"/>
          </a:p>
        </p:txBody>
      </p:sp>
      <p:sp>
        <p:nvSpPr>
          <p:cNvPr id="9" name="文本框 8"/>
          <p:cNvSpPr txBox="1"/>
          <p:nvPr/>
        </p:nvSpPr>
        <p:spPr>
          <a:xfrm>
            <a:off x="874395" y="3716655"/>
            <a:ext cx="10062210" cy="1392555"/>
          </a:xfrm>
          <a:prstGeom prst="rect">
            <a:avLst/>
          </a:prstGeom>
          <a:noFill/>
        </p:spPr>
        <p:txBody>
          <a:bodyPr wrap="square" rtlCol="0">
            <a:noAutofit/>
          </a:bodyPr>
          <a:p>
            <a:r>
              <a:rPr lang="en-US" altLang="zh-CN"/>
              <a:t>  </a:t>
            </a:r>
            <a:r>
              <a:rPr lang="zh-CN" altLang="en-US"/>
              <a:t>当前</a:t>
            </a:r>
            <a:r>
              <a:rPr lang="en-US" altLang="zh-CN"/>
              <a:t>T5</a:t>
            </a:r>
            <a:r>
              <a:rPr lang="zh-CN" altLang="en-US"/>
              <a:t>偏置和</a:t>
            </a:r>
            <a:r>
              <a:rPr lang="en-US" altLang="zh-CN"/>
              <a:t>ALiBI</a:t>
            </a:r>
            <a:r>
              <a:rPr lang="zh-CN" altLang="en-US"/>
              <a:t>等方法展示了不同程度的外推能力，可以确保在长文本上生成流畅文本，但并不能保证和短文本一样的理解能力，通常需要在长文本上继续</a:t>
            </a:r>
            <a:r>
              <a:rPr lang="zh-CN" altLang="en-US"/>
              <a:t>训练。</a:t>
            </a:r>
            <a:endParaRPr lang="zh-CN" altLang="en-US"/>
          </a:p>
        </p:txBody>
      </p:sp>
      <p:sp>
        <p:nvSpPr>
          <p:cNvPr id="10" name="文本框 9"/>
          <p:cNvSpPr txBox="1"/>
          <p:nvPr/>
        </p:nvSpPr>
        <p:spPr>
          <a:xfrm>
            <a:off x="874395" y="4446905"/>
            <a:ext cx="10061575" cy="1075690"/>
          </a:xfrm>
          <a:prstGeom prst="rect">
            <a:avLst/>
          </a:prstGeom>
          <a:noFill/>
        </p:spPr>
        <p:txBody>
          <a:bodyPr wrap="square" rtlCol="0">
            <a:noAutofit/>
          </a:bodyPr>
          <a:p>
            <a:r>
              <a:rPr lang="en-US" altLang="zh-CN"/>
              <a:t>  </a:t>
            </a:r>
            <a:r>
              <a:rPr lang="zh-CN" altLang="en-US"/>
              <a:t>对当前主流的</a:t>
            </a:r>
            <a:r>
              <a:rPr lang="en-US" altLang="zh-CN"/>
              <a:t>RoPE</a:t>
            </a:r>
            <a:r>
              <a:rPr lang="zh-CN" altLang="en-US"/>
              <a:t>在未修改的情况下不具备良好的外推能力，很多工作在</a:t>
            </a:r>
            <a:r>
              <a:rPr lang="en-US" altLang="zh-CN"/>
              <a:t>RoPE</a:t>
            </a:r>
            <a:r>
              <a:rPr lang="zh-CN" altLang="en-US"/>
              <a:t>上进行了改进提升模型的长文本</a:t>
            </a:r>
            <a:r>
              <a:rPr lang="zh-CN" altLang="en-US"/>
              <a:t>能力。</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RoPE</a:t>
            </a:r>
            <a:r>
              <a:rPr lang="zh-CN" altLang="en-US"/>
              <a:t>的</a:t>
            </a:r>
            <a:r>
              <a:rPr lang="zh-CN" altLang="en-US"/>
              <a:t>改进</a:t>
            </a:r>
            <a:endParaRPr lang="zh-CN" altLang="en-US"/>
          </a:p>
        </p:txBody>
      </p:sp>
      <p:sp>
        <p:nvSpPr>
          <p:cNvPr id="4" name="文本框 3"/>
          <p:cNvSpPr txBox="1"/>
          <p:nvPr/>
        </p:nvSpPr>
        <p:spPr>
          <a:xfrm>
            <a:off x="1090295" y="1260475"/>
            <a:ext cx="5005070" cy="962660"/>
          </a:xfrm>
          <a:prstGeom prst="rect">
            <a:avLst/>
          </a:prstGeom>
          <a:noFill/>
        </p:spPr>
        <p:txBody>
          <a:bodyPr wrap="square" rtlCol="0">
            <a:noAutofit/>
          </a:bodyPr>
          <a:p>
            <a:r>
              <a:rPr lang="zh-CN" altLang="en-US" sz="2400"/>
              <a:t>对</a:t>
            </a:r>
            <a:r>
              <a:rPr lang="en-US" altLang="zh-CN" sz="2400"/>
              <a:t>RoPE</a:t>
            </a:r>
            <a:r>
              <a:rPr lang="zh-CN" altLang="en-US" sz="2400"/>
              <a:t>改进</a:t>
            </a:r>
            <a:r>
              <a:rPr lang="zh-CN" altLang="en-US" sz="2400"/>
              <a:t>方法的形式化定义：</a:t>
            </a:r>
            <a:endParaRPr lang="zh-CN" altLang="en-US" sz="2400"/>
          </a:p>
        </p:txBody>
      </p:sp>
      <p:sp>
        <p:nvSpPr>
          <p:cNvPr id="5" name="文本框 4"/>
          <p:cNvSpPr txBox="1"/>
          <p:nvPr/>
        </p:nvSpPr>
        <p:spPr>
          <a:xfrm>
            <a:off x="1676400" y="1854835"/>
            <a:ext cx="4064000" cy="368300"/>
          </a:xfrm>
          <a:prstGeom prst="rect">
            <a:avLst/>
          </a:prstGeom>
          <a:noFill/>
        </p:spPr>
        <p:txBody>
          <a:bodyPr wrap="square" rtlCol="0">
            <a:spAutoFit/>
          </a:bodyPr>
          <a:p>
            <a:r>
              <a:rPr lang="zh-CN" altLang="en-US"/>
              <a:t>将上下文窗口</a:t>
            </a:r>
            <a:r>
              <a:rPr lang="zh-CN" altLang="en-US"/>
              <a:t>从</a:t>
            </a:r>
            <a:endParaRPr lang="zh-CN" altLang="en-US"/>
          </a:p>
        </p:txBody>
      </p:sp>
      <p:pic>
        <p:nvPicPr>
          <p:cNvPr id="6" name="图片 5"/>
          <p:cNvPicPr>
            <a:picLocks noChangeAspect="1"/>
          </p:cNvPicPr>
          <p:nvPr/>
        </p:nvPicPr>
        <p:blipFill>
          <a:blip r:embed="rId1"/>
          <a:stretch>
            <a:fillRect/>
          </a:stretch>
        </p:blipFill>
        <p:spPr>
          <a:xfrm>
            <a:off x="3429000" y="1812290"/>
            <a:ext cx="551180" cy="410845"/>
          </a:xfrm>
          <a:prstGeom prst="rect">
            <a:avLst/>
          </a:prstGeom>
        </p:spPr>
      </p:pic>
      <p:sp>
        <p:nvSpPr>
          <p:cNvPr id="7" name="文本框 6"/>
          <p:cNvSpPr txBox="1"/>
          <p:nvPr/>
        </p:nvSpPr>
        <p:spPr>
          <a:xfrm>
            <a:off x="3873500" y="1889125"/>
            <a:ext cx="4064000" cy="368300"/>
          </a:xfrm>
          <a:prstGeom prst="rect">
            <a:avLst/>
          </a:prstGeom>
          <a:noFill/>
        </p:spPr>
        <p:txBody>
          <a:bodyPr wrap="square" rtlCol="0">
            <a:spAutoFit/>
          </a:bodyPr>
          <a:p>
            <a:r>
              <a:rPr lang="zh-CN" altLang="en-US"/>
              <a:t>提升到</a:t>
            </a:r>
            <a:endParaRPr lang="en-US" altLang="zh-CN"/>
          </a:p>
        </p:txBody>
      </p:sp>
      <p:pic>
        <p:nvPicPr>
          <p:cNvPr id="8" name="图片 7"/>
          <p:cNvPicPr>
            <a:picLocks noChangeAspect="1"/>
          </p:cNvPicPr>
          <p:nvPr/>
        </p:nvPicPr>
        <p:blipFill>
          <a:blip r:embed="rId2"/>
          <a:stretch>
            <a:fillRect/>
          </a:stretch>
        </p:blipFill>
        <p:spPr>
          <a:xfrm>
            <a:off x="4699000" y="1889125"/>
            <a:ext cx="508635" cy="402590"/>
          </a:xfrm>
          <a:prstGeom prst="rect">
            <a:avLst/>
          </a:prstGeom>
        </p:spPr>
      </p:pic>
      <p:sp>
        <p:nvSpPr>
          <p:cNvPr id="9" name="文本框 8"/>
          <p:cNvSpPr txBox="1"/>
          <p:nvPr/>
        </p:nvSpPr>
        <p:spPr>
          <a:xfrm>
            <a:off x="1090295" y="2449830"/>
            <a:ext cx="4907280" cy="625475"/>
          </a:xfrm>
          <a:prstGeom prst="rect">
            <a:avLst/>
          </a:prstGeom>
          <a:noFill/>
        </p:spPr>
        <p:txBody>
          <a:bodyPr wrap="square" rtlCol="0">
            <a:noAutofit/>
          </a:bodyPr>
          <a:p>
            <a:r>
              <a:rPr lang="zh-CN" altLang="en-US"/>
              <a:t>对于子空间</a:t>
            </a:r>
            <a:r>
              <a:rPr lang="en-US" altLang="zh-CN"/>
              <a:t>i</a:t>
            </a:r>
            <a:r>
              <a:rPr lang="zh-CN" altLang="en-US"/>
              <a:t>上的相对位置</a:t>
            </a:r>
            <a:r>
              <a:rPr lang="en-US" altLang="zh-CN"/>
              <a:t>t</a:t>
            </a:r>
            <a:r>
              <a:rPr lang="zh-CN" altLang="en-US"/>
              <a:t>，旋转角度</a:t>
            </a:r>
            <a:r>
              <a:rPr lang="zh-CN" altLang="en-US"/>
              <a:t>为</a:t>
            </a:r>
            <a:endParaRPr lang="zh-CN" altLang="en-US"/>
          </a:p>
        </p:txBody>
      </p:sp>
      <p:pic>
        <p:nvPicPr>
          <p:cNvPr id="10" name="图片 9"/>
          <p:cNvPicPr>
            <a:picLocks noChangeAspect="1"/>
          </p:cNvPicPr>
          <p:nvPr/>
        </p:nvPicPr>
        <p:blipFill>
          <a:blip r:embed="rId3"/>
          <a:stretch>
            <a:fillRect/>
          </a:stretch>
        </p:blipFill>
        <p:spPr>
          <a:xfrm>
            <a:off x="5285105" y="2451100"/>
            <a:ext cx="1416685" cy="363855"/>
          </a:xfrm>
          <a:prstGeom prst="rect">
            <a:avLst/>
          </a:prstGeom>
        </p:spPr>
      </p:pic>
      <p:sp>
        <p:nvSpPr>
          <p:cNvPr id="11" name="文本框 10"/>
          <p:cNvSpPr txBox="1"/>
          <p:nvPr/>
        </p:nvSpPr>
        <p:spPr>
          <a:xfrm>
            <a:off x="1143635" y="2814955"/>
            <a:ext cx="4064000" cy="368300"/>
          </a:xfrm>
          <a:prstGeom prst="rect">
            <a:avLst/>
          </a:prstGeom>
          <a:noFill/>
        </p:spPr>
        <p:txBody>
          <a:bodyPr wrap="square" rtlCol="0">
            <a:spAutoFit/>
          </a:bodyPr>
          <a:p>
            <a:r>
              <a:rPr lang="zh-CN" altLang="en-US"/>
              <a:t>定义新的旋转角度</a:t>
            </a:r>
            <a:r>
              <a:rPr lang="zh-CN" altLang="en-US"/>
              <a:t>为：</a:t>
            </a:r>
            <a:endParaRPr lang="zh-CN" altLang="en-US"/>
          </a:p>
        </p:txBody>
      </p:sp>
      <p:pic>
        <p:nvPicPr>
          <p:cNvPr id="12" name="图片 11"/>
          <p:cNvPicPr>
            <a:picLocks noChangeAspect="1"/>
          </p:cNvPicPr>
          <p:nvPr/>
        </p:nvPicPr>
        <p:blipFill>
          <a:blip r:embed="rId4"/>
          <a:stretch>
            <a:fillRect/>
          </a:stretch>
        </p:blipFill>
        <p:spPr>
          <a:xfrm>
            <a:off x="3429000" y="2814955"/>
            <a:ext cx="2106930" cy="368300"/>
          </a:xfrm>
          <a:prstGeom prst="rect">
            <a:avLst/>
          </a:prstGeom>
        </p:spPr>
      </p:pic>
      <p:sp>
        <p:nvSpPr>
          <p:cNvPr id="13" name="文本框 12"/>
          <p:cNvSpPr txBox="1"/>
          <p:nvPr/>
        </p:nvSpPr>
        <p:spPr>
          <a:xfrm>
            <a:off x="678180" y="3429000"/>
            <a:ext cx="4064000" cy="368300"/>
          </a:xfrm>
          <a:prstGeom prst="rect">
            <a:avLst/>
          </a:prstGeom>
          <a:noFill/>
        </p:spPr>
        <p:txBody>
          <a:bodyPr wrap="square" rtlCol="0">
            <a:spAutoFit/>
          </a:bodyPr>
          <a:p>
            <a:r>
              <a:rPr lang="zh-CN" altLang="en-US"/>
              <a:t>方法</a:t>
            </a:r>
            <a:r>
              <a:rPr lang="en-US" altLang="zh-CN"/>
              <a:t>1</a:t>
            </a:r>
            <a:r>
              <a:rPr lang="zh-CN" altLang="en-US"/>
              <a:t>：直接</a:t>
            </a:r>
            <a:r>
              <a:rPr lang="zh-CN" altLang="en-US"/>
              <a:t>微调</a:t>
            </a:r>
            <a:endParaRPr lang="zh-CN" altLang="en-US"/>
          </a:p>
        </p:txBody>
      </p:sp>
      <p:sp>
        <p:nvSpPr>
          <p:cNvPr id="14" name="文本框 13"/>
          <p:cNvSpPr txBox="1"/>
          <p:nvPr/>
        </p:nvSpPr>
        <p:spPr>
          <a:xfrm>
            <a:off x="1288415" y="3797300"/>
            <a:ext cx="6388735" cy="883920"/>
          </a:xfrm>
          <a:prstGeom prst="rect">
            <a:avLst/>
          </a:prstGeom>
          <a:noFill/>
        </p:spPr>
        <p:txBody>
          <a:bodyPr wrap="square" rtlCol="0">
            <a:noAutofit/>
          </a:bodyPr>
          <a:p>
            <a:r>
              <a:rPr lang="zh-CN" altLang="en-US"/>
              <a:t>不对</a:t>
            </a:r>
            <a:r>
              <a:rPr lang="en-US" altLang="zh-CN"/>
              <a:t>RoPE</a:t>
            </a:r>
            <a:r>
              <a:rPr lang="zh-CN" altLang="en-US"/>
              <a:t>做修改，直接在更长文本上进行训练，</a:t>
            </a:r>
            <a:r>
              <a:rPr lang="zh-CN" altLang="en-US">
                <a:solidFill>
                  <a:srgbClr val="FF0000"/>
                </a:solidFill>
              </a:rPr>
              <a:t>收敛缓慢，需要大量数据进行继续预训练。</a:t>
            </a:r>
            <a:endParaRPr lang="zh-CN" altLang="en-US">
              <a:solidFill>
                <a:srgbClr val="FF0000"/>
              </a:solidFill>
            </a:endParaRPr>
          </a:p>
        </p:txBody>
      </p:sp>
      <p:sp>
        <p:nvSpPr>
          <p:cNvPr id="16" name="文本框 15"/>
          <p:cNvSpPr txBox="1"/>
          <p:nvPr/>
        </p:nvSpPr>
        <p:spPr>
          <a:xfrm>
            <a:off x="678180" y="4601210"/>
            <a:ext cx="4064000" cy="368300"/>
          </a:xfrm>
          <a:prstGeom prst="rect">
            <a:avLst/>
          </a:prstGeom>
          <a:noFill/>
        </p:spPr>
        <p:txBody>
          <a:bodyPr wrap="square" rtlCol="0">
            <a:spAutoFit/>
          </a:bodyPr>
          <a:p>
            <a:r>
              <a:rPr lang="zh-CN" altLang="en-US"/>
              <a:t>方法</a:t>
            </a:r>
            <a:r>
              <a:rPr lang="en-US" altLang="zh-CN"/>
              <a:t>2</a:t>
            </a:r>
            <a:r>
              <a:rPr lang="zh-CN" altLang="en-US"/>
              <a:t>：对位置索引</a:t>
            </a:r>
            <a:r>
              <a:rPr lang="zh-CN" altLang="en-US"/>
              <a:t>修改</a:t>
            </a:r>
            <a:endParaRPr lang="zh-CN" altLang="en-US"/>
          </a:p>
        </p:txBody>
      </p:sp>
      <p:sp>
        <p:nvSpPr>
          <p:cNvPr id="17" name="文本框 16"/>
          <p:cNvSpPr txBox="1"/>
          <p:nvPr/>
        </p:nvSpPr>
        <p:spPr>
          <a:xfrm>
            <a:off x="1337310" y="4968875"/>
            <a:ext cx="9691370" cy="921385"/>
          </a:xfrm>
          <a:prstGeom prst="rect">
            <a:avLst/>
          </a:prstGeom>
          <a:noFill/>
        </p:spPr>
        <p:txBody>
          <a:bodyPr wrap="square" rtlCol="0">
            <a:noAutofit/>
          </a:bodyPr>
          <a:p>
            <a:r>
              <a:rPr lang="zh-CN" altLang="en-US"/>
              <a:t>对旋转角度进行限制，确保拓展后的上下文窗口的旋转角度得到充分且有效的</a:t>
            </a:r>
            <a:r>
              <a:rPr lang="zh-CN" altLang="en-US"/>
              <a:t>训练</a:t>
            </a:r>
            <a:endParaRPr lang="zh-CN" altLang="en-US"/>
          </a:p>
        </p:txBody>
      </p:sp>
      <p:sp>
        <p:nvSpPr>
          <p:cNvPr id="18" name="文本框 17"/>
          <p:cNvSpPr txBox="1"/>
          <p:nvPr/>
        </p:nvSpPr>
        <p:spPr>
          <a:xfrm>
            <a:off x="750570" y="5641975"/>
            <a:ext cx="4064000" cy="368300"/>
          </a:xfrm>
          <a:prstGeom prst="rect">
            <a:avLst/>
          </a:prstGeom>
          <a:noFill/>
        </p:spPr>
        <p:txBody>
          <a:bodyPr wrap="square" rtlCol="0">
            <a:spAutoFit/>
          </a:bodyPr>
          <a:p>
            <a:r>
              <a:rPr lang="zh-CN" altLang="en-US"/>
              <a:t>位置</a:t>
            </a:r>
            <a:r>
              <a:rPr lang="zh-CN" altLang="en-US"/>
              <a:t>内插：</a:t>
            </a:r>
            <a:endParaRPr lang="zh-CN" altLang="en-US"/>
          </a:p>
        </p:txBody>
      </p:sp>
      <p:pic>
        <p:nvPicPr>
          <p:cNvPr id="19" name="图片 18"/>
          <p:cNvPicPr>
            <a:picLocks noChangeAspect="1"/>
          </p:cNvPicPr>
          <p:nvPr/>
        </p:nvPicPr>
        <p:blipFill>
          <a:blip r:embed="rId5"/>
          <a:stretch>
            <a:fillRect/>
          </a:stretch>
        </p:blipFill>
        <p:spPr>
          <a:xfrm>
            <a:off x="1986915" y="5511165"/>
            <a:ext cx="1097280" cy="609600"/>
          </a:xfrm>
          <a:prstGeom prst="rect">
            <a:avLst/>
          </a:prstGeom>
        </p:spPr>
      </p:pic>
      <p:sp>
        <p:nvSpPr>
          <p:cNvPr id="20" name="文本框 19"/>
          <p:cNvSpPr txBox="1"/>
          <p:nvPr/>
        </p:nvSpPr>
        <p:spPr>
          <a:xfrm>
            <a:off x="3873500" y="5641975"/>
            <a:ext cx="4064000" cy="368300"/>
          </a:xfrm>
          <a:prstGeom prst="rect">
            <a:avLst/>
          </a:prstGeom>
          <a:noFill/>
        </p:spPr>
        <p:txBody>
          <a:bodyPr wrap="square" rtlCol="0">
            <a:spAutoFit/>
          </a:bodyPr>
          <a:p>
            <a:r>
              <a:rPr lang="zh-CN" altLang="en-US"/>
              <a:t>位置</a:t>
            </a:r>
            <a:r>
              <a:rPr lang="zh-CN" altLang="en-US"/>
              <a:t>裁剪：</a:t>
            </a:r>
            <a:endParaRPr lang="zh-CN" altLang="en-US"/>
          </a:p>
        </p:txBody>
      </p:sp>
      <p:pic>
        <p:nvPicPr>
          <p:cNvPr id="21" name="图片 20"/>
          <p:cNvPicPr>
            <a:picLocks noChangeAspect="1"/>
          </p:cNvPicPr>
          <p:nvPr/>
        </p:nvPicPr>
        <p:blipFill>
          <a:blip r:embed="rId6"/>
          <a:stretch>
            <a:fillRect/>
          </a:stretch>
        </p:blipFill>
        <p:spPr>
          <a:xfrm>
            <a:off x="5027930" y="5295265"/>
            <a:ext cx="3715385" cy="1109345"/>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sym typeface="+mn-ea"/>
              </a:rPr>
              <a:t>RoPE</a:t>
            </a:r>
            <a:r>
              <a:rPr lang="zh-CN" altLang="en-US">
                <a:sym typeface="+mn-ea"/>
              </a:rPr>
              <a:t>的改进</a:t>
            </a:r>
            <a:endParaRPr lang="zh-CN" altLang="en-US"/>
          </a:p>
        </p:txBody>
      </p:sp>
      <p:sp>
        <p:nvSpPr>
          <p:cNvPr id="4" name="文本框 3"/>
          <p:cNvSpPr txBox="1"/>
          <p:nvPr/>
        </p:nvSpPr>
        <p:spPr>
          <a:xfrm>
            <a:off x="1049020" y="1320800"/>
            <a:ext cx="4064000" cy="368300"/>
          </a:xfrm>
          <a:prstGeom prst="rect">
            <a:avLst/>
          </a:prstGeom>
          <a:noFill/>
        </p:spPr>
        <p:txBody>
          <a:bodyPr wrap="square" rtlCol="0">
            <a:spAutoFit/>
          </a:bodyPr>
          <a:p>
            <a:r>
              <a:rPr lang="zh-CN" altLang="en-US"/>
              <a:t>方法</a:t>
            </a:r>
            <a:r>
              <a:rPr lang="en-US" altLang="zh-CN"/>
              <a:t>3</a:t>
            </a:r>
            <a:r>
              <a:rPr lang="zh-CN" altLang="en-US"/>
              <a:t>：对基进行</a:t>
            </a:r>
            <a:r>
              <a:rPr lang="zh-CN" altLang="en-US"/>
              <a:t>修改</a:t>
            </a:r>
            <a:endParaRPr lang="zh-CN" altLang="en-US"/>
          </a:p>
        </p:txBody>
      </p:sp>
      <p:pic>
        <p:nvPicPr>
          <p:cNvPr id="5" name="图片 4"/>
          <p:cNvPicPr>
            <a:picLocks noChangeAspect="1"/>
          </p:cNvPicPr>
          <p:nvPr/>
        </p:nvPicPr>
        <p:blipFill>
          <a:blip r:embed="rId1"/>
          <a:stretch>
            <a:fillRect/>
          </a:stretch>
        </p:blipFill>
        <p:spPr>
          <a:xfrm>
            <a:off x="2039620" y="2081530"/>
            <a:ext cx="3843020" cy="596900"/>
          </a:xfrm>
          <a:prstGeom prst="rect">
            <a:avLst/>
          </a:prstGeom>
        </p:spPr>
      </p:pic>
      <p:sp>
        <p:nvSpPr>
          <p:cNvPr id="6" name="文本框 5"/>
          <p:cNvSpPr txBox="1"/>
          <p:nvPr/>
        </p:nvSpPr>
        <p:spPr>
          <a:xfrm>
            <a:off x="1628140" y="1703705"/>
            <a:ext cx="7242810" cy="532130"/>
          </a:xfrm>
          <a:prstGeom prst="rect">
            <a:avLst/>
          </a:prstGeom>
          <a:noFill/>
        </p:spPr>
        <p:txBody>
          <a:bodyPr wrap="square" rtlCol="0">
            <a:noAutofit/>
          </a:bodyPr>
          <a:p>
            <a:r>
              <a:rPr lang="en-US" altLang="zh-CN"/>
              <a:t>1.</a:t>
            </a:r>
            <a:r>
              <a:rPr lang="zh-CN" altLang="en-US"/>
              <a:t>针对基进行缩放，保证旋转角度在训练阶段出现</a:t>
            </a:r>
            <a:r>
              <a:rPr lang="zh-CN" altLang="en-US"/>
              <a:t>过</a:t>
            </a:r>
            <a:endParaRPr lang="zh-CN" altLang="en-US"/>
          </a:p>
        </p:txBody>
      </p:sp>
      <p:pic>
        <p:nvPicPr>
          <p:cNvPr id="7" name="图片 6"/>
          <p:cNvPicPr>
            <a:picLocks noChangeAspect="1"/>
          </p:cNvPicPr>
          <p:nvPr/>
        </p:nvPicPr>
        <p:blipFill>
          <a:blip r:embed="rId2"/>
          <a:stretch>
            <a:fillRect/>
          </a:stretch>
        </p:blipFill>
        <p:spPr>
          <a:xfrm>
            <a:off x="1708785" y="3070860"/>
            <a:ext cx="3469640" cy="640080"/>
          </a:xfrm>
          <a:prstGeom prst="rect">
            <a:avLst/>
          </a:prstGeom>
        </p:spPr>
      </p:pic>
      <p:sp>
        <p:nvSpPr>
          <p:cNvPr id="8" name="文本框 7"/>
          <p:cNvSpPr txBox="1"/>
          <p:nvPr/>
        </p:nvSpPr>
        <p:spPr>
          <a:xfrm>
            <a:off x="1628140" y="2735580"/>
            <a:ext cx="4064000" cy="368300"/>
          </a:xfrm>
          <a:prstGeom prst="rect">
            <a:avLst/>
          </a:prstGeom>
          <a:noFill/>
        </p:spPr>
        <p:txBody>
          <a:bodyPr wrap="square" rtlCol="0">
            <a:spAutoFit/>
          </a:bodyPr>
          <a:p>
            <a:r>
              <a:rPr lang="zh-CN" altLang="en-US"/>
              <a:t>对角度公式的底数进行</a:t>
            </a:r>
            <a:r>
              <a:rPr lang="zh-CN" altLang="en-US"/>
              <a:t>调整：</a:t>
            </a:r>
            <a:endParaRPr lang="zh-CN" altLang="en-US"/>
          </a:p>
        </p:txBody>
      </p:sp>
      <p:sp>
        <p:nvSpPr>
          <p:cNvPr id="9" name="文本框 8"/>
          <p:cNvSpPr txBox="1"/>
          <p:nvPr/>
        </p:nvSpPr>
        <p:spPr>
          <a:xfrm>
            <a:off x="1708785" y="3994785"/>
            <a:ext cx="4064000" cy="368300"/>
          </a:xfrm>
          <a:prstGeom prst="rect">
            <a:avLst/>
          </a:prstGeom>
          <a:noFill/>
        </p:spPr>
        <p:txBody>
          <a:bodyPr wrap="square" rtlCol="0">
            <a:spAutoFit/>
          </a:bodyPr>
          <a:p>
            <a:r>
              <a:rPr lang="en-US" altLang="zh-CN"/>
              <a:t>NTK-RoPE</a:t>
            </a:r>
            <a:r>
              <a:rPr lang="zh-CN" altLang="en-US"/>
              <a:t>：</a:t>
            </a:r>
            <a:endParaRPr lang="zh-CN" altLang="en-US"/>
          </a:p>
        </p:txBody>
      </p:sp>
      <p:pic>
        <p:nvPicPr>
          <p:cNvPr id="10" name="图片 9"/>
          <p:cNvPicPr>
            <a:picLocks noChangeAspect="1"/>
          </p:cNvPicPr>
          <p:nvPr/>
        </p:nvPicPr>
        <p:blipFill>
          <a:blip r:embed="rId3"/>
          <a:stretch>
            <a:fillRect/>
          </a:stretch>
        </p:blipFill>
        <p:spPr>
          <a:xfrm>
            <a:off x="2891790" y="4049395"/>
            <a:ext cx="1325880" cy="281940"/>
          </a:xfrm>
          <a:prstGeom prst="rect">
            <a:avLst/>
          </a:prstGeom>
        </p:spPr>
      </p:pic>
      <p:sp>
        <p:nvSpPr>
          <p:cNvPr id="12" name="文本框 11"/>
          <p:cNvSpPr txBox="1"/>
          <p:nvPr/>
        </p:nvSpPr>
        <p:spPr>
          <a:xfrm>
            <a:off x="4939030" y="3994785"/>
            <a:ext cx="6096000" cy="368300"/>
          </a:xfrm>
          <a:prstGeom prst="rect">
            <a:avLst/>
          </a:prstGeom>
          <a:noFill/>
        </p:spPr>
        <p:txBody>
          <a:bodyPr wrap="square" rtlCol="0" anchor="t">
            <a:spAutoFit/>
          </a:bodyPr>
          <a:p>
            <a:r>
              <a:rPr lang="en-US" altLang="zh-CN">
                <a:sym typeface="+mn-ea"/>
              </a:rPr>
              <a:t>Dynamic-NTK-RoPE</a:t>
            </a:r>
            <a:r>
              <a:rPr lang="zh-CN" altLang="en-US">
                <a:sym typeface="+mn-ea"/>
              </a:rPr>
              <a:t>根据输入文本长度动态</a:t>
            </a:r>
            <a:r>
              <a:rPr lang="zh-CN" altLang="en-US">
                <a:sym typeface="+mn-ea"/>
              </a:rPr>
              <a:t>设置</a:t>
            </a:r>
            <a:endParaRPr lang="zh-CN" altLang="en-US">
              <a:sym typeface="+mn-ea"/>
            </a:endParaRPr>
          </a:p>
        </p:txBody>
      </p:sp>
      <p:pic>
        <p:nvPicPr>
          <p:cNvPr id="13" name="图片 12"/>
          <p:cNvPicPr>
            <a:picLocks noChangeAspect="1"/>
          </p:cNvPicPr>
          <p:nvPr/>
        </p:nvPicPr>
        <p:blipFill>
          <a:blip r:embed="rId4"/>
          <a:stretch>
            <a:fillRect/>
          </a:stretch>
        </p:blipFill>
        <p:spPr>
          <a:xfrm>
            <a:off x="9649460" y="3933825"/>
            <a:ext cx="1887855" cy="397510"/>
          </a:xfrm>
          <a:prstGeom prst="rect">
            <a:avLst/>
          </a:prstGeom>
        </p:spPr>
      </p:pic>
      <p:sp>
        <p:nvSpPr>
          <p:cNvPr id="14" name="文本框 13"/>
          <p:cNvSpPr txBox="1"/>
          <p:nvPr/>
        </p:nvSpPr>
        <p:spPr>
          <a:xfrm>
            <a:off x="1628140" y="4455795"/>
            <a:ext cx="4064000" cy="368300"/>
          </a:xfrm>
          <a:prstGeom prst="rect">
            <a:avLst/>
          </a:prstGeom>
          <a:noFill/>
        </p:spPr>
        <p:txBody>
          <a:bodyPr wrap="square" rtlCol="0">
            <a:spAutoFit/>
          </a:bodyPr>
          <a:p>
            <a:r>
              <a:rPr lang="en-US" altLang="zh-CN"/>
              <a:t>2.</a:t>
            </a:r>
            <a:r>
              <a:rPr lang="zh-CN" altLang="en-US"/>
              <a:t>基</a:t>
            </a:r>
            <a:r>
              <a:rPr lang="zh-CN" altLang="en-US"/>
              <a:t>截断：</a:t>
            </a:r>
            <a:endParaRPr lang="zh-CN" altLang="en-US"/>
          </a:p>
        </p:txBody>
      </p:sp>
      <p:pic>
        <p:nvPicPr>
          <p:cNvPr id="15" name="图片 14"/>
          <p:cNvPicPr>
            <a:picLocks noChangeAspect="1"/>
          </p:cNvPicPr>
          <p:nvPr/>
        </p:nvPicPr>
        <p:blipFill>
          <a:blip r:embed="rId5"/>
          <a:stretch>
            <a:fillRect/>
          </a:stretch>
        </p:blipFill>
        <p:spPr>
          <a:xfrm>
            <a:off x="1905000" y="4824095"/>
            <a:ext cx="3077210" cy="1555115"/>
          </a:xfrm>
          <a:prstGeom prst="rect">
            <a:avLst/>
          </a:prstGeom>
        </p:spPr>
      </p:pic>
      <p:sp>
        <p:nvSpPr>
          <p:cNvPr id="16" name="文本框 15"/>
          <p:cNvSpPr txBox="1"/>
          <p:nvPr/>
        </p:nvSpPr>
        <p:spPr>
          <a:xfrm>
            <a:off x="5178425" y="5125720"/>
            <a:ext cx="4064000" cy="368300"/>
          </a:xfrm>
          <a:prstGeom prst="rect">
            <a:avLst/>
          </a:prstGeom>
          <a:noFill/>
        </p:spPr>
        <p:txBody>
          <a:bodyPr wrap="square" rtlCol="0">
            <a:spAutoFit/>
          </a:bodyPr>
          <a:p>
            <a:r>
              <a:rPr lang="zh-CN" altLang="en-US"/>
              <a:t>防止出现超过预期分布的旋转</a:t>
            </a:r>
            <a:r>
              <a:rPr lang="zh-CN" altLang="en-US"/>
              <a:t>角度</a:t>
            </a:r>
            <a:endParaRPr lang="zh-CN" altLang="en-US"/>
          </a:p>
        </p:txBody>
      </p:sp>
      <p:sp>
        <p:nvSpPr>
          <p:cNvPr id="17" name="文本框 16"/>
          <p:cNvSpPr txBox="1"/>
          <p:nvPr/>
        </p:nvSpPr>
        <p:spPr>
          <a:xfrm>
            <a:off x="5178425" y="5568950"/>
            <a:ext cx="4871720" cy="706120"/>
          </a:xfrm>
          <a:prstGeom prst="rect">
            <a:avLst/>
          </a:prstGeom>
          <a:noFill/>
        </p:spPr>
        <p:txBody>
          <a:bodyPr wrap="square" rtlCol="0">
            <a:noAutofit/>
          </a:bodyPr>
          <a:p>
            <a:r>
              <a:rPr lang="zh-CN" altLang="en-US"/>
              <a:t>一定程度上削弱了某些子空间对不同位置索引的区分能力</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163320" y="873125"/>
            <a:ext cx="7905115" cy="4091305"/>
          </a:xfrm>
          <a:prstGeom prst="rect">
            <a:avLst/>
          </a:prstGeom>
          <a:noFill/>
        </p:spPr>
        <p:txBody>
          <a:bodyPr wrap="square" rtlCol="0">
            <a:noAutofit/>
          </a:bodyPr>
          <a:p>
            <a:pPr marL="285750" indent="-285750">
              <a:buFont typeface="Wingdings" panose="05000000000000000000" charset="0"/>
              <a:buChar char=""/>
            </a:pPr>
            <a:r>
              <a:rPr lang="en-US" altLang="zh-CN" sz="4400"/>
              <a:t>Transformer</a:t>
            </a:r>
            <a:r>
              <a:rPr lang="zh-CN" altLang="en-US" sz="4400"/>
              <a:t>模型</a:t>
            </a:r>
            <a:endParaRPr lang="zh-CN" altLang="en-US" sz="4400"/>
          </a:p>
          <a:p>
            <a:pPr marL="285750" indent="-285750">
              <a:buFont typeface="Wingdings" panose="05000000000000000000" charset="0"/>
              <a:buChar char=""/>
            </a:pPr>
            <a:r>
              <a:rPr lang="zh-CN" altLang="en-US" sz="4400"/>
              <a:t>详细配置</a:t>
            </a:r>
            <a:endParaRPr lang="zh-CN" altLang="en-US" sz="4400"/>
          </a:p>
          <a:p>
            <a:pPr marL="285750" indent="-285750">
              <a:buFont typeface="Wingdings" panose="05000000000000000000" charset="0"/>
              <a:buChar char=""/>
            </a:pPr>
            <a:r>
              <a:rPr lang="zh-CN" altLang="en-US" sz="4400"/>
              <a:t>主流结构</a:t>
            </a:r>
            <a:endParaRPr lang="zh-CN" altLang="en-US" sz="4400"/>
          </a:p>
          <a:p>
            <a:pPr marL="285750" indent="-285750">
              <a:buFont typeface="Wingdings" panose="05000000000000000000" charset="0"/>
              <a:buChar char=""/>
            </a:pPr>
            <a:r>
              <a:rPr lang="zh-CN" altLang="en-US" sz="4400"/>
              <a:t>长上下文模型</a:t>
            </a:r>
            <a:endParaRPr lang="zh-CN" altLang="en-US" sz="4400"/>
          </a:p>
          <a:p>
            <a:pPr marL="285750" indent="-285750">
              <a:buFont typeface="Wingdings" panose="05000000000000000000" charset="0"/>
              <a:buChar char=""/>
            </a:pPr>
            <a:r>
              <a:rPr lang="zh-CN" altLang="en-US" sz="4400"/>
              <a:t>新型模型架构</a:t>
            </a:r>
            <a:endParaRPr lang="zh-CN" altLang="en-US" sz="4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调整上下文窗口</a:t>
            </a:r>
            <a:endParaRPr lang="zh-CN" altLang="en-US"/>
          </a:p>
        </p:txBody>
      </p:sp>
      <p:pic>
        <p:nvPicPr>
          <p:cNvPr id="4" name="图片 3"/>
          <p:cNvPicPr>
            <a:picLocks noChangeAspect="1"/>
          </p:cNvPicPr>
          <p:nvPr/>
        </p:nvPicPr>
        <p:blipFill>
          <a:blip r:embed="rId1"/>
          <a:stretch>
            <a:fillRect/>
          </a:stretch>
        </p:blipFill>
        <p:spPr>
          <a:xfrm>
            <a:off x="1360805" y="1430020"/>
            <a:ext cx="7865745" cy="2967355"/>
          </a:xfrm>
          <a:prstGeom prst="rect">
            <a:avLst/>
          </a:prstGeom>
        </p:spPr>
      </p:pic>
      <p:sp>
        <p:nvSpPr>
          <p:cNvPr id="5" name="文本框 4"/>
          <p:cNvSpPr txBox="1"/>
          <p:nvPr/>
        </p:nvSpPr>
        <p:spPr>
          <a:xfrm>
            <a:off x="514350" y="4518660"/>
            <a:ext cx="11162665" cy="1301750"/>
          </a:xfrm>
          <a:prstGeom prst="rect">
            <a:avLst/>
          </a:prstGeom>
          <a:noFill/>
        </p:spPr>
        <p:txBody>
          <a:bodyPr wrap="square" rtlCol="0">
            <a:noAutofit/>
          </a:bodyPr>
          <a:p>
            <a:r>
              <a:rPr lang="en-US" altLang="zh-CN"/>
              <a:t>1.</a:t>
            </a:r>
            <a:r>
              <a:rPr lang="zh-CN" altLang="en-US"/>
              <a:t>并行上下文</a:t>
            </a:r>
            <a:r>
              <a:rPr lang="zh-CN" altLang="en-US"/>
              <a:t>窗口：采用了一种分而治之的策略来处理输入文本，该方法无法有效地区分不同段落之间的顺序。</a:t>
            </a:r>
            <a:endParaRPr lang="zh-CN" altLang="en-US"/>
          </a:p>
          <a:p>
            <a:r>
              <a:rPr lang="en-US" altLang="zh-CN"/>
              <a:t>2. </a:t>
            </a:r>
            <a:r>
              <a:rPr lang="zh-CN" altLang="en-US"/>
              <a:t>基于对大模型</a:t>
            </a:r>
            <a:r>
              <a:rPr lang="en-US" altLang="zh-CN"/>
              <a:t>倾向于对序列起始位置以及邻近的词元赋予更高的注意力权重</a:t>
            </a:r>
            <a:r>
              <a:rPr lang="zh-CN" altLang="en-US"/>
              <a:t>的观察得到，缺陷是无法利用所有的上下文</a:t>
            </a:r>
            <a:r>
              <a:rPr lang="zh-CN" altLang="en-US"/>
              <a:t>信息。</a:t>
            </a:r>
            <a:endParaRPr lang="zh-CN" altLang="en-US"/>
          </a:p>
          <a:p>
            <a:r>
              <a:rPr lang="en-US" altLang="zh-CN"/>
              <a:t>3. </a:t>
            </a:r>
            <a:r>
              <a:rPr lang="zh-CN" altLang="en-US"/>
              <a:t>通过计算查询与词元或者分块的相似度来决定选取哪些词元进行</a:t>
            </a:r>
            <a:r>
              <a:rPr lang="zh-CN" altLang="en-US"/>
              <a:t>计算。</a:t>
            </a:r>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长文本</a:t>
            </a:r>
            <a:r>
              <a:rPr lang="zh-CN" altLang="en-US"/>
              <a:t>数据</a:t>
            </a:r>
            <a:endParaRPr lang="zh-CN" altLang="en-US"/>
          </a:p>
        </p:txBody>
      </p:sp>
      <p:sp>
        <p:nvSpPr>
          <p:cNvPr id="4" name="文本框 3"/>
          <p:cNvSpPr txBox="1"/>
          <p:nvPr/>
        </p:nvSpPr>
        <p:spPr>
          <a:xfrm>
            <a:off x="1122045" y="1584325"/>
            <a:ext cx="10401300" cy="727075"/>
          </a:xfrm>
          <a:prstGeom prst="rect">
            <a:avLst/>
          </a:prstGeom>
          <a:noFill/>
        </p:spPr>
        <p:txBody>
          <a:bodyPr wrap="square" rtlCol="0">
            <a:noAutofit/>
          </a:bodyPr>
          <a:p>
            <a:r>
              <a:rPr lang="zh-CN" altLang="en-US" sz="2800"/>
              <a:t>为了有效拓展模型的长文本建模能力，通常需要使用特殊准备的数据对于模型进行</a:t>
            </a:r>
            <a:r>
              <a:rPr lang="zh-CN" altLang="en-US" sz="2800">
                <a:solidFill>
                  <a:srgbClr val="FF0000"/>
                </a:solidFill>
              </a:rPr>
              <a:t>继续预训练</a:t>
            </a:r>
            <a:r>
              <a:rPr lang="zh-CN" altLang="en-US" sz="2800">
                <a:solidFill>
                  <a:schemeClr val="tx1"/>
                </a:solidFill>
              </a:rPr>
              <a:t>。</a:t>
            </a:r>
            <a:endParaRPr lang="zh-CN" altLang="en-US" sz="2800">
              <a:solidFill>
                <a:schemeClr val="tx1"/>
              </a:solidFill>
            </a:endParaRPr>
          </a:p>
        </p:txBody>
      </p:sp>
      <p:sp>
        <p:nvSpPr>
          <p:cNvPr id="5" name="文本框 4"/>
          <p:cNvSpPr txBox="1"/>
          <p:nvPr/>
        </p:nvSpPr>
        <p:spPr>
          <a:xfrm>
            <a:off x="1122045" y="2955290"/>
            <a:ext cx="10607675" cy="1568450"/>
          </a:xfrm>
          <a:prstGeom prst="rect">
            <a:avLst/>
          </a:prstGeom>
          <a:noFill/>
        </p:spPr>
        <p:txBody>
          <a:bodyPr wrap="square" rtlCol="0">
            <a:noAutofit/>
          </a:bodyPr>
          <a:p>
            <a:r>
              <a:rPr lang="zh-CN" altLang="en-US" sz="2800"/>
              <a:t>长文本数据的数据量：只需在约 1B 级别的词元上执行数百步的训练，就可以将 7B 或者 13B 大小的 LLaMA 系列模型的上下文窗口至100K 词元以上的长度，并具有较好的长上下文利用能力。</a:t>
            </a:r>
            <a:endParaRPr lang="zh-CN" altLang="en-US" sz="2800"/>
          </a:p>
        </p:txBody>
      </p:sp>
      <p:sp>
        <p:nvSpPr>
          <p:cNvPr id="6" name="文本框 5"/>
          <p:cNvSpPr txBox="1"/>
          <p:nvPr/>
        </p:nvSpPr>
        <p:spPr>
          <a:xfrm>
            <a:off x="1122045" y="4523740"/>
            <a:ext cx="10256520" cy="2049780"/>
          </a:xfrm>
          <a:prstGeom prst="rect">
            <a:avLst/>
          </a:prstGeom>
          <a:noFill/>
        </p:spPr>
        <p:txBody>
          <a:bodyPr wrap="square" rtlCol="0">
            <a:noAutofit/>
          </a:bodyPr>
          <a:p>
            <a:r>
              <a:rPr lang="zh-CN" altLang="en-US" sz="2800"/>
              <a:t>长文本数据混合：长文本数据的领域应尽可能多样化，并且与预训练数据集的分布保持相似。同时</a:t>
            </a:r>
            <a:r>
              <a:rPr lang="zh-CN" altLang="en-US" sz="2800"/>
              <a:t>需要整体型（完整的有</a:t>
            </a:r>
            <a:endParaRPr lang="zh-CN" altLang="en-US" sz="2800"/>
          </a:p>
          <a:p>
            <a:r>
              <a:rPr lang="zh-CN" altLang="en-US" sz="2800"/>
              <a:t>意义的长文）、聚合型（多篇相关文本的聚合）的数据并</a:t>
            </a:r>
            <a:r>
              <a:rPr lang="zh-CN" altLang="en-US" sz="2800"/>
              <a:t>去除杂乱型（杂乱无章的文本）。</a:t>
            </a:r>
            <a:endParaRPr lang="zh-CN"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p>
            <a:r>
              <a:rPr lang="zh-CN" altLang="en-US">
                <a:sym typeface="+mn-ea"/>
              </a:rPr>
              <a:t>新型模型</a:t>
            </a:r>
            <a:r>
              <a:rPr lang="zh-CN" altLang="en-US">
                <a:sym typeface="+mn-ea"/>
              </a:rPr>
              <a:t>架构</a:t>
            </a:r>
            <a:endParaRPr lang="zh-CN" altLang="en-US">
              <a:sym typeface="+mn-ea"/>
            </a:endParaRPr>
          </a:p>
        </p:txBody>
      </p:sp>
      <p:sp>
        <p:nvSpPr>
          <p:cNvPr id="2" name="文本框 1"/>
          <p:cNvSpPr txBox="1"/>
          <p:nvPr/>
        </p:nvSpPr>
        <p:spPr>
          <a:xfrm>
            <a:off x="1341755" y="1367155"/>
            <a:ext cx="9126855" cy="1378585"/>
          </a:xfrm>
          <a:prstGeom prst="rect">
            <a:avLst/>
          </a:prstGeom>
          <a:noFill/>
        </p:spPr>
        <p:txBody>
          <a:bodyPr wrap="square" rtlCol="0">
            <a:noAutofit/>
          </a:bodyPr>
          <a:p>
            <a:r>
              <a:rPr lang="zh-CN" altLang="en-US"/>
              <a:t>基于</a:t>
            </a:r>
            <a:r>
              <a:rPr lang="en-US" altLang="zh-CN"/>
              <a:t>Transformer</a:t>
            </a:r>
            <a:r>
              <a:rPr lang="zh-CN" altLang="en-US"/>
              <a:t>的模型的</a:t>
            </a:r>
            <a:r>
              <a:rPr lang="zh-CN" altLang="en-US"/>
              <a:t>优缺点：有很好的数据表示以及建模能力，但是处理长序列时计算和存储的复杂度会随输入序列长度的</a:t>
            </a:r>
            <a:r>
              <a:rPr lang="zh-CN" altLang="en-US">
                <a:solidFill>
                  <a:srgbClr val="FF0000"/>
                </a:solidFill>
              </a:rPr>
              <a:t>平方级别</a:t>
            </a:r>
            <a:r>
              <a:rPr lang="zh-CN" altLang="en-US"/>
              <a:t>增长。</a:t>
            </a:r>
            <a:endParaRPr lang="zh-CN" altLang="en-US"/>
          </a:p>
        </p:txBody>
      </p:sp>
      <p:sp>
        <p:nvSpPr>
          <p:cNvPr id="3" name="文本框 2"/>
          <p:cNvSpPr txBox="1"/>
          <p:nvPr/>
        </p:nvSpPr>
        <p:spPr>
          <a:xfrm>
            <a:off x="1341755" y="2108200"/>
            <a:ext cx="9287510" cy="682625"/>
          </a:xfrm>
          <a:prstGeom prst="rect">
            <a:avLst/>
          </a:prstGeom>
          <a:noFill/>
        </p:spPr>
        <p:txBody>
          <a:bodyPr wrap="square" rtlCol="0">
            <a:noAutofit/>
          </a:bodyPr>
          <a:p>
            <a:r>
              <a:rPr lang="zh-CN" altLang="en-US"/>
              <a:t>针对长文本建模效率的问题，一些基于参数化</a:t>
            </a:r>
            <a:r>
              <a:rPr lang="en-US" altLang="zh-CN"/>
              <a:t>(</a:t>
            </a:r>
            <a:r>
              <a:rPr lang="zh-CN" altLang="en-US"/>
              <a:t>离散型</a:t>
            </a:r>
            <a:r>
              <a:rPr lang="en-US" altLang="zh-CN"/>
              <a:t>)</a:t>
            </a:r>
            <a:r>
              <a:rPr lang="zh-CN" altLang="en-US"/>
              <a:t>状态空间模型（</a:t>
            </a:r>
            <a:r>
              <a:rPr lang="en-US" altLang="zh-CN"/>
              <a:t>SSM</a:t>
            </a:r>
            <a:r>
              <a:rPr lang="zh-CN" altLang="en-US"/>
              <a:t>）设计的新型模型被</a:t>
            </a:r>
            <a:r>
              <a:rPr lang="zh-CN" altLang="en-US"/>
              <a:t>提出。</a:t>
            </a:r>
            <a:endParaRPr lang="zh-CN" altLang="en-US"/>
          </a:p>
        </p:txBody>
      </p:sp>
      <p:sp>
        <p:nvSpPr>
          <p:cNvPr id="4" name="文本框 3"/>
          <p:cNvSpPr txBox="1"/>
          <p:nvPr/>
        </p:nvSpPr>
        <p:spPr>
          <a:xfrm>
            <a:off x="1341755" y="2790825"/>
            <a:ext cx="8796020" cy="729615"/>
          </a:xfrm>
          <a:prstGeom prst="rect">
            <a:avLst/>
          </a:prstGeom>
          <a:noFill/>
        </p:spPr>
        <p:txBody>
          <a:bodyPr wrap="square" rtlCol="0">
            <a:noAutofit/>
          </a:bodyPr>
          <a:p>
            <a:r>
              <a:rPr lang="zh-CN" altLang="en-US">
                <a:sym typeface="+mn-ea"/>
              </a:rPr>
              <a:t>参数化状态空间模型可以看作</a:t>
            </a:r>
            <a:r>
              <a:rPr lang="en-US" altLang="zh-CN">
                <a:sym typeface="+mn-ea"/>
              </a:rPr>
              <a:t>RNN</a:t>
            </a:r>
            <a:r>
              <a:rPr lang="zh-CN" altLang="en-US">
                <a:sym typeface="+mn-ea"/>
              </a:rPr>
              <a:t>和</a:t>
            </a:r>
            <a:r>
              <a:rPr lang="en-US" altLang="zh-CN">
                <a:sym typeface="+mn-ea"/>
              </a:rPr>
              <a:t>CNN</a:t>
            </a:r>
            <a:r>
              <a:rPr lang="zh-CN" altLang="en-US">
                <a:sym typeface="+mn-ea"/>
              </a:rPr>
              <a:t>的结合体：</a:t>
            </a:r>
            <a:br>
              <a:rPr lang="zh-CN" altLang="en-US">
                <a:sym typeface="+mn-ea"/>
              </a:rPr>
            </a:br>
            <a:r>
              <a:rPr lang="zh-CN" altLang="en-US">
                <a:sym typeface="+mn-ea"/>
              </a:rPr>
              <a:t> </a:t>
            </a:r>
            <a:r>
              <a:rPr lang="en-US" altLang="zh-CN">
                <a:sym typeface="+mn-ea"/>
              </a:rPr>
              <a:t>   1. 利用卷积计算对输入进行并行化编码</a:t>
            </a:r>
            <a:r>
              <a:rPr lang="zh-CN" altLang="en-US">
                <a:sym typeface="+mn-ea"/>
              </a:rPr>
              <a:t>；</a:t>
            </a:r>
            <a:endParaRPr lang="en-US" altLang="zh-CN">
              <a:sym typeface="+mn-ea"/>
            </a:endParaRPr>
          </a:p>
          <a:p>
            <a:r>
              <a:rPr lang="en-US" altLang="zh-CN">
                <a:sym typeface="+mn-ea"/>
              </a:rPr>
              <a:t>    2. </a:t>
            </a:r>
            <a:r>
              <a:rPr lang="zh-CN" altLang="en-US">
                <a:sym typeface="+mn-ea"/>
              </a:rPr>
              <a:t>利用额外的状态变量存储序列信息，在进行预测时仅需要当前时刻的词</a:t>
            </a:r>
            <a:r>
              <a:rPr lang="zh-CN" altLang="en-US">
                <a:sym typeface="+mn-ea"/>
              </a:rPr>
              <a:t>元；</a:t>
            </a:r>
            <a:endParaRPr lang="zh-CN" altLang="en-US">
              <a:sym typeface="+mn-ea"/>
            </a:endParaRPr>
          </a:p>
          <a:p>
            <a:r>
              <a:rPr lang="en-US" altLang="zh-CN">
                <a:sym typeface="+mn-ea"/>
              </a:rPr>
              <a:t>    3. </a:t>
            </a:r>
            <a:r>
              <a:rPr lang="zh-CN" altLang="en-US">
                <a:sym typeface="+mn-ea"/>
              </a:rPr>
              <a:t>提高了模型的训练效率和推理</a:t>
            </a:r>
            <a:r>
              <a:rPr lang="zh-CN" altLang="en-US">
                <a:sym typeface="+mn-ea"/>
              </a:rPr>
              <a:t>效率</a:t>
            </a:r>
            <a:endParaRPr lang="zh-CN" altLang="en-US">
              <a:sym typeface="+mn-ea"/>
            </a:endParaRPr>
          </a:p>
        </p:txBody>
      </p:sp>
      <p:sp>
        <p:nvSpPr>
          <p:cNvPr id="6" name="文本框 5"/>
          <p:cNvSpPr txBox="1"/>
          <p:nvPr/>
        </p:nvSpPr>
        <p:spPr>
          <a:xfrm>
            <a:off x="1341755" y="4034155"/>
            <a:ext cx="4064000" cy="368300"/>
          </a:xfrm>
          <a:prstGeom prst="rect">
            <a:avLst/>
          </a:prstGeom>
          <a:noFill/>
        </p:spPr>
        <p:txBody>
          <a:bodyPr wrap="square" rtlCol="0">
            <a:spAutoFit/>
          </a:bodyPr>
          <a:p>
            <a:r>
              <a:rPr lang="zh-CN" altLang="en-US"/>
              <a:t>模型的数学表示：</a:t>
            </a:r>
            <a:endParaRPr lang="en-US" altLang="zh-CN"/>
          </a:p>
        </p:txBody>
      </p:sp>
      <p:pic>
        <p:nvPicPr>
          <p:cNvPr id="7" name="图片 6"/>
          <p:cNvPicPr>
            <a:picLocks noChangeAspect="1"/>
          </p:cNvPicPr>
          <p:nvPr/>
        </p:nvPicPr>
        <p:blipFill>
          <a:blip r:embed="rId1"/>
          <a:stretch>
            <a:fillRect/>
          </a:stretch>
        </p:blipFill>
        <p:spPr>
          <a:xfrm>
            <a:off x="1612900" y="4307840"/>
            <a:ext cx="3521075" cy="1290955"/>
          </a:xfrm>
          <a:prstGeom prst="rect">
            <a:avLst/>
          </a:prstGeom>
        </p:spPr>
      </p:pic>
      <p:pic>
        <p:nvPicPr>
          <p:cNvPr id="8" name="图片 7"/>
          <p:cNvPicPr>
            <a:picLocks noChangeAspect="1"/>
          </p:cNvPicPr>
          <p:nvPr/>
        </p:nvPicPr>
        <p:blipFill>
          <a:blip r:embed="rId2"/>
          <a:stretch>
            <a:fillRect/>
          </a:stretch>
        </p:blipFill>
        <p:spPr>
          <a:xfrm>
            <a:off x="5544820" y="5013325"/>
            <a:ext cx="4007485" cy="323215"/>
          </a:xfrm>
          <a:prstGeom prst="rect">
            <a:avLst/>
          </a:prstGeom>
        </p:spPr>
      </p:pic>
      <p:sp>
        <p:nvSpPr>
          <p:cNvPr id="9" name="文本框 8"/>
          <p:cNvSpPr txBox="1"/>
          <p:nvPr/>
        </p:nvSpPr>
        <p:spPr>
          <a:xfrm>
            <a:off x="9552305" y="5013325"/>
            <a:ext cx="4064000" cy="368300"/>
          </a:xfrm>
          <a:prstGeom prst="rect">
            <a:avLst/>
          </a:prstGeom>
          <a:noFill/>
        </p:spPr>
        <p:txBody>
          <a:bodyPr wrap="square" rtlCol="0">
            <a:spAutoFit/>
          </a:bodyPr>
          <a:p>
            <a:r>
              <a:rPr lang="zh-CN" altLang="en-US"/>
              <a:t>是可训练</a:t>
            </a:r>
            <a:r>
              <a:rPr lang="zh-CN" altLang="en-US"/>
              <a:t>参数</a:t>
            </a:r>
            <a:endParaRPr lang="zh-CN" altLang="en-US"/>
          </a:p>
        </p:txBody>
      </p:sp>
      <p:sp>
        <p:nvSpPr>
          <p:cNvPr id="10" name="文本框 9"/>
          <p:cNvSpPr txBox="1"/>
          <p:nvPr/>
        </p:nvSpPr>
        <p:spPr>
          <a:xfrm>
            <a:off x="6625590" y="5668327"/>
            <a:ext cx="5080000" cy="583565"/>
          </a:xfrm>
          <a:prstGeom prst="rect">
            <a:avLst/>
          </a:prstGeom>
        </p:spPr>
        <p:txBody>
          <a:bodyPr>
            <a:spAutoFit/>
          </a:bodyPr>
          <a:p>
            <a:r>
              <a:rPr lang="en-US" altLang="zh-CN" sz="1600">
                <a:solidFill>
                  <a:srgbClr val="000000"/>
                </a:solidFill>
                <a:latin typeface="+mn-ea"/>
                <a:cs typeface="+mn-ea"/>
              </a:rPr>
              <a:t>H</a:t>
            </a:r>
            <a:r>
              <a:rPr lang="zh-CN" altLang="en-US" sz="1600">
                <a:solidFill>
                  <a:srgbClr val="000000"/>
                </a:solidFill>
                <a:latin typeface="+mn-ea"/>
                <a:cs typeface="+mn-ea"/>
              </a:rPr>
              <a:t>表示输入表示的维度</a:t>
            </a:r>
            <a:endParaRPr lang="zh-CN" altLang="en-US" sz="1600">
              <a:solidFill>
                <a:srgbClr val="000000"/>
              </a:solidFill>
              <a:latin typeface="+mn-ea"/>
              <a:cs typeface="+mn-ea"/>
            </a:endParaRPr>
          </a:p>
          <a:p>
            <a:r>
              <a:rPr lang="en-US" altLang="zh-CN" sz="1600">
                <a:solidFill>
                  <a:srgbClr val="000000"/>
                </a:solidFill>
                <a:latin typeface="+mn-ea"/>
                <a:cs typeface="+mn-ea"/>
              </a:rPr>
              <a:t>N</a:t>
            </a:r>
            <a:r>
              <a:rPr lang="zh-CN" altLang="en-US" sz="1600">
                <a:solidFill>
                  <a:srgbClr val="000000"/>
                </a:solidFill>
                <a:latin typeface="+mn-ea"/>
                <a:cs typeface="+mn-ea"/>
              </a:rPr>
              <a:t>表示状态空间模型压缩后的维度</a:t>
            </a:r>
            <a:endParaRPr lang="zh-CN" altLang="en-US" sz="1600">
              <a:solidFill>
                <a:srgbClr val="000000"/>
              </a:solidFill>
              <a:latin typeface="+mn-ea"/>
              <a:cs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013460" y="499110"/>
            <a:ext cx="4064000" cy="368300"/>
          </a:xfrm>
          <a:prstGeom prst="rect">
            <a:avLst/>
          </a:prstGeom>
          <a:noFill/>
        </p:spPr>
        <p:txBody>
          <a:bodyPr wrap="square" rtlCol="0">
            <a:spAutoFit/>
          </a:bodyPr>
          <a:p>
            <a:r>
              <a:rPr lang="zh-CN" altLang="en-US"/>
              <a:t>根据状态空间模型的数学</a:t>
            </a:r>
            <a:r>
              <a:rPr lang="zh-CN" altLang="en-US"/>
              <a:t>表示：</a:t>
            </a:r>
            <a:endParaRPr lang="zh-CN" altLang="en-US"/>
          </a:p>
        </p:txBody>
      </p:sp>
      <p:pic>
        <p:nvPicPr>
          <p:cNvPr id="7" name="图片 6"/>
          <p:cNvPicPr>
            <a:picLocks noChangeAspect="1"/>
          </p:cNvPicPr>
          <p:nvPr/>
        </p:nvPicPr>
        <p:blipFill>
          <a:blip r:embed="rId1"/>
          <a:stretch>
            <a:fillRect/>
          </a:stretch>
        </p:blipFill>
        <p:spPr>
          <a:xfrm>
            <a:off x="4022090" y="801370"/>
            <a:ext cx="3521075" cy="1290955"/>
          </a:xfrm>
          <a:prstGeom prst="rect">
            <a:avLst/>
          </a:prstGeom>
        </p:spPr>
      </p:pic>
      <p:sp>
        <p:nvSpPr>
          <p:cNvPr id="5" name="文本框 4"/>
          <p:cNvSpPr txBox="1"/>
          <p:nvPr/>
        </p:nvSpPr>
        <p:spPr>
          <a:xfrm>
            <a:off x="1013460" y="2228215"/>
            <a:ext cx="4064000" cy="368300"/>
          </a:xfrm>
          <a:prstGeom prst="rect">
            <a:avLst/>
          </a:prstGeom>
          <a:noFill/>
        </p:spPr>
        <p:txBody>
          <a:bodyPr wrap="square" rtlCol="0">
            <a:spAutoFit/>
          </a:bodyPr>
          <a:p>
            <a:r>
              <a:rPr lang="zh-CN" altLang="en-US"/>
              <a:t>进行进一步循环</a:t>
            </a:r>
            <a:r>
              <a:rPr lang="zh-CN" altLang="en-US"/>
              <a:t>计算：</a:t>
            </a:r>
            <a:endParaRPr lang="zh-CN" altLang="en-US"/>
          </a:p>
        </p:txBody>
      </p:sp>
      <p:pic>
        <p:nvPicPr>
          <p:cNvPr id="6" name="图片 5"/>
          <p:cNvPicPr>
            <a:picLocks noChangeAspect="1"/>
          </p:cNvPicPr>
          <p:nvPr/>
        </p:nvPicPr>
        <p:blipFill>
          <a:blip r:embed="rId2"/>
          <a:stretch>
            <a:fillRect/>
          </a:stretch>
        </p:blipFill>
        <p:spPr>
          <a:xfrm>
            <a:off x="2111375" y="2596515"/>
            <a:ext cx="7968615" cy="1535430"/>
          </a:xfrm>
          <a:prstGeom prst="rect">
            <a:avLst/>
          </a:prstGeom>
        </p:spPr>
      </p:pic>
      <p:sp>
        <p:nvSpPr>
          <p:cNvPr id="8" name="文本框 7"/>
          <p:cNvSpPr txBox="1"/>
          <p:nvPr/>
        </p:nvSpPr>
        <p:spPr>
          <a:xfrm>
            <a:off x="1013460" y="4057650"/>
            <a:ext cx="7823200" cy="368300"/>
          </a:xfrm>
          <a:prstGeom prst="rect">
            <a:avLst/>
          </a:prstGeom>
          <a:noFill/>
        </p:spPr>
        <p:txBody>
          <a:bodyPr wrap="square" rtlCol="0">
            <a:spAutoFit/>
          </a:bodyPr>
          <a:p>
            <a:r>
              <a:rPr lang="zh-CN" altLang="en-US"/>
              <a:t>也可以表示为卷积计算（可以利用快速傅里叶变换加速</a:t>
            </a:r>
            <a:r>
              <a:rPr lang="zh-CN" altLang="en-US"/>
              <a:t>计算效率）：</a:t>
            </a:r>
            <a:endParaRPr lang="zh-CN" altLang="en-US"/>
          </a:p>
        </p:txBody>
      </p:sp>
      <p:pic>
        <p:nvPicPr>
          <p:cNvPr id="9" name="图片 8"/>
          <p:cNvPicPr>
            <a:picLocks noChangeAspect="1"/>
          </p:cNvPicPr>
          <p:nvPr/>
        </p:nvPicPr>
        <p:blipFill>
          <a:blip r:embed="rId3"/>
          <a:stretch>
            <a:fillRect/>
          </a:stretch>
        </p:blipFill>
        <p:spPr>
          <a:xfrm>
            <a:off x="2253615" y="4636135"/>
            <a:ext cx="7371715" cy="123952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3560" y="126365"/>
            <a:ext cx="10515600" cy="1325563"/>
          </a:xfrm>
        </p:spPr>
        <p:txBody>
          <a:bodyPr/>
          <a:p>
            <a:r>
              <a:rPr lang="zh-CN" altLang="en-US"/>
              <a:t>状态空间模型变种</a:t>
            </a:r>
            <a:endParaRPr lang="zh-CN" altLang="en-US"/>
          </a:p>
        </p:txBody>
      </p:sp>
      <p:sp>
        <p:nvSpPr>
          <p:cNvPr id="6" name="文本框 5"/>
          <p:cNvSpPr txBox="1"/>
          <p:nvPr/>
        </p:nvSpPr>
        <p:spPr>
          <a:xfrm>
            <a:off x="1089025" y="1339215"/>
            <a:ext cx="10798175" cy="1200150"/>
          </a:xfrm>
          <a:prstGeom prst="rect">
            <a:avLst/>
          </a:prstGeom>
          <a:noFill/>
        </p:spPr>
        <p:txBody>
          <a:bodyPr wrap="square" rtlCol="0">
            <a:noAutofit/>
          </a:bodyPr>
          <a:p>
            <a:r>
              <a:rPr lang="zh-CN" altLang="en-US"/>
              <a:t>尽管状态空间模型计算效率较高，但是在</a:t>
            </a:r>
            <a:r>
              <a:rPr lang="zh-CN" altLang="en-US">
                <a:solidFill>
                  <a:srgbClr val="FF0000"/>
                </a:solidFill>
              </a:rPr>
              <a:t>文本任务</a:t>
            </a:r>
            <a:r>
              <a:rPr lang="zh-CN" altLang="en-US"/>
              <a:t>上的表现相比Transformer模型</a:t>
            </a:r>
            <a:r>
              <a:rPr lang="zh-CN" altLang="en-US">
                <a:solidFill>
                  <a:srgbClr val="FF0000"/>
                </a:solidFill>
              </a:rPr>
              <a:t>仍有一定的差距</a:t>
            </a:r>
            <a:r>
              <a:rPr lang="zh-CN" altLang="en-US">
                <a:solidFill>
                  <a:schemeClr val="tx1"/>
                </a:solidFill>
              </a:rPr>
              <a:t>。</a:t>
            </a:r>
            <a:endParaRPr lang="zh-CN" altLang="en-US">
              <a:solidFill>
                <a:schemeClr val="tx1"/>
              </a:solidFill>
            </a:endParaRPr>
          </a:p>
        </p:txBody>
      </p:sp>
      <p:sp>
        <p:nvSpPr>
          <p:cNvPr id="7" name="文本框 6"/>
          <p:cNvSpPr txBox="1"/>
          <p:nvPr/>
        </p:nvSpPr>
        <p:spPr>
          <a:xfrm>
            <a:off x="788035" y="1898650"/>
            <a:ext cx="11099165" cy="701040"/>
          </a:xfrm>
          <a:prstGeom prst="rect">
            <a:avLst/>
          </a:prstGeom>
          <a:noFill/>
        </p:spPr>
        <p:txBody>
          <a:bodyPr wrap="square" rtlCol="0">
            <a:noAutofit/>
          </a:bodyPr>
          <a:p>
            <a:r>
              <a:rPr lang="en-US" altLang="zh-CN"/>
              <a:t>1.  Mamba</a:t>
            </a:r>
            <a:r>
              <a:rPr lang="zh-CN" altLang="en-US"/>
              <a:t>：在状态空间模型的基础上引入</a:t>
            </a:r>
            <a:r>
              <a:rPr lang="zh-CN" altLang="en-US">
                <a:solidFill>
                  <a:srgbClr val="FF0000"/>
                </a:solidFill>
              </a:rPr>
              <a:t>信息选择</a:t>
            </a:r>
            <a:r>
              <a:rPr lang="zh-CN" altLang="en-US"/>
              <a:t>机制，</a:t>
            </a:r>
            <a:r>
              <a:rPr lang="zh-CN" altLang="en-US">
                <a:solidFill>
                  <a:srgbClr val="FF0000"/>
                </a:solidFill>
              </a:rPr>
              <a:t>将更新状态和输出的方程的参数矩阵（</a:t>
            </a:r>
            <a:r>
              <a:rPr lang="en-US" altLang="zh-CN">
                <a:solidFill>
                  <a:srgbClr val="FF0000"/>
                </a:solidFill>
              </a:rPr>
              <a:t>A</a:t>
            </a:r>
            <a:r>
              <a:rPr lang="zh-CN" altLang="en-US">
                <a:solidFill>
                  <a:srgbClr val="FF0000"/>
                </a:solidFill>
              </a:rPr>
              <a:t>，</a:t>
            </a:r>
            <a:r>
              <a:rPr lang="en-US" altLang="zh-CN">
                <a:solidFill>
                  <a:srgbClr val="FF0000"/>
                </a:solidFill>
              </a:rPr>
              <a:t>B</a:t>
            </a:r>
            <a:r>
              <a:rPr lang="zh-CN" altLang="en-US">
                <a:solidFill>
                  <a:srgbClr val="FF0000"/>
                </a:solidFill>
              </a:rPr>
              <a:t>，</a:t>
            </a:r>
            <a:r>
              <a:rPr lang="en-US" altLang="zh-CN">
                <a:solidFill>
                  <a:srgbClr val="FF0000"/>
                </a:solidFill>
              </a:rPr>
              <a:t>C</a:t>
            </a:r>
            <a:r>
              <a:rPr lang="zh-CN" altLang="en-US">
                <a:solidFill>
                  <a:srgbClr val="FF0000"/>
                </a:solidFill>
              </a:rPr>
              <a:t>）表示成输入的非线性函数</a:t>
            </a:r>
            <a:r>
              <a:rPr lang="zh-CN" altLang="en-US"/>
              <a:t>，基于当前时刻的输入对上一时刻的状态和当前时刻的输入做选择性过滤，实现更为有效的上下文表示，相比于状态空间模型，</a:t>
            </a:r>
            <a:r>
              <a:rPr lang="zh-CN" altLang="en-US">
                <a:solidFill>
                  <a:srgbClr val="FF0000"/>
                </a:solidFill>
              </a:rPr>
              <a:t>有更好的文本建模性能</a:t>
            </a:r>
            <a:r>
              <a:rPr lang="zh-CN" altLang="en-US"/>
              <a:t>，但是由于引入非线性关系，</a:t>
            </a:r>
            <a:r>
              <a:rPr lang="zh-CN" altLang="en-US">
                <a:solidFill>
                  <a:srgbClr val="FF0000"/>
                </a:solidFill>
              </a:rPr>
              <a:t>无法使用快速傅里叶变换，训练计算</a:t>
            </a:r>
            <a:r>
              <a:rPr lang="zh-CN" altLang="en-US">
                <a:solidFill>
                  <a:srgbClr val="FF0000"/>
                </a:solidFill>
              </a:rPr>
              <a:t>慢。</a:t>
            </a:r>
            <a:endParaRPr lang="zh-CN" altLang="en-US">
              <a:solidFill>
                <a:srgbClr val="FF0000"/>
              </a:solidFill>
            </a:endParaRPr>
          </a:p>
        </p:txBody>
      </p:sp>
      <p:sp>
        <p:nvSpPr>
          <p:cNvPr id="8" name="文本框 7"/>
          <p:cNvSpPr txBox="1"/>
          <p:nvPr/>
        </p:nvSpPr>
        <p:spPr>
          <a:xfrm>
            <a:off x="788035" y="3674745"/>
            <a:ext cx="10609580" cy="1339850"/>
          </a:xfrm>
          <a:prstGeom prst="rect">
            <a:avLst/>
          </a:prstGeom>
          <a:noFill/>
        </p:spPr>
        <p:txBody>
          <a:bodyPr wrap="square" rtlCol="0">
            <a:noAutofit/>
          </a:bodyPr>
          <a:p>
            <a:r>
              <a:rPr lang="en-US" altLang="zh-CN"/>
              <a:t>2. RWKV</a:t>
            </a:r>
            <a:r>
              <a:rPr lang="zh-CN" altLang="en-US"/>
              <a:t>：尝试将 RNN 和 Transformer 的优点进行结合，继承Transformer 的建模优势和 RNN 的计算效率，训练中缺少并行计算的</a:t>
            </a:r>
            <a:r>
              <a:rPr lang="zh-CN" altLang="en-US"/>
              <a:t>能力。</a:t>
            </a:r>
            <a:endParaRPr lang="zh-CN" altLang="en-US"/>
          </a:p>
          <a:p>
            <a:pPr indent="457200"/>
            <a:r>
              <a:rPr lang="zh-CN" altLang="en-US"/>
              <a:t>主要</a:t>
            </a:r>
            <a:r>
              <a:rPr lang="zh-CN" altLang="en-US"/>
              <a:t>改进：</a:t>
            </a:r>
            <a:endParaRPr lang="zh-CN" altLang="en-US"/>
          </a:p>
          <a:p>
            <a:pPr indent="457200"/>
            <a:r>
              <a:rPr lang="en-US" altLang="zh-CN"/>
              <a:t> </a:t>
            </a:r>
            <a:r>
              <a:rPr lang="zh-CN" altLang="en-US"/>
              <a:t>（</a:t>
            </a:r>
            <a:r>
              <a:rPr lang="en-US" altLang="zh-CN"/>
              <a:t>1</a:t>
            </a:r>
            <a:r>
              <a:rPr lang="zh-CN" altLang="en-US"/>
              <a:t>）在每层的计算中使用词元偏移代替词元表示。（词元偏移是当前时刻和上一时刻的词元表示的线性</a:t>
            </a:r>
            <a:r>
              <a:rPr lang="zh-CN" altLang="en-US"/>
              <a:t>插值）</a:t>
            </a:r>
            <a:endParaRPr lang="zh-CN" altLang="en-US"/>
          </a:p>
          <a:p>
            <a:pPr indent="457200"/>
            <a:r>
              <a:rPr lang="zh-CN" altLang="en-US"/>
              <a:t>（</a:t>
            </a:r>
            <a:r>
              <a:rPr lang="en-US" altLang="zh-CN"/>
              <a:t>2</a:t>
            </a:r>
            <a:r>
              <a:rPr lang="zh-CN" altLang="en-US"/>
              <a:t>）利用</a:t>
            </a:r>
            <a:r>
              <a:rPr lang="zh-CN" altLang="en-US">
                <a:solidFill>
                  <a:srgbClr val="FF0000"/>
                </a:solidFill>
              </a:rPr>
              <a:t>时间混合模块</a:t>
            </a:r>
            <a:r>
              <a:rPr lang="zh-CN" altLang="en-US"/>
              <a:t>和</a:t>
            </a:r>
            <a:r>
              <a:rPr lang="zh-CN" altLang="en-US">
                <a:solidFill>
                  <a:srgbClr val="FF0000"/>
                </a:solidFill>
              </a:rPr>
              <a:t>频道混合模块</a:t>
            </a:r>
            <a:r>
              <a:rPr lang="zh-CN" altLang="en-US"/>
              <a:t>分别代替多头自注意力模块和前馈网络</a:t>
            </a:r>
            <a:r>
              <a:rPr lang="zh-CN" altLang="en-US"/>
              <a:t>模块。</a:t>
            </a:r>
            <a:endParaRPr lang="zh-CN" altLang="en-US"/>
          </a:p>
          <a:p>
            <a:pPr indent="457200"/>
            <a:r>
              <a:rPr lang="zh-CN" altLang="en-US"/>
              <a:t>（</a:t>
            </a:r>
            <a:r>
              <a:rPr lang="en-US" altLang="zh-CN"/>
              <a:t>3</a:t>
            </a:r>
            <a:r>
              <a:rPr lang="zh-CN" altLang="en-US"/>
              <a:t>）时间混合模块是一个类似于门控的 RNN 的网络，并使用词元偏移对状态进行更新。</a:t>
            </a:r>
            <a:endParaRPr lang="zh-CN" altLang="en-US"/>
          </a:p>
          <a:p>
            <a:pPr indent="457200"/>
            <a:r>
              <a:rPr lang="zh-CN" altLang="en-US"/>
              <a:t>（</a:t>
            </a:r>
            <a:r>
              <a:rPr lang="en-US" altLang="zh-CN"/>
              <a:t>4</a:t>
            </a:r>
            <a:r>
              <a:rPr lang="zh-CN" altLang="en-US"/>
              <a:t>）频道混合模块是在前馈网络的基础上引入了词元偏移进行映射。</a:t>
            </a:r>
            <a:endParaRPr lang="zh-CN" alt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43560" y="126365"/>
            <a:ext cx="10515600" cy="1325563"/>
          </a:xfrm>
        </p:spPr>
        <p:txBody>
          <a:bodyPr/>
          <a:p>
            <a:r>
              <a:rPr lang="zh-CN" altLang="en-US"/>
              <a:t>状态空间模型变种</a:t>
            </a:r>
            <a:endParaRPr lang="zh-CN" altLang="en-US"/>
          </a:p>
        </p:txBody>
      </p:sp>
      <p:sp>
        <p:nvSpPr>
          <p:cNvPr id="5" name="文本框 4"/>
          <p:cNvSpPr txBox="1"/>
          <p:nvPr/>
        </p:nvSpPr>
        <p:spPr>
          <a:xfrm>
            <a:off x="1064260" y="1790700"/>
            <a:ext cx="10596245" cy="615315"/>
          </a:xfrm>
          <a:prstGeom prst="rect">
            <a:avLst/>
          </a:prstGeom>
          <a:noFill/>
        </p:spPr>
        <p:txBody>
          <a:bodyPr wrap="square" rtlCol="0">
            <a:noAutofit/>
          </a:bodyPr>
          <a:p>
            <a:r>
              <a:rPr lang="en-US" altLang="zh-CN"/>
              <a:t>3. RetNet</a:t>
            </a:r>
            <a:r>
              <a:rPr lang="zh-CN" altLang="en-US"/>
              <a:t>：使用</a:t>
            </a:r>
            <a:r>
              <a:rPr lang="zh-CN" altLang="en-US">
                <a:solidFill>
                  <a:srgbClr val="FF0000"/>
                </a:solidFill>
              </a:rPr>
              <a:t>多尺度保留机制</a:t>
            </a:r>
            <a:r>
              <a:rPr lang="zh-CN" altLang="en-US">
                <a:solidFill>
                  <a:schemeClr val="tx1"/>
                </a:solidFill>
              </a:rPr>
              <a:t>提升序列建模能力。在标准状态空间模型基础上，计算状态变量时，类似于多头注意力机制，将输入词元映射为</a:t>
            </a:r>
            <a:r>
              <a:rPr lang="en-US" altLang="zh-CN">
                <a:solidFill>
                  <a:schemeClr val="tx1"/>
                </a:solidFill>
              </a:rPr>
              <a:t>q,k,v</a:t>
            </a:r>
            <a:r>
              <a:rPr lang="zh-CN" altLang="en-US">
                <a:solidFill>
                  <a:schemeClr val="tx1"/>
                </a:solidFill>
              </a:rPr>
              <a:t>，通过</a:t>
            </a:r>
            <a:r>
              <a:rPr lang="en-US" altLang="zh-CN">
                <a:solidFill>
                  <a:schemeClr val="tx1"/>
                </a:solidFill>
              </a:rPr>
              <a:t>k</a:t>
            </a:r>
            <a:r>
              <a:rPr lang="zh-CN" altLang="en-US">
                <a:solidFill>
                  <a:schemeClr val="tx1"/>
                </a:solidFill>
              </a:rPr>
              <a:t>，</a:t>
            </a:r>
            <a:r>
              <a:rPr lang="en-US" altLang="zh-CN">
                <a:solidFill>
                  <a:schemeClr val="tx1"/>
                </a:solidFill>
              </a:rPr>
              <a:t>v</a:t>
            </a:r>
            <a:r>
              <a:rPr lang="zh-CN" altLang="en-US">
                <a:solidFill>
                  <a:schemeClr val="tx1"/>
                </a:solidFill>
              </a:rPr>
              <a:t>和前一时刻的状态变量</a:t>
            </a:r>
            <a:r>
              <a:rPr lang="en-US" altLang="zh-CN">
                <a:solidFill>
                  <a:schemeClr val="tx1"/>
                </a:solidFill>
              </a:rPr>
              <a:t>S</a:t>
            </a:r>
            <a:r>
              <a:rPr lang="zh-CN" altLang="en-US">
                <a:solidFill>
                  <a:schemeClr val="tx1"/>
                </a:solidFill>
              </a:rPr>
              <a:t>得到当前状态变量</a:t>
            </a:r>
            <a:r>
              <a:rPr lang="en-US" altLang="zh-CN">
                <a:solidFill>
                  <a:schemeClr val="tx1"/>
                </a:solidFill>
              </a:rPr>
              <a:t>S`</a:t>
            </a:r>
            <a:r>
              <a:rPr lang="zh-CN" altLang="en-US">
                <a:solidFill>
                  <a:schemeClr val="tx1"/>
                </a:solidFill>
              </a:rPr>
              <a:t>，使用</a:t>
            </a:r>
            <a:r>
              <a:rPr lang="en-US" altLang="zh-CN">
                <a:solidFill>
                  <a:schemeClr val="tx1"/>
                </a:solidFill>
              </a:rPr>
              <a:t>q</a:t>
            </a:r>
            <a:r>
              <a:rPr lang="zh-CN" altLang="en-US">
                <a:solidFill>
                  <a:schemeClr val="tx1"/>
                </a:solidFill>
              </a:rPr>
              <a:t>和当前时刻的</a:t>
            </a:r>
            <a:r>
              <a:rPr lang="en-US" altLang="zh-CN">
                <a:solidFill>
                  <a:schemeClr val="tx1"/>
                </a:solidFill>
              </a:rPr>
              <a:t>S`</a:t>
            </a:r>
            <a:r>
              <a:rPr lang="zh-CN" altLang="en-US">
                <a:solidFill>
                  <a:schemeClr val="tx1"/>
                </a:solidFill>
              </a:rPr>
              <a:t>计算输出。（</a:t>
            </a:r>
            <a:r>
              <a:rPr lang="zh-CN" altLang="en-US">
                <a:solidFill>
                  <a:srgbClr val="FF0000"/>
                </a:solidFill>
              </a:rPr>
              <a:t>保留了循环计算和并行计算的优点</a:t>
            </a:r>
            <a:r>
              <a:rPr lang="zh-CN" altLang="en-US">
                <a:solidFill>
                  <a:schemeClr val="tx1"/>
                </a:solidFill>
              </a:rPr>
              <a:t>）</a:t>
            </a:r>
            <a:endParaRPr lang="zh-CN" altLang="en-US">
              <a:solidFill>
                <a:schemeClr val="tx1"/>
              </a:solidFill>
            </a:endParaRPr>
          </a:p>
        </p:txBody>
      </p:sp>
      <p:sp>
        <p:nvSpPr>
          <p:cNvPr id="6" name="文本框 5"/>
          <p:cNvSpPr txBox="1"/>
          <p:nvPr/>
        </p:nvSpPr>
        <p:spPr>
          <a:xfrm>
            <a:off x="1064260" y="3428365"/>
            <a:ext cx="10257790" cy="870585"/>
          </a:xfrm>
          <a:prstGeom prst="rect">
            <a:avLst/>
          </a:prstGeom>
          <a:noFill/>
        </p:spPr>
        <p:txBody>
          <a:bodyPr wrap="square" rtlCol="0">
            <a:noAutofit/>
          </a:bodyPr>
          <a:p>
            <a:r>
              <a:rPr lang="en-US" altLang="zh-CN"/>
              <a:t>4. </a:t>
            </a:r>
            <a:r>
              <a:rPr lang="zh-CN" altLang="en-US"/>
              <a:t>Hyena：在</a:t>
            </a:r>
            <a:r>
              <a:rPr lang="en-US" altLang="zh-CN"/>
              <a:t>Transformer</a:t>
            </a:r>
            <a:r>
              <a:rPr lang="zh-CN" altLang="en-US"/>
              <a:t>中利用</a:t>
            </a:r>
            <a:r>
              <a:rPr lang="zh-CN" altLang="en-US">
                <a:solidFill>
                  <a:srgbClr val="FF0000"/>
                </a:solidFill>
              </a:rPr>
              <a:t>长卷积模块代替注意力计算</a:t>
            </a:r>
            <a:r>
              <a:rPr lang="zh-CN" altLang="en-US"/>
              <a:t>，从而借助卷积的快速傅里叶变换来提高计算效率。即每一层的长卷积模块中，即每个相对位置有一个相应的滤波器，利用该卷积核和输入的序列做卷积得到每个位置的中间表示，并使用门控函数（基于当前输入词元）对中间表示加权得到最终的</a:t>
            </a:r>
            <a:r>
              <a:rPr lang="zh-CN" altLang="en-US"/>
              <a:t>输出。</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543560" y="126365"/>
            <a:ext cx="10515600" cy="1325563"/>
          </a:xfrm>
        </p:spPr>
        <p:txBody>
          <a:bodyPr/>
          <a:p>
            <a:r>
              <a:rPr lang="zh-CN" altLang="en-US"/>
              <a:t>状态空间模型变种</a:t>
            </a:r>
            <a:endParaRPr lang="zh-CN" altLang="en-US"/>
          </a:p>
        </p:txBody>
      </p:sp>
      <p:pic>
        <p:nvPicPr>
          <p:cNvPr id="5" name="图片 4"/>
          <p:cNvPicPr>
            <a:picLocks noChangeAspect="1"/>
          </p:cNvPicPr>
          <p:nvPr/>
        </p:nvPicPr>
        <p:blipFill>
          <a:blip r:embed="rId1"/>
          <a:stretch>
            <a:fillRect/>
          </a:stretch>
        </p:blipFill>
        <p:spPr>
          <a:xfrm>
            <a:off x="1176020" y="1786255"/>
            <a:ext cx="9839960" cy="3284855"/>
          </a:xfrm>
          <a:prstGeom prst="rect">
            <a:avLst/>
          </a:prstGeom>
        </p:spPr>
      </p:pic>
      <p:sp>
        <p:nvSpPr>
          <p:cNvPr id="6" name="文本框 5"/>
          <p:cNvSpPr txBox="1"/>
          <p:nvPr/>
        </p:nvSpPr>
        <p:spPr>
          <a:xfrm>
            <a:off x="1325880" y="5539105"/>
            <a:ext cx="8683625" cy="1116965"/>
          </a:xfrm>
          <a:prstGeom prst="rect">
            <a:avLst/>
          </a:prstGeom>
          <a:noFill/>
        </p:spPr>
        <p:txBody>
          <a:bodyPr wrap="square" rtlCol="0">
            <a:noAutofit/>
          </a:bodyPr>
          <a:p>
            <a:r>
              <a:rPr>
                <a:latin typeface="+mn-ea"/>
                <a:cs typeface="+mn-ea"/>
              </a:rPr>
              <a:t>T 表示序列长度，H 表示输入表示的维度，N 表示状态</a:t>
            </a:r>
            <a:endParaRPr>
              <a:latin typeface="+mn-ea"/>
              <a:cs typeface="+mn-ea"/>
            </a:endParaRPr>
          </a:p>
          <a:p>
            <a:r>
              <a:rPr>
                <a:latin typeface="+mn-ea"/>
                <a:cs typeface="+mn-ea"/>
              </a:rPr>
              <a:t>空间模型压缩后的维度，M 表示 Hyena 每个模块的层数</a:t>
            </a:r>
            <a:endParaRPr>
              <a:latin typeface="+mn-ea"/>
              <a:cs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347720" y="2588895"/>
            <a:ext cx="7671435" cy="1680845"/>
          </a:xfrm>
          <a:prstGeom prst="rect">
            <a:avLst/>
          </a:prstGeom>
          <a:noFill/>
        </p:spPr>
        <p:txBody>
          <a:bodyPr wrap="square" rtlCol="0">
            <a:noAutofit/>
          </a:bodyPr>
          <a:p>
            <a:r>
              <a:rPr lang="zh-CN" altLang="en-US" sz="4400"/>
              <a:t>汇报结束，谢谢大家</a:t>
            </a:r>
            <a:endParaRPr lang="zh-CN" altLang="en-US" sz="4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47700" y="0"/>
            <a:ext cx="10515600" cy="1325563"/>
          </a:xfrm>
        </p:spPr>
        <p:txBody>
          <a:bodyPr/>
          <a:p>
            <a:r>
              <a:rPr lang="en-US" altLang="zh-CN"/>
              <a:t>Transformer</a:t>
            </a:r>
            <a:r>
              <a:rPr lang="zh-CN" altLang="en-US"/>
              <a:t>模型</a:t>
            </a:r>
            <a:endParaRPr lang="zh-CN" altLang="en-US"/>
          </a:p>
        </p:txBody>
      </p:sp>
      <p:pic>
        <p:nvPicPr>
          <p:cNvPr id="4" name="图片 3" descr="截屏2024-10-23 21.49.08"/>
          <p:cNvPicPr>
            <a:picLocks noChangeAspect="1"/>
          </p:cNvPicPr>
          <p:nvPr/>
        </p:nvPicPr>
        <p:blipFill>
          <a:blip r:embed="rId1"/>
          <a:stretch>
            <a:fillRect/>
          </a:stretch>
        </p:blipFill>
        <p:spPr>
          <a:xfrm>
            <a:off x="496570" y="1132205"/>
            <a:ext cx="5240655" cy="5403215"/>
          </a:xfrm>
          <a:prstGeom prst="rect">
            <a:avLst/>
          </a:prstGeom>
        </p:spPr>
      </p:pic>
      <p:sp>
        <p:nvSpPr>
          <p:cNvPr id="5" name="文本框 4"/>
          <p:cNvSpPr txBox="1"/>
          <p:nvPr/>
        </p:nvSpPr>
        <p:spPr>
          <a:xfrm>
            <a:off x="6170930" y="1007745"/>
            <a:ext cx="3891915" cy="922020"/>
          </a:xfrm>
          <a:prstGeom prst="rect">
            <a:avLst/>
          </a:prstGeom>
          <a:noFill/>
        </p:spPr>
        <p:txBody>
          <a:bodyPr wrap="square" rtlCol="0">
            <a:spAutoFit/>
          </a:bodyPr>
          <a:p>
            <a:r>
              <a:rPr lang="en-US" altLang="zh-CN"/>
              <a:t>Encoder-Decoder</a:t>
            </a:r>
            <a:r>
              <a:rPr lang="zh-CN" altLang="en-US"/>
              <a:t>结构</a:t>
            </a:r>
            <a:endParaRPr lang="zh-CN" altLang="en-US"/>
          </a:p>
          <a:p>
            <a:endParaRPr lang="zh-CN" altLang="en-US"/>
          </a:p>
          <a:p>
            <a:endParaRPr lang="zh-CN" altLang="en-US"/>
          </a:p>
        </p:txBody>
      </p:sp>
      <p:sp>
        <p:nvSpPr>
          <p:cNvPr id="6" name="文本框 5"/>
          <p:cNvSpPr txBox="1"/>
          <p:nvPr/>
        </p:nvSpPr>
        <p:spPr>
          <a:xfrm>
            <a:off x="6096000" y="1540510"/>
            <a:ext cx="6236970" cy="708025"/>
          </a:xfrm>
          <a:prstGeom prst="rect">
            <a:avLst/>
          </a:prstGeom>
          <a:noFill/>
        </p:spPr>
        <p:txBody>
          <a:bodyPr wrap="square" rtlCol="0">
            <a:noAutofit/>
          </a:bodyPr>
          <a:p>
            <a:r>
              <a:rPr lang="en-US" altLang="zh-CN"/>
              <a:t>1. </a:t>
            </a:r>
            <a:r>
              <a:rPr lang="zh-CN" altLang="en-US"/>
              <a:t>将输入的文本分词之后转换成词嵌入并和位置</a:t>
            </a:r>
            <a:r>
              <a:rPr lang="zh-CN" altLang="en-US"/>
              <a:t>编码相加</a:t>
            </a:r>
            <a:endParaRPr lang="zh-CN" altLang="en-US"/>
          </a:p>
        </p:txBody>
      </p:sp>
      <p:sp>
        <p:nvSpPr>
          <p:cNvPr id="8" name="文本框 7"/>
          <p:cNvSpPr txBox="1"/>
          <p:nvPr/>
        </p:nvSpPr>
        <p:spPr>
          <a:xfrm>
            <a:off x="6085205" y="2501900"/>
            <a:ext cx="5508625" cy="708025"/>
          </a:xfrm>
          <a:prstGeom prst="rect">
            <a:avLst/>
          </a:prstGeom>
          <a:noFill/>
        </p:spPr>
        <p:txBody>
          <a:bodyPr wrap="square" rtlCol="0">
            <a:noAutofit/>
          </a:bodyPr>
          <a:p>
            <a:r>
              <a:rPr lang="en-US" altLang="zh-CN"/>
              <a:t>2. </a:t>
            </a:r>
            <a:r>
              <a:rPr lang="zh-CN" altLang="en-US"/>
              <a:t>（</a:t>
            </a:r>
            <a:r>
              <a:rPr lang="zh-CN" altLang="en-US"/>
              <a:t>掩码）多头自注意力</a:t>
            </a:r>
            <a:r>
              <a:rPr lang="en-US" altLang="zh-CN"/>
              <a:t> + </a:t>
            </a:r>
            <a:r>
              <a:rPr lang="zh-CN" altLang="en-US"/>
              <a:t>残差</a:t>
            </a:r>
            <a:r>
              <a:rPr lang="zh-CN" altLang="en-US"/>
              <a:t>连接</a:t>
            </a:r>
            <a:r>
              <a:rPr lang="en-US" altLang="zh-CN"/>
              <a:t> + </a:t>
            </a:r>
            <a:r>
              <a:rPr lang="zh-CN" altLang="en-US"/>
              <a:t>层</a:t>
            </a:r>
            <a:r>
              <a:rPr lang="zh-CN" altLang="en-US"/>
              <a:t>归一化</a:t>
            </a:r>
            <a:endParaRPr lang="zh-CN" altLang="en-US"/>
          </a:p>
        </p:txBody>
      </p:sp>
      <p:pic>
        <p:nvPicPr>
          <p:cNvPr id="9" name="图片 8" descr="截屏2024-10-23 22.05.37"/>
          <p:cNvPicPr>
            <a:picLocks noChangeAspect="1"/>
          </p:cNvPicPr>
          <p:nvPr/>
        </p:nvPicPr>
        <p:blipFill>
          <a:blip r:embed="rId2"/>
          <a:stretch>
            <a:fillRect/>
          </a:stretch>
        </p:blipFill>
        <p:spPr>
          <a:xfrm>
            <a:off x="6521450" y="2005965"/>
            <a:ext cx="1840865" cy="472440"/>
          </a:xfrm>
          <a:prstGeom prst="rect">
            <a:avLst/>
          </a:prstGeom>
        </p:spPr>
      </p:pic>
      <p:pic>
        <p:nvPicPr>
          <p:cNvPr id="10" name="图片 9" descr="截屏2024-10-23 22.06.35"/>
          <p:cNvPicPr>
            <a:picLocks noChangeAspect="1"/>
          </p:cNvPicPr>
          <p:nvPr/>
        </p:nvPicPr>
        <p:blipFill>
          <a:blip r:embed="rId3"/>
          <a:stretch>
            <a:fillRect/>
          </a:stretch>
        </p:blipFill>
        <p:spPr>
          <a:xfrm>
            <a:off x="6096000" y="2957195"/>
            <a:ext cx="3886200" cy="1752600"/>
          </a:xfrm>
          <a:prstGeom prst="rect">
            <a:avLst/>
          </a:prstGeom>
        </p:spPr>
      </p:pic>
      <p:sp>
        <p:nvSpPr>
          <p:cNvPr id="11" name="文本框 10"/>
          <p:cNvSpPr txBox="1"/>
          <p:nvPr/>
        </p:nvSpPr>
        <p:spPr>
          <a:xfrm>
            <a:off x="6085205" y="4709795"/>
            <a:ext cx="4064000" cy="368300"/>
          </a:xfrm>
          <a:prstGeom prst="rect">
            <a:avLst/>
          </a:prstGeom>
          <a:noFill/>
        </p:spPr>
        <p:txBody>
          <a:bodyPr wrap="square" rtlCol="0">
            <a:spAutoFit/>
          </a:bodyPr>
          <a:p>
            <a:r>
              <a:rPr lang="en-US" altLang="zh-CN"/>
              <a:t>3. </a:t>
            </a:r>
            <a:r>
              <a:rPr lang="zh-CN" altLang="en-US"/>
              <a:t>前馈网络层</a:t>
            </a:r>
            <a:r>
              <a:rPr lang="en-US" altLang="zh-CN"/>
              <a:t> + </a:t>
            </a:r>
            <a:r>
              <a:rPr lang="zh-CN" altLang="en-US"/>
              <a:t>残差连接</a:t>
            </a:r>
            <a:r>
              <a:rPr lang="en-US" altLang="zh-CN"/>
              <a:t> + </a:t>
            </a:r>
            <a:r>
              <a:rPr lang="zh-CN" altLang="en-US"/>
              <a:t>层</a:t>
            </a:r>
            <a:r>
              <a:rPr lang="zh-CN" altLang="en-US"/>
              <a:t>归一化</a:t>
            </a:r>
            <a:endParaRPr lang="zh-CN" altLang="en-US"/>
          </a:p>
        </p:txBody>
      </p:sp>
      <p:pic>
        <p:nvPicPr>
          <p:cNvPr id="12" name="图片 11" descr="截屏2024-10-23 22.08.38"/>
          <p:cNvPicPr>
            <a:picLocks noChangeAspect="1"/>
          </p:cNvPicPr>
          <p:nvPr/>
        </p:nvPicPr>
        <p:blipFill>
          <a:blip r:embed="rId4"/>
          <a:stretch>
            <a:fillRect/>
          </a:stretch>
        </p:blipFill>
        <p:spPr>
          <a:xfrm>
            <a:off x="6762115" y="5188585"/>
            <a:ext cx="3022600" cy="419100"/>
          </a:xfrm>
          <a:prstGeom prst="rect">
            <a:avLst/>
          </a:prstGeom>
        </p:spPr>
      </p:pic>
      <p:sp>
        <p:nvSpPr>
          <p:cNvPr id="13" name="文本框 12"/>
          <p:cNvSpPr txBox="1"/>
          <p:nvPr/>
        </p:nvSpPr>
        <p:spPr>
          <a:xfrm>
            <a:off x="6096000" y="5607685"/>
            <a:ext cx="4064000" cy="368300"/>
          </a:xfrm>
          <a:prstGeom prst="rect">
            <a:avLst/>
          </a:prstGeom>
          <a:noFill/>
        </p:spPr>
        <p:txBody>
          <a:bodyPr wrap="square" rtlCol="0">
            <a:spAutoFit/>
          </a:bodyPr>
          <a:p>
            <a:r>
              <a:rPr lang="en-US" altLang="zh-CN"/>
              <a:t>4. </a:t>
            </a:r>
            <a:r>
              <a:rPr lang="zh-CN" altLang="en-US"/>
              <a:t>全连接层</a:t>
            </a:r>
            <a:r>
              <a:rPr lang="en-US" altLang="zh-CN"/>
              <a:t> + </a:t>
            </a:r>
            <a:r>
              <a:rPr lang="zh-CN" altLang="en-US"/>
              <a:t>归一化指数</a:t>
            </a:r>
            <a:r>
              <a:rPr lang="zh-CN" altLang="en-US"/>
              <a:t>函数</a:t>
            </a:r>
            <a:endParaRPr lang="zh-CN" altLang="en-US"/>
          </a:p>
        </p:txBody>
      </p:sp>
      <p:pic>
        <p:nvPicPr>
          <p:cNvPr id="14" name="图片 13" descr="截屏2024-10-23 22.11.34"/>
          <p:cNvPicPr>
            <a:picLocks noChangeAspect="1"/>
          </p:cNvPicPr>
          <p:nvPr/>
        </p:nvPicPr>
        <p:blipFill>
          <a:blip r:embed="rId5"/>
          <a:stretch>
            <a:fillRect/>
          </a:stretch>
        </p:blipFill>
        <p:spPr>
          <a:xfrm>
            <a:off x="6838950" y="5991225"/>
            <a:ext cx="1840865" cy="4635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6095" y="4445"/>
            <a:ext cx="10515600" cy="1325563"/>
          </a:xfrm>
        </p:spPr>
        <p:txBody>
          <a:bodyPr/>
          <a:p>
            <a:r>
              <a:rPr lang="zh-CN" altLang="en-US"/>
              <a:t>详细</a:t>
            </a:r>
            <a:r>
              <a:rPr lang="zh-CN" altLang="en-US"/>
              <a:t>配置</a:t>
            </a:r>
            <a:endParaRPr lang="zh-CN" altLang="en-US"/>
          </a:p>
        </p:txBody>
      </p:sp>
      <p:sp>
        <p:nvSpPr>
          <p:cNvPr id="4" name="文本框 3"/>
          <p:cNvSpPr txBox="1"/>
          <p:nvPr/>
        </p:nvSpPr>
        <p:spPr>
          <a:xfrm>
            <a:off x="4554220" y="735330"/>
            <a:ext cx="4064000" cy="521970"/>
          </a:xfrm>
          <a:prstGeom prst="rect">
            <a:avLst/>
          </a:prstGeom>
          <a:noFill/>
        </p:spPr>
        <p:txBody>
          <a:bodyPr wrap="square" rtlCol="0">
            <a:spAutoFit/>
          </a:bodyPr>
          <a:p>
            <a:r>
              <a:rPr lang="zh-CN" altLang="en-US" sz="2800"/>
              <a:t>归一化方法</a:t>
            </a:r>
            <a:endParaRPr lang="zh-CN" altLang="en-US" sz="2800"/>
          </a:p>
        </p:txBody>
      </p:sp>
      <p:pic>
        <p:nvPicPr>
          <p:cNvPr id="5" name="图片 4" descr="截屏2024-10-23 22.21.11"/>
          <p:cNvPicPr>
            <a:picLocks noChangeAspect="1"/>
          </p:cNvPicPr>
          <p:nvPr/>
        </p:nvPicPr>
        <p:blipFill>
          <a:blip r:embed="rId1"/>
          <a:stretch>
            <a:fillRect/>
          </a:stretch>
        </p:blipFill>
        <p:spPr>
          <a:xfrm>
            <a:off x="2456180" y="1798955"/>
            <a:ext cx="4858385" cy="1345565"/>
          </a:xfrm>
          <a:prstGeom prst="rect">
            <a:avLst/>
          </a:prstGeom>
        </p:spPr>
      </p:pic>
      <p:sp>
        <p:nvSpPr>
          <p:cNvPr id="6" name="文本框 5"/>
          <p:cNvSpPr txBox="1"/>
          <p:nvPr/>
        </p:nvSpPr>
        <p:spPr>
          <a:xfrm>
            <a:off x="194310" y="2039620"/>
            <a:ext cx="4064000" cy="521970"/>
          </a:xfrm>
          <a:prstGeom prst="rect">
            <a:avLst/>
          </a:prstGeom>
          <a:noFill/>
        </p:spPr>
        <p:txBody>
          <a:bodyPr wrap="square" rtlCol="0">
            <a:spAutoFit/>
          </a:bodyPr>
          <a:p>
            <a:r>
              <a:rPr lang="en-US" altLang="zh-CN" sz="2800"/>
              <a:t>LayerNorm</a:t>
            </a:r>
            <a:r>
              <a:rPr lang="zh-CN" altLang="en-US" sz="2800"/>
              <a:t>：</a:t>
            </a:r>
            <a:endParaRPr lang="zh-CN" altLang="en-US" sz="2800"/>
          </a:p>
        </p:txBody>
      </p:sp>
      <p:sp>
        <p:nvSpPr>
          <p:cNvPr id="7" name="文本框 6"/>
          <p:cNvSpPr txBox="1"/>
          <p:nvPr>
            <p:custDataLst>
              <p:tags r:id="rId2"/>
            </p:custDataLst>
          </p:nvPr>
        </p:nvSpPr>
        <p:spPr>
          <a:xfrm>
            <a:off x="194310" y="3543300"/>
            <a:ext cx="4064000" cy="521970"/>
          </a:xfrm>
          <a:prstGeom prst="rect">
            <a:avLst/>
          </a:prstGeom>
          <a:noFill/>
        </p:spPr>
        <p:txBody>
          <a:bodyPr wrap="square" rtlCol="0">
            <a:spAutoFit/>
          </a:bodyPr>
          <a:p>
            <a:r>
              <a:rPr lang="en-US" altLang="zh-CN" sz="2800"/>
              <a:t>RMSNorm</a:t>
            </a:r>
            <a:r>
              <a:rPr lang="zh-CN" altLang="en-US" sz="2800"/>
              <a:t>：</a:t>
            </a:r>
            <a:endParaRPr lang="zh-CN" altLang="en-US" sz="2800"/>
          </a:p>
        </p:txBody>
      </p:sp>
      <p:pic>
        <p:nvPicPr>
          <p:cNvPr id="8" name="图片 7" descr="截屏2024-10-23 22.22.59"/>
          <p:cNvPicPr>
            <a:picLocks noChangeAspect="1"/>
          </p:cNvPicPr>
          <p:nvPr/>
        </p:nvPicPr>
        <p:blipFill>
          <a:blip r:embed="rId3"/>
          <a:stretch>
            <a:fillRect/>
          </a:stretch>
        </p:blipFill>
        <p:spPr>
          <a:xfrm>
            <a:off x="2259965" y="3270885"/>
            <a:ext cx="3009900" cy="1397000"/>
          </a:xfrm>
          <a:prstGeom prst="rect">
            <a:avLst/>
          </a:prstGeom>
        </p:spPr>
      </p:pic>
      <p:sp>
        <p:nvSpPr>
          <p:cNvPr id="3" name="文本框 2"/>
          <p:cNvSpPr txBox="1"/>
          <p:nvPr>
            <p:custDataLst>
              <p:tags r:id="rId4"/>
            </p:custDataLst>
          </p:nvPr>
        </p:nvSpPr>
        <p:spPr>
          <a:xfrm>
            <a:off x="194310" y="4932680"/>
            <a:ext cx="4064000" cy="521970"/>
          </a:xfrm>
          <a:prstGeom prst="rect">
            <a:avLst/>
          </a:prstGeom>
          <a:noFill/>
        </p:spPr>
        <p:txBody>
          <a:bodyPr wrap="square" rtlCol="0">
            <a:spAutoFit/>
          </a:bodyPr>
          <a:p>
            <a:r>
              <a:rPr lang="en-US" altLang="zh-CN" sz="2800"/>
              <a:t>DeepNorm</a:t>
            </a:r>
            <a:r>
              <a:rPr lang="zh-CN" altLang="en-US" sz="2800"/>
              <a:t>：</a:t>
            </a:r>
            <a:endParaRPr lang="zh-CN" altLang="en-US" sz="2800"/>
          </a:p>
        </p:txBody>
      </p:sp>
      <p:pic>
        <p:nvPicPr>
          <p:cNvPr id="9" name="图片 8"/>
          <p:cNvPicPr>
            <a:picLocks noChangeAspect="1"/>
          </p:cNvPicPr>
          <p:nvPr/>
        </p:nvPicPr>
        <p:blipFill>
          <a:blip r:embed="rId5"/>
          <a:stretch>
            <a:fillRect/>
          </a:stretch>
        </p:blipFill>
        <p:spPr>
          <a:xfrm>
            <a:off x="1989455" y="4794250"/>
            <a:ext cx="5792470" cy="748665"/>
          </a:xfrm>
          <a:prstGeom prst="rect">
            <a:avLst/>
          </a:prstGeom>
        </p:spPr>
      </p:pic>
      <p:sp>
        <p:nvSpPr>
          <p:cNvPr id="14" name="文本框 13"/>
          <p:cNvSpPr txBox="1"/>
          <p:nvPr/>
        </p:nvSpPr>
        <p:spPr>
          <a:xfrm>
            <a:off x="8111490" y="3543300"/>
            <a:ext cx="4080510" cy="922020"/>
          </a:xfrm>
          <a:prstGeom prst="rect">
            <a:avLst/>
          </a:prstGeom>
          <a:noFill/>
        </p:spPr>
        <p:txBody>
          <a:bodyPr wrap="square" rtlCol="0">
            <a:spAutoFit/>
          </a:bodyPr>
          <a:p>
            <a:r>
              <a:rPr lang="en-US" altLang="zh-CN"/>
              <a:t>RMSNorm</a:t>
            </a:r>
            <a:r>
              <a:rPr lang="zh-CN" altLang="en-US"/>
              <a:t>在</a:t>
            </a:r>
            <a:r>
              <a:rPr lang="en-US" altLang="zh-CN"/>
              <a:t>LayerNorm</a:t>
            </a:r>
            <a:r>
              <a:rPr lang="zh-CN" altLang="en-US"/>
              <a:t>的基础上，减少了需要训练的参数，并且没有影响模型的</a:t>
            </a:r>
            <a:r>
              <a:rPr lang="zh-CN" altLang="en-US"/>
              <a:t>表现。</a:t>
            </a:r>
            <a:endParaRPr lang="zh-CN" altLang="en-US"/>
          </a:p>
        </p:txBody>
      </p:sp>
      <p:sp>
        <p:nvSpPr>
          <p:cNvPr id="15" name="文本框 14"/>
          <p:cNvSpPr txBox="1"/>
          <p:nvPr/>
        </p:nvSpPr>
        <p:spPr>
          <a:xfrm>
            <a:off x="8111490" y="5063490"/>
            <a:ext cx="3853815" cy="368300"/>
          </a:xfrm>
          <a:prstGeom prst="rect">
            <a:avLst/>
          </a:prstGeom>
          <a:noFill/>
        </p:spPr>
        <p:txBody>
          <a:bodyPr wrap="square" rtlCol="0">
            <a:spAutoFit/>
          </a:bodyPr>
          <a:p>
            <a:r>
              <a:rPr lang="en-US" altLang="zh-CN"/>
              <a:t>DeepNorm</a:t>
            </a:r>
            <a:r>
              <a:rPr lang="zh-CN" altLang="en-US"/>
              <a:t>使大模型的训练更加</a:t>
            </a:r>
            <a:r>
              <a:rPr lang="zh-CN" altLang="en-US"/>
              <a:t>稳定。</a:t>
            </a:r>
            <a:endParaRPr lang="zh-CN" altLang="en-US"/>
          </a:p>
        </p:txBody>
      </p:sp>
      <p:pic>
        <p:nvPicPr>
          <p:cNvPr id="11" name="图片 10"/>
          <p:cNvPicPr>
            <a:picLocks noChangeAspect="1"/>
          </p:cNvPicPr>
          <p:nvPr/>
        </p:nvPicPr>
        <p:blipFill>
          <a:blip r:embed="rId6"/>
          <a:stretch>
            <a:fillRect/>
          </a:stretch>
        </p:blipFill>
        <p:spPr>
          <a:xfrm>
            <a:off x="7781925" y="913765"/>
            <a:ext cx="4232910" cy="23006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详细配置</a:t>
            </a:r>
            <a:endParaRPr lang="zh-CN" altLang="en-US"/>
          </a:p>
        </p:txBody>
      </p:sp>
      <p:pic>
        <p:nvPicPr>
          <p:cNvPr id="8" name="图片 7"/>
          <p:cNvPicPr>
            <a:picLocks noChangeAspect="1"/>
          </p:cNvPicPr>
          <p:nvPr/>
        </p:nvPicPr>
        <p:blipFill>
          <a:blip r:embed="rId1"/>
          <a:stretch>
            <a:fillRect/>
          </a:stretch>
        </p:blipFill>
        <p:spPr>
          <a:xfrm>
            <a:off x="2023745" y="1390015"/>
            <a:ext cx="6913245" cy="44799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1"/>
          <p:cNvSpPr>
            <a:spLocks noGrp="1"/>
          </p:cNvSpPr>
          <p:nvPr/>
        </p:nvSpPr>
        <p:spPr>
          <a:xfrm>
            <a:off x="699135" y="111125"/>
            <a:ext cx="10515600" cy="1325563"/>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4400" b="0" kern="1200">
                <a:solidFill>
                  <a:schemeClr val="tx1"/>
                </a:solidFill>
                <a:effectLst/>
                <a:latin typeface="+mj-lt"/>
                <a:ea typeface="+mj-ea"/>
                <a:cs typeface="+mj-cs"/>
              </a:defRPr>
            </a:lvl1pPr>
          </a:lstStyle>
          <a:p>
            <a:r>
              <a:rPr lang="zh-CN" altLang="en-US"/>
              <a:t>详细</a:t>
            </a:r>
            <a:r>
              <a:rPr lang="zh-CN" altLang="en-US"/>
              <a:t>配置</a:t>
            </a:r>
            <a:endParaRPr lang="zh-CN" altLang="en-US"/>
          </a:p>
        </p:txBody>
      </p:sp>
      <p:graphicFrame>
        <p:nvGraphicFramePr>
          <p:cNvPr id="6" name="表格 5"/>
          <p:cNvGraphicFramePr/>
          <p:nvPr>
            <p:custDataLst>
              <p:tags r:id="rId1"/>
            </p:custDataLst>
          </p:nvPr>
        </p:nvGraphicFramePr>
        <p:xfrm>
          <a:off x="699135" y="1741170"/>
          <a:ext cx="11083290" cy="1726565"/>
        </p:xfrm>
        <a:graphic>
          <a:graphicData uri="http://schemas.openxmlformats.org/drawingml/2006/table">
            <a:tbl>
              <a:tblPr firstRow="1" bandRow="1">
                <a:tableStyleId>{5C22544A-7EE6-4342-B048-85BDC9FD1C3A}</a:tableStyleId>
              </a:tblPr>
              <a:tblGrid>
                <a:gridCol w="2334260"/>
                <a:gridCol w="6452870"/>
                <a:gridCol w="2296160"/>
              </a:tblGrid>
              <a:tr h="419100">
                <a:tc>
                  <a:txBody>
                    <a:bodyPr/>
                    <a:p>
                      <a:pPr>
                        <a:buNone/>
                      </a:pPr>
                      <a:r>
                        <a:rPr lang="zh-CN" altLang="en-US"/>
                        <a:t>归一化模块的</a:t>
                      </a:r>
                      <a:r>
                        <a:rPr lang="zh-CN" altLang="en-US"/>
                        <a:t>位置</a:t>
                      </a:r>
                      <a:endParaRPr lang="zh-CN" altLang="en-US"/>
                    </a:p>
                  </a:txBody>
                  <a:tcPr/>
                </a:tc>
                <a:tc>
                  <a:txBody>
                    <a:bodyPr/>
                    <a:p>
                      <a:pPr>
                        <a:buNone/>
                      </a:pPr>
                      <a:r>
                        <a:rPr lang="zh-CN" altLang="en-US"/>
                        <a:t>归一化模块的</a:t>
                      </a:r>
                      <a:r>
                        <a:rPr lang="zh-CN" altLang="en-US"/>
                        <a:t>计算</a:t>
                      </a:r>
                      <a:endParaRPr lang="zh-CN" altLang="en-US"/>
                    </a:p>
                  </a:txBody>
                  <a:tcPr/>
                </a:tc>
                <a:tc>
                  <a:txBody>
                    <a:bodyPr/>
                    <a:p>
                      <a:pPr>
                        <a:buNone/>
                      </a:pPr>
                      <a:r>
                        <a:rPr lang="zh-CN" altLang="en-US"/>
                        <a:t>优缺点</a:t>
                      </a:r>
                      <a:endParaRPr lang="zh-CN" altLang="en-US"/>
                    </a:p>
                  </a:txBody>
                  <a:tcPr/>
                </a:tc>
              </a:tr>
              <a:tr h="468630">
                <a:tc>
                  <a:txBody>
                    <a:bodyPr/>
                    <a:p>
                      <a:pPr>
                        <a:buNone/>
                      </a:pPr>
                      <a:r>
                        <a:rPr lang="en-US" altLang="zh-CN"/>
                        <a:t>Post-</a:t>
                      </a:r>
                      <a:r>
                        <a:rPr lang="en-US" altLang="zh-CN"/>
                        <a:t>Norm</a:t>
                      </a:r>
                      <a:endParaRPr lang="en-US" altLang="zh-CN"/>
                    </a:p>
                  </a:txBody>
                  <a:tcPr/>
                </a:tc>
                <a:tc>
                  <a:txBody>
                    <a:bodyPr/>
                    <a:p>
                      <a:pPr>
                        <a:buNone/>
                      </a:pPr>
                      <a:r>
                        <a:rPr lang="zh-CN" altLang="en-US"/>
                        <a:t>Post-Norm(</a:t>
                      </a:r>
                      <a:r>
                        <a:rPr lang="en-US" altLang="zh-CN"/>
                        <a:t>x</a:t>
                      </a:r>
                      <a:r>
                        <a:rPr lang="zh-CN" altLang="en-US"/>
                        <a:t>) = Norm(</a:t>
                      </a:r>
                      <a:r>
                        <a:rPr lang="en-US" altLang="zh-CN"/>
                        <a:t>x</a:t>
                      </a:r>
                      <a:r>
                        <a:rPr lang="zh-CN" altLang="en-US"/>
                        <a:t> + Sublayer(</a:t>
                      </a:r>
                      <a:r>
                        <a:rPr lang="en-US" altLang="zh-CN"/>
                        <a:t>x</a:t>
                      </a:r>
                      <a:r>
                        <a:rPr lang="zh-CN" altLang="en-US"/>
                        <a:t>))</a:t>
                      </a:r>
                      <a:endParaRPr lang="zh-CN" altLang="en-US"/>
                    </a:p>
                  </a:txBody>
                  <a:tcPr/>
                </a:tc>
                <a:tc>
                  <a:txBody>
                    <a:bodyPr/>
                    <a:p>
                      <a:pPr>
                        <a:buNone/>
                      </a:pPr>
                      <a:r>
                        <a:rPr lang="zh-CN" altLang="en-US"/>
                        <a:t>有助于加速</a:t>
                      </a:r>
                      <a:r>
                        <a:rPr lang="zh-CN" altLang="en-US"/>
                        <a:t>收敛，理论性能</a:t>
                      </a:r>
                      <a:r>
                        <a:rPr lang="zh-CN" altLang="en-US"/>
                        <a:t>更好，但是训练</a:t>
                      </a:r>
                      <a:r>
                        <a:rPr lang="zh-CN" altLang="en-US"/>
                        <a:t>不稳定；</a:t>
                      </a:r>
                      <a:endParaRPr lang="zh-CN" altLang="en-US"/>
                    </a:p>
                  </a:txBody>
                  <a:tcPr/>
                </a:tc>
              </a:tr>
              <a:tr h="419735">
                <a:tc>
                  <a:txBody>
                    <a:bodyPr/>
                    <a:p>
                      <a:pPr>
                        <a:buNone/>
                      </a:pPr>
                      <a:r>
                        <a:rPr lang="zh-CN" altLang="en-US"/>
                        <a:t>Pre-Norm</a:t>
                      </a:r>
                      <a:endParaRPr lang="zh-CN" altLang="en-US"/>
                    </a:p>
                  </a:txBody>
                  <a:tcPr/>
                </a:tc>
                <a:tc>
                  <a:txBody>
                    <a:bodyPr/>
                    <a:p>
                      <a:pPr>
                        <a:buNone/>
                      </a:pPr>
                      <a:r>
                        <a:rPr lang="zh-CN" altLang="en-US" sz="1800">
                          <a:sym typeface="+mn-ea"/>
                        </a:rPr>
                        <a:t>Pre-Norm(</a:t>
                      </a:r>
                      <a:r>
                        <a:rPr lang="en-US" altLang="zh-CN" sz="1800">
                          <a:sym typeface="+mn-ea"/>
                        </a:rPr>
                        <a:t>x</a:t>
                      </a:r>
                      <a:r>
                        <a:rPr lang="zh-CN" altLang="en-US" sz="1800">
                          <a:sym typeface="+mn-ea"/>
                        </a:rPr>
                        <a:t>) = </a:t>
                      </a:r>
                      <a:r>
                        <a:rPr lang="en-US" altLang="zh-CN" sz="1800">
                          <a:sym typeface="+mn-ea"/>
                        </a:rPr>
                        <a:t>x</a:t>
                      </a:r>
                      <a:r>
                        <a:rPr lang="zh-CN" altLang="en-US" sz="1800">
                          <a:sym typeface="+mn-ea"/>
                        </a:rPr>
                        <a:t> +</a:t>
                      </a:r>
                      <a:r>
                        <a:rPr lang="en-US" altLang="zh-CN" sz="1800">
                          <a:sym typeface="+mn-ea"/>
                        </a:rPr>
                        <a:t> </a:t>
                      </a:r>
                      <a:r>
                        <a:rPr lang="zh-CN" altLang="en-US" sz="1800">
                          <a:sym typeface="+mn-ea"/>
                        </a:rPr>
                        <a:t>Sublayer(Norm(</a:t>
                      </a:r>
                      <a:r>
                        <a:rPr lang="en-US" altLang="zh-CN" sz="1800">
                          <a:sym typeface="+mn-ea"/>
                        </a:rPr>
                        <a:t>x</a:t>
                      </a:r>
                      <a:r>
                        <a:rPr lang="zh-CN" altLang="en-US" sz="1800">
                          <a:sym typeface="+mn-ea"/>
                        </a:rPr>
                        <a:t>))</a:t>
                      </a:r>
                      <a:endParaRPr lang="zh-CN" altLang="en-US"/>
                    </a:p>
                  </a:txBody>
                  <a:tcPr/>
                </a:tc>
                <a:tc>
                  <a:txBody>
                    <a:bodyPr/>
                    <a:p>
                      <a:pPr>
                        <a:buNone/>
                      </a:pPr>
                      <a:r>
                        <a:rPr lang="zh-CN" altLang="en-US"/>
                        <a:t>防止梯度消失或梯度爆炸，训练更加稳定，性能比</a:t>
                      </a:r>
                      <a:r>
                        <a:rPr lang="en-US" altLang="zh-CN"/>
                        <a:t>post-norm</a:t>
                      </a:r>
                      <a:r>
                        <a:rPr lang="zh-CN" altLang="en-US"/>
                        <a:t>模型</a:t>
                      </a:r>
                      <a:r>
                        <a:rPr lang="zh-CN" altLang="en-US"/>
                        <a:t>差；</a:t>
                      </a:r>
                      <a:endParaRPr lang="zh-CN" altLang="en-US"/>
                    </a:p>
                  </a:txBody>
                  <a:tcPr/>
                </a:tc>
              </a:tr>
              <a:tr h="419100">
                <a:tc>
                  <a:txBody>
                    <a:bodyPr/>
                    <a:p>
                      <a:pPr>
                        <a:buNone/>
                      </a:pPr>
                      <a:r>
                        <a:rPr lang="zh-CN" altLang="en-US"/>
                        <a:t>Sandwich-Norm</a:t>
                      </a:r>
                      <a:endParaRPr lang="zh-CN" altLang="en-US"/>
                    </a:p>
                  </a:txBody>
                  <a:tcPr/>
                </a:tc>
                <a:tc>
                  <a:txBody>
                    <a:bodyPr/>
                    <a:p>
                      <a:pPr>
                        <a:buNone/>
                      </a:pPr>
                      <a:r>
                        <a:rPr lang="zh-CN" altLang="en-US"/>
                        <a:t>Sandwich-Norm(</a:t>
                      </a:r>
                      <a:r>
                        <a:rPr lang="en-US" altLang="zh-CN"/>
                        <a:t>x</a:t>
                      </a:r>
                      <a:r>
                        <a:rPr lang="zh-CN" altLang="en-US"/>
                        <a:t>) = </a:t>
                      </a:r>
                      <a:r>
                        <a:rPr lang="en-US" altLang="zh-CN"/>
                        <a:t>x </a:t>
                      </a:r>
                      <a:r>
                        <a:rPr lang="zh-CN" altLang="en-US"/>
                        <a:t>+</a:t>
                      </a:r>
                      <a:r>
                        <a:rPr lang="en-US" altLang="zh-CN"/>
                        <a:t> </a:t>
                      </a:r>
                      <a:r>
                        <a:rPr lang="zh-CN" altLang="en-US"/>
                        <a:t>Norm</a:t>
                      </a:r>
                      <a:r>
                        <a:rPr lang="en-US" altLang="zh-CN"/>
                        <a:t>(</a:t>
                      </a:r>
                      <a:r>
                        <a:rPr lang="zh-CN" altLang="en-US"/>
                        <a:t>Sublayer</a:t>
                      </a:r>
                      <a:r>
                        <a:rPr lang="en-US" altLang="zh-CN"/>
                        <a:t>(</a:t>
                      </a:r>
                      <a:r>
                        <a:rPr lang="zh-CN" altLang="en-US"/>
                        <a:t>Norm(</a:t>
                      </a:r>
                      <a:r>
                        <a:rPr lang="en-US" altLang="zh-CN"/>
                        <a:t>x)))</a:t>
                      </a:r>
                      <a:endParaRPr lang="en-US" altLang="zh-CN"/>
                    </a:p>
                  </a:txBody>
                  <a:tcPr/>
                </a:tc>
                <a:tc>
                  <a:txBody>
                    <a:bodyPr/>
                    <a:p>
                      <a:pPr>
                        <a:buNone/>
                      </a:pPr>
                      <a:r>
                        <a:rPr lang="zh-CN" altLang="en-US"/>
                        <a:t>防止出现数值爆炸，有时训练会</a:t>
                      </a:r>
                      <a:r>
                        <a:rPr lang="zh-CN" altLang="en-US"/>
                        <a:t>不稳定；</a:t>
                      </a:r>
                      <a:endParaRPr lang="zh-CN" altLang="en-US"/>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69570" y="0"/>
            <a:ext cx="10515600" cy="1325563"/>
          </a:xfrm>
        </p:spPr>
        <p:txBody>
          <a:bodyPr/>
          <a:p>
            <a:r>
              <a:rPr lang="zh-CN" altLang="en-US">
                <a:sym typeface="+mn-ea"/>
              </a:rPr>
              <a:t>详细配置</a:t>
            </a:r>
            <a:endParaRPr lang="zh-CN" altLang="en-US"/>
          </a:p>
        </p:txBody>
      </p:sp>
      <p:sp>
        <p:nvSpPr>
          <p:cNvPr id="5" name="文本框 4"/>
          <p:cNvSpPr txBox="1"/>
          <p:nvPr/>
        </p:nvSpPr>
        <p:spPr>
          <a:xfrm>
            <a:off x="600710" y="1021080"/>
            <a:ext cx="4064000" cy="583565"/>
          </a:xfrm>
          <a:prstGeom prst="rect">
            <a:avLst/>
          </a:prstGeom>
          <a:noFill/>
        </p:spPr>
        <p:txBody>
          <a:bodyPr wrap="square" rtlCol="0">
            <a:spAutoFit/>
          </a:bodyPr>
          <a:p>
            <a:r>
              <a:rPr lang="zh-CN" altLang="en-US" sz="3200"/>
              <a:t>激活函数</a:t>
            </a:r>
            <a:endParaRPr lang="zh-CN" altLang="en-US" sz="3200"/>
          </a:p>
        </p:txBody>
      </p:sp>
      <p:pic>
        <p:nvPicPr>
          <p:cNvPr id="4" name="图片 3"/>
          <p:cNvPicPr>
            <a:picLocks noChangeAspect="1"/>
          </p:cNvPicPr>
          <p:nvPr/>
        </p:nvPicPr>
        <p:blipFill>
          <a:blip r:embed="rId1"/>
          <a:stretch>
            <a:fillRect/>
          </a:stretch>
        </p:blipFill>
        <p:spPr>
          <a:xfrm>
            <a:off x="4721225" y="1720215"/>
            <a:ext cx="2309495" cy="483870"/>
          </a:xfrm>
          <a:prstGeom prst="rect">
            <a:avLst/>
          </a:prstGeom>
        </p:spPr>
      </p:pic>
      <p:sp>
        <p:nvSpPr>
          <p:cNvPr id="3" name="文本框 2"/>
          <p:cNvSpPr txBox="1"/>
          <p:nvPr/>
        </p:nvSpPr>
        <p:spPr>
          <a:xfrm>
            <a:off x="657225" y="1720215"/>
            <a:ext cx="4064000" cy="368300"/>
          </a:xfrm>
          <a:prstGeom prst="rect">
            <a:avLst/>
          </a:prstGeom>
          <a:noFill/>
        </p:spPr>
        <p:txBody>
          <a:bodyPr wrap="square" rtlCol="0">
            <a:spAutoFit/>
          </a:bodyPr>
          <a:p>
            <a:r>
              <a:rPr lang="zh-CN" altLang="en-US"/>
              <a:t>原始的</a:t>
            </a:r>
            <a:r>
              <a:rPr lang="en-US" altLang="zh-CN"/>
              <a:t>Transformer</a:t>
            </a:r>
            <a:r>
              <a:rPr lang="zh-CN" altLang="en-US"/>
              <a:t>使用</a:t>
            </a:r>
            <a:r>
              <a:rPr lang="en-US" altLang="zh-CN"/>
              <a:t>ReLU</a:t>
            </a:r>
            <a:r>
              <a:rPr lang="zh-CN" altLang="en-US"/>
              <a:t>激活函数</a:t>
            </a:r>
            <a:endParaRPr lang="zh-CN" altLang="en-US"/>
          </a:p>
        </p:txBody>
      </p:sp>
      <p:sp>
        <p:nvSpPr>
          <p:cNvPr id="7" name="文本框 6"/>
          <p:cNvSpPr txBox="1"/>
          <p:nvPr/>
        </p:nvSpPr>
        <p:spPr>
          <a:xfrm>
            <a:off x="657225" y="1985010"/>
            <a:ext cx="4064000" cy="368300"/>
          </a:xfrm>
          <a:prstGeom prst="rect">
            <a:avLst/>
          </a:prstGeom>
          <a:noFill/>
        </p:spPr>
        <p:txBody>
          <a:bodyPr wrap="square" rtlCol="0">
            <a:spAutoFit/>
          </a:bodyPr>
          <a:p>
            <a:r>
              <a:rPr lang="zh-CN" altLang="en-US"/>
              <a:t>可能产生神经元失效的</a:t>
            </a:r>
            <a:r>
              <a:rPr lang="zh-CN" altLang="en-US"/>
              <a:t>问题</a:t>
            </a:r>
            <a:endParaRPr lang="zh-CN" altLang="en-US"/>
          </a:p>
        </p:txBody>
      </p:sp>
      <p:sp>
        <p:nvSpPr>
          <p:cNvPr id="8" name="文本框 7"/>
          <p:cNvSpPr txBox="1"/>
          <p:nvPr/>
        </p:nvSpPr>
        <p:spPr>
          <a:xfrm>
            <a:off x="657225" y="2733040"/>
            <a:ext cx="4752975" cy="695960"/>
          </a:xfrm>
          <a:prstGeom prst="rect">
            <a:avLst/>
          </a:prstGeom>
          <a:noFill/>
        </p:spPr>
        <p:txBody>
          <a:bodyPr wrap="square" rtlCol="0">
            <a:noAutofit/>
          </a:bodyPr>
          <a:p>
            <a:r>
              <a:rPr lang="zh-CN" altLang="en-US"/>
              <a:t>针对</a:t>
            </a:r>
            <a:r>
              <a:rPr lang="en-US" altLang="zh-CN"/>
              <a:t>ReLU</a:t>
            </a:r>
            <a:r>
              <a:rPr lang="zh-CN" altLang="en-US"/>
              <a:t>存在的问题，</a:t>
            </a:r>
            <a:r>
              <a:rPr lang="en-US" altLang="zh-CN"/>
              <a:t>Swish</a:t>
            </a:r>
            <a:r>
              <a:rPr lang="zh-CN" altLang="en-US"/>
              <a:t>和</a:t>
            </a:r>
            <a:r>
              <a:rPr lang="en-US" altLang="zh-CN"/>
              <a:t>GELU</a:t>
            </a:r>
            <a:r>
              <a:rPr lang="zh-CN" altLang="en-US"/>
              <a:t>被提出</a:t>
            </a:r>
            <a:endParaRPr lang="zh-CN" altLang="en-US"/>
          </a:p>
        </p:txBody>
      </p:sp>
      <p:pic>
        <p:nvPicPr>
          <p:cNvPr id="9" name="图片 8"/>
          <p:cNvPicPr>
            <a:picLocks noChangeAspect="1"/>
          </p:cNvPicPr>
          <p:nvPr/>
        </p:nvPicPr>
        <p:blipFill>
          <a:blip r:embed="rId2"/>
          <a:stretch>
            <a:fillRect/>
          </a:stretch>
        </p:blipFill>
        <p:spPr>
          <a:xfrm>
            <a:off x="5102225" y="2482850"/>
            <a:ext cx="6223000" cy="1156335"/>
          </a:xfrm>
          <a:prstGeom prst="rect">
            <a:avLst/>
          </a:prstGeom>
        </p:spPr>
      </p:pic>
      <p:sp>
        <p:nvSpPr>
          <p:cNvPr id="10" name="文本框 9"/>
          <p:cNvSpPr txBox="1"/>
          <p:nvPr/>
        </p:nvSpPr>
        <p:spPr>
          <a:xfrm>
            <a:off x="600710" y="4209415"/>
            <a:ext cx="5246370" cy="614680"/>
          </a:xfrm>
          <a:prstGeom prst="rect">
            <a:avLst/>
          </a:prstGeom>
          <a:noFill/>
        </p:spPr>
        <p:txBody>
          <a:bodyPr wrap="square" rtlCol="0">
            <a:noAutofit/>
          </a:bodyPr>
          <a:p>
            <a:r>
              <a:rPr lang="zh-CN" altLang="en-US"/>
              <a:t>近来，大模型也常使用</a:t>
            </a:r>
            <a:r>
              <a:rPr lang="en-US" altLang="zh-CN"/>
              <a:t>GLU</a:t>
            </a:r>
            <a:r>
              <a:rPr lang="zh-CN" altLang="en-US"/>
              <a:t>和</a:t>
            </a:r>
            <a:r>
              <a:rPr lang="en-US" altLang="zh-CN"/>
              <a:t>GLU</a:t>
            </a:r>
            <a:r>
              <a:rPr lang="zh-CN" altLang="en-US"/>
              <a:t>的</a:t>
            </a:r>
            <a:r>
              <a:rPr lang="zh-CN" altLang="en-US"/>
              <a:t>变种</a:t>
            </a:r>
            <a:endParaRPr lang="zh-CN" altLang="en-US"/>
          </a:p>
        </p:txBody>
      </p:sp>
      <p:pic>
        <p:nvPicPr>
          <p:cNvPr id="11" name="图片 10"/>
          <p:cNvPicPr>
            <a:picLocks noChangeAspect="1"/>
          </p:cNvPicPr>
          <p:nvPr/>
        </p:nvPicPr>
        <p:blipFill>
          <a:blip r:embed="rId3"/>
          <a:stretch>
            <a:fillRect/>
          </a:stretch>
        </p:blipFill>
        <p:spPr>
          <a:xfrm>
            <a:off x="5102225" y="3705860"/>
            <a:ext cx="4637405" cy="12922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910" y="-152400"/>
            <a:ext cx="10515600" cy="1325563"/>
          </a:xfrm>
        </p:spPr>
        <p:txBody>
          <a:bodyPr/>
          <a:p>
            <a:r>
              <a:rPr lang="zh-CN" altLang="en-US">
                <a:sym typeface="+mn-ea"/>
              </a:rPr>
              <a:t>详细配置</a:t>
            </a:r>
            <a:endParaRPr lang="zh-CN" altLang="en-US"/>
          </a:p>
        </p:txBody>
      </p:sp>
      <p:sp>
        <p:nvSpPr>
          <p:cNvPr id="5" name="文本框 4"/>
          <p:cNvSpPr txBox="1"/>
          <p:nvPr/>
        </p:nvSpPr>
        <p:spPr>
          <a:xfrm>
            <a:off x="1056640" y="840105"/>
            <a:ext cx="4064000" cy="583565"/>
          </a:xfrm>
          <a:prstGeom prst="rect">
            <a:avLst/>
          </a:prstGeom>
          <a:noFill/>
        </p:spPr>
        <p:txBody>
          <a:bodyPr wrap="square" rtlCol="0">
            <a:spAutoFit/>
          </a:bodyPr>
          <a:p>
            <a:r>
              <a:rPr lang="zh-CN" altLang="en-US" sz="3200"/>
              <a:t>位置</a:t>
            </a:r>
            <a:r>
              <a:rPr lang="zh-CN" altLang="en-US" sz="3200"/>
              <a:t>编码</a:t>
            </a:r>
            <a:endParaRPr lang="zh-CN" altLang="en-US" sz="3200"/>
          </a:p>
        </p:txBody>
      </p:sp>
      <p:sp>
        <p:nvSpPr>
          <p:cNvPr id="6" name="文本框 5"/>
          <p:cNvSpPr txBox="1"/>
          <p:nvPr/>
        </p:nvSpPr>
        <p:spPr>
          <a:xfrm>
            <a:off x="1344295" y="1904365"/>
            <a:ext cx="4064000" cy="368300"/>
          </a:xfrm>
          <a:prstGeom prst="rect">
            <a:avLst/>
          </a:prstGeom>
          <a:noFill/>
        </p:spPr>
        <p:txBody>
          <a:bodyPr wrap="square" rtlCol="0">
            <a:spAutoFit/>
          </a:bodyPr>
          <a:p>
            <a:r>
              <a:rPr lang="zh-CN" altLang="en-US"/>
              <a:t>绝对位置</a:t>
            </a:r>
            <a:r>
              <a:rPr lang="zh-CN" altLang="en-US"/>
              <a:t>编码</a:t>
            </a:r>
            <a:endParaRPr lang="zh-CN" altLang="en-US"/>
          </a:p>
        </p:txBody>
      </p:sp>
      <p:sp>
        <p:nvSpPr>
          <p:cNvPr id="10" name="左大括号 9"/>
          <p:cNvSpPr/>
          <p:nvPr/>
        </p:nvSpPr>
        <p:spPr>
          <a:xfrm>
            <a:off x="2874645" y="1657985"/>
            <a:ext cx="254635" cy="821690"/>
          </a:xfrm>
          <a:prstGeom prst="leftBrace">
            <a:avLst/>
          </a:prstGeom>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pic>
        <p:nvPicPr>
          <p:cNvPr id="9" name="图片 8"/>
          <p:cNvPicPr>
            <a:picLocks noChangeAspect="1"/>
          </p:cNvPicPr>
          <p:nvPr/>
        </p:nvPicPr>
        <p:blipFill>
          <a:blip r:embed="rId1"/>
          <a:stretch>
            <a:fillRect/>
          </a:stretch>
        </p:blipFill>
        <p:spPr>
          <a:xfrm>
            <a:off x="4465955" y="1110615"/>
            <a:ext cx="4020820" cy="1016635"/>
          </a:xfrm>
          <a:prstGeom prst="rect">
            <a:avLst/>
          </a:prstGeom>
        </p:spPr>
      </p:pic>
      <p:sp>
        <p:nvSpPr>
          <p:cNvPr id="8" name="文本框 7"/>
          <p:cNvSpPr txBox="1"/>
          <p:nvPr/>
        </p:nvSpPr>
        <p:spPr>
          <a:xfrm>
            <a:off x="3213735" y="1536065"/>
            <a:ext cx="4064000" cy="368300"/>
          </a:xfrm>
          <a:prstGeom prst="rect">
            <a:avLst/>
          </a:prstGeom>
          <a:noFill/>
        </p:spPr>
        <p:txBody>
          <a:bodyPr wrap="square" rtlCol="0">
            <a:spAutoFit/>
          </a:bodyPr>
          <a:p>
            <a:r>
              <a:rPr lang="zh-CN" altLang="en-US"/>
              <a:t>三角函数</a:t>
            </a:r>
            <a:r>
              <a:rPr lang="zh-CN" altLang="en-US"/>
              <a:t>编码</a:t>
            </a:r>
            <a:endParaRPr lang="zh-CN" altLang="en-US"/>
          </a:p>
        </p:txBody>
      </p:sp>
      <p:sp>
        <p:nvSpPr>
          <p:cNvPr id="11" name="文本框 10"/>
          <p:cNvSpPr txBox="1"/>
          <p:nvPr/>
        </p:nvSpPr>
        <p:spPr>
          <a:xfrm>
            <a:off x="3129280" y="2360295"/>
            <a:ext cx="5357495" cy="525780"/>
          </a:xfrm>
          <a:prstGeom prst="rect">
            <a:avLst/>
          </a:prstGeom>
          <a:noFill/>
        </p:spPr>
        <p:txBody>
          <a:bodyPr wrap="square" rtlCol="0">
            <a:noAutofit/>
          </a:bodyPr>
          <a:p>
            <a:r>
              <a:rPr lang="zh-CN" altLang="en-US"/>
              <a:t>可学习的嵌入表示（早期</a:t>
            </a:r>
            <a:r>
              <a:rPr lang="en-US" altLang="zh-CN"/>
              <a:t>BERT</a:t>
            </a:r>
            <a:r>
              <a:rPr lang="zh-CN" altLang="en-US"/>
              <a:t>模型使用</a:t>
            </a:r>
            <a:r>
              <a:rPr lang="zh-CN" altLang="en-US"/>
              <a:t>较多）</a:t>
            </a:r>
            <a:endParaRPr lang="zh-CN" altLang="en-US"/>
          </a:p>
        </p:txBody>
      </p:sp>
      <p:sp>
        <p:nvSpPr>
          <p:cNvPr id="12" name="文本框 11"/>
          <p:cNvSpPr txBox="1"/>
          <p:nvPr/>
        </p:nvSpPr>
        <p:spPr>
          <a:xfrm>
            <a:off x="1344295" y="3119120"/>
            <a:ext cx="4064000" cy="368300"/>
          </a:xfrm>
          <a:prstGeom prst="rect">
            <a:avLst/>
          </a:prstGeom>
          <a:noFill/>
        </p:spPr>
        <p:txBody>
          <a:bodyPr wrap="square" rtlCol="0">
            <a:spAutoFit/>
          </a:bodyPr>
          <a:p>
            <a:r>
              <a:rPr lang="zh-CN" altLang="en-US"/>
              <a:t>相对位置</a:t>
            </a:r>
            <a:r>
              <a:rPr lang="zh-CN" altLang="en-US"/>
              <a:t>编码</a:t>
            </a:r>
            <a:endParaRPr lang="zh-CN" altLang="en-US"/>
          </a:p>
        </p:txBody>
      </p:sp>
      <p:sp>
        <p:nvSpPr>
          <p:cNvPr id="3" name="文本框 2"/>
          <p:cNvSpPr txBox="1"/>
          <p:nvPr/>
        </p:nvSpPr>
        <p:spPr>
          <a:xfrm>
            <a:off x="1830705" y="3632835"/>
            <a:ext cx="5447030" cy="664845"/>
          </a:xfrm>
          <a:prstGeom prst="rect">
            <a:avLst/>
          </a:prstGeom>
          <a:noFill/>
        </p:spPr>
        <p:txBody>
          <a:bodyPr wrap="square" rtlCol="0">
            <a:noAutofit/>
          </a:bodyPr>
          <a:p>
            <a:r>
              <a:rPr lang="en-US" altLang="zh-CN"/>
              <a:t>T5</a:t>
            </a:r>
            <a:r>
              <a:rPr lang="zh-CN" altLang="en-US"/>
              <a:t>的相对位置编码，引入了可学习的</a:t>
            </a:r>
            <a:r>
              <a:rPr lang="zh-CN" altLang="en-US"/>
              <a:t>标量：</a:t>
            </a:r>
            <a:endParaRPr lang="zh-CN" altLang="en-US"/>
          </a:p>
        </p:txBody>
      </p:sp>
      <p:pic>
        <p:nvPicPr>
          <p:cNvPr id="4" name="图片 3"/>
          <p:cNvPicPr>
            <a:picLocks noChangeAspect="1"/>
          </p:cNvPicPr>
          <p:nvPr/>
        </p:nvPicPr>
        <p:blipFill>
          <a:blip r:embed="rId2"/>
          <a:stretch>
            <a:fillRect/>
          </a:stretch>
        </p:blipFill>
        <p:spPr>
          <a:xfrm>
            <a:off x="2305685" y="4072890"/>
            <a:ext cx="3609975" cy="6229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9910" y="-152400"/>
            <a:ext cx="10515600" cy="1325563"/>
          </a:xfrm>
        </p:spPr>
        <p:txBody>
          <a:bodyPr/>
          <a:p>
            <a:r>
              <a:rPr lang="zh-CN" altLang="en-US">
                <a:sym typeface="+mn-ea"/>
              </a:rPr>
              <a:t>详细配置</a:t>
            </a:r>
            <a:endParaRPr lang="zh-CN" altLang="en-US"/>
          </a:p>
        </p:txBody>
      </p:sp>
      <p:sp>
        <p:nvSpPr>
          <p:cNvPr id="5" name="文本框 4"/>
          <p:cNvSpPr txBox="1"/>
          <p:nvPr/>
        </p:nvSpPr>
        <p:spPr>
          <a:xfrm>
            <a:off x="1056640" y="840105"/>
            <a:ext cx="4064000" cy="583565"/>
          </a:xfrm>
          <a:prstGeom prst="rect">
            <a:avLst/>
          </a:prstGeom>
          <a:noFill/>
        </p:spPr>
        <p:txBody>
          <a:bodyPr wrap="square" rtlCol="0">
            <a:spAutoFit/>
          </a:bodyPr>
          <a:p>
            <a:r>
              <a:rPr lang="zh-CN" altLang="en-US" sz="3200"/>
              <a:t>位置</a:t>
            </a:r>
            <a:r>
              <a:rPr lang="zh-CN" altLang="en-US" sz="3200"/>
              <a:t>编码</a:t>
            </a:r>
            <a:endParaRPr lang="zh-CN" altLang="en-US" sz="3200"/>
          </a:p>
        </p:txBody>
      </p:sp>
      <p:sp>
        <p:nvSpPr>
          <p:cNvPr id="3" name="文本框 2"/>
          <p:cNvSpPr txBox="1"/>
          <p:nvPr/>
        </p:nvSpPr>
        <p:spPr>
          <a:xfrm>
            <a:off x="1056640" y="1500505"/>
            <a:ext cx="6492240" cy="963295"/>
          </a:xfrm>
          <a:prstGeom prst="rect">
            <a:avLst/>
          </a:prstGeom>
          <a:noFill/>
        </p:spPr>
        <p:txBody>
          <a:bodyPr wrap="square" rtlCol="0">
            <a:noAutofit/>
          </a:bodyPr>
          <a:p>
            <a:r>
              <a:rPr lang="zh-CN" altLang="en-US"/>
              <a:t>旋转位置编码（</a:t>
            </a:r>
            <a:r>
              <a:rPr lang="en-US" altLang="zh-CN"/>
              <a:t>RoPE</a:t>
            </a:r>
            <a:r>
              <a:rPr lang="zh-CN" altLang="en-US"/>
              <a:t>）：基于绝对位置信息的旋转矩阵来表示注意力中的相对位置信息。</a:t>
            </a:r>
            <a:endParaRPr lang="zh-CN" altLang="en-US"/>
          </a:p>
        </p:txBody>
      </p:sp>
      <p:pic>
        <p:nvPicPr>
          <p:cNvPr id="4" name="图片 3"/>
          <p:cNvPicPr>
            <a:picLocks noChangeAspect="1"/>
          </p:cNvPicPr>
          <p:nvPr/>
        </p:nvPicPr>
        <p:blipFill>
          <a:blip r:embed="rId1"/>
          <a:stretch>
            <a:fillRect/>
          </a:stretch>
        </p:blipFill>
        <p:spPr>
          <a:xfrm>
            <a:off x="1056640" y="2224405"/>
            <a:ext cx="5585460" cy="2186940"/>
          </a:xfrm>
          <a:prstGeom prst="rect">
            <a:avLst/>
          </a:prstGeom>
        </p:spPr>
      </p:pic>
      <p:pic>
        <p:nvPicPr>
          <p:cNvPr id="7" name="图片 6"/>
          <p:cNvPicPr>
            <a:picLocks noChangeAspect="1"/>
          </p:cNvPicPr>
          <p:nvPr/>
        </p:nvPicPr>
        <p:blipFill>
          <a:blip r:embed="rId2"/>
          <a:stretch>
            <a:fillRect/>
          </a:stretch>
        </p:blipFill>
        <p:spPr>
          <a:xfrm>
            <a:off x="1858645" y="5462270"/>
            <a:ext cx="4358640" cy="670560"/>
          </a:xfrm>
          <a:prstGeom prst="rect">
            <a:avLst/>
          </a:prstGeom>
        </p:spPr>
      </p:pic>
      <p:sp>
        <p:nvSpPr>
          <p:cNvPr id="14" name="文本框 13"/>
          <p:cNvSpPr txBox="1"/>
          <p:nvPr/>
        </p:nvSpPr>
        <p:spPr>
          <a:xfrm>
            <a:off x="6633845" y="3060700"/>
            <a:ext cx="843915" cy="377825"/>
          </a:xfrm>
          <a:prstGeom prst="rect">
            <a:avLst/>
          </a:prstGeom>
          <a:noFill/>
        </p:spPr>
        <p:txBody>
          <a:bodyPr wrap="none" rtlCol="0" anchor="t">
            <a:noAutofit/>
          </a:bodyPr>
          <a:p>
            <a:endParaRPr lang="zh-CN" altLang="en-US">
              <a:latin typeface="Arial" panose="020B0604020202020204" pitchFamily="34" charset="0"/>
              <a:cs typeface="Arial" panose="020B0604020202020204" pitchFamily="34" charset="0"/>
            </a:endParaRPr>
          </a:p>
        </p:txBody>
      </p:sp>
      <p:sp>
        <p:nvSpPr>
          <p:cNvPr id="15" name="右箭头 14"/>
          <p:cNvSpPr/>
          <p:nvPr/>
        </p:nvSpPr>
        <p:spPr>
          <a:xfrm rot="5400000">
            <a:off x="3437890" y="4725035"/>
            <a:ext cx="822960" cy="19558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6" name="图片 15"/>
          <p:cNvPicPr>
            <a:picLocks noChangeAspect="1"/>
          </p:cNvPicPr>
          <p:nvPr/>
        </p:nvPicPr>
        <p:blipFill>
          <a:blip r:embed="rId3"/>
          <a:stretch>
            <a:fillRect/>
          </a:stretch>
        </p:blipFill>
        <p:spPr>
          <a:xfrm>
            <a:off x="7292340" y="2224405"/>
            <a:ext cx="4274820" cy="3431540"/>
          </a:xfrm>
          <a:prstGeom prst="rect">
            <a:avLst/>
          </a:prstGeom>
        </p:spPr>
      </p:pic>
      <p:pic>
        <p:nvPicPr>
          <p:cNvPr id="17" name="图片 16"/>
          <p:cNvPicPr>
            <a:picLocks noChangeAspect="1"/>
          </p:cNvPicPr>
          <p:nvPr/>
        </p:nvPicPr>
        <p:blipFill>
          <a:blip r:embed="rId4"/>
          <a:stretch>
            <a:fillRect/>
          </a:stretch>
        </p:blipFill>
        <p:spPr>
          <a:xfrm>
            <a:off x="1289685" y="4634865"/>
            <a:ext cx="2271395" cy="380365"/>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TABLE_ENDDRAG_ORIGIN_RECT" val="872*154"/>
  <p:tag name="TABLE_ENDDRAG_RECT" val="92*103*872*154"/>
</p:tagLst>
</file>

<file path=ppt/tags/tag4.xml><?xml version="1.0" encoding="utf-8"?>
<p:tagLst xmlns:p="http://schemas.openxmlformats.org/presentationml/2006/main">
  <p:tag name="commondata" val="eyJoZGlkIjoiZTMwNjE3ZjliZDkyNTIwMmRhMDMzZTM0OWZkOTI0MzQ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3270</Words>
  <Application>WPS 演示</Application>
  <PresentationFormat>宽屏</PresentationFormat>
  <Paragraphs>273</Paragraphs>
  <Slides>27</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27</vt:i4>
      </vt:variant>
    </vt:vector>
  </HeadingPairs>
  <TitlesOfParts>
    <vt:vector size="38" baseType="lpstr">
      <vt:lpstr>Arial</vt:lpstr>
      <vt:lpstr>宋体</vt:lpstr>
      <vt:lpstr>Wingdings</vt:lpstr>
      <vt:lpstr>Wingdings</vt:lpstr>
      <vt:lpstr>Calibri</vt:lpstr>
      <vt:lpstr>微软雅黑</vt:lpstr>
      <vt:lpstr>Arial Unicode MS</vt:lpstr>
      <vt:lpstr>TeXGyreTermesX-Regular-Identity-H</vt:lpstr>
      <vt:lpstr>FandolSong-Regular-Identity-H</vt:lpstr>
      <vt:lpstr>Segoe Print</vt:lpstr>
      <vt:lpstr>WPS</vt:lpstr>
      <vt:lpstr>LLM 模型架构介绍</vt:lpstr>
      <vt:lpstr>PowerPoint 演示文稿</vt:lpstr>
      <vt:lpstr>Transformer模型</vt:lpstr>
      <vt:lpstr>详细配置</vt:lpstr>
      <vt:lpstr>详细配置</vt:lpstr>
      <vt:lpstr>PowerPoint 演示文稿</vt:lpstr>
      <vt:lpstr>详细配置</vt:lpstr>
      <vt:lpstr>详细配置</vt:lpstr>
      <vt:lpstr>详细配置</vt:lpstr>
      <vt:lpstr>详细配置</vt:lpstr>
      <vt:lpstr>详细配置</vt:lpstr>
      <vt:lpstr>详细配置</vt:lpstr>
      <vt:lpstr>详细配置</vt:lpstr>
      <vt:lpstr>详细配置</vt:lpstr>
      <vt:lpstr>PowerPoint 演示文稿</vt:lpstr>
      <vt:lpstr>主流架构</vt:lpstr>
      <vt:lpstr>长上下文模型</vt:lpstr>
      <vt:lpstr>RoPE的改进</vt:lpstr>
      <vt:lpstr>RoPE的改进</vt:lpstr>
      <vt:lpstr>调整上下文窗口</vt:lpstr>
      <vt:lpstr>长文本数据</vt:lpstr>
      <vt:lpstr>新型模型架构</vt:lpstr>
      <vt:lpstr>PowerPoint 演示文稿</vt:lpstr>
      <vt:lpstr>状态空间模型变种</vt:lpstr>
      <vt:lpstr>状态空间模型变种</vt:lpstr>
      <vt:lpstr>状态空间模型变种</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24210</cp:lastModifiedBy>
  <cp:revision>18</cp:revision>
  <dcterms:created xsi:type="dcterms:W3CDTF">2024-10-23T14:23:00Z</dcterms:created>
  <dcterms:modified xsi:type="dcterms:W3CDTF">2024-11-01T01:25:10Z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3728B3858CBB410D9D488ABF86505B3A_12</vt:lpwstr>
  </property>
</Properties>
</file>