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5" r:id="rId4"/>
    <p:sldId id="264" r:id="rId5"/>
    <p:sldId id="263" r:id="rId6"/>
    <p:sldId id="261" r:id="rId7"/>
    <p:sldId id="260" r:id="rId8"/>
    <p:sldId id="274" r:id="rId9"/>
    <p:sldId id="326" r:id="rId10"/>
    <p:sldId id="328" r:id="rId11"/>
    <p:sldId id="318" r:id="rId12"/>
    <p:sldId id="319" r:id="rId13"/>
    <p:sldId id="320" r:id="rId14"/>
    <p:sldId id="321" r:id="rId15"/>
    <p:sldId id="322" r:id="rId16"/>
    <p:sldId id="323" r:id="rId17"/>
    <p:sldId id="324" r:id="rId18"/>
    <p:sldId id="325" r:id="rId19"/>
    <p:sldId id="302" r:id="rId20"/>
    <p:sldId id="276" r:id="rId21"/>
    <p:sldId id="329" r:id="rId22"/>
    <p:sldId id="330" r:id="rId23"/>
    <p:sldId id="331" r:id="rId24"/>
    <p:sldId id="332" r:id="rId25"/>
    <p:sldId id="301" r:id="rId26"/>
    <p:sldId id="278" r:id="rId27"/>
    <p:sldId id="298" r:id="rId28"/>
    <p:sldId id="279" r:id="rId29"/>
    <p:sldId id="280" r:id="rId30"/>
    <p:sldId id="287" r:id="rId31"/>
    <p:sldId id="288" r:id="rId32"/>
    <p:sldId id="281" r:id="rId33"/>
    <p:sldId id="282" r:id="rId34"/>
    <p:sldId id="284" r:id="rId35"/>
    <p:sldId id="335" r:id="rId36"/>
    <p:sldId id="333" r:id="rId37"/>
    <p:sldId id="334" r:id="rId38"/>
    <p:sldId id="336" r:id="rId39"/>
    <p:sldId id="337" r:id="rId40"/>
    <p:sldId id="338" r:id="rId41"/>
    <p:sldId id="289" r:id="rId42"/>
    <p:sldId id="285" r:id="rId43"/>
    <p:sldId id="286"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数据</a:t>
            </a:r>
            <a:r>
              <a:rPr lang="zh-CN" altLang="en-US"/>
              <a:t>准备</a:t>
            </a:r>
            <a:endParaRPr lang="zh-CN" altLang="en-US"/>
          </a:p>
        </p:txBody>
      </p:sp>
      <p:sp>
        <p:nvSpPr>
          <p:cNvPr id="3" name="副标题 2"/>
          <p:cNvSpPr>
            <a:spLocks noGrp="1"/>
          </p:cNvSpPr>
          <p:nvPr>
            <p:ph type="subTitle" idx="1"/>
          </p:nvPr>
        </p:nvSpPr>
        <p:spPr/>
        <p:txBody>
          <a:bodyPr/>
          <a:p>
            <a:pPr algn="r"/>
            <a:r>
              <a:rPr lang="zh-CN" altLang="en-US"/>
              <a:t>刘任</a:t>
            </a:r>
            <a:r>
              <a:rPr lang="zh-CN" altLang="en-US"/>
              <a:t>强</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88010"/>
            <a:ext cx="10515600" cy="6269355"/>
          </a:xfrm>
        </p:spPr>
        <p:txBody>
          <a:bodyPr>
            <a:normAutofit/>
          </a:bodyPr>
          <a:p>
            <a:r>
              <a:rPr lang="zh-CN" altLang="en-US" sz="2000">
                <a:latin typeface="宋体" panose="02010600030101010101" pitchFamily="2" charset="-122"/>
                <a:ea typeface="宋体" panose="02010600030101010101" pitchFamily="2" charset="-122"/>
                <a:cs typeface="宋体" panose="02010600030101010101" pitchFamily="2" charset="-122"/>
              </a:rPr>
              <a:t>计算步骤：</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en-US" altLang="zh-CN" sz="2000">
                <a:latin typeface="宋体" panose="02010600030101010101" pitchFamily="2" charset="-122"/>
                <a:ea typeface="宋体" panose="02010600030101010101" pitchFamily="2" charset="-122"/>
                <a:cs typeface="宋体" panose="02010600030101010101" pitchFamily="2" charset="-122"/>
              </a:rPr>
              <a:t>n-gram</a:t>
            </a:r>
            <a:r>
              <a:rPr lang="zh-CN" altLang="en-US" sz="2000">
                <a:latin typeface="宋体" panose="02010600030101010101" pitchFamily="2" charset="-122"/>
                <a:ea typeface="宋体" panose="02010600030101010101" pitchFamily="2" charset="-122"/>
                <a:cs typeface="宋体" panose="02010600030101010101" pitchFamily="2" charset="-122"/>
              </a:rPr>
              <a:t>匹配：计算候选文本与参考文本之间的</a:t>
            </a:r>
            <a:r>
              <a:rPr lang="en-US" altLang="zh-CN" sz="2000">
                <a:latin typeface="宋体" panose="02010600030101010101" pitchFamily="2" charset="-122"/>
                <a:ea typeface="宋体" panose="02010600030101010101" pitchFamily="2" charset="-122"/>
                <a:cs typeface="宋体" panose="02010600030101010101" pitchFamily="2" charset="-122"/>
              </a:rPr>
              <a:t>n-gram</a:t>
            </a:r>
            <a:r>
              <a:rPr lang="zh-CN" altLang="en-US" sz="2000">
                <a:latin typeface="宋体" panose="02010600030101010101" pitchFamily="2" charset="-122"/>
                <a:ea typeface="宋体" panose="02010600030101010101" pitchFamily="2" charset="-122"/>
                <a:cs typeface="宋体" panose="02010600030101010101" pitchFamily="2" charset="-122"/>
              </a:rPr>
              <a:t>匹配数。</a:t>
            </a:r>
            <a:r>
              <a:rPr lang="en-US" altLang="zh-CN" sz="2000">
                <a:latin typeface="宋体" panose="02010600030101010101" pitchFamily="2" charset="-122"/>
                <a:ea typeface="宋体" panose="02010600030101010101" pitchFamily="2" charset="-122"/>
                <a:cs typeface="宋体" panose="02010600030101010101" pitchFamily="2" charset="-122"/>
              </a:rPr>
              <a:t>n-gram</a:t>
            </a:r>
            <a:r>
              <a:rPr lang="zh-CN" altLang="en-US" sz="2000">
                <a:latin typeface="宋体" panose="02010600030101010101" pitchFamily="2" charset="-122"/>
                <a:ea typeface="宋体" panose="02010600030101010101" pitchFamily="2" charset="-122"/>
                <a:cs typeface="宋体" panose="02010600030101010101" pitchFamily="2" charset="-122"/>
              </a:rPr>
              <a:t>是连续的</a:t>
            </a:r>
            <a:r>
              <a:rPr lang="en-US" altLang="zh-CN" sz="2000">
                <a:latin typeface="宋体" panose="02010600030101010101" pitchFamily="2" charset="-122"/>
                <a:ea typeface="宋体" panose="02010600030101010101" pitchFamily="2" charset="-122"/>
                <a:cs typeface="宋体" panose="02010600030101010101" pitchFamily="2" charset="-122"/>
              </a:rPr>
              <a:t>n</a:t>
            </a:r>
            <a:r>
              <a:rPr lang="zh-CN" altLang="en-US" sz="2000">
                <a:latin typeface="宋体" panose="02010600030101010101" pitchFamily="2" charset="-122"/>
                <a:ea typeface="宋体" panose="02010600030101010101" pitchFamily="2" charset="-122"/>
                <a:cs typeface="宋体" panose="02010600030101010101" pitchFamily="2" charset="-122"/>
              </a:rPr>
              <a:t>个词的组合。</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精确度计算：对于每个</a:t>
            </a:r>
            <a:r>
              <a:rPr lang="en-US" altLang="zh-CN" sz="2000">
                <a:latin typeface="宋体" panose="02010600030101010101" pitchFamily="2" charset="-122"/>
                <a:ea typeface="宋体" panose="02010600030101010101" pitchFamily="2" charset="-122"/>
                <a:cs typeface="宋体" panose="02010600030101010101" pitchFamily="2" charset="-122"/>
              </a:rPr>
              <a:t>n-gram</a:t>
            </a:r>
            <a:r>
              <a:rPr lang="zh-CN" altLang="en-US" sz="2000">
                <a:latin typeface="宋体" panose="02010600030101010101" pitchFamily="2" charset="-122"/>
                <a:ea typeface="宋体" panose="02010600030101010101" pitchFamily="2" charset="-122"/>
                <a:cs typeface="宋体" panose="02010600030101010101" pitchFamily="2" charset="-122"/>
              </a:rPr>
              <a:t>，计算</a:t>
            </a:r>
            <a:r>
              <a:rPr lang="zh-CN" altLang="en-US" sz="2000">
                <a:latin typeface="宋体" panose="02010600030101010101" pitchFamily="2" charset="-122"/>
                <a:ea typeface="宋体" panose="02010600030101010101" pitchFamily="2" charset="-122"/>
                <a:cs typeface="宋体" panose="02010600030101010101" pitchFamily="2" charset="-122"/>
              </a:rPr>
              <a:t>候选文本与参考文本匹配的</a:t>
            </a:r>
            <a:r>
              <a:rPr lang="en-US" altLang="zh-CN" sz="2000">
                <a:latin typeface="宋体" panose="02010600030101010101" pitchFamily="2" charset="-122"/>
                <a:ea typeface="宋体" panose="02010600030101010101" pitchFamily="2" charset="-122"/>
                <a:cs typeface="宋体" panose="02010600030101010101" pitchFamily="2" charset="-122"/>
              </a:rPr>
              <a:t>n-gram</a:t>
            </a:r>
            <a:r>
              <a:rPr lang="zh-CN" altLang="en-US" sz="2000">
                <a:latin typeface="宋体" panose="02010600030101010101" pitchFamily="2" charset="-122"/>
                <a:ea typeface="宋体" panose="02010600030101010101" pitchFamily="2" charset="-122"/>
                <a:cs typeface="宋体" panose="02010600030101010101" pitchFamily="2" charset="-122"/>
              </a:rPr>
              <a:t>的个数。</a:t>
            </a:r>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en-US" altLang="zh-CN" sz="2000">
                <a:latin typeface="宋体" panose="02010600030101010101" pitchFamily="2" charset="-122"/>
                <a:ea typeface="宋体" panose="02010600030101010101" pitchFamily="2" charset="-122"/>
                <a:cs typeface="宋体" panose="02010600030101010101" pitchFamily="2" charset="-122"/>
              </a:rPr>
              <a:t>           </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精确度公式为：</a:t>
            </a:r>
            <a:endParaRPr lang="zh-CN" altLang="en-US" sz="20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加权平均：</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通常计算</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1-gram</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到</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4-gram</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的精确度，</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BLEU</a:t>
            </a:r>
            <a:r>
              <a:rPr lang="zh-CN" altLang="en-US" sz="2000">
                <a:latin typeface="宋体" panose="02010600030101010101" pitchFamily="2" charset="-122"/>
                <a:ea typeface="宋体" panose="02010600030101010101" pitchFamily="2" charset="-122"/>
                <a:cs typeface="宋体" panose="02010600030101010101" pitchFamily="2" charset="-122"/>
                <a:sym typeface="+mn-ea"/>
              </a:rPr>
              <a:t>计算公式为：</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en-US" altLang="zh-CN" sz="2000">
                <a:latin typeface="宋体" panose="02010600030101010101" pitchFamily="2" charset="-122"/>
                <a:ea typeface="宋体" panose="02010600030101010101" pitchFamily="2" charset="-122"/>
                <a:cs typeface="宋体" panose="02010600030101010101" pitchFamily="2" charset="-122"/>
              </a:rPr>
              <a:t>Brevity Penalty</a:t>
            </a:r>
            <a:r>
              <a:rPr lang="zh-CN" altLang="en-US" sz="2000">
                <a:latin typeface="宋体" panose="02010600030101010101" pitchFamily="2" charset="-122"/>
                <a:ea typeface="宋体" panose="02010600030101010101" pitchFamily="2" charset="-122"/>
                <a:cs typeface="宋体" panose="02010600030101010101" pitchFamily="2" charset="-122"/>
              </a:rPr>
              <a:t>：</a:t>
            </a:r>
            <a:r>
              <a:rPr lang="en-US" altLang="zh-CN" sz="2000">
                <a:latin typeface="宋体" panose="02010600030101010101" pitchFamily="2" charset="-122"/>
                <a:ea typeface="宋体" panose="02010600030101010101" pitchFamily="2" charset="-122"/>
                <a:cs typeface="宋体" panose="02010600030101010101" pitchFamily="2" charset="-122"/>
              </a:rPr>
              <a:t>BP</a:t>
            </a:r>
            <a:r>
              <a:rPr lang="zh-CN" altLang="en-US" sz="2000">
                <a:latin typeface="宋体" panose="02010600030101010101" pitchFamily="2" charset="-122"/>
                <a:ea typeface="宋体" panose="02010600030101010101" pitchFamily="2" charset="-122"/>
                <a:cs typeface="宋体" panose="02010600030101010101" pitchFamily="2" charset="-122"/>
              </a:rPr>
              <a:t>公式：</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en-US" altLang="zh-CN" sz="200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1614805" y="139065"/>
            <a:ext cx="4064000" cy="368300"/>
          </a:xfrm>
          <a:prstGeom prst="rect">
            <a:avLst/>
          </a:prstGeom>
          <a:noFill/>
        </p:spPr>
        <p:txBody>
          <a:bodyPr wrap="square" rtlCol="0">
            <a:spAutoFit/>
          </a:bodyPr>
          <a:p>
            <a:r>
              <a:rPr lang="en-US" altLang="zh-CN"/>
              <a:t>BLEU</a:t>
            </a:r>
            <a:r>
              <a:rPr lang="zh-CN" altLang="en-US"/>
              <a:t>计算</a:t>
            </a:r>
            <a:endParaRPr lang="zh-CN" altLang="en-US"/>
          </a:p>
        </p:txBody>
      </p:sp>
      <p:pic>
        <p:nvPicPr>
          <p:cNvPr id="7" name="图片 6"/>
          <p:cNvPicPr>
            <a:picLocks noChangeAspect="1"/>
          </p:cNvPicPr>
          <p:nvPr/>
        </p:nvPicPr>
        <p:blipFill>
          <a:blip r:embed="rId1"/>
          <a:stretch>
            <a:fillRect/>
          </a:stretch>
        </p:blipFill>
        <p:spPr>
          <a:xfrm>
            <a:off x="4373880" y="1784985"/>
            <a:ext cx="2636520" cy="632460"/>
          </a:xfrm>
          <a:prstGeom prst="rect">
            <a:avLst/>
          </a:prstGeom>
        </p:spPr>
      </p:pic>
      <p:pic>
        <p:nvPicPr>
          <p:cNvPr id="8" name="图片 7"/>
          <p:cNvPicPr>
            <a:picLocks noChangeAspect="1"/>
          </p:cNvPicPr>
          <p:nvPr/>
        </p:nvPicPr>
        <p:blipFill>
          <a:blip r:embed="rId2"/>
          <a:stretch>
            <a:fillRect/>
          </a:stretch>
        </p:blipFill>
        <p:spPr>
          <a:xfrm>
            <a:off x="4373880" y="3051810"/>
            <a:ext cx="2933700" cy="754380"/>
          </a:xfrm>
          <a:prstGeom prst="rect">
            <a:avLst/>
          </a:prstGeom>
        </p:spPr>
      </p:pic>
      <p:pic>
        <p:nvPicPr>
          <p:cNvPr id="9" name="图片 8"/>
          <p:cNvPicPr>
            <a:picLocks noChangeAspect="1"/>
          </p:cNvPicPr>
          <p:nvPr/>
        </p:nvPicPr>
        <p:blipFill>
          <a:blip r:embed="rId3"/>
          <a:stretch>
            <a:fillRect/>
          </a:stretch>
        </p:blipFill>
        <p:spPr>
          <a:xfrm>
            <a:off x="2356485" y="3695065"/>
            <a:ext cx="4061460" cy="1188720"/>
          </a:xfrm>
          <a:prstGeom prst="rect">
            <a:avLst/>
          </a:prstGeom>
        </p:spPr>
      </p:pic>
      <p:pic>
        <p:nvPicPr>
          <p:cNvPr id="11" name="图片 10"/>
          <p:cNvPicPr>
            <a:picLocks noChangeAspect="1"/>
          </p:cNvPicPr>
          <p:nvPr/>
        </p:nvPicPr>
        <p:blipFill>
          <a:blip r:embed="rId4"/>
          <a:stretch>
            <a:fillRect/>
          </a:stretch>
        </p:blipFill>
        <p:spPr>
          <a:xfrm>
            <a:off x="3649980" y="5304155"/>
            <a:ext cx="4084320" cy="678180"/>
          </a:xfrm>
          <a:prstGeom prst="rect">
            <a:avLst/>
          </a:prstGeom>
        </p:spPr>
      </p:pic>
      <p:sp>
        <p:nvSpPr>
          <p:cNvPr id="12" name="文本框 11"/>
          <p:cNvSpPr txBox="1"/>
          <p:nvPr/>
        </p:nvSpPr>
        <p:spPr>
          <a:xfrm>
            <a:off x="2356485" y="6062980"/>
            <a:ext cx="4841240" cy="597535"/>
          </a:xfrm>
          <a:prstGeom prst="rect">
            <a:avLst/>
          </a:prstGeom>
          <a:noFill/>
        </p:spPr>
        <p:txBody>
          <a:bodyPr wrap="square" rtlCol="0">
            <a:noAutofit/>
          </a:bodyPr>
          <a:p>
            <a:r>
              <a:rPr lang="zh-CN" altLang="en-US"/>
              <a:t>其中 r是参考文本的长度，c 是候选文本的长度</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14630" y="1482090"/>
            <a:ext cx="6370955" cy="2893060"/>
          </a:xfrm>
        </p:spPr>
        <p:txBody>
          <a:bodyPr>
            <a:normAutofit fontScale="60000"/>
          </a:bodyPr>
          <a:p>
            <a:pPr marL="0" indent="0">
              <a:buNone/>
            </a:pPr>
            <a:r>
              <a:rPr lang="en-US" altLang="zh-CN"/>
              <a:t>1.</a:t>
            </a:r>
            <a:r>
              <a:rPr lang="zh-CN" altLang="en-US"/>
              <a:t>生成</a:t>
            </a:r>
            <a:r>
              <a:rPr lang="en-US" altLang="zh-CN"/>
              <a:t>n-gram</a:t>
            </a:r>
            <a:endParaRPr lang="en-US" altLang="zh-CN"/>
          </a:p>
          <a:p>
            <a:endParaRPr lang="en-US" altLang="zh-CN"/>
          </a:p>
          <a:p>
            <a:endParaRPr lang="en-US" altLang="zh-CN"/>
          </a:p>
          <a:p>
            <a:endParaRPr lang="en-US" altLang="zh-CN"/>
          </a:p>
          <a:p>
            <a:endParaRPr lang="en-US" altLang="zh-CN"/>
          </a:p>
          <a:p>
            <a:pPr marL="0" indent="0">
              <a:buNone/>
            </a:pPr>
            <a:endParaRPr lang="zh-CN" altLang="en-US"/>
          </a:p>
          <a:p>
            <a:pPr marL="0" indent="0">
              <a:buNone/>
            </a:pPr>
            <a:endParaRPr lang="zh-CN" altLang="en-US"/>
          </a:p>
          <a:p>
            <a:pPr marL="0" indent="0">
              <a:buNone/>
            </a:pPr>
            <a:r>
              <a:rPr lang="en-US" altLang="zh-CN">
                <a:sym typeface="+mn-ea"/>
              </a:rPr>
              <a:t>3.</a:t>
            </a:r>
            <a:r>
              <a:rPr lang="zh-CN" altLang="en-US">
                <a:sym typeface="+mn-ea"/>
              </a:rPr>
              <a:t>计算</a:t>
            </a:r>
            <a:r>
              <a:rPr lang="en-US" altLang="zh-CN">
                <a:sym typeface="+mn-ea"/>
              </a:rPr>
              <a:t>BELU</a:t>
            </a:r>
            <a:r>
              <a:rPr lang="zh-CN" altLang="en-US">
                <a:sym typeface="+mn-ea"/>
              </a:rPr>
              <a:t>分数</a:t>
            </a:r>
            <a:endParaRPr lang="zh-CN" altLang="en-US"/>
          </a:p>
          <a:p>
            <a:endParaRPr lang="zh-CN" altLang="en-US"/>
          </a:p>
          <a:p>
            <a:endParaRPr lang="zh-CN" altLang="en-US"/>
          </a:p>
          <a:p>
            <a:pPr marL="0" indent="0">
              <a:buNone/>
            </a:pPr>
            <a:endParaRPr lang="zh-CN" altLang="en-US"/>
          </a:p>
        </p:txBody>
      </p:sp>
      <p:sp>
        <p:nvSpPr>
          <p:cNvPr id="4" name="文本框 3"/>
          <p:cNvSpPr txBox="1"/>
          <p:nvPr/>
        </p:nvSpPr>
        <p:spPr>
          <a:xfrm>
            <a:off x="91440" y="0"/>
            <a:ext cx="4064000" cy="368300"/>
          </a:xfrm>
          <a:prstGeom prst="rect">
            <a:avLst/>
          </a:prstGeom>
          <a:noFill/>
        </p:spPr>
        <p:txBody>
          <a:bodyPr wrap="square" rtlCol="0">
            <a:spAutoFit/>
          </a:bodyPr>
          <a:p>
            <a:r>
              <a:rPr lang="zh-CN" altLang="en-US"/>
              <a:t>例子</a:t>
            </a:r>
            <a:endParaRPr lang="zh-CN" altLang="en-US"/>
          </a:p>
        </p:txBody>
      </p:sp>
      <p:sp>
        <p:nvSpPr>
          <p:cNvPr id="5" name="文本框 4"/>
          <p:cNvSpPr txBox="1"/>
          <p:nvPr/>
        </p:nvSpPr>
        <p:spPr>
          <a:xfrm>
            <a:off x="472440" y="489585"/>
            <a:ext cx="5230495" cy="991870"/>
          </a:xfrm>
          <a:prstGeom prst="rect">
            <a:avLst/>
          </a:prstGeom>
          <a:noFill/>
        </p:spPr>
        <p:txBody>
          <a:bodyPr wrap="square" rtlCol="0">
            <a:noAutofit/>
          </a:bodyPr>
          <a:p>
            <a:r>
              <a:rPr lang="zh-CN" altLang="en-US"/>
              <a:t>现有的</a:t>
            </a:r>
            <a:r>
              <a:rPr lang="zh-CN" altLang="en-US"/>
              <a:t>文本</a:t>
            </a:r>
            <a:endParaRPr lang="zh-CN" altLang="en-US"/>
          </a:p>
          <a:p>
            <a:r>
              <a:rPr lang="zh-CN" altLang="en-US"/>
              <a:t>候选文本</a:t>
            </a:r>
            <a:r>
              <a:rPr lang="en-US" altLang="zh-CN"/>
              <a:t>(Cnadidate):”The cat is on the mat.”</a:t>
            </a:r>
            <a:endParaRPr lang="en-US" altLang="zh-CN"/>
          </a:p>
          <a:p>
            <a:r>
              <a:rPr lang="zh-CN" altLang="en-US"/>
              <a:t>参考文本</a:t>
            </a:r>
            <a:r>
              <a:rPr lang="en-US" altLang="zh-CN"/>
              <a:t>(Reference):”The cat is sittiong on the mat.”</a:t>
            </a:r>
            <a:endParaRPr lang="en-US" altLang="zh-CN"/>
          </a:p>
        </p:txBody>
      </p:sp>
      <p:pic>
        <p:nvPicPr>
          <p:cNvPr id="6" name="图片 5"/>
          <p:cNvPicPr>
            <a:picLocks noChangeAspect="1"/>
          </p:cNvPicPr>
          <p:nvPr/>
        </p:nvPicPr>
        <p:blipFill>
          <a:blip r:embed="rId1"/>
          <a:stretch>
            <a:fillRect/>
          </a:stretch>
        </p:blipFill>
        <p:spPr>
          <a:xfrm>
            <a:off x="1985010" y="1534795"/>
            <a:ext cx="3383280" cy="2080260"/>
          </a:xfrm>
          <a:prstGeom prst="rect">
            <a:avLst/>
          </a:prstGeom>
        </p:spPr>
      </p:pic>
      <p:pic>
        <p:nvPicPr>
          <p:cNvPr id="7" name="图片 6"/>
          <p:cNvPicPr>
            <a:picLocks noChangeAspect="1"/>
          </p:cNvPicPr>
          <p:nvPr/>
        </p:nvPicPr>
        <p:blipFill>
          <a:blip r:embed="rId2"/>
          <a:stretch>
            <a:fillRect/>
          </a:stretch>
        </p:blipFill>
        <p:spPr>
          <a:xfrm>
            <a:off x="7472680" y="1628775"/>
            <a:ext cx="3688080" cy="2514600"/>
          </a:xfrm>
          <a:prstGeom prst="rect">
            <a:avLst/>
          </a:prstGeom>
        </p:spPr>
      </p:pic>
      <p:sp>
        <p:nvSpPr>
          <p:cNvPr id="8" name="文本框 7"/>
          <p:cNvSpPr txBox="1"/>
          <p:nvPr/>
        </p:nvSpPr>
        <p:spPr>
          <a:xfrm>
            <a:off x="5980430" y="1628775"/>
            <a:ext cx="6096000" cy="368300"/>
          </a:xfrm>
          <a:prstGeom prst="rect">
            <a:avLst/>
          </a:prstGeom>
          <a:noFill/>
        </p:spPr>
        <p:txBody>
          <a:bodyPr wrap="square" rtlCol="0" anchor="t">
            <a:spAutoFit/>
          </a:bodyPr>
          <a:p>
            <a:r>
              <a:rPr lang="en-US" altLang="zh-CN">
                <a:sym typeface="+mn-ea"/>
              </a:rPr>
              <a:t>2.</a:t>
            </a:r>
            <a:r>
              <a:rPr lang="zh-CN" altLang="en-US">
                <a:sym typeface="+mn-ea"/>
              </a:rPr>
              <a:t>计算匹配</a:t>
            </a:r>
            <a:endParaRPr lang="zh-CN" altLang="en-US">
              <a:sym typeface="+mn-ea"/>
            </a:endParaRPr>
          </a:p>
        </p:txBody>
      </p:sp>
      <p:pic>
        <p:nvPicPr>
          <p:cNvPr id="9" name="图片 8"/>
          <p:cNvPicPr>
            <a:picLocks noChangeAspect="1"/>
          </p:cNvPicPr>
          <p:nvPr/>
        </p:nvPicPr>
        <p:blipFill>
          <a:blip r:embed="rId3"/>
          <a:stretch>
            <a:fillRect/>
          </a:stretch>
        </p:blipFill>
        <p:spPr>
          <a:xfrm>
            <a:off x="1642745" y="4260215"/>
            <a:ext cx="5143500" cy="2331720"/>
          </a:xfrm>
          <a:prstGeom prst="rect">
            <a:avLst/>
          </a:prstGeom>
        </p:spPr>
      </p:pic>
      <p:pic>
        <p:nvPicPr>
          <p:cNvPr id="11" name="图片 10"/>
          <p:cNvPicPr>
            <a:picLocks noChangeAspect="1"/>
          </p:cNvPicPr>
          <p:nvPr/>
        </p:nvPicPr>
        <p:blipFill>
          <a:blip r:embed="rId4"/>
          <a:stretch>
            <a:fillRect/>
          </a:stretch>
        </p:blipFill>
        <p:spPr>
          <a:xfrm>
            <a:off x="6231890" y="5488940"/>
            <a:ext cx="5593080" cy="13182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706120"/>
            <a:ext cx="10515600" cy="5702300"/>
          </a:xfrm>
        </p:spPr>
        <p:txBody>
          <a:bodyPr>
            <a:normAutofit lnSpcReduction="20000"/>
          </a:bodyPr>
          <a:p>
            <a:pPr marL="0" indent="0">
              <a:buNone/>
            </a:pPr>
            <a:r>
              <a:rPr lang="zh-CN" altLang="en-US"/>
              <a:t>如何应用到质量过滤中</a:t>
            </a:r>
            <a:endParaRPr lang="zh-CN" altLang="en-US"/>
          </a:p>
          <a:p>
            <a:r>
              <a:rPr lang="en-US" altLang="zh-CN"/>
              <a:t>        </a:t>
            </a:r>
            <a:r>
              <a:rPr lang="zh-CN" altLang="en-US"/>
              <a:t>结合 BLEU 分数和困惑度，可以为 NLP 模型生成的文本建立一</a:t>
            </a:r>
            <a:endParaRPr lang="zh-CN" altLang="en-US"/>
          </a:p>
          <a:p>
            <a:pPr marL="0" indent="0">
              <a:buNone/>
            </a:pPr>
            <a:r>
              <a:rPr lang="zh-CN" altLang="en-US"/>
              <a:t>个过滤系统。</a:t>
            </a:r>
            <a:endParaRPr lang="zh-CN" altLang="en-US"/>
          </a:p>
          <a:p>
            <a:endParaRPr lang="zh-CN" altLang="en-US"/>
          </a:p>
          <a:p>
            <a:pPr marL="0" indent="0">
              <a:buNone/>
            </a:pPr>
            <a:r>
              <a:rPr lang="zh-CN" altLang="en-US"/>
              <a:t>指标设置：</a:t>
            </a:r>
            <a:endParaRPr lang="zh-CN" altLang="en-US"/>
          </a:p>
          <a:p>
            <a:r>
              <a:rPr lang="zh-CN" altLang="en-US"/>
              <a:t>设定 BLEU 分数的阈值，例如大于 0.5 。</a:t>
            </a:r>
            <a:endParaRPr lang="zh-CN" altLang="en-US"/>
          </a:p>
          <a:p>
            <a:r>
              <a:rPr lang="zh-CN" altLang="en-US"/>
              <a:t>设定困惑度的阈值，例如小于 100。</a:t>
            </a:r>
            <a:endParaRPr lang="zh-CN" altLang="en-US"/>
          </a:p>
          <a:p>
            <a:endParaRPr lang="zh-CN" altLang="en-US"/>
          </a:p>
          <a:p>
            <a:pPr marL="0" indent="0">
              <a:buNone/>
            </a:pPr>
            <a:r>
              <a:rPr lang="zh-CN" altLang="en-US"/>
              <a:t>生成文本的质量评估：</a:t>
            </a:r>
            <a:endParaRPr lang="zh-CN" altLang="en-US"/>
          </a:p>
          <a:p>
            <a:r>
              <a:rPr lang="zh-CN" altLang="en-US"/>
              <a:t>对每个生成的文本使用上述代码进行评估。</a:t>
            </a:r>
            <a:endParaRPr lang="zh-CN" altLang="en-US"/>
          </a:p>
          <a:p>
            <a:r>
              <a:rPr lang="zh-CN" altLang="en-US"/>
              <a:t>只保留 BLEU 分数高于阈值且困惑度低于阈值的文本，认为这文</a:t>
            </a:r>
            <a:endParaRPr lang="zh-CN" altLang="en-US"/>
          </a:p>
          <a:p>
            <a:pPr marL="0" indent="0">
              <a:buNone/>
            </a:pPr>
            <a:r>
              <a:rPr lang="zh-CN" altLang="en-US"/>
              <a:t>本质量较好，符合预期。</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72085"/>
          </a:xfrm>
        </p:spPr>
        <p:txBody>
          <a:bodyPr>
            <a:normAutofit fontScale="90000"/>
          </a:bodyPr>
          <a:p>
            <a:r>
              <a:rPr lang="en-US" altLang="zh-CN"/>
              <a:t>ROUGE</a:t>
            </a:r>
            <a:r>
              <a:rPr lang="zh-CN" altLang="en-US"/>
              <a:t>计算</a:t>
            </a:r>
            <a:endParaRPr lang="zh-CN" altLang="en-US"/>
          </a:p>
        </p:txBody>
      </p:sp>
      <p:sp>
        <p:nvSpPr>
          <p:cNvPr id="3" name="内容占位符 2"/>
          <p:cNvSpPr>
            <a:spLocks noGrp="1"/>
          </p:cNvSpPr>
          <p:nvPr>
            <p:ph idx="1"/>
          </p:nvPr>
        </p:nvSpPr>
        <p:spPr>
          <a:xfrm>
            <a:off x="88265" y="648335"/>
            <a:ext cx="11818620" cy="6209665"/>
          </a:xfrm>
        </p:spPr>
        <p:txBody>
          <a:bodyPr/>
          <a:p>
            <a:pPr marL="0" indent="0">
              <a:buNone/>
            </a:pPr>
            <a:r>
              <a:rPr lang="zh-CN" altLang="en-US"/>
              <a:t>ROUGE-N:</a:t>
            </a:r>
            <a:endParaRPr lang="zh-CN" altLang="en-US"/>
          </a:p>
          <a:p>
            <a:r>
              <a:rPr lang="zh-CN" altLang="en-US"/>
              <a:t>定义: ROUGE-N 衡量的是 n-grams（n元组）的重叠情况。通常使用 ROUGE-1（单词级基于单元）和 ROUGE-2（双词级基于单元</a:t>
            </a:r>
            <a:r>
              <a:rPr lang="en-US" altLang="zh-CN"/>
              <a:t>)</a:t>
            </a:r>
            <a:r>
              <a:rPr lang="zh-CN" altLang="en-US"/>
              <a:t>。</a:t>
            </a:r>
            <a:endParaRPr lang="zh-CN" altLang="en-US"/>
          </a:p>
          <a:p>
            <a:r>
              <a:rPr lang="zh-CN" altLang="en-US"/>
              <a:t>计算</a:t>
            </a:r>
            <a:r>
              <a:rPr lang="zh-CN" altLang="en-US"/>
              <a:t>公式</a:t>
            </a:r>
            <a:endParaRPr lang="zh-CN" altLang="en-US"/>
          </a:p>
          <a:p>
            <a:endParaRPr lang="zh-CN" altLang="en-US"/>
          </a:p>
          <a:p>
            <a:endParaRPr lang="zh-CN" altLang="en-US"/>
          </a:p>
          <a:p>
            <a:pPr marL="0" indent="0">
              <a:buNone/>
            </a:pPr>
            <a:r>
              <a:rPr lang="zh-CN" altLang="en-US"/>
              <a:t>ROUGE-L:</a:t>
            </a:r>
            <a:endParaRPr lang="zh-CN" altLang="en-US"/>
          </a:p>
          <a:p>
            <a:r>
              <a:rPr lang="zh-CN" altLang="en-US"/>
              <a:t>定义: ROUGE-L 衡量的是最长公共子序列（LCS）的重叠情况。</a:t>
            </a:r>
            <a:endParaRPr lang="zh-CN" altLang="en-US"/>
          </a:p>
          <a:p>
            <a:r>
              <a:rPr lang="zh-CN" altLang="en-US"/>
              <a:t>计算</a:t>
            </a:r>
            <a:r>
              <a:rPr lang="zh-CN" altLang="en-US"/>
              <a:t>公式</a:t>
            </a:r>
            <a:endParaRPr lang="zh-CN" altLang="en-US"/>
          </a:p>
        </p:txBody>
      </p:sp>
      <p:pic>
        <p:nvPicPr>
          <p:cNvPr id="4" name="图片 3"/>
          <p:cNvPicPr>
            <a:picLocks noChangeAspect="1"/>
          </p:cNvPicPr>
          <p:nvPr/>
        </p:nvPicPr>
        <p:blipFill>
          <a:blip r:embed="rId1"/>
          <a:stretch>
            <a:fillRect/>
          </a:stretch>
        </p:blipFill>
        <p:spPr>
          <a:xfrm>
            <a:off x="2900680" y="1929130"/>
            <a:ext cx="4381500" cy="1935480"/>
          </a:xfrm>
          <a:prstGeom prst="rect">
            <a:avLst/>
          </a:prstGeom>
        </p:spPr>
      </p:pic>
      <p:pic>
        <p:nvPicPr>
          <p:cNvPr id="5" name="图片 4"/>
          <p:cNvPicPr>
            <a:picLocks noChangeAspect="1"/>
          </p:cNvPicPr>
          <p:nvPr/>
        </p:nvPicPr>
        <p:blipFill>
          <a:blip r:embed="rId2"/>
          <a:stretch>
            <a:fillRect/>
          </a:stretch>
        </p:blipFill>
        <p:spPr>
          <a:xfrm>
            <a:off x="3216910" y="4645660"/>
            <a:ext cx="3749040" cy="19354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例子</a:t>
            </a:r>
            <a:endParaRPr lang="zh-CN" altLang="en-US"/>
          </a:p>
        </p:txBody>
      </p:sp>
      <p:pic>
        <p:nvPicPr>
          <p:cNvPr id="4" name="内容占位符 3"/>
          <p:cNvPicPr>
            <a:picLocks noChangeAspect="1"/>
          </p:cNvPicPr>
          <p:nvPr>
            <p:ph idx="1"/>
          </p:nvPr>
        </p:nvPicPr>
        <p:blipFill>
          <a:blip r:embed="rId1"/>
          <a:stretch>
            <a:fillRect/>
          </a:stretch>
        </p:blipFill>
        <p:spPr>
          <a:xfrm>
            <a:off x="3597910" y="213360"/>
            <a:ext cx="4404360" cy="2293620"/>
          </a:xfrm>
          <a:prstGeom prst="rect">
            <a:avLst/>
          </a:prstGeom>
        </p:spPr>
      </p:pic>
      <p:pic>
        <p:nvPicPr>
          <p:cNvPr id="5" name="图片 4"/>
          <p:cNvPicPr>
            <a:picLocks noChangeAspect="1"/>
          </p:cNvPicPr>
          <p:nvPr/>
        </p:nvPicPr>
        <p:blipFill>
          <a:blip r:embed="rId2"/>
          <a:stretch>
            <a:fillRect/>
          </a:stretch>
        </p:blipFill>
        <p:spPr>
          <a:xfrm>
            <a:off x="0" y="2859405"/>
            <a:ext cx="5791200" cy="2964180"/>
          </a:xfrm>
          <a:prstGeom prst="rect">
            <a:avLst/>
          </a:prstGeom>
        </p:spPr>
      </p:pic>
      <p:pic>
        <p:nvPicPr>
          <p:cNvPr id="6" name="图片 5"/>
          <p:cNvPicPr>
            <a:picLocks noChangeAspect="1"/>
          </p:cNvPicPr>
          <p:nvPr/>
        </p:nvPicPr>
        <p:blipFill>
          <a:blip r:embed="rId3"/>
          <a:stretch>
            <a:fillRect/>
          </a:stretch>
        </p:blipFill>
        <p:spPr>
          <a:xfrm>
            <a:off x="6200140" y="2760980"/>
            <a:ext cx="5562600" cy="39852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49555" y="71120"/>
            <a:ext cx="11727815" cy="6106160"/>
          </a:xfrm>
        </p:spPr>
        <p:txBody>
          <a:bodyPr>
            <a:normAutofit fontScale="35000"/>
          </a:bodyPr>
          <a:p>
            <a:r>
              <a:rPr lang="zh-CN" altLang="en-US" sz="7200">
                <a:latin typeface="宋体" panose="02010600030101010101" pitchFamily="2" charset="-122"/>
                <a:ea typeface="宋体" panose="02010600030101010101" pitchFamily="2" charset="-122"/>
                <a:cs typeface="宋体" panose="02010600030101010101" pitchFamily="2" charset="-122"/>
              </a:rPr>
              <a:t>通过以上示例可以看到，ROUGE 指标通过计算生成的摘要与参考摘要之间的重叠程度来评估内容的质量。ROUGE-1 和 ROUGE-L 都提供了准确率、召回率和 F1 分数，使得我们可以定量评估模型的表现。ROUGE-1 更注重精确的词汇相似性，而 ROUGE-L 则考虑了词汇的顺序，适用于需要捕捉语义结构的情况。</a:t>
            </a:r>
            <a:endParaRPr lang="zh-CN" altLang="en-US" sz="7200">
              <a:latin typeface="宋体" panose="02010600030101010101" pitchFamily="2" charset="-122"/>
              <a:ea typeface="宋体" panose="02010600030101010101" pitchFamily="2" charset="-122"/>
              <a:cs typeface="宋体" panose="02010600030101010101" pitchFamily="2" charset="-122"/>
            </a:endParaRPr>
          </a:p>
          <a:p>
            <a:r>
              <a:rPr lang="zh-CN" altLang="en-US" sz="7200">
                <a:latin typeface="宋体" panose="02010600030101010101" pitchFamily="2" charset="-122"/>
                <a:ea typeface="宋体" panose="02010600030101010101" pitchFamily="2" charset="-122"/>
                <a:cs typeface="宋体" panose="02010600030101010101" pitchFamily="2" charset="-122"/>
              </a:rPr>
              <a:t>在评估 ROUGE 指标的效果时，通过以下几个方面来得出结论：</a:t>
            </a:r>
            <a:endParaRPr lang="zh-CN" altLang="en-US"/>
          </a:p>
          <a:p>
            <a:r>
              <a:rPr lang="zh-CN" altLang="en-US" sz="7200">
                <a:latin typeface="宋体" panose="02010600030101010101" pitchFamily="2" charset="-122"/>
                <a:ea typeface="宋体" panose="02010600030101010101" pitchFamily="2" charset="-122"/>
                <a:cs typeface="宋体" panose="02010600030101010101" pitchFamily="2" charset="-122"/>
              </a:rPr>
              <a:t>1. 综合评估 F1 分数</a:t>
            </a:r>
            <a:endParaRPr lang="zh-CN" altLang="en-US" sz="7200">
              <a:latin typeface="宋体" panose="02010600030101010101" pitchFamily="2" charset="-122"/>
              <a:ea typeface="宋体" panose="02010600030101010101" pitchFamily="2" charset="-122"/>
              <a:cs typeface="宋体" panose="02010600030101010101" pitchFamily="2" charset="-122"/>
            </a:endParaRPr>
          </a:p>
          <a:p>
            <a:r>
              <a:rPr lang="zh-CN" altLang="en-US" sz="7200">
                <a:latin typeface="宋体" panose="02010600030101010101" pitchFamily="2" charset="-122"/>
                <a:ea typeface="宋体" panose="02010600030101010101" pitchFamily="2" charset="-122"/>
                <a:cs typeface="宋体" panose="02010600030101010101" pitchFamily="2" charset="-122"/>
              </a:rPr>
              <a:t>ROUGE 指标通常使用 F1 分数作为主要评估标准。F1 分数是精确率和召回率的调和平均数，提供了一个平衡的衡量方法，能够综合考虑生成文本与参考文本之间的重叠程度。高的 F1 分数表明生成文本在内容和表达上与参考文本相似度较高。</a:t>
            </a:r>
            <a:endParaRPr lang="zh-CN" altLang="en-US" sz="7200">
              <a:latin typeface="宋体" panose="02010600030101010101" pitchFamily="2" charset="-122"/>
              <a:ea typeface="宋体" panose="02010600030101010101" pitchFamily="2" charset="-122"/>
              <a:cs typeface="宋体" panose="02010600030101010101" pitchFamily="2" charset="-122"/>
            </a:endParaRPr>
          </a:p>
          <a:p>
            <a:r>
              <a:rPr lang="zh-CN" altLang="en-US" sz="7200">
                <a:latin typeface="宋体" panose="02010600030101010101" pitchFamily="2" charset="-122"/>
                <a:ea typeface="宋体" panose="02010600030101010101" pitchFamily="2" charset="-122"/>
                <a:cs typeface="宋体" panose="02010600030101010101" pitchFamily="2" charset="-122"/>
              </a:rPr>
              <a:t>2. 分析精确率和召回率</a:t>
            </a:r>
            <a:endParaRPr lang="zh-CN" altLang="en-US" sz="7200">
              <a:latin typeface="宋体" panose="02010600030101010101" pitchFamily="2" charset="-122"/>
              <a:ea typeface="宋体" panose="02010600030101010101" pitchFamily="2" charset="-122"/>
              <a:cs typeface="宋体" panose="02010600030101010101" pitchFamily="2" charset="-122"/>
            </a:endParaRPr>
          </a:p>
          <a:p>
            <a:r>
              <a:rPr lang="zh-CN" altLang="en-US" sz="7200">
                <a:latin typeface="宋体" panose="02010600030101010101" pitchFamily="2" charset="-122"/>
                <a:ea typeface="宋体" panose="02010600030101010101" pitchFamily="2" charset="-122"/>
                <a:cs typeface="宋体" panose="02010600030101010101" pitchFamily="2" charset="-122"/>
              </a:rPr>
              <a:t>在解释 ROUGE 分数时，分别考虑精确率和召回率是很重要的：</a:t>
            </a:r>
            <a:endParaRPr lang="zh-CN" altLang="en-US" sz="7200">
              <a:latin typeface="宋体" panose="02010600030101010101" pitchFamily="2" charset="-122"/>
              <a:ea typeface="宋体" panose="02010600030101010101" pitchFamily="2" charset="-122"/>
              <a:cs typeface="宋体" panose="02010600030101010101" pitchFamily="2" charset="-122"/>
            </a:endParaRPr>
          </a:p>
          <a:p>
            <a:r>
              <a:rPr lang="zh-CN" altLang="en-US" sz="7200">
                <a:latin typeface="宋体" panose="02010600030101010101" pitchFamily="2" charset="-122"/>
                <a:ea typeface="宋体" panose="02010600030101010101" pitchFamily="2" charset="-122"/>
                <a:cs typeface="宋体" panose="02010600030101010101" pitchFamily="2" charset="-122"/>
              </a:rPr>
              <a:t>高精确率意味着生成的文本包含了大量正确的内容，但可能遗漏了一些重要的点。</a:t>
            </a:r>
            <a:endParaRPr lang="zh-CN" altLang="en-US" sz="7200">
              <a:latin typeface="宋体" panose="02010600030101010101" pitchFamily="2" charset="-122"/>
              <a:ea typeface="宋体" panose="02010600030101010101" pitchFamily="2" charset="-122"/>
              <a:cs typeface="宋体" panose="02010600030101010101" pitchFamily="2" charset="-122"/>
            </a:endParaRPr>
          </a:p>
          <a:p>
            <a:r>
              <a:rPr lang="zh-CN" altLang="en-US" sz="7200">
                <a:latin typeface="宋体" panose="02010600030101010101" pitchFamily="2" charset="-122"/>
                <a:ea typeface="宋体" panose="02010600030101010101" pitchFamily="2" charset="-122"/>
                <a:cs typeface="宋体" panose="02010600030101010101" pitchFamily="2" charset="-122"/>
              </a:rPr>
              <a:t>高召回率则表示模型能覆盖较多的参考内容，但可能包含了不必要或冗余的信息。</a:t>
            </a:r>
            <a:endParaRPr lang="zh-CN" altLang="en-US" sz="7200">
              <a:latin typeface="宋体" panose="02010600030101010101" pitchFamily="2" charset="-122"/>
              <a:ea typeface="宋体" panose="02010600030101010101" pitchFamily="2" charset="-122"/>
              <a:cs typeface="宋体" panose="02010600030101010101" pitchFamily="2" charset="-122"/>
            </a:endParaRPr>
          </a:p>
          <a:p>
            <a:endParaRPr lang="zh-CN" altLang="en-US" sz="72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2113915"/>
            <a:ext cx="10515600" cy="4063365"/>
          </a:xfrm>
        </p:spPr>
        <p:txBody>
          <a:bodyPr/>
          <a:p>
            <a:endParaRPr lang="zh-CN" altLang="en-US"/>
          </a:p>
        </p:txBody>
      </p:sp>
      <p:sp>
        <p:nvSpPr>
          <p:cNvPr id="4" name="文本框 3"/>
          <p:cNvSpPr txBox="1"/>
          <p:nvPr/>
        </p:nvSpPr>
        <p:spPr>
          <a:xfrm>
            <a:off x="328930" y="207010"/>
            <a:ext cx="11614150" cy="1765935"/>
          </a:xfrm>
          <a:prstGeom prst="rect">
            <a:avLst/>
          </a:prstGeom>
          <a:noFill/>
        </p:spPr>
        <p:txBody>
          <a:bodyPr wrap="square" rtlCol="0">
            <a:no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3. 与基线进行比较</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将 ROUGE 分数与基线模型（如其他算法或人类生成的摘要）的分数进行比较，可以更清晰地评估模型的表现改进。</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如果模型的 ROUGE 分数显著高于基线，则说明采用的模型或方法在生成内容方面有较好的效果。</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EM</a:t>
            </a:r>
            <a:endParaRPr lang="en-US" altLang="zh-CN"/>
          </a:p>
        </p:txBody>
      </p:sp>
      <p:pic>
        <p:nvPicPr>
          <p:cNvPr id="4" name="内容占位符 3"/>
          <p:cNvPicPr>
            <a:picLocks noChangeAspect="1"/>
          </p:cNvPicPr>
          <p:nvPr>
            <p:ph idx="1"/>
          </p:nvPr>
        </p:nvPicPr>
        <p:blipFill>
          <a:blip r:embed="rId1"/>
          <a:stretch>
            <a:fillRect/>
          </a:stretch>
        </p:blipFill>
        <p:spPr>
          <a:xfrm>
            <a:off x="624840" y="1385570"/>
            <a:ext cx="5745480" cy="1120140"/>
          </a:xfrm>
          <a:prstGeom prst="rect">
            <a:avLst/>
          </a:prstGeom>
        </p:spPr>
      </p:pic>
      <p:sp>
        <p:nvSpPr>
          <p:cNvPr id="5" name="文本框 4"/>
          <p:cNvSpPr txBox="1"/>
          <p:nvPr/>
        </p:nvSpPr>
        <p:spPr>
          <a:xfrm>
            <a:off x="6609715" y="588645"/>
            <a:ext cx="5425440" cy="5965190"/>
          </a:xfrm>
          <a:prstGeom prst="rect">
            <a:avLst/>
          </a:prstGeom>
          <a:noFill/>
        </p:spPr>
        <p:txBody>
          <a:bodyPr wrap="square" rtlCol="0">
            <a:noAutofit/>
          </a:bodyPr>
          <a:p>
            <a:r>
              <a:rPr lang="zh-CN" altLang="en-US"/>
              <a:t>假设我们有以下几个问题及其参考答案和模型生成的答案：</a:t>
            </a:r>
            <a:endParaRPr lang="zh-CN" altLang="en-US"/>
          </a:p>
          <a:p>
            <a:r>
              <a:rPr lang="zh-CN" altLang="en-US"/>
              <a:t>问题: "What is the capital of France?"</a:t>
            </a:r>
            <a:endParaRPr lang="zh-CN" altLang="en-US"/>
          </a:p>
          <a:p>
            <a:r>
              <a:rPr lang="zh-CN" altLang="en-US"/>
              <a:t>参考答案: "Paris"</a:t>
            </a:r>
            <a:endParaRPr lang="zh-CN" altLang="en-US"/>
          </a:p>
          <a:p>
            <a:r>
              <a:rPr lang="zh-CN" altLang="en-US"/>
              <a:t>模型生成的答案: "Paris"</a:t>
            </a:r>
            <a:endParaRPr lang="zh-CN" altLang="en-US"/>
          </a:p>
          <a:p>
            <a:r>
              <a:rPr lang="zh-CN" altLang="en-US"/>
              <a:t>匹配结果: ✔️（完全匹配）</a:t>
            </a:r>
            <a:endParaRPr lang="zh-CN" altLang="en-US"/>
          </a:p>
          <a:p>
            <a:endParaRPr lang="zh-CN" altLang="en-US"/>
          </a:p>
          <a:p>
            <a:r>
              <a:rPr lang="zh-CN" altLang="en-US"/>
              <a:t>问题: "What is 2 + 2?"</a:t>
            </a:r>
            <a:endParaRPr lang="zh-CN" altLang="en-US"/>
          </a:p>
          <a:p>
            <a:r>
              <a:rPr lang="zh-CN" altLang="en-US"/>
              <a:t>参考答案: "4"</a:t>
            </a:r>
            <a:endParaRPr lang="zh-CN" altLang="en-US"/>
          </a:p>
          <a:p>
            <a:r>
              <a:rPr lang="zh-CN" altLang="en-US"/>
              <a:t>模型生成的答案: "Four"</a:t>
            </a:r>
            <a:endParaRPr lang="zh-CN" altLang="en-US"/>
          </a:p>
          <a:p>
            <a:r>
              <a:rPr lang="zh-CN" altLang="en-US"/>
              <a:t>匹配结果: ❌（不匹配）</a:t>
            </a:r>
            <a:endParaRPr lang="zh-CN" altLang="en-US"/>
          </a:p>
          <a:p>
            <a:endParaRPr lang="zh-CN" altLang="en-US"/>
          </a:p>
          <a:p>
            <a:r>
              <a:rPr lang="zh-CN" altLang="en-US"/>
              <a:t>问题: "What color is the sky?"</a:t>
            </a:r>
            <a:endParaRPr lang="zh-CN" altLang="en-US"/>
          </a:p>
          <a:p>
            <a:r>
              <a:rPr lang="zh-CN" altLang="en-US"/>
              <a:t>参考答案: "Blue"</a:t>
            </a:r>
            <a:endParaRPr lang="zh-CN" altLang="en-US"/>
          </a:p>
          <a:p>
            <a:r>
              <a:rPr lang="zh-CN" altLang="en-US"/>
              <a:t>模型生成的答案: "Blue"</a:t>
            </a:r>
            <a:endParaRPr lang="zh-CN" altLang="en-US"/>
          </a:p>
          <a:p>
            <a:r>
              <a:rPr lang="zh-CN" altLang="en-US"/>
              <a:t>匹配结果: ✔️（完全匹配）</a:t>
            </a:r>
            <a:endParaRPr lang="zh-CN" altLang="en-US"/>
          </a:p>
          <a:p>
            <a:endParaRPr lang="zh-CN" altLang="en-US"/>
          </a:p>
          <a:p>
            <a:r>
              <a:rPr lang="zh-CN" altLang="en-US"/>
              <a:t>问题: "What is the largest mammal?"</a:t>
            </a:r>
            <a:endParaRPr lang="zh-CN" altLang="en-US"/>
          </a:p>
          <a:p>
            <a:r>
              <a:rPr lang="zh-CN" altLang="en-US"/>
              <a:t>参考答案: "Blue whale"</a:t>
            </a:r>
            <a:endParaRPr lang="zh-CN" altLang="en-US"/>
          </a:p>
          <a:p>
            <a:r>
              <a:rPr lang="zh-CN" altLang="en-US"/>
              <a:t>模型生成的答案: "whale"</a:t>
            </a:r>
            <a:endParaRPr lang="zh-CN" altLang="en-US"/>
          </a:p>
          <a:p>
            <a:r>
              <a:rPr lang="zh-CN" altLang="en-US"/>
              <a:t>匹配结果: ❌（不匹配）</a:t>
            </a:r>
            <a:endParaRPr lang="zh-CN" altLang="en-US"/>
          </a:p>
        </p:txBody>
      </p:sp>
      <p:pic>
        <p:nvPicPr>
          <p:cNvPr id="6" name="图片 5"/>
          <p:cNvPicPr>
            <a:picLocks noChangeAspect="1"/>
          </p:cNvPicPr>
          <p:nvPr/>
        </p:nvPicPr>
        <p:blipFill>
          <a:blip r:embed="rId2"/>
          <a:stretch>
            <a:fillRect/>
          </a:stretch>
        </p:blipFill>
        <p:spPr>
          <a:xfrm>
            <a:off x="1656080" y="4445000"/>
            <a:ext cx="4861560" cy="14782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652780"/>
            <a:ext cx="10515600" cy="5524500"/>
          </a:xfrm>
        </p:spPr>
        <p:txBody>
          <a:bodyPr/>
          <a:p>
            <a:pPr marL="0" indent="0">
              <a:buNone/>
            </a:pPr>
            <a:endParaRPr lang="zh-CN" altLang="en-US"/>
          </a:p>
          <a:p>
            <a:pPr marL="0" indent="0">
              <a:buNone/>
            </a:pPr>
            <a:endParaRPr lang="zh-CN" altLang="en-US"/>
          </a:p>
          <a:p>
            <a:pPr marL="0" indent="0">
              <a:buNone/>
            </a:pPr>
            <a:r>
              <a:rPr lang="zh-CN" altLang="en-US"/>
              <a:t>假设您有一个参考文本和一个生成文本</a:t>
            </a:r>
            <a:r>
              <a:rPr lang="en-US" altLang="zh-CN"/>
              <a:t>,</a:t>
            </a:r>
            <a:r>
              <a:rPr lang="zh-CN" altLang="en-US"/>
              <a:t>计算它们的 n-gram 重叠度：</a:t>
            </a:r>
            <a:endParaRPr lang="zh-CN" altLang="en-US"/>
          </a:p>
          <a:p>
            <a:r>
              <a:rPr lang="zh-CN" altLang="en-US" sz="2000"/>
              <a:t>将参考文本和生成文本划分为 n-grams。</a:t>
            </a:r>
            <a:endParaRPr lang="zh-CN" altLang="en-US" sz="2000"/>
          </a:p>
          <a:p>
            <a:r>
              <a:rPr lang="zh-CN" altLang="en-US" sz="2000"/>
              <a:t>计算生成文本和参考文本中共同出现的 n-grams 的数量。</a:t>
            </a:r>
            <a:endParaRPr lang="zh-CN" altLang="en-US" sz="2000"/>
          </a:p>
          <a:p>
            <a:r>
              <a:rPr lang="zh-CN" altLang="en-US" sz="2000"/>
              <a:t>将这个数量与生成文本或参考文本中的 n-grams 总数进行比较，以计算重叠度。</a:t>
            </a:r>
            <a:endParaRPr lang="zh-CN" altLang="en-US" sz="2000"/>
          </a:p>
          <a:p>
            <a:endParaRPr lang="zh-CN" altLang="en-US"/>
          </a:p>
          <a:p>
            <a:r>
              <a:rPr lang="zh-CN" altLang="en-US">
                <a:sym typeface="+mn-ea"/>
              </a:rPr>
              <a:t>代码展示</a:t>
            </a:r>
            <a:endParaRPr lang="zh-CN" altLang="en-US"/>
          </a:p>
          <a:p>
            <a:r>
              <a:rPr lang="en-US" altLang="zh-CN" sz="5400">
                <a:solidFill>
                  <a:srgbClr val="FF0000"/>
                </a:solidFill>
              </a:rPr>
              <a:t>                        </a:t>
            </a:r>
            <a:r>
              <a:rPr lang="zh-CN" altLang="en-US" sz="5400">
                <a:solidFill>
                  <a:srgbClr val="FF0000"/>
                </a:solidFill>
              </a:rPr>
              <a:t>去掉该页</a:t>
            </a:r>
            <a:endParaRPr lang="zh-CN" altLang="en-US" sz="540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a:bodyPr>
          <a:p>
            <a:pPr marL="0" indent="0">
              <a:buNone/>
            </a:pPr>
            <a:r>
              <a:rPr lang="zh-CN" altLang="en-US"/>
              <a:t>实现分类器的方法</a:t>
            </a:r>
            <a:endParaRPr lang="zh-CN" altLang="en-US"/>
          </a:p>
          <a:p>
            <a:r>
              <a:rPr lang="zh-CN" altLang="en-US"/>
              <a:t>轻量级模型（如 FastText 等）</a:t>
            </a:r>
            <a:endParaRPr lang="zh-CN" altLang="en-US"/>
          </a:p>
          <a:p>
            <a:r>
              <a:rPr lang="zh-CN" altLang="en-US"/>
              <a:t>可微调的预训练语言模型（如 BERT、BART 或者 LLaMA 等）</a:t>
            </a:r>
            <a:endParaRPr lang="zh-CN" altLang="en-US"/>
          </a:p>
          <a:p>
            <a:r>
              <a:rPr lang="zh-CN" altLang="en-US"/>
              <a:t>闭源大语言模型 API（如GPT-4、Claude 3）。</a:t>
            </a:r>
            <a:endParaRPr lang="zh-CN" altLang="en-US"/>
          </a:p>
          <a:p>
            <a:endParaRPr lang="zh-CN" altLang="en-US"/>
          </a:p>
        </p:txBody>
      </p:sp>
      <p:sp>
        <p:nvSpPr>
          <p:cNvPr id="2" name="文本框 1"/>
          <p:cNvSpPr txBox="1"/>
          <p:nvPr/>
        </p:nvSpPr>
        <p:spPr>
          <a:xfrm>
            <a:off x="4084320" y="732790"/>
            <a:ext cx="4064000" cy="460375"/>
          </a:xfrm>
          <a:prstGeom prst="rect">
            <a:avLst/>
          </a:prstGeom>
          <a:noFill/>
        </p:spPr>
        <p:txBody>
          <a:bodyPr wrap="square" rtlCol="0">
            <a:spAutoFit/>
          </a:bodyPr>
          <a:p>
            <a:pPr algn="ctr"/>
            <a:r>
              <a:rPr lang="zh-CN" altLang="en-US" sz="2400">
                <a:sym typeface="+mn-ea"/>
              </a:rPr>
              <a:t>基于分类器方法</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65125" y="189865"/>
            <a:ext cx="10988675" cy="5987415"/>
          </a:xfrm>
        </p:spPr>
        <p:txBody>
          <a:bodyPr/>
          <a:p>
            <a:pPr marL="0" indent="0">
              <a:buNone/>
            </a:pPr>
            <a:r>
              <a:rPr lang="en-US" altLang="zh-CN"/>
              <a:t>       </a:t>
            </a: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r>
              <a:rPr lang="en-US" altLang="zh-CN"/>
              <a:t>                                 </a:t>
            </a:r>
            <a:r>
              <a:rPr lang="zh-CN" altLang="en-US"/>
              <a:t>数据准备</a:t>
            </a:r>
            <a:endParaRPr lang="en-US" altLang="zh-CN"/>
          </a:p>
          <a:p>
            <a:pPr marL="0" indent="0">
              <a:buNone/>
            </a:pPr>
            <a:endParaRPr lang="en-US" altLang="zh-CN"/>
          </a:p>
        </p:txBody>
      </p:sp>
      <p:cxnSp>
        <p:nvCxnSpPr>
          <p:cNvPr id="4" name="直接箭头连接符 3"/>
          <p:cNvCxnSpPr/>
          <p:nvPr/>
        </p:nvCxnSpPr>
        <p:spPr>
          <a:xfrm>
            <a:off x="4557395" y="2965450"/>
            <a:ext cx="97726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5" name="直接连接符 4"/>
          <p:cNvCxnSpPr/>
          <p:nvPr/>
        </p:nvCxnSpPr>
        <p:spPr>
          <a:xfrm>
            <a:off x="5545455" y="1113155"/>
            <a:ext cx="51435" cy="3982085"/>
          </a:xfrm>
          <a:prstGeom prst="line">
            <a:avLst/>
          </a:prstGeom>
        </p:spPr>
        <p:style>
          <a:lnRef idx="2">
            <a:schemeClr val="accent1"/>
          </a:lnRef>
          <a:fillRef idx="0">
            <a:srgbClr val="FFFFFF"/>
          </a:fillRef>
          <a:effectRef idx="0">
            <a:srgbClr val="FFFFFF"/>
          </a:effectRef>
          <a:fontRef idx="minor">
            <a:schemeClr val="tx1"/>
          </a:fontRef>
        </p:style>
      </p:cxnSp>
      <p:cxnSp>
        <p:nvCxnSpPr>
          <p:cNvPr id="6" name="直接箭头连接符 5"/>
          <p:cNvCxnSpPr/>
          <p:nvPr/>
        </p:nvCxnSpPr>
        <p:spPr>
          <a:xfrm flipV="1">
            <a:off x="5534660" y="1102995"/>
            <a:ext cx="1265555" cy="101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6861810" y="923925"/>
            <a:ext cx="4064000" cy="368300"/>
          </a:xfrm>
          <a:prstGeom prst="rect">
            <a:avLst/>
          </a:prstGeom>
          <a:noFill/>
        </p:spPr>
        <p:txBody>
          <a:bodyPr wrap="square" rtlCol="0">
            <a:spAutoFit/>
          </a:bodyPr>
          <a:p>
            <a:r>
              <a:rPr lang="zh-CN" altLang="en-US"/>
              <a:t>数据</a:t>
            </a:r>
            <a:r>
              <a:rPr lang="zh-CN" altLang="en-US"/>
              <a:t>来源</a:t>
            </a:r>
            <a:endParaRPr lang="zh-CN" altLang="en-US"/>
          </a:p>
        </p:txBody>
      </p:sp>
      <p:cxnSp>
        <p:nvCxnSpPr>
          <p:cNvPr id="8" name="直接箭头连接符 7"/>
          <p:cNvCxnSpPr/>
          <p:nvPr/>
        </p:nvCxnSpPr>
        <p:spPr>
          <a:xfrm flipV="1">
            <a:off x="5545455" y="2615565"/>
            <a:ext cx="1224280" cy="101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6934200" y="2416175"/>
            <a:ext cx="4064000" cy="368300"/>
          </a:xfrm>
          <a:prstGeom prst="rect">
            <a:avLst/>
          </a:prstGeom>
          <a:noFill/>
        </p:spPr>
        <p:txBody>
          <a:bodyPr wrap="square" rtlCol="0">
            <a:spAutoFit/>
          </a:bodyPr>
          <a:p>
            <a:r>
              <a:rPr lang="zh-CN" altLang="en-US"/>
              <a:t>数据</a:t>
            </a:r>
            <a:r>
              <a:rPr lang="zh-CN" altLang="en-US"/>
              <a:t>预处理</a:t>
            </a:r>
            <a:endParaRPr lang="zh-CN" altLang="en-US"/>
          </a:p>
        </p:txBody>
      </p:sp>
      <p:cxnSp>
        <p:nvCxnSpPr>
          <p:cNvPr id="10" name="直接箭头连接符 9"/>
          <p:cNvCxnSpPr/>
          <p:nvPr/>
        </p:nvCxnSpPr>
        <p:spPr>
          <a:xfrm flipV="1">
            <a:off x="5596890" y="3572510"/>
            <a:ext cx="1245235" cy="209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6985635" y="3399155"/>
            <a:ext cx="4064000" cy="368300"/>
          </a:xfrm>
          <a:prstGeom prst="rect">
            <a:avLst/>
          </a:prstGeom>
          <a:noFill/>
        </p:spPr>
        <p:txBody>
          <a:bodyPr wrap="square" rtlCol="0">
            <a:spAutoFit/>
          </a:bodyPr>
          <a:p>
            <a:r>
              <a:rPr lang="zh-CN" altLang="en-US"/>
              <a:t>词元化</a:t>
            </a:r>
            <a:r>
              <a:rPr lang="en-US" altLang="zh-CN"/>
              <a:t>(</a:t>
            </a:r>
            <a:r>
              <a:rPr lang="zh-CN" altLang="en-US"/>
              <a:t>分词</a:t>
            </a:r>
            <a:r>
              <a:rPr lang="en-US" altLang="zh-CN"/>
              <a:t>)</a:t>
            </a:r>
            <a:endParaRPr lang="en-US" altLang="zh-CN"/>
          </a:p>
        </p:txBody>
      </p:sp>
      <p:cxnSp>
        <p:nvCxnSpPr>
          <p:cNvPr id="12" name="直接箭头连接符 11"/>
          <p:cNvCxnSpPr/>
          <p:nvPr/>
        </p:nvCxnSpPr>
        <p:spPr>
          <a:xfrm>
            <a:off x="5585778" y="5095240"/>
            <a:ext cx="124523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6851650" y="4911090"/>
            <a:ext cx="4064000" cy="368300"/>
          </a:xfrm>
          <a:prstGeom prst="rect">
            <a:avLst/>
          </a:prstGeom>
          <a:noFill/>
        </p:spPr>
        <p:txBody>
          <a:bodyPr wrap="square" rtlCol="0">
            <a:spAutoFit/>
          </a:bodyPr>
          <a:p>
            <a:r>
              <a:rPr lang="zh-CN" altLang="en-US"/>
              <a:t>数据</a:t>
            </a:r>
            <a:r>
              <a:rPr lang="zh-CN" altLang="en-US"/>
              <a:t>调度</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质量过滤具体</a:t>
            </a:r>
            <a:r>
              <a:rPr lang="zh-CN" altLang="en-US"/>
              <a:t>流程</a:t>
            </a:r>
            <a:endParaRPr lang="zh-CN" altLang="en-US"/>
          </a:p>
        </p:txBody>
      </p:sp>
      <p:sp>
        <p:nvSpPr>
          <p:cNvPr id="3" name="内容占位符 2"/>
          <p:cNvSpPr>
            <a:spLocks noGrp="1"/>
          </p:cNvSpPr>
          <p:nvPr>
            <p:ph idx="1"/>
          </p:nvPr>
        </p:nvSpPr>
        <p:spPr>
          <a:xfrm>
            <a:off x="838200" y="1825625"/>
            <a:ext cx="10515600" cy="4778375"/>
          </a:xfrm>
        </p:spPr>
        <p:txBody>
          <a:bodyPr>
            <a:normAutofit fontScale="80000"/>
          </a:bodyPr>
          <a:p>
            <a:pPr marL="0" indent="0">
              <a:buNone/>
            </a:pPr>
            <a:r>
              <a:rPr lang="en-US" altLang="zh-CN"/>
              <a:t>1.</a:t>
            </a:r>
            <a:r>
              <a:rPr lang="zh-CN" altLang="en-US"/>
              <a:t>数据收集与</a:t>
            </a:r>
            <a:r>
              <a:rPr lang="zh-CN" altLang="en-US"/>
              <a:t>预处理</a:t>
            </a:r>
            <a:endParaRPr lang="zh-CN" altLang="en-US"/>
          </a:p>
          <a:p>
            <a:r>
              <a:rPr lang="en-US" altLang="zh-CN"/>
              <a:t>          </a:t>
            </a:r>
            <a:r>
              <a:rPr lang="zh-CN" altLang="en-US"/>
              <a:t>数据收集：从各种来源</a:t>
            </a:r>
            <a:r>
              <a:rPr lang="en-US" altLang="zh-CN"/>
              <a:t>(</a:t>
            </a:r>
            <a:r>
              <a:rPr lang="zh-CN" altLang="en-US"/>
              <a:t>如网页，数据库等</a:t>
            </a:r>
            <a:r>
              <a:rPr lang="en-US" altLang="zh-CN"/>
              <a:t>)</a:t>
            </a:r>
            <a:r>
              <a:rPr lang="zh-CN" altLang="en-US"/>
              <a:t>收集大量的原始数据。确保数据的多样性和代表性，以覆盖不同的应用场景和用户</a:t>
            </a:r>
            <a:r>
              <a:rPr lang="zh-CN" altLang="en-US"/>
              <a:t>需求。</a:t>
            </a:r>
            <a:endParaRPr lang="zh-CN" altLang="en-US"/>
          </a:p>
          <a:p>
            <a:r>
              <a:rPr lang="en-US" altLang="zh-CN"/>
              <a:t>           </a:t>
            </a:r>
            <a:r>
              <a:rPr lang="zh-CN" altLang="en-US"/>
              <a:t>数据预处理：对数据进行清洗，去除噪声、错误和重复信息。对数据进行格式化和标准化处理，确保数据的一致性和</a:t>
            </a:r>
            <a:r>
              <a:rPr lang="zh-CN" altLang="en-US"/>
              <a:t>可比性。</a:t>
            </a:r>
            <a:endParaRPr lang="zh-CN" altLang="en-US"/>
          </a:p>
          <a:p>
            <a:pPr marL="0" indent="0">
              <a:buNone/>
            </a:pPr>
            <a:r>
              <a:rPr lang="en-US" altLang="zh-CN"/>
              <a:t>2.</a:t>
            </a:r>
            <a:r>
              <a:rPr lang="zh-CN" altLang="en-US"/>
              <a:t>质量评估指标</a:t>
            </a:r>
            <a:r>
              <a:rPr lang="zh-CN" altLang="en-US"/>
              <a:t>确定</a:t>
            </a:r>
            <a:endParaRPr lang="zh-CN" altLang="en-US"/>
          </a:p>
          <a:p>
            <a:r>
              <a:rPr lang="en-US" altLang="zh-CN"/>
              <a:t>            </a:t>
            </a:r>
            <a:r>
              <a:rPr lang="zh-CN" altLang="en-US"/>
              <a:t>明确质量</a:t>
            </a:r>
            <a:r>
              <a:rPr lang="zh-CN" altLang="en-US"/>
              <a:t>标准：根据应用场景和模型需求，确定数据质量的评估指</a:t>
            </a:r>
            <a:endParaRPr lang="zh-CN" altLang="en-US"/>
          </a:p>
          <a:p>
            <a:r>
              <a:rPr lang="zh-CN" altLang="en-US"/>
              <a:t>标，如准确性、完整性、一致性、相关性和时效性。</a:t>
            </a:r>
            <a:endParaRPr lang="zh-CN" altLang="en-US"/>
          </a:p>
          <a:p>
            <a:r>
              <a:rPr lang="en-US" altLang="zh-CN"/>
              <a:t>             </a:t>
            </a:r>
            <a:r>
              <a:rPr lang="zh-CN" altLang="en-US"/>
              <a:t>选择评估</a:t>
            </a:r>
            <a:r>
              <a:rPr lang="zh-CN" altLang="en-US"/>
              <a:t>方法：采用人工评估、自动化评估或两者结合的方式对数据进行质量评估。</a:t>
            </a:r>
            <a:endParaRPr lang="zh-CN" altLang="en-US"/>
          </a:p>
          <a:p>
            <a:r>
              <a:rPr lang="en-US" altLang="zh-CN"/>
              <a:t>                                            </a:t>
            </a:r>
            <a:r>
              <a:rPr lang="zh-CN" altLang="en-US"/>
              <a:t>自动化评估可以基于规则、模型或统计方法来实现。</a:t>
            </a:r>
            <a:endParaRPr lang="zh-CN" altLang="en-US"/>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75615"/>
            <a:ext cx="10988675" cy="5701665"/>
          </a:xfrm>
        </p:spPr>
        <p:txBody>
          <a:bodyPr>
            <a:normAutofit lnSpcReduction="20000"/>
          </a:bodyPr>
          <a:p>
            <a:pPr marL="0" indent="0">
              <a:buNone/>
            </a:pPr>
            <a:r>
              <a:rPr lang="en-US" altLang="zh-CN"/>
              <a:t>3.</a:t>
            </a:r>
            <a:r>
              <a:rPr lang="zh-CN" altLang="en-US"/>
              <a:t>质量过滤算法与模型</a:t>
            </a:r>
            <a:r>
              <a:rPr lang="zh-CN" altLang="en-US"/>
              <a:t>应用</a:t>
            </a:r>
            <a:endParaRPr lang="zh-CN" altLang="en-US"/>
          </a:p>
          <a:p>
            <a:r>
              <a:rPr lang="en-US" altLang="zh-CN"/>
              <a:t>    3.1.</a:t>
            </a:r>
            <a:r>
              <a:rPr lang="zh-CN" altLang="en-US"/>
              <a:t>基于规则的</a:t>
            </a:r>
            <a:r>
              <a:rPr lang="zh-CN" altLang="en-US"/>
              <a:t>过滤</a:t>
            </a:r>
            <a:endParaRPr lang="zh-CN" altLang="en-US"/>
          </a:p>
          <a:p>
            <a:r>
              <a:rPr lang="en-US" altLang="zh-CN"/>
              <a:t>     3.2.</a:t>
            </a:r>
            <a:r>
              <a:rPr lang="zh-CN" altLang="en-US"/>
              <a:t>基于模型的</a:t>
            </a:r>
            <a:r>
              <a:rPr lang="zh-CN" altLang="en-US"/>
              <a:t>过滤：训练文本分类器或其他机器学习模型来判数据质量。</a:t>
            </a:r>
            <a:endParaRPr lang="zh-CN" altLang="en-US"/>
          </a:p>
          <a:p>
            <a:r>
              <a:rPr lang="en-US" altLang="zh-CN"/>
              <a:t>            </a:t>
            </a:r>
            <a:r>
              <a:rPr lang="zh-CN" altLang="en-US"/>
              <a:t>使用训练好的模型对大量数据进行快速、准确的过滤。</a:t>
            </a:r>
            <a:endParaRPr lang="zh-CN" altLang="en-US"/>
          </a:p>
          <a:p>
            <a:r>
              <a:rPr lang="zh-CN" altLang="en-US"/>
              <a:t>常用的模型包括轻量级模型（如FastText）、可微调的预训练语言模</a:t>
            </a:r>
            <a:endParaRPr lang="zh-CN" altLang="en-US"/>
          </a:p>
          <a:p>
            <a:r>
              <a:rPr lang="zh-CN" altLang="en-US"/>
              <a:t>型（如BERT、LLaMA3）等。</a:t>
            </a:r>
            <a:endParaRPr lang="zh-CN" altLang="en-US"/>
          </a:p>
          <a:p>
            <a:r>
              <a:rPr lang="en-US" altLang="zh-CN"/>
              <a:t>     3.3.</a:t>
            </a:r>
            <a:r>
              <a:rPr lang="zh-CN" altLang="en-US"/>
              <a:t>集成过滤</a:t>
            </a:r>
            <a:r>
              <a:rPr lang="zh-CN" altLang="en-US"/>
              <a:t>方法：结合多种过滤方法（如规则过滤和模型过滤）</a:t>
            </a:r>
            <a:endParaRPr lang="zh-CN" altLang="en-US"/>
          </a:p>
          <a:p>
            <a:pPr marL="0" indent="0">
              <a:buNone/>
            </a:pPr>
            <a:r>
              <a:rPr lang="zh-CN" altLang="en-US"/>
              <a:t>以达到更好的过滤效果。</a:t>
            </a:r>
            <a:endParaRPr lang="zh-CN" altLang="en-US"/>
          </a:p>
          <a:p>
            <a:r>
              <a:rPr lang="en-US" altLang="zh-CN"/>
              <a:t>                        </a:t>
            </a:r>
            <a:r>
              <a:rPr lang="zh-CN" altLang="en-US"/>
              <a:t>采用多层次、多阶段的过滤策略，逐步剔除低质量数据。</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520700"/>
            <a:ext cx="10515600" cy="5656580"/>
          </a:xfrm>
        </p:spPr>
        <p:txBody>
          <a:bodyPr/>
          <a:p>
            <a:r>
              <a:rPr lang="en-US" altLang="zh-CN"/>
              <a:t>4.</a:t>
            </a:r>
            <a:r>
              <a:rPr lang="zh-CN" altLang="en-US"/>
              <a:t>过滤效果评估与</a:t>
            </a:r>
            <a:r>
              <a:rPr lang="zh-CN" altLang="en-US"/>
              <a:t>优化</a:t>
            </a:r>
            <a:endParaRPr lang="zh-CN" altLang="en-US"/>
          </a:p>
          <a:p>
            <a:r>
              <a:rPr lang="en-US" altLang="zh-CN"/>
              <a:t>        4.1.</a:t>
            </a:r>
            <a:r>
              <a:rPr lang="zh-CN" altLang="en-US"/>
              <a:t>评估过滤</a:t>
            </a:r>
            <a:r>
              <a:rPr lang="zh-CN" altLang="en-US"/>
              <a:t>效果：对过滤后的数据进行质量评估，以验证过滤方法的有效性。</a:t>
            </a:r>
            <a:endParaRPr lang="zh-CN" altLang="en-US"/>
          </a:p>
          <a:p>
            <a:r>
              <a:rPr lang="zh-CN" altLang="en-US"/>
              <a:t>采用合适的评估指标（如准确率、召回率、F1分数等）来衡量过滤效果。</a:t>
            </a:r>
            <a:endParaRPr lang="zh-CN" altLang="en-US"/>
          </a:p>
          <a:p>
            <a:r>
              <a:rPr lang="en-US" altLang="zh-CN"/>
              <a:t>          4.2.</a:t>
            </a:r>
            <a:r>
              <a:rPr lang="zh-CN" altLang="en-US"/>
              <a:t>优化过滤</a:t>
            </a:r>
            <a:r>
              <a:rPr lang="zh-CN" altLang="en-US"/>
              <a:t>方法：根据评估结果对过滤方法进行调整和优化。</a:t>
            </a:r>
            <a:endParaRPr lang="zh-CN" altLang="en-US"/>
          </a:p>
          <a:p>
            <a:r>
              <a:rPr lang="en-US" altLang="zh-CN"/>
              <a:t>5</a:t>
            </a:r>
            <a:r>
              <a:rPr lang="zh-CN" altLang="en-US"/>
              <a:t>改进规则设计、模型训练或集成策略，以提高过滤效果。</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a:t>6.</a:t>
            </a:r>
            <a:r>
              <a:rPr lang="zh-CN" altLang="en-US"/>
              <a:t>整合结果</a:t>
            </a:r>
            <a:endParaRPr lang="zh-CN" altLang="en-US"/>
          </a:p>
          <a:p>
            <a:r>
              <a:rPr lang="en-US" altLang="zh-CN"/>
              <a:t>          </a:t>
            </a:r>
            <a:r>
              <a:rPr lang="zh-CN" altLang="en-US"/>
              <a:t>汇总和分析质量报告：根据分类和处理结果，生成质量报告，包含输出的统计信息、质量指标分布等。</a:t>
            </a:r>
            <a:endParaRPr lang="zh-CN" altLang="en-US"/>
          </a:p>
          <a:p>
            <a:r>
              <a:rPr lang="en-US" altLang="zh-CN"/>
              <a:t>           </a:t>
            </a:r>
            <a:r>
              <a:rPr lang="zh-CN" altLang="en-US"/>
              <a:t>优化模型的依据：基于质量报告调整模型参数或训练数据，持续改善模型输出质量。</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67995"/>
            <a:ext cx="11282680" cy="6390005"/>
          </a:xfrm>
        </p:spPr>
        <p:txBody>
          <a:bodyPr/>
          <a:p>
            <a:pPr marL="0" indent="0">
              <a:buNone/>
            </a:pPr>
            <a:r>
              <a:rPr lang="en-US" altLang="zh-CN"/>
              <a:t>                                                      </a:t>
            </a:r>
            <a:r>
              <a:rPr lang="zh-CN" altLang="en-US"/>
              <a:t>数据</a:t>
            </a:r>
            <a:r>
              <a:rPr lang="zh-CN" altLang="en-US"/>
              <a:t>预处理</a:t>
            </a:r>
            <a:endParaRPr lang="zh-CN" altLang="en-US"/>
          </a:p>
        </p:txBody>
      </p:sp>
      <p:cxnSp>
        <p:nvCxnSpPr>
          <p:cNvPr id="4" name="直接连接符 3"/>
          <p:cNvCxnSpPr/>
          <p:nvPr/>
        </p:nvCxnSpPr>
        <p:spPr>
          <a:xfrm flipH="1">
            <a:off x="6151880" y="876935"/>
            <a:ext cx="10795" cy="997585"/>
          </a:xfrm>
          <a:prstGeom prst="line">
            <a:avLst/>
          </a:prstGeom>
        </p:spPr>
        <p:style>
          <a:lnRef idx="2">
            <a:schemeClr val="accent1"/>
          </a:lnRef>
          <a:fillRef idx="0">
            <a:srgbClr val="FFFFFF"/>
          </a:fillRef>
          <a:effectRef idx="0">
            <a:srgbClr val="FFFFFF"/>
          </a:effectRef>
          <a:fontRef idx="minor">
            <a:schemeClr val="tx1"/>
          </a:fontRef>
        </p:style>
      </p:cxnSp>
      <p:cxnSp>
        <p:nvCxnSpPr>
          <p:cNvPr id="5" name="直接连接符 4"/>
          <p:cNvCxnSpPr/>
          <p:nvPr/>
        </p:nvCxnSpPr>
        <p:spPr>
          <a:xfrm flipV="1">
            <a:off x="3054985" y="1874520"/>
            <a:ext cx="6337935" cy="10795"/>
          </a:xfrm>
          <a:prstGeom prst="line">
            <a:avLst/>
          </a:prstGeom>
        </p:spPr>
        <p:style>
          <a:lnRef idx="2">
            <a:schemeClr val="accent1"/>
          </a:lnRef>
          <a:fillRef idx="0">
            <a:srgbClr val="FFFFFF"/>
          </a:fillRef>
          <a:effectRef idx="0">
            <a:srgbClr val="FFFFFF"/>
          </a:effectRef>
          <a:fontRef idx="minor">
            <a:schemeClr val="tx1"/>
          </a:fontRef>
        </p:style>
      </p:cxnSp>
      <p:cxnSp>
        <p:nvCxnSpPr>
          <p:cNvPr id="6" name="直接箭头连接符 5"/>
          <p:cNvCxnSpPr/>
          <p:nvPr/>
        </p:nvCxnSpPr>
        <p:spPr>
          <a:xfrm>
            <a:off x="3055620" y="1895475"/>
            <a:ext cx="10160" cy="5245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1028700" y="2430145"/>
            <a:ext cx="4064000" cy="348615"/>
          </a:xfrm>
          <a:prstGeom prst="rect">
            <a:avLst/>
          </a:prstGeom>
          <a:noFill/>
        </p:spPr>
        <p:txBody>
          <a:bodyPr wrap="square" rtlCol="0">
            <a:noAutofit/>
          </a:bodyPr>
          <a:p>
            <a:pPr algn="ctr"/>
            <a:r>
              <a:rPr lang="zh-CN" altLang="en-US"/>
              <a:t>质量</a:t>
            </a:r>
            <a:r>
              <a:rPr lang="zh-CN" altLang="en-US"/>
              <a:t>过滤</a:t>
            </a:r>
            <a:endParaRPr lang="zh-CN" altLang="en-US"/>
          </a:p>
        </p:txBody>
      </p:sp>
      <p:cxnSp>
        <p:nvCxnSpPr>
          <p:cNvPr id="8" name="肘形连接符 7"/>
          <p:cNvCxnSpPr/>
          <p:nvPr/>
        </p:nvCxnSpPr>
        <p:spPr>
          <a:xfrm rot="5400000">
            <a:off x="1769745" y="2768600"/>
            <a:ext cx="1316355" cy="1276350"/>
          </a:xfrm>
          <a:prstGeom prst="bentConnector3">
            <a:avLst>
              <a:gd name="adj1" fmla="val 50000"/>
            </a:avLst>
          </a:prstGeom>
        </p:spPr>
        <p:style>
          <a:lnRef idx="2">
            <a:schemeClr val="accent1"/>
          </a:lnRef>
          <a:fillRef idx="0">
            <a:srgbClr val="FFFFFF"/>
          </a:fillRef>
          <a:effectRef idx="0">
            <a:srgbClr val="FFFFFF"/>
          </a:effectRef>
          <a:fontRef idx="minor">
            <a:schemeClr val="tx1"/>
          </a:fontRef>
        </p:style>
      </p:cxnSp>
      <p:cxnSp>
        <p:nvCxnSpPr>
          <p:cNvPr id="9" name="肘形连接符 8"/>
          <p:cNvCxnSpPr/>
          <p:nvPr/>
        </p:nvCxnSpPr>
        <p:spPr>
          <a:xfrm rot="5400000" flipV="1">
            <a:off x="2983230" y="2851150"/>
            <a:ext cx="1265555" cy="1100455"/>
          </a:xfrm>
          <a:prstGeom prst="bentConnector3">
            <a:avLst>
              <a:gd name="adj1" fmla="val 50025"/>
            </a:avLst>
          </a:prstGeom>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1409700" y="4076065"/>
            <a:ext cx="617855" cy="2101215"/>
          </a:xfrm>
          <a:prstGeom prst="rect">
            <a:avLst/>
          </a:prstGeom>
          <a:noFill/>
        </p:spPr>
        <p:txBody>
          <a:bodyPr wrap="square" rtlCol="0">
            <a:noAutofit/>
          </a:bodyPr>
          <a:p>
            <a:pPr algn="ctr"/>
            <a:r>
              <a:rPr lang="zh-CN" altLang="en-US"/>
              <a:t>基于启发式规则的</a:t>
            </a:r>
            <a:r>
              <a:rPr lang="zh-CN" altLang="en-US"/>
              <a:t>方法</a:t>
            </a:r>
            <a:endParaRPr lang="zh-CN" altLang="en-US"/>
          </a:p>
        </p:txBody>
      </p:sp>
      <p:sp>
        <p:nvSpPr>
          <p:cNvPr id="11" name="文本框 10"/>
          <p:cNvSpPr txBox="1"/>
          <p:nvPr/>
        </p:nvSpPr>
        <p:spPr>
          <a:xfrm>
            <a:off x="3890010" y="4067175"/>
            <a:ext cx="606425" cy="1382395"/>
          </a:xfrm>
          <a:prstGeom prst="rect">
            <a:avLst/>
          </a:prstGeom>
          <a:noFill/>
        </p:spPr>
        <p:txBody>
          <a:bodyPr wrap="square" rtlCol="0">
            <a:noAutofit/>
          </a:bodyPr>
          <a:p>
            <a:r>
              <a:rPr lang="zh-CN" altLang="en-US"/>
              <a:t>基于分类器的</a:t>
            </a:r>
            <a:r>
              <a:rPr lang="zh-CN" altLang="en-US"/>
              <a:t>方法</a:t>
            </a:r>
            <a:endParaRPr lang="zh-CN" altLang="en-US"/>
          </a:p>
        </p:txBody>
      </p:sp>
      <p:cxnSp>
        <p:nvCxnSpPr>
          <p:cNvPr id="12" name="直接箭头连接符 11"/>
          <p:cNvCxnSpPr/>
          <p:nvPr/>
        </p:nvCxnSpPr>
        <p:spPr>
          <a:xfrm>
            <a:off x="6151880" y="1884680"/>
            <a:ext cx="0" cy="4838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3971290" y="2345690"/>
            <a:ext cx="4454525" cy="362585"/>
          </a:xfrm>
          <a:prstGeom prst="rect">
            <a:avLst/>
          </a:prstGeom>
          <a:noFill/>
        </p:spPr>
        <p:txBody>
          <a:bodyPr wrap="square" rtlCol="0">
            <a:noAutofit/>
          </a:bodyPr>
          <a:p>
            <a:pPr algn="ctr"/>
            <a:r>
              <a:rPr lang="zh-CN" altLang="en-US"/>
              <a:t>敏感内容</a:t>
            </a:r>
            <a:r>
              <a:rPr lang="zh-CN" altLang="en-US"/>
              <a:t>过滤</a:t>
            </a:r>
            <a:endParaRPr lang="zh-CN" altLang="en-US"/>
          </a:p>
        </p:txBody>
      </p:sp>
      <p:cxnSp>
        <p:nvCxnSpPr>
          <p:cNvPr id="14" name="肘形连接符 13"/>
          <p:cNvCxnSpPr>
            <a:stCxn id="13" idx="2"/>
          </p:cNvCxnSpPr>
          <p:nvPr/>
        </p:nvCxnSpPr>
        <p:spPr>
          <a:xfrm rot="5400000">
            <a:off x="4882515" y="2743200"/>
            <a:ext cx="1351280" cy="1281430"/>
          </a:xfrm>
          <a:prstGeom prst="bentConnector3">
            <a:avLst>
              <a:gd name="adj1" fmla="val 50000"/>
            </a:avLst>
          </a:prstGeom>
        </p:spPr>
        <p:style>
          <a:lnRef idx="2">
            <a:schemeClr val="accent1"/>
          </a:lnRef>
          <a:fillRef idx="0">
            <a:srgbClr val="FFFFFF"/>
          </a:fillRef>
          <a:effectRef idx="0">
            <a:srgbClr val="FFFFFF"/>
          </a:effectRef>
          <a:fontRef idx="minor">
            <a:schemeClr val="tx1"/>
          </a:fontRef>
        </p:style>
      </p:cxnSp>
      <p:cxnSp>
        <p:nvCxnSpPr>
          <p:cNvPr id="15" name="肘形连接符 14"/>
          <p:cNvCxnSpPr/>
          <p:nvPr/>
        </p:nvCxnSpPr>
        <p:spPr>
          <a:xfrm rot="5400000" flipV="1">
            <a:off x="6141720" y="2763520"/>
            <a:ext cx="1316990" cy="1214120"/>
          </a:xfrm>
          <a:prstGeom prst="bentConnector3">
            <a:avLst>
              <a:gd name="adj1" fmla="val 50819"/>
            </a:avLst>
          </a:prstGeom>
        </p:spPr>
        <p:style>
          <a:lnRef idx="2">
            <a:schemeClr val="accent1"/>
          </a:lnRef>
          <a:fillRef idx="0">
            <a:srgbClr val="FFFFFF"/>
          </a:fillRef>
          <a:effectRef idx="0">
            <a:srgbClr val="FFFFFF"/>
          </a:effectRef>
          <a:fontRef idx="minor">
            <a:schemeClr val="tx1"/>
          </a:fontRef>
        </p:style>
      </p:cxnSp>
      <p:sp>
        <p:nvSpPr>
          <p:cNvPr id="16" name="文本框 15"/>
          <p:cNvSpPr txBox="1"/>
          <p:nvPr/>
        </p:nvSpPr>
        <p:spPr>
          <a:xfrm>
            <a:off x="4721860" y="4076700"/>
            <a:ext cx="464185" cy="2397125"/>
          </a:xfrm>
          <a:prstGeom prst="rect">
            <a:avLst/>
          </a:prstGeom>
          <a:noFill/>
        </p:spPr>
        <p:txBody>
          <a:bodyPr wrap="square" rtlCol="0">
            <a:noAutofit/>
          </a:bodyPr>
          <a:p>
            <a:r>
              <a:rPr lang="zh-CN" altLang="en-US"/>
              <a:t>过滤有毒</a:t>
            </a:r>
            <a:r>
              <a:rPr lang="zh-CN" altLang="en-US"/>
              <a:t>内容</a:t>
            </a:r>
            <a:endParaRPr lang="zh-CN" altLang="en-US"/>
          </a:p>
        </p:txBody>
      </p:sp>
      <p:sp>
        <p:nvSpPr>
          <p:cNvPr id="17" name="文本框 16"/>
          <p:cNvSpPr txBox="1"/>
          <p:nvPr/>
        </p:nvSpPr>
        <p:spPr>
          <a:xfrm>
            <a:off x="7211695" y="4076700"/>
            <a:ext cx="339090" cy="2397760"/>
          </a:xfrm>
          <a:prstGeom prst="rect">
            <a:avLst/>
          </a:prstGeom>
          <a:noFill/>
        </p:spPr>
        <p:txBody>
          <a:bodyPr wrap="square" rtlCol="0">
            <a:noAutofit/>
          </a:bodyPr>
          <a:p>
            <a:r>
              <a:rPr lang="zh-CN" altLang="en-US"/>
              <a:t>过滤隐私</a:t>
            </a:r>
            <a:r>
              <a:rPr lang="zh-CN" altLang="en-US"/>
              <a:t>内容</a:t>
            </a:r>
            <a:endParaRPr lang="zh-CN" altLang="en-US"/>
          </a:p>
        </p:txBody>
      </p:sp>
      <p:cxnSp>
        <p:nvCxnSpPr>
          <p:cNvPr id="18" name="直接箭头连接符 17"/>
          <p:cNvCxnSpPr/>
          <p:nvPr/>
        </p:nvCxnSpPr>
        <p:spPr>
          <a:xfrm>
            <a:off x="9392920" y="1868170"/>
            <a:ext cx="0" cy="5041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9" name="文本框 18"/>
          <p:cNvSpPr txBox="1"/>
          <p:nvPr/>
        </p:nvSpPr>
        <p:spPr>
          <a:xfrm>
            <a:off x="8849360" y="2430780"/>
            <a:ext cx="4453255" cy="701040"/>
          </a:xfrm>
          <a:prstGeom prst="rect">
            <a:avLst/>
          </a:prstGeom>
          <a:noFill/>
        </p:spPr>
        <p:txBody>
          <a:bodyPr wrap="square" rtlCol="0">
            <a:noAutofit/>
          </a:bodyPr>
          <a:p>
            <a:endParaRPr lang="zh-CN" altLang="en-US"/>
          </a:p>
        </p:txBody>
      </p:sp>
      <p:cxnSp>
        <p:nvCxnSpPr>
          <p:cNvPr id="20" name="直接连接符 19"/>
          <p:cNvCxnSpPr/>
          <p:nvPr/>
        </p:nvCxnSpPr>
        <p:spPr>
          <a:xfrm>
            <a:off x="9413875" y="2722245"/>
            <a:ext cx="10160" cy="617220"/>
          </a:xfrm>
          <a:prstGeom prst="line">
            <a:avLst/>
          </a:prstGeom>
        </p:spPr>
        <p:style>
          <a:lnRef idx="2">
            <a:schemeClr val="accent1"/>
          </a:lnRef>
          <a:fillRef idx="0">
            <a:srgbClr val="FFFFFF"/>
          </a:fillRef>
          <a:effectRef idx="0">
            <a:srgbClr val="FFFFFF"/>
          </a:effectRef>
          <a:fontRef idx="minor">
            <a:schemeClr val="tx1"/>
          </a:fontRef>
        </p:style>
      </p:cxnSp>
      <p:cxnSp>
        <p:nvCxnSpPr>
          <p:cNvPr id="21" name="直接连接符 20"/>
          <p:cNvCxnSpPr/>
          <p:nvPr/>
        </p:nvCxnSpPr>
        <p:spPr>
          <a:xfrm>
            <a:off x="9406890" y="2748915"/>
            <a:ext cx="10160" cy="617220"/>
          </a:xfrm>
          <a:prstGeom prst="line">
            <a:avLst/>
          </a:prstGeom>
          <a:ln w="25400"/>
        </p:spPr>
        <p:style>
          <a:lnRef idx="2">
            <a:schemeClr val="accent1"/>
          </a:lnRef>
          <a:fillRef idx="0">
            <a:srgbClr val="FFFFFF"/>
          </a:fillRef>
          <a:effectRef idx="0">
            <a:srgbClr val="FFFFFF"/>
          </a:effectRef>
          <a:fontRef idx="minor">
            <a:schemeClr val="tx1"/>
          </a:fontRef>
        </p:style>
      </p:cxnSp>
      <p:cxnSp>
        <p:nvCxnSpPr>
          <p:cNvPr id="22" name="直接连接符 21"/>
          <p:cNvCxnSpPr/>
          <p:nvPr/>
        </p:nvCxnSpPr>
        <p:spPr>
          <a:xfrm flipV="1">
            <a:off x="8518525" y="3380740"/>
            <a:ext cx="1800860" cy="10160"/>
          </a:xfrm>
          <a:prstGeom prst="line">
            <a:avLst/>
          </a:prstGeom>
        </p:spPr>
        <p:style>
          <a:lnRef idx="2">
            <a:schemeClr val="accent1"/>
          </a:lnRef>
          <a:fillRef idx="0">
            <a:srgbClr val="FFFFFF"/>
          </a:fillRef>
          <a:effectRef idx="0">
            <a:srgbClr val="FFFFFF"/>
          </a:effectRef>
          <a:fontRef idx="minor">
            <a:schemeClr val="tx1"/>
          </a:fontRef>
        </p:style>
      </p:cxnSp>
      <p:cxnSp>
        <p:nvCxnSpPr>
          <p:cNvPr id="23" name="直接连接符 22"/>
          <p:cNvCxnSpPr/>
          <p:nvPr/>
        </p:nvCxnSpPr>
        <p:spPr>
          <a:xfrm>
            <a:off x="8518525" y="3401060"/>
            <a:ext cx="10160" cy="628015"/>
          </a:xfrm>
          <a:prstGeom prst="line">
            <a:avLst/>
          </a:prstGeom>
        </p:spPr>
        <p:style>
          <a:lnRef idx="2">
            <a:schemeClr val="accent1"/>
          </a:lnRef>
          <a:fillRef idx="0">
            <a:srgbClr val="FFFFFF"/>
          </a:fillRef>
          <a:effectRef idx="0">
            <a:srgbClr val="FFFFFF"/>
          </a:effectRef>
          <a:fontRef idx="minor">
            <a:schemeClr val="tx1"/>
          </a:fontRef>
        </p:style>
      </p:cxnSp>
      <p:sp>
        <p:nvSpPr>
          <p:cNvPr id="24" name="文本框 23"/>
          <p:cNvSpPr txBox="1"/>
          <p:nvPr/>
        </p:nvSpPr>
        <p:spPr>
          <a:xfrm>
            <a:off x="8313420" y="4079875"/>
            <a:ext cx="535940" cy="368300"/>
          </a:xfrm>
          <a:prstGeom prst="rect">
            <a:avLst/>
          </a:prstGeom>
          <a:noFill/>
        </p:spPr>
        <p:txBody>
          <a:bodyPr wrap="square" rtlCol="0">
            <a:spAutoFit/>
          </a:bodyPr>
          <a:p>
            <a:endParaRPr lang="zh-CN" altLang="en-US"/>
          </a:p>
        </p:txBody>
      </p:sp>
      <p:cxnSp>
        <p:nvCxnSpPr>
          <p:cNvPr id="25" name="直接连接符 24"/>
          <p:cNvCxnSpPr/>
          <p:nvPr/>
        </p:nvCxnSpPr>
        <p:spPr>
          <a:xfrm>
            <a:off x="10309225" y="3380740"/>
            <a:ext cx="10160" cy="628015"/>
          </a:xfrm>
          <a:prstGeom prst="line">
            <a:avLst/>
          </a:prstGeom>
        </p:spPr>
        <p:style>
          <a:lnRef idx="2">
            <a:schemeClr val="accent1"/>
          </a:lnRef>
          <a:fillRef idx="0">
            <a:srgbClr val="FFFFFF"/>
          </a:fillRef>
          <a:effectRef idx="0">
            <a:srgbClr val="FFFFFF"/>
          </a:effectRef>
          <a:fontRef idx="minor">
            <a:schemeClr val="tx1"/>
          </a:fontRef>
        </p:style>
      </p:cxnSp>
      <p:sp>
        <p:nvSpPr>
          <p:cNvPr id="28" name="文本框 27"/>
          <p:cNvSpPr txBox="1"/>
          <p:nvPr/>
        </p:nvSpPr>
        <p:spPr>
          <a:xfrm>
            <a:off x="9248775" y="4079875"/>
            <a:ext cx="4949190" cy="502285"/>
          </a:xfrm>
          <a:prstGeom prst="rect">
            <a:avLst/>
          </a:prstGeom>
          <a:noFill/>
        </p:spPr>
        <p:txBody>
          <a:bodyPr wrap="square" rtlCol="0">
            <a:noAutofit/>
          </a:bodyPr>
          <a:p>
            <a:endParaRPr lang="zh-CN" altLang="en-US"/>
          </a:p>
        </p:txBody>
      </p:sp>
      <p:cxnSp>
        <p:nvCxnSpPr>
          <p:cNvPr id="29" name="直接连接符 28"/>
          <p:cNvCxnSpPr/>
          <p:nvPr/>
        </p:nvCxnSpPr>
        <p:spPr>
          <a:xfrm>
            <a:off x="10322560" y="4389120"/>
            <a:ext cx="0" cy="370205"/>
          </a:xfrm>
          <a:prstGeom prst="line">
            <a:avLst/>
          </a:prstGeom>
        </p:spPr>
        <p:style>
          <a:lnRef idx="2">
            <a:schemeClr val="accent1"/>
          </a:lnRef>
          <a:fillRef idx="0">
            <a:srgbClr val="FFFFFF"/>
          </a:fillRef>
          <a:effectRef idx="0">
            <a:srgbClr val="FFFFFF"/>
          </a:effectRef>
          <a:fontRef idx="minor">
            <a:schemeClr val="tx1"/>
          </a:fontRef>
        </p:style>
      </p:cxnSp>
      <p:cxnSp>
        <p:nvCxnSpPr>
          <p:cNvPr id="30" name="直接连接符 29"/>
          <p:cNvCxnSpPr/>
          <p:nvPr/>
        </p:nvCxnSpPr>
        <p:spPr>
          <a:xfrm>
            <a:off x="9551035" y="4769485"/>
            <a:ext cx="1677035" cy="0"/>
          </a:xfrm>
          <a:prstGeom prst="line">
            <a:avLst/>
          </a:prstGeom>
        </p:spPr>
        <p:style>
          <a:lnRef idx="2">
            <a:schemeClr val="accent1"/>
          </a:lnRef>
          <a:fillRef idx="0">
            <a:srgbClr val="FFFFFF"/>
          </a:fillRef>
          <a:effectRef idx="0">
            <a:srgbClr val="FFFFFF"/>
          </a:effectRef>
          <a:fontRef idx="minor">
            <a:schemeClr val="tx1"/>
          </a:fontRef>
        </p:style>
      </p:cxnSp>
      <p:cxnSp>
        <p:nvCxnSpPr>
          <p:cNvPr id="31" name="直接连接符 30"/>
          <p:cNvCxnSpPr/>
          <p:nvPr/>
        </p:nvCxnSpPr>
        <p:spPr>
          <a:xfrm>
            <a:off x="9561195" y="4759325"/>
            <a:ext cx="10160" cy="699770"/>
          </a:xfrm>
          <a:prstGeom prst="line">
            <a:avLst/>
          </a:prstGeom>
        </p:spPr>
        <p:style>
          <a:lnRef idx="2">
            <a:schemeClr val="accent1"/>
          </a:lnRef>
          <a:fillRef idx="0">
            <a:srgbClr val="FFFFFF"/>
          </a:fillRef>
          <a:effectRef idx="0">
            <a:srgbClr val="FFFFFF"/>
          </a:effectRef>
          <a:fontRef idx="minor">
            <a:schemeClr val="tx1"/>
          </a:fontRef>
        </p:style>
      </p:cxnSp>
      <p:cxnSp>
        <p:nvCxnSpPr>
          <p:cNvPr id="32" name="直接连接符 31"/>
          <p:cNvCxnSpPr/>
          <p:nvPr/>
        </p:nvCxnSpPr>
        <p:spPr>
          <a:xfrm>
            <a:off x="11217910" y="4749800"/>
            <a:ext cx="10160" cy="699770"/>
          </a:xfrm>
          <a:prstGeom prst="line">
            <a:avLst/>
          </a:prstGeom>
        </p:spPr>
        <p:style>
          <a:lnRef idx="2">
            <a:schemeClr val="accent1"/>
          </a:lnRef>
          <a:fillRef idx="0">
            <a:srgbClr val="FFFFFF"/>
          </a:fillRef>
          <a:effectRef idx="0">
            <a:srgbClr val="FFFFFF"/>
          </a:effectRef>
          <a:fontRef idx="minor">
            <a:schemeClr val="tx1"/>
          </a:fontRef>
        </p:style>
      </p:cxnSp>
      <p:sp>
        <p:nvSpPr>
          <p:cNvPr id="33" name="文本框 32"/>
          <p:cNvSpPr txBox="1"/>
          <p:nvPr/>
        </p:nvSpPr>
        <p:spPr>
          <a:xfrm>
            <a:off x="8776970" y="5450205"/>
            <a:ext cx="4766310" cy="850265"/>
          </a:xfrm>
          <a:prstGeom prst="rect">
            <a:avLst/>
          </a:prstGeom>
          <a:noFill/>
        </p:spPr>
        <p:txBody>
          <a:bodyPr wrap="square" rtlCol="0">
            <a:noAutofit/>
          </a:bodyPr>
          <a:p>
            <a:endParaRPr lang="zh-CN" altLang="en-US"/>
          </a:p>
        </p:txBody>
      </p:sp>
      <p:sp>
        <p:nvSpPr>
          <p:cNvPr id="34" name="文本框 33"/>
          <p:cNvSpPr txBox="1"/>
          <p:nvPr/>
        </p:nvSpPr>
        <p:spPr>
          <a:xfrm>
            <a:off x="10322560" y="5474335"/>
            <a:ext cx="1797685" cy="868045"/>
          </a:xfrm>
          <a:prstGeom prst="rect">
            <a:avLst/>
          </a:prstGeom>
          <a:noFill/>
        </p:spPr>
        <p:txBody>
          <a:bodyPr wrap="square" rtlCol="0">
            <a:noAutofit/>
          </a:bodyPr>
          <a:p>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solidFill>
                  <a:srgbClr val="FF0000"/>
                </a:solidFill>
              </a:rPr>
              <a:t>敏感内容过滤</a:t>
            </a:r>
            <a:endParaRPr lang="zh-CN" altLang="en-US">
              <a:solidFill>
                <a:srgbClr val="FF0000"/>
              </a:solidFill>
            </a:endParaRPr>
          </a:p>
        </p:txBody>
      </p:sp>
      <p:sp>
        <p:nvSpPr>
          <p:cNvPr id="3" name="内容占位符 2"/>
          <p:cNvSpPr>
            <a:spLocks noGrp="1"/>
          </p:cNvSpPr>
          <p:nvPr>
            <p:ph idx="1"/>
          </p:nvPr>
        </p:nvSpPr>
        <p:spPr/>
        <p:txBody>
          <a:bodyPr/>
          <a:p>
            <a:r>
              <a:rPr lang="zh-CN" altLang="en-US"/>
              <a:t>过滤有毒</a:t>
            </a:r>
            <a:r>
              <a:rPr lang="zh-CN" altLang="en-US"/>
              <a:t>内容</a:t>
            </a:r>
            <a:endParaRPr lang="zh-CN" altLang="en-US"/>
          </a:p>
          <a:p>
            <a:r>
              <a:rPr lang="zh-CN" altLang="en-US"/>
              <a:t>过滤隐私内容：类似于基于启发式规则，如关键字识别来检测和删除</a:t>
            </a:r>
            <a:r>
              <a:rPr lang="zh-CN" altLang="en-US"/>
              <a:t>私人信息。</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67995"/>
            <a:ext cx="11282680" cy="6390005"/>
          </a:xfrm>
        </p:spPr>
        <p:txBody>
          <a:bodyPr/>
          <a:p>
            <a:pPr marL="0" indent="0">
              <a:buNone/>
            </a:pPr>
            <a:r>
              <a:rPr lang="en-US" altLang="zh-CN"/>
              <a:t>                                                      </a:t>
            </a:r>
            <a:r>
              <a:rPr lang="zh-CN" altLang="en-US"/>
              <a:t>数据</a:t>
            </a:r>
            <a:r>
              <a:rPr lang="zh-CN" altLang="en-US"/>
              <a:t>预处理</a:t>
            </a:r>
            <a:endParaRPr lang="zh-CN" altLang="en-US"/>
          </a:p>
        </p:txBody>
      </p:sp>
      <p:cxnSp>
        <p:nvCxnSpPr>
          <p:cNvPr id="4" name="直接连接符 3"/>
          <p:cNvCxnSpPr/>
          <p:nvPr/>
        </p:nvCxnSpPr>
        <p:spPr>
          <a:xfrm flipH="1">
            <a:off x="6151880" y="876935"/>
            <a:ext cx="10795" cy="997585"/>
          </a:xfrm>
          <a:prstGeom prst="line">
            <a:avLst/>
          </a:prstGeom>
        </p:spPr>
        <p:style>
          <a:lnRef idx="2">
            <a:schemeClr val="accent1"/>
          </a:lnRef>
          <a:fillRef idx="0">
            <a:srgbClr val="FFFFFF"/>
          </a:fillRef>
          <a:effectRef idx="0">
            <a:srgbClr val="FFFFFF"/>
          </a:effectRef>
          <a:fontRef idx="minor">
            <a:schemeClr val="tx1"/>
          </a:fontRef>
        </p:style>
      </p:cxnSp>
      <p:cxnSp>
        <p:nvCxnSpPr>
          <p:cNvPr id="5" name="直接连接符 4"/>
          <p:cNvCxnSpPr/>
          <p:nvPr/>
        </p:nvCxnSpPr>
        <p:spPr>
          <a:xfrm flipV="1">
            <a:off x="3054985" y="1874520"/>
            <a:ext cx="6337935" cy="10795"/>
          </a:xfrm>
          <a:prstGeom prst="line">
            <a:avLst/>
          </a:prstGeom>
        </p:spPr>
        <p:style>
          <a:lnRef idx="2">
            <a:schemeClr val="accent1"/>
          </a:lnRef>
          <a:fillRef idx="0">
            <a:srgbClr val="FFFFFF"/>
          </a:fillRef>
          <a:effectRef idx="0">
            <a:srgbClr val="FFFFFF"/>
          </a:effectRef>
          <a:fontRef idx="minor">
            <a:schemeClr val="tx1"/>
          </a:fontRef>
        </p:style>
      </p:cxnSp>
      <p:cxnSp>
        <p:nvCxnSpPr>
          <p:cNvPr id="6" name="直接箭头连接符 5"/>
          <p:cNvCxnSpPr/>
          <p:nvPr/>
        </p:nvCxnSpPr>
        <p:spPr>
          <a:xfrm>
            <a:off x="3055620" y="1895475"/>
            <a:ext cx="10160" cy="5245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1028700" y="2430145"/>
            <a:ext cx="4064000" cy="348615"/>
          </a:xfrm>
          <a:prstGeom prst="rect">
            <a:avLst/>
          </a:prstGeom>
          <a:noFill/>
        </p:spPr>
        <p:txBody>
          <a:bodyPr wrap="square" rtlCol="0">
            <a:noAutofit/>
          </a:bodyPr>
          <a:p>
            <a:pPr algn="ctr"/>
            <a:r>
              <a:rPr lang="zh-CN" altLang="en-US"/>
              <a:t>质量</a:t>
            </a:r>
            <a:r>
              <a:rPr lang="zh-CN" altLang="en-US"/>
              <a:t>过滤</a:t>
            </a:r>
            <a:endParaRPr lang="zh-CN" altLang="en-US"/>
          </a:p>
        </p:txBody>
      </p:sp>
      <p:cxnSp>
        <p:nvCxnSpPr>
          <p:cNvPr id="8" name="肘形连接符 7"/>
          <p:cNvCxnSpPr/>
          <p:nvPr/>
        </p:nvCxnSpPr>
        <p:spPr>
          <a:xfrm rot="5400000">
            <a:off x="1769745" y="2768600"/>
            <a:ext cx="1316355" cy="1276350"/>
          </a:xfrm>
          <a:prstGeom prst="bentConnector3">
            <a:avLst>
              <a:gd name="adj1" fmla="val 50000"/>
            </a:avLst>
          </a:prstGeom>
        </p:spPr>
        <p:style>
          <a:lnRef idx="2">
            <a:schemeClr val="accent1"/>
          </a:lnRef>
          <a:fillRef idx="0">
            <a:srgbClr val="FFFFFF"/>
          </a:fillRef>
          <a:effectRef idx="0">
            <a:srgbClr val="FFFFFF"/>
          </a:effectRef>
          <a:fontRef idx="minor">
            <a:schemeClr val="tx1"/>
          </a:fontRef>
        </p:style>
      </p:cxnSp>
      <p:cxnSp>
        <p:nvCxnSpPr>
          <p:cNvPr id="9" name="肘形连接符 8"/>
          <p:cNvCxnSpPr/>
          <p:nvPr/>
        </p:nvCxnSpPr>
        <p:spPr>
          <a:xfrm rot="5400000" flipV="1">
            <a:off x="2983230" y="2851150"/>
            <a:ext cx="1265555" cy="1100455"/>
          </a:xfrm>
          <a:prstGeom prst="bentConnector3">
            <a:avLst>
              <a:gd name="adj1" fmla="val 50025"/>
            </a:avLst>
          </a:prstGeom>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1409700" y="4076065"/>
            <a:ext cx="617855" cy="2101215"/>
          </a:xfrm>
          <a:prstGeom prst="rect">
            <a:avLst/>
          </a:prstGeom>
          <a:noFill/>
        </p:spPr>
        <p:txBody>
          <a:bodyPr wrap="square" rtlCol="0">
            <a:noAutofit/>
          </a:bodyPr>
          <a:p>
            <a:pPr algn="ctr"/>
            <a:r>
              <a:rPr lang="zh-CN" altLang="en-US"/>
              <a:t>基于启发式规则的</a:t>
            </a:r>
            <a:r>
              <a:rPr lang="zh-CN" altLang="en-US"/>
              <a:t>方法</a:t>
            </a:r>
            <a:endParaRPr lang="zh-CN" altLang="en-US"/>
          </a:p>
        </p:txBody>
      </p:sp>
      <p:sp>
        <p:nvSpPr>
          <p:cNvPr id="11" name="文本框 10"/>
          <p:cNvSpPr txBox="1"/>
          <p:nvPr/>
        </p:nvSpPr>
        <p:spPr>
          <a:xfrm>
            <a:off x="3890010" y="4067175"/>
            <a:ext cx="606425" cy="1382395"/>
          </a:xfrm>
          <a:prstGeom prst="rect">
            <a:avLst/>
          </a:prstGeom>
          <a:noFill/>
        </p:spPr>
        <p:txBody>
          <a:bodyPr wrap="square" rtlCol="0">
            <a:noAutofit/>
          </a:bodyPr>
          <a:p>
            <a:r>
              <a:rPr lang="zh-CN" altLang="en-US"/>
              <a:t>基于分类器的</a:t>
            </a:r>
            <a:r>
              <a:rPr lang="zh-CN" altLang="en-US"/>
              <a:t>方法</a:t>
            </a:r>
            <a:endParaRPr lang="zh-CN" altLang="en-US"/>
          </a:p>
        </p:txBody>
      </p:sp>
      <p:cxnSp>
        <p:nvCxnSpPr>
          <p:cNvPr id="12" name="直接箭头连接符 11"/>
          <p:cNvCxnSpPr/>
          <p:nvPr/>
        </p:nvCxnSpPr>
        <p:spPr>
          <a:xfrm>
            <a:off x="6151880" y="1884680"/>
            <a:ext cx="0" cy="4838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3971290" y="2345690"/>
            <a:ext cx="4454525" cy="362585"/>
          </a:xfrm>
          <a:prstGeom prst="rect">
            <a:avLst/>
          </a:prstGeom>
          <a:noFill/>
        </p:spPr>
        <p:txBody>
          <a:bodyPr wrap="square" rtlCol="0">
            <a:noAutofit/>
          </a:bodyPr>
          <a:p>
            <a:pPr algn="ctr"/>
            <a:r>
              <a:rPr lang="zh-CN" altLang="en-US"/>
              <a:t>敏感内容</a:t>
            </a:r>
            <a:r>
              <a:rPr lang="zh-CN" altLang="en-US"/>
              <a:t>过滤</a:t>
            </a:r>
            <a:endParaRPr lang="zh-CN" altLang="en-US"/>
          </a:p>
        </p:txBody>
      </p:sp>
      <p:cxnSp>
        <p:nvCxnSpPr>
          <p:cNvPr id="14" name="肘形连接符 13"/>
          <p:cNvCxnSpPr>
            <a:stCxn id="13" idx="2"/>
          </p:cNvCxnSpPr>
          <p:nvPr/>
        </p:nvCxnSpPr>
        <p:spPr>
          <a:xfrm rot="5400000">
            <a:off x="4882515" y="2743200"/>
            <a:ext cx="1351280" cy="1281430"/>
          </a:xfrm>
          <a:prstGeom prst="bentConnector3">
            <a:avLst>
              <a:gd name="adj1" fmla="val 50000"/>
            </a:avLst>
          </a:prstGeom>
        </p:spPr>
        <p:style>
          <a:lnRef idx="2">
            <a:schemeClr val="accent1"/>
          </a:lnRef>
          <a:fillRef idx="0">
            <a:srgbClr val="FFFFFF"/>
          </a:fillRef>
          <a:effectRef idx="0">
            <a:srgbClr val="FFFFFF"/>
          </a:effectRef>
          <a:fontRef idx="minor">
            <a:schemeClr val="tx1"/>
          </a:fontRef>
        </p:style>
      </p:cxnSp>
      <p:cxnSp>
        <p:nvCxnSpPr>
          <p:cNvPr id="15" name="肘形连接符 14"/>
          <p:cNvCxnSpPr/>
          <p:nvPr/>
        </p:nvCxnSpPr>
        <p:spPr>
          <a:xfrm rot="5400000" flipV="1">
            <a:off x="6141720" y="2763520"/>
            <a:ext cx="1316990" cy="1214120"/>
          </a:xfrm>
          <a:prstGeom prst="bentConnector3">
            <a:avLst>
              <a:gd name="adj1" fmla="val 50819"/>
            </a:avLst>
          </a:prstGeom>
        </p:spPr>
        <p:style>
          <a:lnRef idx="2">
            <a:schemeClr val="accent1"/>
          </a:lnRef>
          <a:fillRef idx="0">
            <a:srgbClr val="FFFFFF"/>
          </a:fillRef>
          <a:effectRef idx="0">
            <a:srgbClr val="FFFFFF"/>
          </a:effectRef>
          <a:fontRef idx="minor">
            <a:schemeClr val="tx1"/>
          </a:fontRef>
        </p:style>
      </p:cxnSp>
      <p:sp>
        <p:nvSpPr>
          <p:cNvPr id="16" name="文本框 15"/>
          <p:cNvSpPr txBox="1"/>
          <p:nvPr/>
        </p:nvSpPr>
        <p:spPr>
          <a:xfrm>
            <a:off x="4721860" y="4076700"/>
            <a:ext cx="464185" cy="2397125"/>
          </a:xfrm>
          <a:prstGeom prst="rect">
            <a:avLst/>
          </a:prstGeom>
          <a:noFill/>
        </p:spPr>
        <p:txBody>
          <a:bodyPr wrap="square" rtlCol="0">
            <a:noAutofit/>
          </a:bodyPr>
          <a:p>
            <a:r>
              <a:rPr lang="zh-CN" altLang="en-US"/>
              <a:t>过滤有毒</a:t>
            </a:r>
            <a:r>
              <a:rPr lang="zh-CN" altLang="en-US"/>
              <a:t>内容</a:t>
            </a:r>
            <a:endParaRPr lang="zh-CN" altLang="en-US"/>
          </a:p>
        </p:txBody>
      </p:sp>
      <p:sp>
        <p:nvSpPr>
          <p:cNvPr id="17" name="文本框 16"/>
          <p:cNvSpPr txBox="1"/>
          <p:nvPr/>
        </p:nvSpPr>
        <p:spPr>
          <a:xfrm>
            <a:off x="7211695" y="4076700"/>
            <a:ext cx="339090" cy="2397760"/>
          </a:xfrm>
          <a:prstGeom prst="rect">
            <a:avLst/>
          </a:prstGeom>
          <a:noFill/>
        </p:spPr>
        <p:txBody>
          <a:bodyPr wrap="square" rtlCol="0">
            <a:noAutofit/>
          </a:bodyPr>
          <a:p>
            <a:r>
              <a:rPr lang="zh-CN" altLang="en-US"/>
              <a:t>过滤隐私</a:t>
            </a:r>
            <a:r>
              <a:rPr lang="zh-CN" altLang="en-US"/>
              <a:t>内容</a:t>
            </a:r>
            <a:endParaRPr lang="zh-CN" altLang="en-US"/>
          </a:p>
        </p:txBody>
      </p:sp>
      <p:cxnSp>
        <p:nvCxnSpPr>
          <p:cNvPr id="18" name="直接箭头连接符 17"/>
          <p:cNvCxnSpPr/>
          <p:nvPr/>
        </p:nvCxnSpPr>
        <p:spPr>
          <a:xfrm>
            <a:off x="9392920" y="1868170"/>
            <a:ext cx="0" cy="5041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9" name="文本框 18"/>
          <p:cNvSpPr txBox="1"/>
          <p:nvPr/>
        </p:nvSpPr>
        <p:spPr>
          <a:xfrm>
            <a:off x="8849360" y="2430780"/>
            <a:ext cx="4453255" cy="701040"/>
          </a:xfrm>
          <a:prstGeom prst="rect">
            <a:avLst/>
          </a:prstGeom>
          <a:noFill/>
        </p:spPr>
        <p:txBody>
          <a:bodyPr wrap="square" rtlCol="0">
            <a:noAutofit/>
          </a:bodyPr>
          <a:p>
            <a:r>
              <a:rPr lang="zh-CN" altLang="en-US"/>
              <a:t>数据去重</a:t>
            </a:r>
            <a:endParaRPr lang="zh-CN" altLang="en-US"/>
          </a:p>
        </p:txBody>
      </p:sp>
      <p:cxnSp>
        <p:nvCxnSpPr>
          <p:cNvPr id="20" name="直接连接符 19"/>
          <p:cNvCxnSpPr/>
          <p:nvPr/>
        </p:nvCxnSpPr>
        <p:spPr>
          <a:xfrm>
            <a:off x="9413875" y="2722245"/>
            <a:ext cx="10160" cy="617220"/>
          </a:xfrm>
          <a:prstGeom prst="line">
            <a:avLst/>
          </a:prstGeom>
        </p:spPr>
        <p:style>
          <a:lnRef idx="2">
            <a:schemeClr val="accent1"/>
          </a:lnRef>
          <a:fillRef idx="0">
            <a:srgbClr val="FFFFFF"/>
          </a:fillRef>
          <a:effectRef idx="0">
            <a:srgbClr val="FFFFFF"/>
          </a:effectRef>
          <a:fontRef idx="minor">
            <a:schemeClr val="tx1"/>
          </a:fontRef>
        </p:style>
      </p:cxnSp>
      <p:cxnSp>
        <p:nvCxnSpPr>
          <p:cNvPr id="21" name="直接连接符 20"/>
          <p:cNvCxnSpPr/>
          <p:nvPr/>
        </p:nvCxnSpPr>
        <p:spPr>
          <a:xfrm>
            <a:off x="9406890" y="2748915"/>
            <a:ext cx="10160" cy="617220"/>
          </a:xfrm>
          <a:prstGeom prst="line">
            <a:avLst/>
          </a:prstGeom>
          <a:ln w="25400"/>
        </p:spPr>
        <p:style>
          <a:lnRef idx="2">
            <a:schemeClr val="accent1"/>
          </a:lnRef>
          <a:fillRef idx="0">
            <a:srgbClr val="FFFFFF"/>
          </a:fillRef>
          <a:effectRef idx="0">
            <a:srgbClr val="FFFFFF"/>
          </a:effectRef>
          <a:fontRef idx="minor">
            <a:schemeClr val="tx1"/>
          </a:fontRef>
        </p:style>
      </p:cxnSp>
      <p:cxnSp>
        <p:nvCxnSpPr>
          <p:cNvPr id="22" name="直接连接符 21"/>
          <p:cNvCxnSpPr/>
          <p:nvPr/>
        </p:nvCxnSpPr>
        <p:spPr>
          <a:xfrm flipV="1">
            <a:off x="8518525" y="3380740"/>
            <a:ext cx="1800860" cy="10160"/>
          </a:xfrm>
          <a:prstGeom prst="line">
            <a:avLst/>
          </a:prstGeom>
        </p:spPr>
        <p:style>
          <a:lnRef idx="2">
            <a:schemeClr val="accent1"/>
          </a:lnRef>
          <a:fillRef idx="0">
            <a:srgbClr val="FFFFFF"/>
          </a:fillRef>
          <a:effectRef idx="0">
            <a:srgbClr val="FFFFFF"/>
          </a:effectRef>
          <a:fontRef idx="minor">
            <a:schemeClr val="tx1"/>
          </a:fontRef>
        </p:style>
      </p:cxnSp>
      <p:cxnSp>
        <p:nvCxnSpPr>
          <p:cNvPr id="23" name="直接连接符 22"/>
          <p:cNvCxnSpPr/>
          <p:nvPr/>
        </p:nvCxnSpPr>
        <p:spPr>
          <a:xfrm>
            <a:off x="8518525" y="3401060"/>
            <a:ext cx="10160" cy="628015"/>
          </a:xfrm>
          <a:prstGeom prst="line">
            <a:avLst/>
          </a:prstGeom>
        </p:spPr>
        <p:style>
          <a:lnRef idx="2">
            <a:schemeClr val="accent1"/>
          </a:lnRef>
          <a:fillRef idx="0">
            <a:srgbClr val="FFFFFF"/>
          </a:fillRef>
          <a:effectRef idx="0">
            <a:srgbClr val="FFFFFF"/>
          </a:effectRef>
          <a:fontRef idx="minor">
            <a:schemeClr val="tx1"/>
          </a:fontRef>
        </p:style>
      </p:cxnSp>
      <p:sp>
        <p:nvSpPr>
          <p:cNvPr id="24" name="文本框 23"/>
          <p:cNvSpPr txBox="1"/>
          <p:nvPr/>
        </p:nvSpPr>
        <p:spPr>
          <a:xfrm>
            <a:off x="8313420" y="4079875"/>
            <a:ext cx="535940" cy="1198880"/>
          </a:xfrm>
          <a:prstGeom prst="rect">
            <a:avLst/>
          </a:prstGeom>
          <a:noFill/>
        </p:spPr>
        <p:txBody>
          <a:bodyPr wrap="square" rtlCol="0">
            <a:spAutoFit/>
          </a:bodyPr>
          <a:p>
            <a:r>
              <a:rPr lang="zh-CN" altLang="en-US"/>
              <a:t>计算粒</a:t>
            </a:r>
            <a:r>
              <a:rPr lang="zh-CN" altLang="en-US"/>
              <a:t>度</a:t>
            </a:r>
            <a:endParaRPr lang="zh-CN" altLang="en-US"/>
          </a:p>
        </p:txBody>
      </p:sp>
      <p:cxnSp>
        <p:nvCxnSpPr>
          <p:cNvPr id="25" name="直接连接符 24"/>
          <p:cNvCxnSpPr/>
          <p:nvPr/>
        </p:nvCxnSpPr>
        <p:spPr>
          <a:xfrm>
            <a:off x="10309225" y="3380740"/>
            <a:ext cx="10160" cy="628015"/>
          </a:xfrm>
          <a:prstGeom prst="line">
            <a:avLst/>
          </a:prstGeom>
        </p:spPr>
        <p:style>
          <a:lnRef idx="2">
            <a:schemeClr val="accent1"/>
          </a:lnRef>
          <a:fillRef idx="0">
            <a:srgbClr val="FFFFFF"/>
          </a:fillRef>
          <a:effectRef idx="0">
            <a:srgbClr val="FFFFFF"/>
          </a:effectRef>
          <a:fontRef idx="minor">
            <a:schemeClr val="tx1"/>
          </a:fontRef>
        </p:style>
      </p:cxnSp>
      <p:sp>
        <p:nvSpPr>
          <p:cNvPr id="28" name="文本框 27"/>
          <p:cNvSpPr txBox="1"/>
          <p:nvPr/>
        </p:nvSpPr>
        <p:spPr>
          <a:xfrm>
            <a:off x="9248775" y="4079875"/>
            <a:ext cx="4949190" cy="502285"/>
          </a:xfrm>
          <a:prstGeom prst="rect">
            <a:avLst/>
          </a:prstGeom>
          <a:noFill/>
        </p:spPr>
        <p:txBody>
          <a:bodyPr wrap="square" rtlCol="0">
            <a:noAutofit/>
          </a:bodyPr>
          <a:p>
            <a:r>
              <a:rPr lang="zh-CN" altLang="en-US"/>
              <a:t>用于去重的匹配</a:t>
            </a:r>
            <a:r>
              <a:rPr lang="zh-CN" altLang="en-US"/>
              <a:t>方法</a:t>
            </a:r>
            <a:endParaRPr lang="zh-CN" altLang="en-US"/>
          </a:p>
        </p:txBody>
      </p:sp>
      <p:cxnSp>
        <p:nvCxnSpPr>
          <p:cNvPr id="29" name="直接连接符 28"/>
          <p:cNvCxnSpPr/>
          <p:nvPr/>
        </p:nvCxnSpPr>
        <p:spPr>
          <a:xfrm>
            <a:off x="10322560" y="4389120"/>
            <a:ext cx="0" cy="370205"/>
          </a:xfrm>
          <a:prstGeom prst="line">
            <a:avLst/>
          </a:prstGeom>
        </p:spPr>
        <p:style>
          <a:lnRef idx="2">
            <a:schemeClr val="accent1"/>
          </a:lnRef>
          <a:fillRef idx="0">
            <a:srgbClr val="FFFFFF"/>
          </a:fillRef>
          <a:effectRef idx="0">
            <a:srgbClr val="FFFFFF"/>
          </a:effectRef>
          <a:fontRef idx="minor">
            <a:schemeClr val="tx1"/>
          </a:fontRef>
        </p:style>
      </p:cxnSp>
      <p:cxnSp>
        <p:nvCxnSpPr>
          <p:cNvPr id="30" name="直接连接符 29"/>
          <p:cNvCxnSpPr/>
          <p:nvPr/>
        </p:nvCxnSpPr>
        <p:spPr>
          <a:xfrm>
            <a:off x="9551035" y="4769485"/>
            <a:ext cx="1677035" cy="0"/>
          </a:xfrm>
          <a:prstGeom prst="line">
            <a:avLst/>
          </a:prstGeom>
        </p:spPr>
        <p:style>
          <a:lnRef idx="2">
            <a:schemeClr val="accent1"/>
          </a:lnRef>
          <a:fillRef idx="0">
            <a:srgbClr val="FFFFFF"/>
          </a:fillRef>
          <a:effectRef idx="0">
            <a:srgbClr val="FFFFFF"/>
          </a:effectRef>
          <a:fontRef idx="minor">
            <a:schemeClr val="tx1"/>
          </a:fontRef>
        </p:style>
      </p:cxnSp>
      <p:cxnSp>
        <p:nvCxnSpPr>
          <p:cNvPr id="31" name="直接连接符 30"/>
          <p:cNvCxnSpPr/>
          <p:nvPr/>
        </p:nvCxnSpPr>
        <p:spPr>
          <a:xfrm>
            <a:off x="9561195" y="4759325"/>
            <a:ext cx="10160" cy="699770"/>
          </a:xfrm>
          <a:prstGeom prst="line">
            <a:avLst/>
          </a:prstGeom>
        </p:spPr>
        <p:style>
          <a:lnRef idx="2">
            <a:schemeClr val="accent1"/>
          </a:lnRef>
          <a:fillRef idx="0">
            <a:srgbClr val="FFFFFF"/>
          </a:fillRef>
          <a:effectRef idx="0">
            <a:srgbClr val="FFFFFF"/>
          </a:effectRef>
          <a:fontRef idx="minor">
            <a:schemeClr val="tx1"/>
          </a:fontRef>
        </p:style>
      </p:cxnSp>
      <p:cxnSp>
        <p:nvCxnSpPr>
          <p:cNvPr id="32" name="直接连接符 31"/>
          <p:cNvCxnSpPr/>
          <p:nvPr/>
        </p:nvCxnSpPr>
        <p:spPr>
          <a:xfrm>
            <a:off x="11217910" y="4749800"/>
            <a:ext cx="10160" cy="699770"/>
          </a:xfrm>
          <a:prstGeom prst="line">
            <a:avLst/>
          </a:prstGeom>
        </p:spPr>
        <p:style>
          <a:lnRef idx="2">
            <a:schemeClr val="accent1"/>
          </a:lnRef>
          <a:fillRef idx="0">
            <a:srgbClr val="FFFFFF"/>
          </a:fillRef>
          <a:effectRef idx="0">
            <a:srgbClr val="FFFFFF"/>
          </a:effectRef>
          <a:fontRef idx="minor">
            <a:schemeClr val="tx1"/>
          </a:fontRef>
        </p:style>
      </p:cxnSp>
      <p:sp>
        <p:nvSpPr>
          <p:cNvPr id="33" name="文本框 32"/>
          <p:cNvSpPr txBox="1"/>
          <p:nvPr/>
        </p:nvSpPr>
        <p:spPr>
          <a:xfrm>
            <a:off x="8776970" y="5450205"/>
            <a:ext cx="4766310" cy="850265"/>
          </a:xfrm>
          <a:prstGeom prst="rect">
            <a:avLst/>
          </a:prstGeom>
          <a:noFill/>
        </p:spPr>
        <p:txBody>
          <a:bodyPr wrap="square" rtlCol="0">
            <a:noAutofit/>
          </a:bodyPr>
          <a:p>
            <a:r>
              <a:rPr lang="zh-CN" altLang="en-US"/>
              <a:t>精确匹配</a:t>
            </a:r>
            <a:r>
              <a:rPr lang="zh-CN" altLang="en-US"/>
              <a:t>算法</a:t>
            </a:r>
            <a:endParaRPr lang="zh-CN" altLang="en-US"/>
          </a:p>
        </p:txBody>
      </p:sp>
      <p:sp>
        <p:nvSpPr>
          <p:cNvPr id="34" name="文本框 33"/>
          <p:cNvSpPr txBox="1"/>
          <p:nvPr/>
        </p:nvSpPr>
        <p:spPr>
          <a:xfrm>
            <a:off x="10322560" y="5474335"/>
            <a:ext cx="1797685" cy="868045"/>
          </a:xfrm>
          <a:prstGeom prst="rect">
            <a:avLst/>
          </a:prstGeom>
          <a:noFill/>
        </p:spPr>
        <p:txBody>
          <a:bodyPr wrap="square" rtlCol="0">
            <a:noAutofit/>
          </a:bodyPr>
          <a:p>
            <a:r>
              <a:rPr lang="en-US" altLang="zh-CN"/>
              <a:t>      </a:t>
            </a:r>
            <a:r>
              <a:rPr lang="zh-CN" altLang="en-US"/>
              <a:t>近似匹配</a:t>
            </a:r>
            <a:r>
              <a:rPr lang="en-US" altLang="zh-CN"/>
              <a:t> </a:t>
            </a:r>
            <a:endParaRPr lang="en-US" altLang="zh-CN"/>
          </a:p>
          <a:p>
            <a:r>
              <a:rPr lang="zh-CN" altLang="en-US"/>
              <a:t>采用</a:t>
            </a:r>
            <a:r>
              <a:rPr lang="en-US" altLang="zh-CN"/>
              <a:t>LSH</a:t>
            </a:r>
            <a:r>
              <a:rPr lang="zh-CN" altLang="en-US"/>
              <a:t>，如</a:t>
            </a:r>
            <a:r>
              <a:rPr lang="en-US" altLang="zh-CN"/>
              <a:t>MinH</a:t>
            </a:r>
            <a:r>
              <a:rPr lang="en-US" altLang="zh-CN"/>
              <a:t>ash</a:t>
            </a:r>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数据去重</a:t>
            </a:r>
            <a:br>
              <a:rPr lang="zh-CN" altLang="en-US"/>
            </a:br>
            <a:r>
              <a:rPr lang="zh-CN" altLang="en-US"/>
              <a:t> </a:t>
            </a:r>
            <a:r>
              <a:rPr lang="en-US" altLang="zh-CN"/>
              <a:t>      </a:t>
            </a:r>
            <a:endParaRPr lang="zh-CN" altLang="en-US" sz="2220">
              <a:latin typeface="+mn-lt"/>
            </a:endParaRPr>
          </a:p>
        </p:txBody>
      </p:sp>
      <p:sp>
        <p:nvSpPr>
          <p:cNvPr id="3" name="内容占位符 2"/>
          <p:cNvSpPr>
            <a:spLocks noGrp="1"/>
          </p:cNvSpPr>
          <p:nvPr>
            <p:ph idx="1"/>
          </p:nvPr>
        </p:nvSpPr>
        <p:spPr/>
        <p:txBody>
          <a:bodyPr/>
          <a:p>
            <a:r>
              <a:rPr lang="zh-CN" altLang="en-US"/>
              <a:t>计算粒度方法</a:t>
            </a:r>
            <a:endParaRPr lang="zh-CN" altLang="en-US"/>
          </a:p>
          <a:p>
            <a:r>
              <a:rPr lang="zh-CN" altLang="en-US"/>
              <a:t>用于去重的匹配方法：精确匹配算法</a:t>
            </a:r>
            <a:r>
              <a:rPr lang="en-US" altLang="zh-CN"/>
              <a:t>(</a:t>
            </a:r>
            <a:r>
              <a:rPr lang="zh-CN" altLang="en-US"/>
              <a:t>即每个字符完全相同</a:t>
            </a:r>
            <a:r>
              <a:rPr lang="en-US" altLang="zh-CN"/>
              <a:t>)</a:t>
            </a:r>
            <a:r>
              <a:rPr lang="zh-CN" altLang="en-US"/>
              <a:t>；近似匹配算法</a:t>
            </a:r>
            <a:r>
              <a:rPr lang="en-US" altLang="zh-CN"/>
              <a:t>(</a:t>
            </a:r>
            <a:r>
              <a:rPr lang="zh-CN" altLang="en-US"/>
              <a:t>基于某种相似性度量</a:t>
            </a:r>
            <a:r>
              <a:rPr lang="en-US" altLang="zh-CN"/>
              <a:t>),</a:t>
            </a:r>
            <a:r>
              <a:rPr lang="zh-CN" altLang="en-US"/>
              <a:t>可采用局部敏感哈希</a:t>
            </a:r>
            <a:r>
              <a:rPr lang="en-US" altLang="zh-CN"/>
              <a:t>(LSH)</a:t>
            </a:r>
            <a:r>
              <a:rPr lang="zh-CN" altLang="en-US"/>
              <a:t>，如最小哈希</a:t>
            </a:r>
            <a:r>
              <a:rPr lang="en-US" altLang="zh-CN"/>
              <a:t>(MinHash</a:t>
            </a:r>
            <a:r>
              <a:rPr lang="zh-CN" altLang="en-US"/>
              <a:t>）。</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br>
              <a:rPr lang="zh-CN" altLang="en-US"/>
            </a:br>
            <a:endParaRPr lang="en-US" altLang="zh-CN" sz="2220"/>
          </a:p>
        </p:txBody>
      </p:sp>
      <p:sp>
        <p:nvSpPr>
          <p:cNvPr id="3" name="内容占位符 2"/>
          <p:cNvSpPr>
            <a:spLocks noGrp="1"/>
          </p:cNvSpPr>
          <p:nvPr>
            <p:ph idx="1"/>
          </p:nvPr>
        </p:nvSpPr>
        <p:spPr>
          <a:xfrm>
            <a:off x="838200" y="365125"/>
            <a:ext cx="10515600" cy="5812155"/>
          </a:xfrm>
        </p:spPr>
        <p:txBody>
          <a:bodyPr/>
          <a:p>
            <a:pPr marL="0" indent="0">
              <a:buNone/>
            </a:pPr>
            <a:r>
              <a:rPr lang="zh-CN" altLang="en-US"/>
              <a:t>最小哈希</a:t>
            </a:r>
            <a:r>
              <a:rPr lang="en-US" altLang="zh-CN"/>
              <a:t>(MinHash)</a:t>
            </a:r>
            <a:r>
              <a:rPr lang="zh-CN" altLang="en-US"/>
              <a:t>算法</a:t>
            </a:r>
            <a:endParaRPr lang="zh-CN" altLang="en-US"/>
          </a:p>
          <a:p>
            <a:r>
              <a:rPr lang="zh-CN" altLang="en-US"/>
              <a:t> </a:t>
            </a:r>
            <a:r>
              <a:rPr lang="en-US" altLang="zh-CN"/>
              <a:t>        </a:t>
            </a:r>
            <a:r>
              <a:rPr lang="zh-CN" altLang="en-US"/>
              <a:t>它是一种两个集合之间的相似度的技术，其核心思想在于，通过哈希处理集合元素，并选择最小的哈希值作为集合的表示。随后，通过比较两个集合的最小哈希值，来估算出它们的</a:t>
            </a:r>
            <a:r>
              <a:rPr lang="zh-CN" altLang="en-US"/>
              <a:t>相似度。</a:t>
            </a:r>
            <a:endParaRPr lang="zh-CN" altLang="en-US"/>
          </a:p>
          <a:p>
            <a:endParaRPr lang="zh-CN" altLang="en-US"/>
          </a:p>
        </p:txBody>
      </p:sp>
      <p:sp>
        <p:nvSpPr>
          <p:cNvPr id="4" name="文本框 3"/>
          <p:cNvSpPr txBox="1"/>
          <p:nvPr/>
        </p:nvSpPr>
        <p:spPr>
          <a:xfrm>
            <a:off x="3482975" y="2078355"/>
            <a:ext cx="4064000" cy="368300"/>
          </a:xfrm>
          <a:prstGeom prst="rect">
            <a:avLst/>
          </a:prstGeom>
          <a:noFill/>
        </p:spPr>
        <p:txBody>
          <a:bodyPr wrap="square" rtlCol="0">
            <a:spAutoFit/>
          </a:bodyPr>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例子</a:t>
            </a:r>
            <a:endParaRPr lang="zh-CN" altLang="en-US"/>
          </a:p>
        </p:txBody>
      </p:sp>
      <p:pic>
        <p:nvPicPr>
          <p:cNvPr id="6" name="内容占位符 5"/>
          <p:cNvPicPr>
            <a:picLocks noChangeAspect="1"/>
          </p:cNvPicPr>
          <p:nvPr>
            <p:ph idx="1"/>
          </p:nvPr>
        </p:nvPicPr>
        <p:blipFill>
          <a:blip r:embed="rId1"/>
          <a:stretch>
            <a:fillRect/>
          </a:stretch>
        </p:blipFill>
        <p:spPr>
          <a:xfrm>
            <a:off x="4726305" y="2649220"/>
            <a:ext cx="3216275" cy="1717675"/>
          </a:xfrm>
          <a:prstGeom prst="rect">
            <a:avLst/>
          </a:prstGeom>
        </p:spPr>
      </p:pic>
      <p:sp>
        <p:nvSpPr>
          <p:cNvPr id="5" name="文本框 4"/>
          <p:cNvSpPr txBox="1"/>
          <p:nvPr/>
        </p:nvSpPr>
        <p:spPr>
          <a:xfrm>
            <a:off x="1315085" y="2001520"/>
            <a:ext cx="10038715" cy="2458085"/>
          </a:xfrm>
          <a:prstGeom prst="rect">
            <a:avLst/>
          </a:prstGeom>
          <a:noFill/>
        </p:spPr>
        <p:txBody>
          <a:bodyPr wrap="square" rtlCol="0">
            <a:noAutofit/>
          </a:bodyPr>
          <a:p>
            <a:r>
              <a:rPr>
                <a:latin typeface="+mn-ea"/>
                <a:cs typeface="+mn-ea"/>
              </a:rPr>
              <a:t>假设现在有4个集合，分别为S1, S2, S3, S4；其中，S1 = {a, d}，S2 = {c}，S3 = {b, d, e}，S4 = {a, c, d}，所以全集U = {a, b, c, d, e}。我们可以构造如下的0-1矩阵：</a:t>
            </a:r>
            <a:endParaRPr>
              <a:latin typeface="+mn-ea"/>
              <a:cs typeface="+mn-ea"/>
            </a:endParaRPr>
          </a:p>
          <a:p>
            <a:endParaRPr>
              <a:latin typeface="+mn-ea"/>
              <a:cs typeface="+mn-ea"/>
            </a:endParaRPr>
          </a:p>
        </p:txBody>
      </p:sp>
      <p:sp>
        <p:nvSpPr>
          <p:cNvPr id="7" name="文本框 6"/>
          <p:cNvSpPr txBox="1"/>
          <p:nvPr/>
        </p:nvSpPr>
        <p:spPr>
          <a:xfrm>
            <a:off x="1409700" y="4827270"/>
            <a:ext cx="9649460" cy="1198880"/>
          </a:xfrm>
          <a:prstGeom prst="rect">
            <a:avLst/>
          </a:prstGeom>
          <a:noFill/>
        </p:spPr>
        <p:txBody>
          <a:bodyPr wrap="square" rtlCol="0">
            <a:spAutoFit/>
          </a:bodyPr>
          <a:p>
            <a:r>
              <a:rPr lang="zh-CN" altLang="en-US"/>
              <a:t>为了得到各集合的最小哈希值，首先对矩阵进行随机行打乱，则某集合（某一列）的最小哈希值就等于打乱后的这一列第一个值为1的行所在的行号。举一个例子：</a:t>
            </a:r>
            <a:endParaRPr lang="zh-CN" altLang="en-US"/>
          </a:p>
          <a:p>
            <a:endParaRPr lang="zh-CN" altLang="en-US"/>
          </a:p>
          <a:p>
            <a:r>
              <a:rPr lang="zh-CN" altLang="en-US"/>
              <a:t>       定义一个最小哈希函数h，用于模拟对矩阵进行随机行打乱，打乱后的0-1矩阵为</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555105" y="1486535"/>
            <a:ext cx="5364480" cy="4351655"/>
          </a:xfrm>
          <a:prstGeom prst="rect">
            <a:avLst/>
          </a:prstGeom>
        </p:spPr>
      </p:pic>
      <p:sp>
        <p:nvSpPr>
          <p:cNvPr id="5" name="文本框 4"/>
          <p:cNvSpPr txBox="1"/>
          <p:nvPr/>
        </p:nvSpPr>
        <p:spPr>
          <a:xfrm>
            <a:off x="226060" y="3037205"/>
            <a:ext cx="4568190" cy="368300"/>
          </a:xfrm>
          <a:prstGeom prst="rect">
            <a:avLst/>
          </a:prstGeom>
          <a:noFill/>
        </p:spPr>
        <p:txBody>
          <a:bodyPr wrap="square" rtlCol="0">
            <a:spAutoFit/>
          </a:bodyPr>
          <a:p>
            <a:r>
              <a:rPr lang="zh-CN" altLang="en-US"/>
              <a:t>数据</a:t>
            </a:r>
            <a:r>
              <a:rPr lang="zh-CN" altLang="en-US"/>
              <a:t>来源</a:t>
            </a:r>
            <a:endParaRPr lang="zh-CN" altLang="en-US"/>
          </a:p>
        </p:txBody>
      </p:sp>
      <p:cxnSp>
        <p:nvCxnSpPr>
          <p:cNvPr id="8" name="肘形连接符 7"/>
          <p:cNvCxnSpPr/>
          <p:nvPr/>
        </p:nvCxnSpPr>
        <p:spPr>
          <a:xfrm flipV="1">
            <a:off x="1223645" y="1884680"/>
            <a:ext cx="1677035" cy="1348105"/>
          </a:xfrm>
          <a:prstGeom prst="bentConnector3">
            <a:avLst>
              <a:gd name="adj1" fmla="val 50019"/>
            </a:avLst>
          </a:prstGeom>
          <a:ln>
            <a:tailEnd type="arrow"/>
          </a:ln>
        </p:spPr>
        <p:style>
          <a:lnRef idx="2">
            <a:schemeClr val="accent1"/>
          </a:lnRef>
          <a:fillRef idx="0">
            <a:srgbClr val="FFFFFF"/>
          </a:fillRef>
          <a:effectRef idx="0">
            <a:srgbClr val="FFFFFF"/>
          </a:effectRef>
          <a:fontRef idx="minor">
            <a:schemeClr val="tx1"/>
          </a:fontRef>
        </p:style>
      </p:cxnSp>
      <p:cxnSp>
        <p:nvCxnSpPr>
          <p:cNvPr id="10" name="肘形连接符 9"/>
          <p:cNvCxnSpPr/>
          <p:nvPr/>
        </p:nvCxnSpPr>
        <p:spPr>
          <a:xfrm>
            <a:off x="1223645" y="3222625"/>
            <a:ext cx="1687830" cy="1316990"/>
          </a:xfrm>
          <a:prstGeom prst="bentConnector3">
            <a:avLst>
              <a:gd name="adj1" fmla="val 50038"/>
            </a:avLst>
          </a:prstGeom>
          <a:ln>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2994025" y="1657985"/>
            <a:ext cx="4064000" cy="368300"/>
          </a:xfrm>
          <a:prstGeom prst="rect">
            <a:avLst/>
          </a:prstGeom>
          <a:noFill/>
        </p:spPr>
        <p:txBody>
          <a:bodyPr wrap="square" rtlCol="0">
            <a:spAutoFit/>
          </a:bodyPr>
          <a:p>
            <a:r>
              <a:rPr lang="zh-CN" altLang="en-US"/>
              <a:t>通用文本</a:t>
            </a:r>
            <a:r>
              <a:rPr lang="zh-CN" altLang="en-US"/>
              <a:t>数据</a:t>
            </a:r>
            <a:endParaRPr lang="zh-CN" altLang="en-US"/>
          </a:p>
        </p:txBody>
      </p:sp>
      <p:sp>
        <p:nvSpPr>
          <p:cNvPr id="12" name="文本框 11"/>
          <p:cNvSpPr txBox="1"/>
          <p:nvPr/>
        </p:nvSpPr>
        <p:spPr>
          <a:xfrm>
            <a:off x="2994025" y="4354830"/>
            <a:ext cx="4064000" cy="368300"/>
          </a:xfrm>
          <a:prstGeom prst="rect">
            <a:avLst/>
          </a:prstGeom>
          <a:noFill/>
        </p:spPr>
        <p:txBody>
          <a:bodyPr wrap="square" rtlCol="0">
            <a:spAutoFit/>
          </a:bodyPr>
          <a:p>
            <a:r>
              <a:rPr lang="zh-CN" altLang="en-US"/>
              <a:t>专用文</a:t>
            </a:r>
            <a:r>
              <a:rPr lang="zh-CN" altLang="en-US"/>
              <a:t>本数据</a:t>
            </a:r>
            <a:endParaRPr lang="zh-CN" altLang="en-US"/>
          </a:p>
        </p:txBody>
      </p:sp>
      <p:cxnSp>
        <p:nvCxnSpPr>
          <p:cNvPr id="13" name="直接连接符 12"/>
          <p:cNvCxnSpPr/>
          <p:nvPr/>
        </p:nvCxnSpPr>
        <p:spPr>
          <a:xfrm>
            <a:off x="4423410" y="4549775"/>
            <a:ext cx="607060" cy="0"/>
          </a:xfrm>
          <a:prstGeom prst="line">
            <a:avLst/>
          </a:prstGeom>
        </p:spPr>
        <p:style>
          <a:lnRef idx="2">
            <a:schemeClr val="accent1"/>
          </a:lnRef>
          <a:fillRef idx="0">
            <a:srgbClr val="FFFFFF"/>
          </a:fillRef>
          <a:effectRef idx="0">
            <a:srgbClr val="FFFFFF"/>
          </a:effectRef>
          <a:fontRef idx="minor">
            <a:schemeClr val="tx1"/>
          </a:fontRef>
        </p:style>
      </p:cxnSp>
      <p:cxnSp>
        <p:nvCxnSpPr>
          <p:cNvPr id="14" name="直接连接符 13"/>
          <p:cNvCxnSpPr/>
          <p:nvPr/>
        </p:nvCxnSpPr>
        <p:spPr>
          <a:xfrm flipH="1">
            <a:off x="5020310" y="3242945"/>
            <a:ext cx="10160" cy="2633980"/>
          </a:xfrm>
          <a:prstGeom prst="line">
            <a:avLst/>
          </a:prstGeom>
        </p:spPr>
        <p:style>
          <a:lnRef idx="2">
            <a:schemeClr val="accent1"/>
          </a:lnRef>
          <a:fillRef idx="0">
            <a:srgbClr val="FFFFFF"/>
          </a:fillRef>
          <a:effectRef idx="0">
            <a:srgbClr val="FFFFFF"/>
          </a:effectRef>
          <a:fontRef idx="minor">
            <a:schemeClr val="tx1"/>
          </a:fontRef>
        </p:style>
      </p:cxnSp>
      <p:cxnSp>
        <p:nvCxnSpPr>
          <p:cNvPr id="15" name="直接箭头连接符 14"/>
          <p:cNvCxnSpPr/>
          <p:nvPr/>
        </p:nvCxnSpPr>
        <p:spPr>
          <a:xfrm>
            <a:off x="5030470" y="3242945"/>
            <a:ext cx="61785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6" name="文本框 15"/>
          <p:cNvSpPr txBox="1"/>
          <p:nvPr/>
        </p:nvSpPr>
        <p:spPr>
          <a:xfrm>
            <a:off x="5751195" y="3058795"/>
            <a:ext cx="4064000" cy="368300"/>
          </a:xfrm>
          <a:prstGeom prst="rect">
            <a:avLst/>
          </a:prstGeom>
          <a:noFill/>
        </p:spPr>
        <p:txBody>
          <a:bodyPr wrap="square" rtlCol="0">
            <a:spAutoFit/>
          </a:bodyPr>
          <a:p>
            <a:r>
              <a:rPr lang="zh-CN" altLang="en-US"/>
              <a:t>多</a:t>
            </a:r>
            <a:r>
              <a:rPr lang="zh-CN" altLang="en-US"/>
              <a:t>语文本</a:t>
            </a:r>
            <a:endParaRPr lang="zh-CN" altLang="en-US"/>
          </a:p>
        </p:txBody>
      </p:sp>
      <p:cxnSp>
        <p:nvCxnSpPr>
          <p:cNvPr id="18" name="直接箭头连接符 17"/>
          <p:cNvCxnSpPr/>
          <p:nvPr/>
        </p:nvCxnSpPr>
        <p:spPr>
          <a:xfrm flipV="1">
            <a:off x="5010785" y="4107180"/>
            <a:ext cx="637540" cy="101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9" name="文本框 18"/>
          <p:cNvSpPr txBox="1"/>
          <p:nvPr/>
        </p:nvSpPr>
        <p:spPr>
          <a:xfrm>
            <a:off x="5751195" y="3986530"/>
            <a:ext cx="4064000" cy="368300"/>
          </a:xfrm>
          <a:prstGeom prst="rect">
            <a:avLst/>
          </a:prstGeom>
          <a:noFill/>
        </p:spPr>
        <p:txBody>
          <a:bodyPr wrap="square" rtlCol="0">
            <a:spAutoFit/>
          </a:bodyPr>
          <a:p>
            <a:r>
              <a:rPr lang="zh-CN" altLang="en-US"/>
              <a:t>科学文本</a:t>
            </a:r>
            <a:endParaRPr lang="zh-CN" altLang="en-US"/>
          </a:p>
        </p:txBody>
      </p:sp>
      <p:cxnSp>
        <p:nvCxnSpPr>
          <p:cNvPr id="20" name="直接箭头连接符 19"/>
          <p:cNvCxnSpPr/>
          <p:nvPr/>
        </p:nvCxnSpPr>
        <p:spPr>
          <a:xfrm>
            <a:off x="5030470" y="5105400"/>
            <a:ext cx="66865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1" name="文本框 20"/>
          <p:cNvSpPr txBox="1"/>
          <p:nvPr/>
        </p:nvSpPr>
        <p:spPr>
          <a:xfrm>
            <a:off x="5750560" y="4960620"/>
            <a:ext cx="4064000" cy="368300"/>
          </a:xfrm>
          <a:prstGeom prst="rect">
            <a:avLst/>
          </a:prstGeom>
          <a:noFill/>
        </p:spPr>
        <p:txBody>
          <a:bodyPr wrap="square" rtlCol="0">
            <a:spAutoFit/>
          </a:bodyPr>
          <a:p>
            <a:r>
              <a:rPr lang="zh-CN" altLang="en-US"/>
              <a:t>代码</a:t>
            </a:r>
            <a:endParaRPr lang="zh-CN" altLang="en-US"/>
          </a:p>
        </p:txBody>
      </p:sp>
      <p:cxnSp>
        <p:nvCxnSpPr>
          <p:cNvPr id="22" name="直接箭头连接符 21"/>
          <p:cNvCxnSpPr/>
          <p:nvPr/>
        </p:nvCxnSpPr>
        <p:spPr>
          <a:xfrm>
            <a:off x="5030470" y="5890260"/>
            <a:ext cx="66865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3" name="文本框 22"/>
          <p:cNvSpPr txBox="1"/>
          <p:nvPr/>
        </p:nvSpPr>
        <p:spPr>
          <a:xfrm>
            <a:off x="5854065" y="5706110"/>
            <a:ext cx="4064000" cy="368300"/>
          </a:xfrm>
          <a:prstGeom prst="rect">
            <a:avLst/>
          </a:prstGeom>
          <a:noFill/>
        </p:spPr>
        <p:txBody>
          <a:bodyPr wrap="square" rtlCol="0">
            <a:spAutoFit/>
          </a:bodyPr>
          <a:p>
            <a:r>
              <a:rPr lang="zh-CN" altLang="en-US"/>
              <a:t>其他</a:t>
            </a:r>
            <a:endParaRPr lang="zh-CN" altLang="en-US"/>
          </a:p>
        </p:txBody>
      </p:sp>
      <p:cxnSp>
        <p:nvCxnSpPr>
          <p:cNvPr id="24" name="肘形连接符 23"/>
          <p:cNvCxnSpPr/>
          <p:nvPr/>
        </p:nvCxnSpPr>
        <p:spPr>
          <a:xfrm flipV="1">
            <a:off x="4454525" y="1061720"/>
            <a:ext cx="864235" cy="792480"/>
          </a:xfrm>
          <a:prstGeom prst="bentConnector3">
            <a:avLst>
              <a:gd name="adj1" fmla="val 50037"/>
            </a:avLst>
          </a:prstGeom>
          <a:ln>
            <a:tailEnd type="arrow"/>
          </a:ln>
        </p:spPr>
        <p:style>
          <a:lnRef idx="2">
            <a:schemeClr val="accent1"/>
          </a:lnRef>
          <a:fillRef idx="0">
            <a:srgbClr val="FFFFFF"/>
          </a:fillRef>
          <a:effectRef idx="0">
            <a:srgbClr val="FFFFFF"/>
          </a:effectRef>
          <a:fontRef idx="minor">
            <a:schemeClr val="tx1"/>
          </a:fontRef>
        </p:style>
      </p:cxnSp>
      <p:cxnSp>
        <p:nvCxnSpPr>
          <p:cNvPr id="25" name="肘形连接符 24"/>
          <p:cNvCxnSpPr/>
          <p:nvPr/>
        </p:nvCxnSpPr>
        <p:spPr>
          <a:xfrm>
            <a:off x="4464685" y="1864360"/>
            <a:ext cx="812800" cy="699770"/>
          </a:xfrm>
          <a:prstGeom prst="bentConnector3">
            <a:avLst>
              <a:gd name="adj1" fmla="val 51250"/>
            </a:avLst>
          </a:prstGeom>
          <a:ln>
            <a:tailEnd type="arrow"/>
          </a:ln>
        </p:spPr>
        <p:style>
          <a:lnRef idx="2">
            <a:schemeClr val="accent1"/>
          </a:lnRef>
          <a:fillRef idx="0">
            <a:srgbClr val="FFFFFF"/>
          </a:fillRef>
          <a:effectRef idx="0">
            <a:srgbClr val="FFFFFF"/>
          </a:effectRef>
          <a:fontRef idx="minor">
            <a:schemeClr val="tx1"/>
          </a:fontRef>
        </p:style>
      </p:cxnSp>
      <p:cxnSp>
        <p:nvCxnSpPr>
          <p:cNvPr id="26" name="直接箭头连接符 25"/>
          <p:cNvCxnSpPr/>
          <p:nvPr/>
        </p:nvCxnSpPr>
        <p:spPr>
          <a:xfrm>
            <a:off x="4855845" y="1861820"/>
            <a:ext cx="46291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7" name="文本框 26"/>
          <p:cNvSpPr txBox="1"/>
          <p:nvPr/>
        </p:nvSpPr>
        <p:spPr>
          <a:xfrm>
            <a:off x="5277485" y="897255"/>
            <a:ext cx="4064000" cy="368300"/>
          </a:xfrm>
          <a:prstGeom prst="rect">
            <a:avLst/>
          </a:prstGeom>
          <a:noFill/>
        </p:spPr>
        <p:txBody>
          <a:bodyPr wrap="square" rtlCol="0">
            <a:spAutoFit/>
          </a:bodyPr>
          <a:p>
            <a:r>
              <a:rPr lang="zh-CN" altLang="en-US"/>
              <a:t>网页</a:t>
            </a:r>
            <a:endParaRPr lang="zh-CN" altLang="en-US"/>
          </a:p>
        </p:txBody>
      </p:sp>
      <p:sp>
        <p:nvSpPr>
          <p:cNvPr id="28" name="文本框 27"/>
          <p:cNvSpPr txBox="1"/>
          <p:nvPr/>
        </p:nvSpPr>
        <p:spPr>
          <a:xfrm>
            <a:off x="5277485" y="2378710"/>
            <a:ext cx="4064000" cy="368300"/>
          </a:xfrm>
          <a:prstGeom prst="rect">
            <a:avLst/>
          </a:prstGeom>
          <a:noFill/>
        </p:spPr>
        <p:txBody>
          <a:bodyPr wrap="square" rtlCol="0">
            <a:spAutoFit/>
          </a:bodyPr>
          <a:p>
            <a:r>
              <a:rPr lang="zh-CN" altLang="en-US"/>
              <a:t>其他</a:t>
            </a:r>
            <a:endParaRPr lang="zh-CN" altLang="en-US"/>
          </a:p>
        </p:txBody>
      </p:sp>
      <p:sp>
        <p:nvSpPr>
          <p:cNvPr id="29" name="文本框 28"/>
          <p:cNvSpPr txBox="1"/>
          <p:nvPr/>
        </p:nvSpPr>
        <p:spPr>
          <a:xfrm>
            <a:off x="5318760" y="1658620"/>
            <a:ext cx="4064000" cy="368300"/>
          </a:xfrm>
          <a:prstGeom prst="rect">
            <a:avLst/>
          </a:prstGeom>
          <a:noFill/>
        </p:spPr>
        <p:txBody>
          <a:bodyPr wrap="square" rtlCol="0">
            <a:spAutoFit/>
          </a:bodyPr>
          <a:p>
            <a:r>
              <a:rPr lang="zh-CN" altLang="en-US"/>
              <a:t>书籍</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3429635" y="335915"/>
            <a:ext cx="4509135" cy="2330450"/>
          </a:xfrm>
          <a:prstGeom prst="rect">
            <a:avLst/>
          </a:prstGeom>
        </p:spPr>
      </p:pic>
      <p:sp>
        <p:nvSpPr>
          <p:cNvPr id="5" name="文本框 4"/>
          <p:cNvSpPr txBox="1"/>
          <p:nvPr/>
        </p:nvSpPr>
        <p:spPr>
          <a:xfrm>
            <a:off x="1039495" y="2924810"/>
            <a:ext cx="9907270" cy="1086485"/>
          </a:xfrm>
          <a:prstGeom prst="rect">
            <a:avLst/>
          </a:prstGeom>
          <a:noFill/>
        </p:spPr>
        <p:txBody>
          <a:bodyPr wrap="square" rtlCol="0">
            <a:noAutofit/>
          </a:bodyPr>
          <a:p>
            <a:r>
              <a:rPr lang="zh-CN" altLang="en-US"/>
              <a:t>如图所示，h(S1)=2, h(S2)=4, h(S3)=0, h(S4)=2。</a:t>
            </a:r>
            <a:endParaRPr lang="zh-CN" altLang="en-US"/>
          </a:p>
          <a:p>
            <a:endParaRPr lang="zh-CN" altLang="en-US"/>
          </a:p>
          <a:p>
            <a:r>
              <a:rPr lang="zh-CN" altLang="en-US"/>
              <a:t>       在经过随机行打乱后，两个集合的最小哈希值相等的概率等于这两个集合的Jaccard相似度，</a:t>
            </a:r>
            <a:endParaRPr lang="zh-CN" altLang="en-US"/>
          </a:p>
        </p:txBody>
      </p:sp>
      <p:sp>
        <p:nvSpPr>
          <p:cNvPr id="6" name="文本框 5"/>
          <p:cNvSpPr txBox="1"/>
          <p:nvPr/>
        </p:nvSpPr>
        <p:spPr>
          <a:xfrm>
            <a:off x="802640" y="3850005"/>
            <a:ext cx="9968865" cy="3007995"/>
          </a:xfrm>
          <a:prstGeom prst="rect">
            <a:avLst/>
          </a:prstGeom>
          <a:noFill/>
        </p:spPr>
        <p:txBody>
          <a:bodyPr wrap="square" rtlCol="0">
            <a:noAutofit/>
          </a:bodyPr>
          <a:p>
            <a:r>
              <a:rPr lang="zh-CN" altLang="en-US"/>
              <a:t>证明如下：</a:t>
            </a:r>
            <a:endParaRPr lang="zh-CN" altLang="en-US"/>
          </a:p>
          <a:p>
            <a:endParaRPr lang="zh-CN" altLang="en-US"/>
          </a:p>
          <a:p>
            <a:r>
              <a:rPr lang="zh-CN" altLang="en-US"/>
              <a:t>       现仅考虑集合S1和S2，那么这两列所在的行有下面3种类型：</a:t>
            </a:r>
            <a:endParaRPr lang="zh-CN" altLang="en-US"/>
          </a:p>
          <a:p>
            <a:r>
              <a:rPr lang="zh-CN" altLang="en-US"/>
              <a:t>       1、S1和S2的值都为1，记为X</a:t>
            </a:r>
            <a:endParaRPr lang="zh-CN" altLang="en-US"/>
          </a:p>
          <a:p>
            <a:r>
              <a:rPr lang="zh-CN" altLang="en-US"/>
              <a:t>       2、只有一个值为1，另一个值为0，记为Y</a:t>
            </a:r>
            <a:endParaRPr lang="zh-CN" altLang="en-US"/>
          </a:p>
          <a:p>
            <a:r>
              <a:rPr lang="zh-CN" altLang="en-US"/>
              <a:t>       3、S1和S2的值都为0，记为Z</a:t>
            </a:r>
            <a:endParaRPr lang="zh-CN" altLang="en-US"/>
          </a:p>
          <a:p>
            <a:endParaRPr lang="zh-CN" altLang="en-US"/>
          </a:p>
          <a:p>
            <a:r>
              <a:rPr lang="zh-CN" altLang="en-US"/>
              <a:t>       S1和S2交集的元素个数为x，并集的元素个数为x+y，所以sim(S1,S2) = Jaccard(S1,S2) = x/(x+y)。接下来计算h(S1)=h(S2)的概率，经过随机行打乱后，从上往下扫描，在碰到Y行之前碰到X行的概率为x/(x+y)，即h(S1)=h(S2)的概率为x/(x+y)。</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词元化</a:t>
            </a:r>
            <a:r>
              <a:rPr lang="en-US" altLang="zh-CN"/>
              <a:t>(</a:t>
            </a:r>
            <a:r>
              <a:rPr lang="zh-CN" altLang="en-US"/>
              <a:t>分词</a:t>
            </a:r>
            <a:r>
              <a:rPr lang="en-US" altLang="zh-CN"/>
              <a:t>)</a:t>
            </a:r>
            <a:endParaRPr lang="en-US" altLang="zh-CN"/>
          </a:p>
        </p:txBody>
      </p:sp>
      <p:sp>
        <p:nvSpPr>
          <p:cNvPr id="3" name="内容占位符 2"/>
          <p:cNvSpPr>
            <a:spLocks noGrp="1"/>
          </p:cNvSpPr>
          <p:nvPr>
            <p:ph idx="1"/>
          </p:nvPr>
        </p:nvSpPr>
        <p:spPr/>
        <p:txBody>
          <a:bodyPr>
            <a:normAutofit/>
          </a:bodyPr>
          <a:p>
            <a:r>
              <a:rPr lang="zh-CN" altLang="en-US" sz="2000">
                <a:latin typeface="+mn-ea"/>
                <a:cs typeface="+mn-ea"/>
              </a:rPr>
              <a:t>词元化</a:t>
            </a:r>
            <a:r>
              <a:rPr lang="en-US" altLang="zh-CN" sz="2000">
                <a:latin typeface="+mn-ea"/>
                <a:cs typeface="+mn-ea"/>
              </a:rPr>
              <a:t>(Tokenization</a:t>
            </a:r>
            <a:r>
              <a:rPr lang="zh-CN" altLang="en-US" sz="2000">
                <a:latin typeface="+mn-ea"/>
                <a:cs typeface="+mn-ea"/>
              </a:rPr>
              <a:t>）旨在将原始文本分割成模型可识别和建模的词元序列，作为大预言模型的输入数据。</a:t>
            </a:r>
            <a:endParaRPr lang="zh-CN" altLang="en-US" sz="2000">
              <a:latin typeface="+mn-ea"/>
              <a:cs typeface="+mn-ea"/>
            </a:endParaRPr>
          </a:p>
          <a:p>
            <a:endParaRPr lang="zh-CN" altLang="en-US" sz="2000">
              <a:latin typeface="+mn-ea"/>
              <a:cs typeface="+mn-ea"/>
            </a:endParaRPr>
          </a:p>
          <a:p>
            <a:endParaRPr lang="zh-CN" altLang="en-US" sz="2000">
              <a:latin typeface="+mn-ea"/>
              <a:cs typeface="+mn-ea"/>
            </a:endParaRPr>
          </a:p>
          <a:p>
            <a:r>
              <a:rPr lang="en-US" altLang="zh-CN" sz="2000">
                <a:latin typeface="+mn-ea"/>
                <a:cs typeface="+mn-ea"/>
              </a:rPr>
              <a:t>why use?</a:t>
            </a:r>
            <a:endParaRPr lang="en-US" altLang="zh-CN" sz="2000">
              <a:latin typeface="+mn-ea"/>
              <a:cs typeface="+mn-ea"/>
            </a:endParaRPr>
          </a:p>
          <a:p>
            <a:r>
              <a:rPr lang="zh-CN" altLang="en-US" sz="2000">
                <a:latin typeface="+mn-ea"/>
                <a:cs typeface="+mn-ea"/>
              </a:rPr>
              <a:t>在传统的自然语言处理研究主要使用基于词汇的分词方法，但是基于词汇的分词在某些语言</a:t>
            </a:r>
            <a:r>
              <a:rPr lang="en-US" altLang="zh-CN" sz="2000">
                <a:latin typeface="+mn-ea"/>
                <a:cs typeface="+mn-ea"/>
              </a:rPr>
              <a:t>(</a:t>
            </a:r>
            <a:r>
              <a:rPr lang="zh-CN" altLang="en-US" sz="2000">
                <a:latin typeface="+mn-ea"/>
                <a:cs typeface="+mn-ea"/>
              </a:rPr>
              <a:t>如中文分词</a:t>
            </a:r>
            <a:r>
              <a:rPr lang="en-US" altLang="zh-CN" sz="2000">
                <a:latin typeface="+mn-ea"/>
                <a:cs typeface="+mn-ea"/>
              </a:rPr>
              <a:t>)</a:t>
            </a:r>
            <a:r>
              <a:rPr lang="zh-CN" altLang="en-US" sz="2000">
                <a:latin typeface="+mn-ea"/>
                <a:cs typeface="+mn-ea"/>
              </a:rPr>
              <a:t>中可能对于相同的输入</a:t>
            </a:r>
            <a:r>
              <a:rPr lang="en-US" altLang="zh-CN" sz="2000">
                <a:latin typeface="+mn-ea"/>
                <a:cs typeface="+mn-ea"/>
              </a:rPr>
              <a:t> </a:t>
            </a:r>
            <a:r>
              <a:rPr lang="zh-CN" altLang="en-US" sz="2000">
                <a:latin typeface="+mn-ea"/>
                <a:cs typeface="+mn-ea"/>
              </a:rPr>
              <a:t>产生不同的分词结果，导致生成包含海量低频词的词表，还可能存在未登陆词。</a:t>
            </a:r>
            <a:endParaRPr lang="zh-CN" altLang="en-US" sz="2000">
              <a:latin typeface="+mn-ea"/>
              <a:cs typeface="+mn-ea"/>
            </a:endParaRPr>
          </a:p>
          <a:p>
            <a:r>
              <a:rPr lang="zh-CN" altLang="en-US" sz="2000">
                <a:latin typeface="+mn-ea"/>
                <a:cs typeface="+mn-ea"/>
              </a:rPr>
              <a:t>因此，一些语言模型开始采用字符作为最小单元来分词，目前，子词分词器广泛应用于基于</a:t>
            </a:r>
            <a:r>
              <a:rPr lang="en-US" altLang="zh-CN" sz="2000">
                <a:latin typeface="+mn-ea"/>
                <a:cs typeface="+mn-ea"/>
              </a:rPr>
              <a:t>Transformer</a:t>
            </a:r>
            <a:r>
              <a:rPr lang="zh-CN" altLang="en-US" sz="2000">
                <a:latin typeface="+mn-ea"/>
                <a:cs typeface="+mn-ea"/>
              </a:rPr>
              <a:t>的语言模型中，如</a:t>
            </a:r>
            <a:r>
              <a:rPr lang="en-US" altLang="zh-CN" sz="2000">
                <a:latin typeface="+mn-ea"/>
                <a:cs typeface="+mn-ea"/>
              </a:rPr>
              <a:t>BPE</a:t>
            </a:r>
            <a:r>
              <a:rPr lang="zh-CN" altLang="en-US" sz="2000">
                <a:latin typeface="+mn-ea"/>
                <a:cs typeface="+mn-ea"/>
              </a:rPr>
              <a:t>分词，</a:t>
            </a:r>
            <a:r>
              <a:rPr lang="en-US" altLang="zh-CN" sz="2000">
                <a:latin typeface="+mn-ea"/>
                <a:cs typeface="+mn-ea"/>
              </a:rPr>
              <a:t>WordPiece</a:t>
            </a:r>
            <a:r>
              <a:rPr lang="zh-CN" altLang="en-US" sz="2000">
                <a:latin typeface="+mn-ea"/>
                <a:cs typeface="+mn-ea"/>
              </a:rPr>
              <a:t>分词，</a:t>
            </a:r>
            <a:r>
              <a:rPr lang="en-US" altLang="zh-CN" sz="2000">
                <a:latin typeface="+mn-ea"/>
                <a:cs typeface="+mn-ea"/>
              </a:rPr>
              <a:t>Unigram</a:t>
            </a:r>
            <a:r>
              <a:rPr lang="zh-CN" altLang="en-US" sz="2000">
                <a:latin typeface="+mn-ea"/>
                <a:cs typeface="+mn-ea"/>
              </a:rPr>
              <a:t>分词。</a:t>
            </a:r>
            <a:endParaRPr lang="zh-CN" altLang="en-US" sz="2000">
              <a:latin typeface="+mn-ea"/>
              <a:cs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BPE</a:t>
            </a:r>
            <a:r>
              <a:rPr lang="zh-CN" altLang="en-US"/>
              <a:t>分词</a:t>
            </a:r>
            <a:endParaRPr lang="zh-CN" altLang="en-US"/>
          </a:p>
        </p:txBody>
      </p:sp>
      <p:sp>
        <p:nvSpPr>
          <p:cNvPr id="3" name="内容占位符 2"/>
          <p:cNvSpPr>
            <a:spLocks noGrp="1"/>
          </p:cNvSpPr>
          <p:nvPr>
            <p:ph idx="1"/>
          </p:nvPr>
        </p:nvSpPr>
        <p:spPr>
          <a:xfrm>
            <a:off x="838200" y="1825625"/>
            <a:ext cx="6456045" cy="4351655"/>
          </a:xfrm>
        </p:spPr>
        <p:txBody>
          <a:bodyPr/>
          <a:p>
            <a:r>
              <a:rPr lang="en-US" altLang="zh-CN"/>
              <a:t>BPE</a:t>
            </a:r>
            <a:r>
              <a:rPr lang="zh-CN" altLang="en-US"/>
              <a:t>算法</a:t>
            </a:r>
            <a:endParaRPr lang="zh-CN" altLang="en-US"/>
          </a:p>
          <a:p>
            <a:r>
              <a:rPr lang="en-US" altLang="zh-CN"/>
              <a:t>1.</a:t>
            </a:r>
            <a:r>
              <a:rPr lang="zh-CN" altLang="en-US"/>
              <a:t>统计频率：统计文本中所有相邻字符对的</a:t>
            </a:r>
            <a:r>
              <a:rPr lang="zh-CN" altLang="en-US"/>
              <a:t>出现频率</a:t>
            </a:r>
            <a:endParaRPr lang="zh-CN" altLang="en-US"/>
          </a:p>
          <a:p>
            <a:r>
              <a:rPr lang="en-US" altLang="zh-CN"/>
              <a:t>2.</a:t>
            </a:r>
            <a:r>
              <a:rPr lang="zh-CN" altLang="en-US"/>
              <a:t>合并最频繁的字符对：找到最频繁的字符对并将其合并为新的单个</a:t>
            </a:r>
            <a:r>
              <a:rPr lang="zh-CN" altLang="en-US"/>
              <a:t>字符</a:t>
            </a:r>
            <a:endParaRPr lang="zh-CN" altLang="en-US"/>
          </a:p>
          <a:p>
            <a:r>
              <a:rPr lang="en-US" altLang="zh-CN"/>
              <a:t>3.</a:t>
            </a:r>
            <a:r>
              <a:rPr lang="zh-CN" altLang="en-US"/>
              <a:t>重复上述步骤：反复执行步骤</a:t>
            </a:r>
            <a:r>
              <a:rPr lang="en-US" altLang="zh-CN"/>
              <a:t>1</a:t>
            </a:r>
            <a:r>
              <a:rPr lang="zh-CN" altLang="en-US"/>
              <a:t>和步骤</a:t>
            </a:r>
            <a:r>
              <a:rPr lang="en-US" altLang="zh-CN"/>
              <a:t>2</a:t>
            </a:r>
            <a:r>
              <a:rPr lang="zh-CN" altLang="en-US"/>
              <a:t>，直到达到预定的词汇表大小或没有更多的字符对可以合并</a:t>
            </a:r>
            <a:r>
              <a:rPr lang="zh-CN" altLang="en-US"/>
              <a:t>为止。</a:t>
            </a:r>
            <a:endParaRPr lang="zh-CN" altLang="en-US"/>
          </a:p>
        </p:txBody>
      </p:sp>
      <p:pic>
        <p:nvPicPr>
          <p:cNvPr id="4" name="图片 3"/>
          <p:cNvPicPr>
            <a:picLocks noChangeAspect="1"/>
          </p:cNvPicPr>
          <p:nvPr/>
        </p:nvPicPr>
        <p:blipFill>
          <a:blip r:embed="rId1"/>
          <a:stretch>
            <a:fillRect/>
          </a:stretch>
        </p:blipFill>
        <p:spPr>
          <a:xfrm>
            <a:off x="7767320" y="1116330"/>
            <a:ext cx="3398520" cy="462534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98120"/>
            <a:ext cx="10515600" cy="5979160"/>
          </a:xfrm>
        </p:spPr>
        <p:txBody>
          <a:bodyPr/>
          <a:p>
            <a:pPr lvl="1"/>
            <a:r>
              <a:rPr lang="en-US" altLang="zh-CN"/>
              <a:t>WordPiece</a:t>
            </a:r>
            <a:r>
              <a:rPr lang="zh-CN" altLang="en-US"/>
              <a:t>分词</a:t>
            </a:r>
            <a:endParaRPr lang="zh-CN" altLang="en-US"/>
          </a:p>
          <a:p>
            <a:pPr lvl="1"/>
            <a:r>
              <a:rPr lang="en-US" altLang="zh-CN" sz="2000">
                <a:cs typeface="+mn-lt"/>
              </a:rPr>
              <a:t>WordPiece</a:t>
            </a:r>
            <a:r>
              <a:rPr lang="zh-CN" altLang="en-US" sz="2000">
                <a:cs typeface="+mn-lt"/>
              </a:rPr>
              <a:t>分词和</a:t>
            </a:r>
            <a:r>
              <a:rPr lang="en-US" altLang="zh-CN" sz="2000">
                <a:cs typeface="+mn-lt"/>
              </a:rPr>
              <a:t>BPE</a:t>
            </a:r>
            <a:r>
              <a:rPr lang="zh-CN" altLang="en-US" sz="2000">
                <a:cs typeface="+mn-lt"/>
              </a:rPr>
              <a:t>分词想法类似，都是通过迭代合并连续的词元，但是合并的选择标准略有不同。</a:t>
            </a:r>
            <a:endParaRPr lang="zh-CN" altLang="en-US" sz="2000">
              <a:cs typeface="+mn-lt"/>
            </a:endParaRPr>
          </a:p>
          <a:p>
            <a:pPr lvl="1"/>
            <a:r>
              <a:rPr lang="zh-CN" altLang="en-US" sz="2000">
                <a:cs typeface="+mn-lt"/>
              </a:rPr>
              <a:t>在合并前，</a:t>
            </a:r>
            <a:r>
              <a:rPr lang="en-US" altLang="zh-CN" sz="2000">
                <a:cs typeface="+mn-lt"/>
              </a:rPr>
              <a:t>WordPiece</a:t>
            </a:r>
            <a:r>
              <a:rPr lang="zh-CN" altLang="en-US" sz="2000">
                <a:cs typeface="+mn-lt"/>
              </a:rPr>
              <a:t>分词算法首先训练一个语言模型，并用这个语言模型对所有可能的词元队进行评分，然后，在每次合并时，它都会选择使得训练数据的似然性增加最多的词元对。</a:t>
            </a:r>
            <a:endParaRPr lang="zh-CN" altLang="en-US" sz="2000">
              <a:cs typeface="+mn-lt"/>
            </a:endParaRPr>
          </a:p>
          <a:p>
            <a:pPr marL="457200" lvl="1" indent="0">
              <a:buNone/>
            </a:pPr>
            <a:r>
              <a:rPr lang="en-US" altLang="zh-CN" sz="2000">
                <a:cs typeface="+mn-lt"/>
              </a:rPr>
              <a:t>    </a:t>
            </a:r>
            <a:r>
              <a:rPr lang="zh-CN" altLang="en-US" sz="2000">
                <a:cs typeface="+mn-lt"/>
              </a:rPr>
              <a:t>计算</a:t>
            </a:r>
            <a:r>
              <a:rPr lang="zh-CN" altLang="en-US" sz="2000">
                <a:cs typeface="+mn-lt"/>
              </a:rPr>
              <a:t>公式：</a:t>
            </a:r>
            <a:endParaRPr lang="zh-CN" altLang="en-US" sz="2000">
              <a:cs typeface="+mn-lt"/>
            </a:endParaRPr>
          </a:p>
          <a:p>
            <a:pPr marL="457200" lvl="1" indent="0">
              <a:buNone/>
            </a:pPr>
            <a:endParaRPr lang="zh-CN" altLang="en-US" sz="2000">
              <a:cs typeface="+mn-lt"/>
            </a:endParaRPr>
          </a:p>
          <a:p>
            <a:pPr lvl="1"/>
            <a:endParaRPr lang="zh-CN" altLang="en-US" sz="2000">
              <a:cs typeface="+mn-lt"/>
            </a:endParaRPr>
          </a:p>
          <a:p>
            <a:pPr lvl="1"/>
            <a:endParaRPr lang="zh-CN" altLang="en-US" sz="2000">
              <a:cs typeface="+mn-lt"/>
            </a:endParaRPr>
          </a:p>
          <a:p>
            <a:pPr lvl="1"/>
            <a:r>
              <a:rPr lang="en-US" altLang="zh-CN"/>
              <a:t>Unigram</a:t>
            </a:r>
            <a:r>
              <a:rPr lang="zh-CN" altLang="en-US"/>
              <a:t>分词</a:t>
            </a:r>
            <a:endParaRPr lang="zh-CN" altLang="en-US"/>
          </a:p>
          <a:p>
            <a:pPr lvl="1"/>
            <a:endParaRPr lang="en-US" altLang="zh-CN" sz="2000">
              <a:cs typeface="+mn-lt"/>
            </a:endParaRPr>
          </a:p>
          <a:p>
            <a:pPr lvl="1"/>
            <a:endParaRPr lang="en-US" altLang="zh-CN" sz="2000">
              <a:cs typeface="+mn-lt"/>
            </a:endParaRPr>
          </a:p>
          <a:p>
            <a:pPr lvl="1"/>
            <a:endParaRPr lang="en-US" altLang="zh-CN" sz="2000">
              <a:cs typeface="+mn-lt"/>
            </a:endParaRPr>
          </a:p>
          <a:p>
            <a:pPr marL="457200" lvl="1" indent="0">
              <a:buNone/>
            </a:pPr>
            <a:endParaRPr lang="zh-CN" altLang="en-US" sz="2000">
              <a:cs typeface="+mn-lt"/>
            </a:endParaRPr>
          </a:p>
        </p:txBody>
      </p:sp>
      <p:pic>
        <p:nvPicPr>
          <p:cNvPr id="2" name="图片 1"/>
          <p:cNvPicPr>
            <a:picLocks noChangeAspect="1"/>
          </p:cNvPicPr>
          <p:nvPr/>
        </p:nvPicPr>
        <p:blipFill>
          <a:blip r:embed="rId1"/>
          <a:stretch>
            <a:fillRect/>
          </a:stretch>
        </p:blipFill>
        <p:spPr>
          <a:xfrm>
            <a:off x="1145540" y="2548255"/>
            <a:ext cx="10104120" cy="16002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WordPiece</a:t>
            </a:r>
            <a:r>
              <a:rPr lang="zh-CN" altLang="en-US"/>
              <a:t>分词</a:t>
            </a:r>
            <a:r>
              <a:rPr lang="zh-CN" altLang="en-US"/>
              <a:t>过程</a:t>
            </a:r>
            <a:endParaRPr lang="zh-CN" altLang="en-US"/>
          </a:p>
        </p:txBody>
      </p:sp>
      <p:sp>
        <p:nvSpPr>
          <p:cNvPr id="4" name="文本框 3"/>
          <p:cNvSpPr txBox="1"/>
          <p:nvPr/>
        </p:nvSpPr>
        <p:spPr>
          <a:xfrm>
            <a:off x="242570" y="1801495"/>
            <a:ext cx="4064000" cy="368300"/>
          </a:xfrm>
          <a:prstGeom prst="rect">
            <a:avLst/>
          </a:prstGeom>
          <a:noFill/>
        </p:spPr>
        <p:txBody>
          <a:bodyPr wrap="square" rtlCol="0">
            <a:spAutoFit/>
          </a:bodyPr>
          <a:p>
            <a:r>
              <a:rPr lang="zh-CN" altLang="en-US"/>
              <a:t>计算初始</a:t>
            </a:r>
            <a:r>
              <a:rPr lang="zh-CN" altLang="en-US"/>
              <a:t>词表</a:t>
            </a:r>
            <a:endParaRPr lang="zh-CN" altLang="en-US"/>
          </a:p>
        </p:txBody>
      </p:sp>
      <p:cxnSp>
        <p:nvCxnSpPr>
          <p:cNvPr id="5" name="直接箭头连接符 4"/>
          <p:cNvCxnSpPr>
            <a:endCxn id="6" idx="1"/>
          </p:cNvCxnSpPr>
          <p:nvPr/>
        </p:nvCxnSpPr>
        <p:spPr>
          <a:xfrm>
            <a:off x="1719580" y="1967865"/>
            <a:ext cx="993140" cy="177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2712720" y="1801495"/>
            <a:ext cx="4064000" cy="368300"/>
          </a:xfrm>
          <a:prstGeom prst="rect">
            <a:avLst/>
          </a:prstGeom>
          <a:noFill/>
        </p:spPr>
        <p:txBody>
          <a:bodyPr wrap="square" rtlCol="0">
            <a:spAutoFit/>
          </a:bodyPr>
          <a:p>
            <a:r>
              <a:rPr lang="zh-CN" altLang="en-US"/>
              <a:t>拆分训练</a:t>
            </a:r>
            <a:r>
              <a:rPr lang="zh-CN" altLang="en-US"/>
              <a:t>语料</a:t>
            </a:r>
            <a:endParaRPr lang="zh-CN" altLang="en-US"/>
          </a:p>
        </p:txBody>
      </p:sp>
      <p:cxnSp>
        <p:nvCxnSpPr>
          <p:cNvPr id="8" name="直接箭头连接符 7"/>
          <p:cNvCxnSpPr/>
          <p:nvPr/>
        </p:nvCxnSpPr>
        <p:spPr>
          <a:xfrm>
            <a:off x="4248150" y="1985645"/>
            <a:ext cx="993140" cy="177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5241290" y="1801495"/>
            <a:ext cx="4064000" cy="368300"/>
          </a:xfrm>
          <a:prstGeom prst="rect">
            <a:avLst/>
          </a:prstGeom>
          <a:noFill/>
        </p:spPr>
        <p:txBody>
          <a:bodyPr wrap="square" rtlCol="0">
            <a:spAutoFit/>
          </a:bodyPr>
          <a:p>
            <a:r>
              <a:rPr lang="zh-CN" altLang="en-US"/>
              <a:t>计算合并</a:t>
            </a:r>
            <a:r>
              <a:rPr lang="zh-CN" altLang="en-US"/>
              <a:t>分数</a:t>
            </a:r>
            <a:endParaRPr lang="zh-CN" altLang="en-US"/>
          </a:p>
        </p:txBody>
      </p:sp>
      <p:sp>
        <p:nvSpPr>
          <p:cNvPr id="10" name="文本框 9"/>
          <p:cNvSpPr txBox="1"/>
          <p:nvPr/>
        </p:nvSpPr>
        <p:spPr>
          <a:xfrm>
            <a:off x="7561580" y="1797685"/>
            <a:ext cx="4064000" cy="368300"/>
          </a:xfrm>
          <a:prstGeom prst="rect">
            <a:avLst/>
          </a:prstGeom>
          <a:noFill/>
        </p:spPr>
        <p:txBody>
          <a:bodyPr wrap="square" rtlCol="0">
            <a:spAutoFit/>
          </a:bodyPr>
          <a:p>
            <a:r>
              <a:rPr lang="zh-CN" altLang="en-US"/>
              <a:t>选择并合并子</a:t>
            </a:r>
            <a:r>
              <a:rPr lang="zh-CN" altLang="en-US"/>
              <a:t>词对</a:t>
            </a:r>
            <a:endParaRPr lang="zh-CN" altLang="en-US"/>
          </a:p>
        </p:txBody>
      </p:sp>
      <p:cxnSp>
        <p:nvCxnSpPr>
          <p:cNvPr id="11" name="直接箭头连接符 10"/>
          <p:cNvCxnSpPr/>
          <p:nvPr/>
        </p:nvCxnSpPr>
        <p:spPr>
          <a:xfrm>
            <a:off x="6672580" y="1985645"/>
            <a:ext cx="993140" cy="177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7862570" y="2903220"/>
            <a:ext cx="4064000" cy="368300"/>
          </a:xfrm>
          <a:prstGeom prst="rect">
            <a:avLst/>
          </a:prstGeom>
          <a:noFill/>
        </p:spPr>
        <p:txBody>
          <a:bodyPr wrap="square" rtlCol="0">
            <a:spAutoFit/>
          </a:bodyPr>
          <a:p>
            <a:r>
              <a:rPr lang="zh-CN" altLang="en-US"/>
              <a:t>更新</a:t>
            </a:r>
            <a:r>
              <a:rPr lang="zh-CN" altLang="en-US"/>
              <a:t>词表</a:t>
            </a:r>
            <a:endParaRPr lang="zh-CN" altLang="en-US"/>
          </a:p>
        </p:txBody>
      </p:sp>
      <p:cxnSp>
        <p:nvCxnSpPr>
          <p:cNvPr id="13" name="直接箭头连接符 12"/>
          <p:cNvCxnSpPr/>
          <p:nvPr/>
        </p:nvCxnSpPr>
        <p:spPr>
          <a:xfrm>
            <a:off x="8346440" y="2129155"/>
            <a:ext cx="0" cy="6813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4" name="直接箭头连接符 13"/>
          <p:cNvCxnSpPr>
            <a:stCxn id="12" idx="1"/>
          </p:cNvCxnSpPr>
          <p:nvPr/>
        </p:nvCxnSpPr>
        <p:spPr>
          <a:xfrm flipH="1" flipV="1">
            <a:off x="6176010" y="2164080"/>
            <a:ext cx="1686560" cy="9232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5" name="文本框 14"/>
          <p:cNvSpPr txBox="1"/>
          <p:nvPr/>
        </p:nvSpPr>
        <p:spPr>
          <a:xfrm>
            <a:off x="5818505" y="2352675"/>
            <a:ext cx="4064000" cy="368300"/>
          </a:xfrm>
          <a:prstGeom prst="rect">
            <a:avLst/>
          </a:prstGeom>
          <a:noFill/>
        </p:spPr>
        <p:txBody>
          <a:bodyPr wrap="square" rtlCol="0">
            <a:spAutoFit/>
          </a:bodyPr>
          <a:p>
            <a:r>
              <a:rPr lang="zh-CN" altLang="en-US"/>
              <a:t>未达到预定阈值</a:t>
            </a:r>
            <a:endParaRPr lang="zh-CN" altLang="en-US"/>
          </a:p>
        </p:txBody>
      </p:sp>
      <p:cxnSp>
        <p:nvCxnSpPr>
          <p:cNvPr id="16" name="直接箭头连接符 15"/>
          <p:cNvCxnSpPr/>
          <p:nvPr/>
        </p:nvCxnSpPr>
        <p:spPr>
          <a:xfrm>
            <a:off x="8346440" y="3271520"/>
            <a:ext cx="0" cy="8553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8012430" y="4104005"/>
            <a:ext cx="4064000" cy="368300"/>
          </a:xfrm>
          <a:prstGeom prst="rect">
            <a:avLst/>
          </a:prstGeom>
          <a:noFill/>
        </p:spPr>
        <p:txBody>
          <a:bodyPr wrap="square" rtlCol="0">
            <a:spAutoFit/>
          </a:bodyPr>
          <a:p>
            <a:r>
              <a:rPr lang="zh-CN" altLang="en-US"/>
              <a:t>分词</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483235"/>
          </a:xfrm>
        </p:spPr>
        <p:txBody>
          <a:bodyPr>
            <a:normAutofit fontScale="90000"/>
          </a:bodyPr>
          <a:p>
            <a:r>
              <a:rPr lang="zh-CN" altLang="en-US"/>
              <a:t>例子</a:t>
            </a:r>
            <a:endParaRPr lang="zh-CN" altLang="en-US"/>
          </a:p>
        </p:txBody>
      </p:sp>
      <p:sp>
        <p:nvSpPr>
          <p:cNvPr id="3" name="内容占位符 2"/>
          <p:cNvSpPr>
            <a:spLocks noGrp="1"/>
          </p:cNvSpPr>
          <p:nvPr>
            <p:ph idx="1"/>
          </p:nvPr>
        </p:nvSpPr>
        <p:spPr>
          <a:xfrm>
            <a:off x="838200" y="995045"/>
            <a:ext cx="10515600" cy="5182235"/>
          </a:xfrm>
        </p:spPr>
        <p:txBody>
          <a:bodyPr>
            <a:normAutofit fontScale="60000"/>
          </a:bodyPr>
          <a:p>
            <a:r>
              <a:rPr lang="zh-CN" altLang="en-US"/>
              <a:t>假设有如下训练语料中的样例，括号中第2位为在训练语料中出现的频率：</a:t>
            </a:r>
            <a:endParaRPr lang="zh-CN" altLang="en-US"/>
          </a:p>
          <a:p>
            <a:r>
              <a:rPr lang="zh-CN" altLang="en-US"/>
              <a:t>("hug", 10)</a:t>
            </a:r>
            <a:endParaRPr lang="zh-CN" altLang="en-US"/>
          </a:p>
          <a:p>
            <a:r>
              <a:rPr lang="zh-CN" altLang="en-US"/>
              <a:t>("pug", 5)</a:t>
            </a:r>
            <a:endParaRPr lang="zh-CN" altLang="en-US"/>
          </a:p>
          <a:p>
            <a:r>
              <a:rPr lang="zh-CN" altLang="en-US"/>
              <a:t>("pun", 12)</a:t>
            </a:r>
            <a:endParaRPr lang="zh-CN" altLang="en-US"/>
          </a:p>
          <a:p>
            <a:r>
              <a:rPr lang="zh-CN" altLang="en-US"/>
              <a:t>("bun", 4)</a:t>
            </a:r>
            <a:endParaRPr lang="zh-CN" altLang="en-US"/>
          </a:p>
          <a:p>
            <a:r>
              <a:rPr lang="zh-CN" altLang="en-US"/>
              <a:t>("hugs", 5)</a:t>
            </a:r>
            <a:endParaRPr lang="zh-CN" altLang="en-US"/>
          </a:p>
          <a:p>
            <a:r>
              <a:rPr lang="zh-CN" altLang="en-US"/>
              <a:t>将其拆分为带前缀的形式：</a:t>
            </a:r>
            <a:endParaRPr lang="zh-CN" altLang="en-US"/>
          </a:p>
          <a:p>
            <a:r>
              <a:rPr lang="zh-CN" altLang="en-US"/>
              <a:t>("h" "u" "g", 10)</a:t>
            </a:r>
            <a:endParaRPr lang="zh-CN" altLang="en-US"/>
          </a:p>
          <a:p>
            <a:r>
              <a:rPr lang="zh-CN" altLang="en-US"/>
              <a:t>("p" "u" "g", 5)</a:t>
            </a:r>
            <a:endParaRPr lang="zh-CN" altLang="en-US"/>
          </a:p>
          <a:p>
            <a:r>
              <a:rPr lang="zh-CN" altLang="en-US"/>
              <a:t>("p" "u" "n", 12)</a:t>
            </a:r>
            <a:endParaRPr lang="zh-CN" altLang="en-US"/>
          </a:p>
          <a:p>
            <a:r>
              <a:rPr lang="zh-CN" altLang="en-US"/>
              <a:t>("b" "u" "n", 4)</a:t>
            </a:r>
            <a:endParaRPr lang="zh-CN" altLang="en-US"/>
          </a:p>
          <a:p>
            <a:r>
              <a:rPr lang="zh-CN" altLang="en-US"/>
              <a:t>("h" "u" "g" "s", 5)</a:t>
            </a:r>
            <a:endParaRPr lang="zh-CN" altLang="en-US"/>
          </a:p>
          <a:p>
            <a:r>
              <a:rPr lang="zh-CN" altLang="en-US"/>
              <a:t>这些样例的初始词表将会是：["b", "h", "p", "g", "n", "s", "u"]。</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96545" y="301625"/>
            <a:ext cx="11737975" cy="6683375"/>
          </a:xfrm>
        </p:spPr>
        <p:txBody>
          <a:bodyPr>
            <a:normAutofit fontScale="90000"/>
          </a:bodyPr>
          <a:p>
            <a:r>
              <a:rPr lang="zh-CN" altLang="en-US"/>
              <a:t>接下来，计算合并分数（也称互信息，信息论中衡量两个变量之间的关联程度）：对于pair("u", "g")：出现的频率是最高的20次，但"u"出现的频率是36次，"g"出现的频率是20次，所以这个pair("u", "g")的分数是(20)/(36×20)=1/36。同理，计算pair("g", "s")的分数为(5)/(20×5)=1/20。所以，最先合并的pair是("g", "s")→("gs")。</a:t>
            </a:r>
            <a:endParaRPr lang="zh-CN" altLang="en-US"/>
          </a:p>
          <a:p>
            <a:endParaRPr lang="zh-CN" altLang="en-US"/>
          </a:p>
          <a:p>
            <a:r>
              <a:rPr lang="zh-CN" altLang="en-US"/>
              <a:t>此时，词表和拆分后的频率将变成以下：</a:t>
            </a:r>
            <a:endParaRPr lang="zh-CN" altLang="en-US"/>
          </a:p>
          <a:p>
            <a:r>
              <a:rPr lang="zh-CN" altLang="en-US"/>
              <a:t>Vocabulary: ["b", "h", "p", "g", "n", "s", "u", "gs"]</a:t>
            </a:r>
            <a:endParaRPr lang="zh-CN" altLang="en-US"/>
          </a:p>
          <a:p>
            <a:endParaRPr lang="zh-CN" altLang="en-US"/>
          </a:p>
          <a:p>
            <a:r>
              <a:rPr lang="zh-CN" altLang="en-US"/>
              <a:t>重复上述操作，直到达到想要的词表大小，例如：</a:t>
            </a:r>
            <a:endParaRPr lang="zh-CN" altLang="en-US"/>
          </a:p>
          <a:p>
            <a:r>
              <a:rPr lang="zh-CN" altLang="en-US"/>
              <a:t>Vocabulary: ["b", "h", "p", "g", "n", "s", "u", "gs", "hu", "hug"]</a:t>
            </a:r>
            <a:endParaRPr lang="zh-CN" altLang="en-US"/>
          </a:p>
          <a:p>
            <a:endParaRPr lang="zh-CN" altLang="en-US"/>
          </a:p>
          <a:p>
            <a:r>
              <a:rPr lang="zh-CN" altLang="en-US"/>
              <a:t>以</a:t>
            </a:r>
            <a:r>
              <a:rPr lang="en-US" altLang="zh-CN"/>
              <a:t>hugs</a:t>
            </a:r>
            <a:r>
              <a:rPr lang="zh-CN" altLang="en-US"/>
              <a:t>单词</a:t>
            </a:r>
            <a:r>
              <a:rPr lang="zh-CN" altLang="en-US"/>
              <a:t>为例</a:t>
            </a:r>
            <a:endParaRPr lang="zh-CN" altLang="en-US"/>
          </a:p>
          <a:p>
            <a:r>
              <a:rPr lang="zh-CN" altLang="en-US"/>
              <a:t>对于单词"hugs"，使用前面示例中的词汇表进行分词，从单词开头开始，在词汇表中能找到的最长子词是"hug"，在这里分割，得到["hug", "s"]。接着处理"s"，发现它也在词汇表中，因此"hugs"的最终分词结果是["hug", "s"]。</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471805"/>
          </a:xfrm>
        </p:spPr>
        <p:txBody>
          <a:bodyPr>
            <a:normAutofit fontScale="90000"/>
          </a:bodyPr>
          <a:p>
            <a:r>
              <a:rPr lang="en-US" altLang="zh-CN"/>
              <a:t>Unigram</a:t>
            </a:r>
            <a:r>
              <a:rPr lang="zh-CN" altLang="en-US"/>
              <a:t>分词</a:t>
            </a:r>
            <a:br>
              <a:rPr lang="zh-CN" altLang="en-US"/>
            </a:br>
            <a:endParaRPr lang="zh-CN" altLang="en-US"/>
          </a:p>
        </p:txBody>
      </p:sp>
      <p:sp>
        <p:nvSpPr>
          <p:cNvPr id="3" name="内容占位符 2"/>
          <p:cNvSpPr>
            <a:spLocks noGrp="1"/>
          </p:cNvSpPr>
          <p:nvPr>
            <p:ph idx="1"/>
          </p:nvPr>
        </p:nvSpPr>
        <p:spPr/>
        <p:txBody>
          <a:bodyPr/>
          <a:p>
            <a:pPr marL="0" indent="0">
              <a:buNone/>
            </a:pPr>
            <a:r>
              <a:rPr lang="zh-CN" altLang="en-US"/>
              <a:t>使用</a:t>
            </a:r>
            <a:r>
              <a:rPr lang="zh-CN" altLang="en-US"/>
              <a:t>流程</a:t>
            </a:r>
            <a:endParaRPr lang="zh-CN" altLang="en-US"/>
          </a:p>
          <a:p>
            <a:pPr marL="0" indent="0">
              <a:buNone/>
            </a:pPr>
            <a:r>
              <a:rPr lang="en-US" altLang="zh-CN" sz="1800"/>
              <a:t>            </a:t>
            </a:r>
            <a:endParaRPr lang="zh-CN" altLang="en-US" sz="1800"/>
          </a:p>
        </p:txBody>
      </p:sp>
      <p:sp>
        <p:nvSpPr>
          <p:cNvPr id="4" name="文本框 3"/>
          <p:cNvSpPr txBox="1"/>
          <p:nvPr/>
        </p:nvSpPr>
        <p:spPr>
          <a:xfrm>
            <a:off x="507365" y="655320"/>
            <a:ext cx="8162290" cy="816610"/>
          </a:xfrm>
          <a:prstGeom prst="rect">
            <a:avLst/>
          </a:prstGeom>
          <a:noFill/>
        </p:spPr>
        <p:txBody>
          <a:bodyPr wrap="square" rtlCol="0">
            <a:noAutofit/>
          </a:bodyPr>
          <a:p>
            <a:pPr marL="0" lvl="1"/>
            <a:r>
              <a:rPr lang="en-US" altLang="zh-CN">
                <a:cs typeface="+mn-lt"/>
                <a:sym typeface="+mn-ea"/>
              </a:rPr>
              <a:t>Unigram</a:t>
            </a:r>
            <a:r>
              <a:rPr lang="zh-CN" altLang="en-US">
                <a:cs typeface="+mn-lt"/>
                <a:sym typeface="+mn-ea"/>
              </a:rPr>
              <a:t>分词从预料库的一组足够大的字符串或词元初始集合开始，迭代地删除其中的词元，直到达到预期的词表大小。</a:t>
            </a:r>
            <a:endParaRPr lang="zh-CN" altLang="en-US">
              <a:cs typeface="+mn-lt"/>
            </a:endParaRPr>
          </a:p>
          <a:p>
            <a:endParaRPr lang="zh-CN" altLang="en-US"/>
          </a:p>
        </p:txBody>
      </p:sp>
      <p:cxnSp>
        <p:nvCxnSpPr>
          <p:cNvPr id="5" name="直接箭头连接符 4"/>
          <p:cNvCxnSpPr/>
          <p:nvPr/>
        </p:nvCxnSpPr>
        <p:spPr>
          <a:xfrm flipV="1">
            <a:off x="2770505" y="2571115"/>
            <a:ext cx="784860" cy="114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3682365" y="2392680"/>
            <a:ext cx="4064000" cy="368300"/>
          </a:xfrm>
          <a:prstGeom prst="rect">
            <a:avLst/>
          </a:prstGeom>
          <a:noFill/>
        </p:spPr>
        <p:txBody>
          <a:bodyPr wrap="square" rtlCol="0">
            <a:spAutoFit/>
          </a:bodyPr>
          <a:p>
            <a:r>
              <a:rPr lang="zh-CN" altLang="en-US"/>
              <a:t>计算词元</a:t>
            </a:r>
            <a:r>
              <a:rPr lang="zh-CN" altLang="en-US"/>
              <a:t>概率</a:t>
            </a:r>
            <a:endParaRPr lang="zh-CN" altLang="en-US"/>
          </a:p>
        </p:txBody>
      </p:sp>
      <p:cxnSp>
        <p:nvCxnSpPr>
          <p:cNvPr id="8" name="直接箭头连接符 7"/>
          <p:cNvCxnSpPr/>
          <p:nvPr/>
        </p:nvCxnSpPr>
        <p:spPr>
          <a:xfrm flipV="1">
            <a:off x="5206365" y="2559685"/>
            <a:ext cx="784860" cy="114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6107430" y="2392680"/>
            <a:ext cx="4064000" cy="368300"/>
          </a:xfrm>
          <a:prstGeom prst="rect">
            <a:avLst/>
          </a:prstGeom>
          <a:noFill/>
        </p:spPr>
        <p:txBody>
          <a:bodyPr wrap="square" rtlCol="0">
            <a:spAutoFit/>
          </a:bodyPr>
          <a:p>
            <a:r>
              <a:rPr lang="zh-CN" altLang="en-US"/>
              <a:t>选择分词</a:t>
            </a:r>
            <a:r>
              <a:rPr lang="zh-CN" altLang="en-US"/>
              <a:t>方式</a:t>
            </a:r>
            <a:endParaRPr lang="zh-CN" altLang="en-US"/>
          </a:p>
        </p:txBody>
      </p:sp>
      <p:cxnSp>
        <p:nvCxnSpPr>
          <p:cNvPr id="10" name="直接箭头连接符 9"/>
          <p:cNvCxnSpPr/>
          <p:nvPr/>
        </p:nvCxnSpPr>
        <p:spPr>
          <a:xfrm flipV="1">
            <a:off x="7642225" y="2571115"/>
            <a:ext cx="784860" cy="114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8346440" y="2392680"/>
            <a:ext cx="4064000" cy="368300"/>
          </a:xfrm>
          <a:prstGeom prst="rect">
            <a:avLst/>
          </a:prstGeom>
          <a:noFill/>
        </p:spPr>
        <p:txBody>
          <a:bodyPr wrap="square" rtlCol="0">
            <a:spAutoFit/>
          </a:bodyPr>
          <a:p>
            <a:r>
              <a:rPr lang="zh-CN" altLang="en-US"/>
              <a:t>优化词表</a:t>
            </a:r>
            <a:r>
              <a:rPr lang="en-US" altLang="zh-CN"/>
              <a:t>(</a:t>
            </a:r>
            <a:r>
              <a:rPr lang="zh-CN" altLang="en-US"/>
              <a:t>可选</a:t>
            </a:r>
            <a:r>
              <a:rPr lang="en-US" altLang="zh-CN"/>
              <a:t>)</a:t>
            </a:r>
            <a:endParaRPr lang="en-US" altLang="zh-CN"/>
          </a:p>
        </p:txBody>
      </p:sp>
      <p:sp>
        <p:nvSpPr>
          <p:cNvPr id="12" name="文本框 11"/>
          <p:cNvSpPr txBox="1"/>
          <p:nvPr/>
        </p:nvSpPr>
        <p:spPr>
          <a:xfrm>
            <a:off x="1357630" y="2392680"/>
            <a:ext cx="4064000" cy="368300"/>
          </a:xfrm>
          <a:prstGeom prst="rect">
            <a:avLst/>
          </a:prstGeom>
          <a:noFill/>
        </p:spPr>
        <p:txBody>
          <a:bodyPr wrap="square" rtlCol="0">
            <a:spAutoFit/>
          </a:bodyPr>
          <a:p>
            <a:r>
              <a:rPr lang="zh-CN" altLang="en-US"/>
              <a:t>构建</a:t>
            </a:r>
            <a:r>
              <a:rPr lang="zh-CN" altLang="en-US"/>
              <a:t>初始表</a:t>
            </a:r>
            <a:endParaRPr lang="zh-CN" altLang="en-US"/>
          </a:p>
        </p:txBody>
      </p:sp>
      <p:sp>
        <p:nvSpPr>
          <p:cNvPr id="13" name="文本框 12"/>
          <p:cNvSpPr txBox="1"/>
          <p:nvPr/>
        </p:nvSpPr>
        <p:spPr>
          <a:xfrm>
            <a:off x="838200" y="3244850"/>
            <a:ext cx="4064000" cy="368300"/>
          </a:xfrm>
          <a:prstGeom prst="rect">
            <a:avLst/>
          </a:prstGeom>
          <a:noFill/>
        </p:spPr>
        <p:txBody>
          <a:bodyPr wrap="square" rtlCol="0">
            <a:spAutoFit/>
          </a:bodyPr>
          <a:p>
            <a:r>
              <a:rPr lang="zh-CN" altLang="en-US"/>
              <a:t>例子</a:t>
            </a:r>
            <a:endParaRPr lang="zh-CN" altLang="en-US"/>
          </a:p>
        </p:txBody>
      </p:sp>
      <p:sp>
        <p:nvSpPr>
          <p:cNvPr id="14" name="文本框 13"/>
          <p:cNvSpPr txBox="1"/>
          <p:nvPr/>
        </p:nvSpPr>
        <p:spPr>
          <a:xfrm>
            <a:off x="1892935" y="3244850"/>
            <a:ext cx="8854440" cy="3053715"/>
          </a:xfrm>
          <a:prstGeom prst="rect">
            <a:avLst/>
          </a:prstGeom>
          <a:noFill/>
        </p:spPr>
        <p:txBody>
          <a:bodyPr wrap="square" rtlCol="0">
            <a:noAutofit/>
          </a:bodyPr>
          <a:p>
            <a:r>
              <a:rPr lang="zh-CN" altLang="en-US"/>
              <a:t>假设已有的训练语料和初始</a:t>
            </a:r>
            <a:r>
              <a:rPr lang="zh-CN" altLang="en-US"/>
              <a:t>表：</a:t>
            </a:r>
            <a:endParaRPr lang="zh-CN" altLang="en-US"/>
          </a:p>
          <a:p>
            <a:r>
              <a:rPr lang="zh-CN" altLang="en-US"/>
              <a:t>训练语料：("hug", 10), ("pug", 5), ("pun", 12), ("bun", 4), ("hugs", 5)</a:t>
            </a:r>
            <a:endParaRPr lang="zh-CN" altLang="en-US"/>
          </a:p>
          <a:p>
            <a:r>
              <a:rPr lang="zh-CN" altLang="en-US"/>
              <a:t>初始词表：["h", "u", "g", "hu", "ug", "p", "pu", "n", "un", "b", "bu", "s", "hug", "gs", "ugs"]</a:t>
            </a:r>
            <a:endParaRPr lang="zh-CN" altLang="en-US"/>
          </a:p>
          <a:p>
            <a:endParaRPr lang="zh-CN" altLang="en-US"/>
          </a:p>
        </p:txBody>
      </p:sp>
      <p:sp>
        <p:nvSpPr>
          <p:cNvPr id="15" name="文本框 14"/>
          <p:cNvSpPr txBox="1"/>
          <p:nvPr/>
        </p:nvSpPr>
        <p:spPr>
          <a:xfrm>
            <a:off x="838200" y="4316730"/>
            <a:ext cx="6315075" cy="645160"/>
          </a:xfrm>
          <a:prstGeom prst="rect">
            <a:avLst/>
          </a:prstGeom>
          <a:noFill/>
        </p:spPr>
        <p:txBody>
          <a:bodyPr wrap="square" rtlCol="0">
            <a:spAutoFit/>
          </a:bodyPr>
          <a:p>
            <a:r>
              <a:rPr lang="zh-CN" altLang="en-US"/>
              <a:t>现对</a:t>
            </a:r>
            <a:r>
              <a:rPr lang="en-US" altLang="zh-CN"/>
              <a:t>“pug”</a:t>
            </a:r>
            <a:r>
              <a:rPr lang="zh-CN" altLang="en-US"/>
              <a:t>进行</a:t>
            </a:r>
            <a:r>
              <a:rPr lang="zh-CN" altLang="en-US"/>
              <a:t>分词：</a:t>
            </a:r>
            <a:endParaRPr lang="zh-CN" altLang="en-US"/>
          </a:p>
          <a:p>
            <a:r>
              <a:rPr lang="en-US" altLang="zh-CN"/>
              <a:t>1.</a:t>
            </a:r>
            <a:r>
              <a:rPr lang="zh-CN" altLang="en-US"/>
              <a:t>其所有可能的分词方式：["p", "u", "g"]</a:t>
            </a:r>
            <a:r>
              <a:rPr lang="en-US" altLang="zh-CN"/>
              <a:t> </a:t>
            </a:r>
            <a:r>
              <a:rPr lang="zh-CN" altLang="en-US"/>
              <a:t>["p", "ug"]</a:t>
            </a:r>
            <a:r>
              <a:rPr lang="en-US" altLang="zh-CN"/>
              <a:t> </a:t>
            </a:r>
            <a:r>
              <a:rPr lang="zh-CN" altLang="en-US"/>
              <a:t>["pu", "g"]</a:t>
            </a:r>
            <a:endParaRPr lang="zh-CN" altLang="en-US"/>
          </a:p>
        </p:txBody>
      </p:sp>
      <p:sp>
        <p:nvSpPr>
          <p:cNvPr id="16" name="文本框 15"/>
          <p:cNvSpPr txBox="1"/>
          <p:nvPr/>
        </p:nvSpPr>
        <p:spPr>
          <a:xfrm>
            <a:off x="934720" y="4950460"/>
            <a:ext cx="8819515" cy="1753235"/>
          </a:xfrm>
          <a:prstGeom prst="rect">
            <a:avLst/>
          </a:prstGeom>
          <a:noFill/>
        </p:spPr>
        <p:txBody>
          <a:bodyPr wrap="square" rtlCol="0">
            <a:spAutoFit/>
          </a:bodyPr>
          <a:p>
            <a:r>
              <a:rPr lang="en-US" altLang="zh-CN"/>
              <a:t>2.</a:t>
            </a:r>
            <a:r>
              <a:rPr lang="zh-CN" altLang="en-US"/>
              <a:t>计算每种分词方式的概率：以</a:t>
            </a:r>
            <a:r>
              <a:rPr lang="zh-CN" altLang="en-US">
                <a:sym typeface="+mn-ea"/>
              </a:rPr>
              <a:t>["p", "u", "g"]</a:t>
            </a:r>
            <a:r>
              <a:rPr lang="en-US" altLang="zh-CN">
                <a:sym typeface="+mn-ea"/>
              </a:rPr>
              <a:t> </a:t>
            </a:r>
            <a:r>
              <a:rPr lang="zh-CN" altLang="en-US">
                <a:sym typeface="+mn-ea"/>
              </a:rPr>
              <a:t>为例</a:t>
            </a:r>
            <a:endParaRPr lang="zh-CN" altLang="en-US">
              <a:sym typeface="+mn-ea"/>
            </a:endParaRPr>
          </a:p>
          <a:p>
            <a:r>
              <a:rPr lang="zh-CN" altLang="en-US">
                <a:sym typeface="+mn-ea"/>
              </a:rPr>
              <a:t>对于["p", "u", "g"]：P(["p", "u", "g"]) = P("p") × P("u") × P("g")</a:t>
            </a:r>
            <a:endParaRPr lang="zh-CN" altLang="en-US">
              <a:sym typeface="+mn-ea"/>
            </a:endParaRPr>
          </a:p>
          <a:p>
            <a:r>
              <a:rPr lang="zh-CN" altLang="en-US">
                <a:sym typeface="+mn-ea"/>
              </a:rPr>
              <a:t>P("p") = 5 / (总频次)</a:t>
            </a:r>
            <a:endParaRPr lang="zh-CN" altLang="en-US">
              <a:sym typeface="+mn-ea"/>
            </a:endParaRPr>
          </a:p>
          <a:p>
            <a:r>
              <a:rPr lang="zh-CN" altLang="en-US">
                <a:sym typeface="+mn-ea"/>
              </a:rPr>
              <a:t>P("u") = 36 / (总频次)</a:t>
            </a:r>
            <a:endParaRPr lang="zh-CN" altLang="en-US">
              <a:sym typeface="+mn-ea"/>
            </a:endParaRPr>
          </a:p>
          <a:p>
            <a:r>
              <a:rPr lang="zh-CN" altLang="en-US">
                <a:sym typeface="+mn-ea"/>
              </a:rPr>
              <a:t>P("g") = 20 / (总频次)</a:t>
            </a:r>
            <a:endParaRPr lang="zh-CN" altLang="en-US">
              <a:sym typeface="+mn-ea"/>
            </a:endParaRPr>
          </a:p>
          <a:p>
            <a:r>
              <a:rPr lang="zh-CN" altLang="en-US">
                <a:sym typeface="+mn-ea"/>
              </a:rPr>
              <a:t>因此，P(["p", "u", "g"]) = (5 × 36 × 20) / (总频次³)</a:t>
            </a:r>
            <a:endParaRPr lang="zh-CN" altLang="en-US">
              <a:sym typeface="+mn-ea"/>
            </a:endParaRPr>
          </a:p>
        </p:txBody>
      </p:sp>
      <p:sp>
        <p:nvSpPr>
          <p:cNvPr id="17" name="文本框 16"/>
          <p:cNvSpPr txBox="1"/>
          <p:nvPr/>
        </p:nvSpPr>
        <p:spPr>
          <a:xfrm>
            <a:off x="7365365" y="5344160"/>
            <a:ext cx="4064000" cy="1210310"/>
          </a:xfrm>
          <a:prstGeom prst="rect">
            <a:avLst/>
          </a:prstGeom>
          <a:noFill/>
        </p:spPr>
        <p:txBody>
          <a:bodyPr wrap="square" rtlCol="0">
            <a:noAutofit/>
          </a:bodyPr>
          <a:p>
            <a:r>
              <a:rPr lang="en-US" altLang="zh-CN"/>
              <a:t>3.</a:t>
            </a:r>
            <a:r>
              <a:rPr lang="zh-CN" altLang="en-US"/>
              <a:t>选择概率最高的分词</a:t>
            </a:r>
            <a:r>
              <a:rPr lang="zh-CN" altLang="en-US"/>
              <a:t>方式：</a:t>
            </a:r>
            <a:endParaRPr lang="zh-CN" altLang="en-US"/>
          </a:p>
          <a:p>
            <a:r>
              <a:rPr lang="zh-CN" altLang="en-US"/>
              <a:t>通过比较，发现</a:t>
            </a:r>
            <a:r>
              <a:rPr lang="zh-CN" altLang="en-US">
                <a:sym typeface="+mn-ea"/>
              </a:rPr>
              <a:t>["p", "ug"]和</a:t>
            </a:r>
            <a:r>
              <a:rPr lang="en-US" altLang="zh-CN">
                <a:sym typeface="+mn-ea"/>
              </a:rPr>
              <a:t> </a:t>
            </a:r>
            <a:r>
              <a:rPr lang="zh-CN" altLang="en-US">
                <a:sym typeface="+mn-ea"/>
              </a:rPr>
              <a:t>["pu", "g"]概率相对较高，根据实际需求，进行</a:t>
            </a:r>
            <a:r>
              <a:rPr lang="zh-CN" altLang="en-US">
                <a:sym typeface="+mn-ea"/>
              </a:rPr>
              <a:t>选取。</a:t>
            </a:r>
            <a:endParaRPr lang="zh-CN" altLang="en-US">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10000"/>
          </a:bodyPr>
          <a:p>
            <a:r>
              <a:rPr lang="zh-CN" altLang="en-US"/>
              <a:t>维特比</a:t>
            </a:r>
            <a:r>
              <a:rPr lang="zh-CN" altLang="en-US"/>
              <a:t>算法：</a:t>
            </a:r>
            <a:endParaRPr lang="zh-CN" altLang="en-US"/>
          </a:p>
          <a:p>
            <a:r>
              <a:rPr lang="en-US" altLang="zh-CN"/>
              <a:t>1.</a:t>
            </a:r>
            <a:r>
              <a:rPr lang="zh-CN" altLang="en-US"/>
              <a:t>构建</a:t>
            </a:r>
            <a:r>
              <a:rPr lang="zh-CN" altLang="en-US"/>
              <a:t>模型</a:t>
            </a:r>
            <a:endParaRPr lang="zh-CN" altLang="en-US"/>
          </a:p>
          <a:p>
            <a:pPr marL="0" indent="0">
              <a:buNone/>
            </a:pPr>
            <a:r>
              <a:rPr lang="en-US" altLang="zh-CN"/>
              <a:t>         </a:t>
            </a:r>
            <a:r>
              <a:rPr lang="zh-CN" altLang="en-US"/>
              <a:t>先构造一个隐马尔可夫模型</a:t>
            </a:r>
            <a:r>
              <a:rPr lang="en-US" altLang="zh-CN"/>
              <a:t>(HMM)</a:t>
            </a:r>
            <a:r>
              <a:rPr lang="zh-CN" altLang="en-US"/>
              <a:t>，该模型包括初始状态概率、状态转移概率和发射</a:t>
            </a:r>
            <a:r>
              <a:rPr lang="zh-CN" altLang="en-US"/>
              <a:t>概率。</a:t>
            </a:r>
            <a:endParaRPr lang="zh-CN" altLang="en-US"/>
          </a:p>
          <a:p>
            <a:pPr marL="0" indent="0">
              <a:buNone/>
            </a:pPr>
            <a:r>
              <a:rPr lang="en-US" altLang="zh-CN"/>
              <a:t>          </a:t>
            </a:r>
            <a:r>
              <a:rPr lang="zh-CN" altLang="en-US"/>
              <a:t>在中文分词任务中，将状态定义为词的开始</a:t>
            </a:r>
            <a:r>
              <a:rPr lang="en-US" altLang="zh-CN"/>
              <a:t>(B</a:t>
            </a:r>
            <a:r>
              <a:rPr lang="zh-CN" altLang="en-US"/>
              <a:t>）、词的中间</a:t>
            </a:r>
            <a:r>
              <a:rPr lang="en-US" altLang="zh-CN"/>
              <a:t>(M</a:t>
            </a:r>
            <a:r>
              <a:rPr lang="zh-CN" altLang="en-US"/>
              <a:t>）、词的结束</a:t>
            </a:r>
            <a:r>
              <a:rPr lang="en-US" altLang="zh-CN"/>
              <a:t>(E</a:t>
            </a:r>
            <a:r>
              <a:rPr lang="zh-CN" altLang="en-US"/>
              <a:t>）和单字词</a:t>
            </a:r>
            <a:r>
              <a:rPr lang="en-US" altLang="zh-CN"/>
              <a:t>(S</a:t>
            </a:r>
            <a:r>
              <a:rPr lang="zh-CN" altLang="en-US"/>
              <a:t>），观察值则为句子中的</a:t>
            </a:r>
            <a:r>
              <a:rPr lang="zh-CN" altLang="en-US"/>
              <a:t>每个字符。</a:t>
            </a:r>
            <a:endParaRPr lang="zh-CN" altLang="en-US"/>
          </a:p>
          <a:p>
            <a:r>
              <a:rPr lang="en-US" altLang="zh-CN"/>
              <a:t>2.</a:t>
            </a:r>
            <a:r>
              <a:rPr lang="zh-CN" altLang="en-US"/>
              <a:t>初始化</a:t>
            </a:r>
            <a:endParaRPr lang="zh-CN" altLang="en-US"/>
          </a:p>
          <a:p>
            <a:pPr marL="0" indent="0">
              <a:buNone/>
            </a:pPr>
            <a:r>
              <a:rPr lang="en-US" altLang="zh-CN"/>
              <a:t>          </a:t>
            </a:r>
            <a:r>
              <a:rPr lang="zh-CN" altLang="en-US"/>
              <a:t>对于句子中的第一个字符，计算其处于各个状态（B、M、E、S）的概率，并记录到达该状态的最优路径（即前一个状态）。</a:t>
            </a:r>
            <a:endParaRPr lang="zh-CN" altLang="en-US"/>
          </a:p>
        </p:txBody>
      </p:sp>
      <p:sp>
        <p:nvSpPr>
          <p:cNvPr id="4" name="文本框 3"/>
          <p:cNvSpPr txBox="1"/>
          <p:nvPr/>
        </p:nvSpPr>
        <p:spPr>
          <a:xfrm>
            <a:off x="952500" y="363855"/>
            <a:ext cx="10400665" cy="979170"/>
          </a:xfrm>
          <a:prstGeom prst="rect">
            <a:avLst/>
          </a:prstGeom>
          <a:noFill/>
        </p:spPr>
        <p:txBody>
          <a:bodyPr wrap="square" rtlCol="0">
            <a:noAutofit/>
          </a:bodyPr>
          <a:p>
            <a:r>
              <a:rPr lang="zh-CN" altLang="en-US"/>
              <a:t>在实际应用中，考虑到对于较长文本或复杂的分词任务，可能需使用动态规划算法</a:t>
            </a:r>
            <a:r>
              <a:rPr lang="en-US" altLang="zh-CN"/>
              <a:t>(</a:t>
            </a:r>
            <a:r>
              <a:rPr lang="zh-CN" altLang="en-US"/>
              <a:t>如维特比算法</a:t>
            </a:r>
            <a:r>
              <a:rPr lang="en-US" altLang="zh-CN"/>
              <a:t>)</a:t>
            </a:r>
            <a:r>
              <a:rPr lang="zh-CN" altLang="en-US"/>
              <a:t>来找到最佳分词</a:t>
            </a:r>
            <a:r>
              <a:rPr lang="zh-CN" altLang="en-US"/>
              <a:t>路径</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372110"/>
            <a:ext cx="10515600" cy="5805170"/>
          </a:xfrm>
        </p:spPr>
        <p:txBody>
          <a:bodyPr>
            <a:normAutofit lnSpcReduction="20000"/>
          </a:bodyPr>
          <a:p>
            <a:r>
              <a:rPr lang="en-US" altLang="zh-CN"/>
              <a:t>3.</a:t>
            </a:r>
            <a:r>
              <a:rPr lang="zh-CN" altLang="en-US"/>
              <a:t>递归</a:t>
            </a:r>
            <a:r>
              <a:rPr lang="zh-CN" altLang="en-US"/>
              <a:t>计算</a:t>
            </a:r>
            <a:endParaRPr lang="zh-CN" altLang="en-US"/>
          </a:p>
          <a:p>
            <a:pPr marL="0" indent="0">
              <a:buNone/>
            </a:pPr>
            <a:r>
              <a:rPr lang="en-US" altLang="zh-CN"/>
              <a:t>            对于句子中的每个后续字符，根据前一个字符的状态和当前</a:t>
            </a:r>
            <a:endParaRPr lang="en-US" altLang="zh-CN"/>
          </a:p>
          <a:p>
            <a:pPr marL="0" indent="0">
              <a:buNone/>
            </a:pPr>
            <a:r>
              <a:rPr lang="en-US" altLang="zh-CN"/>
              <a:t>字符的观察值，计算当前字符处于各个状态的概率。</a:t>
            </a:r>
            <a:endParaRPr lang="en-US" altLang="zh-CN"/>
          </a:p>
          <a:p>
            <a:pPr marL="0" indent="0">
              <a:buNone/>
            </a:pPr>
            <a:r>
              <a:rPr lang="en-US" altLang="zh-CN"/>
              <a:t>            更新到达当前字符各个状态的最优路径和概率。</a:t>
            </a:r>
            <a:endParaRPr lang="en-US" altLang="zh-CN"/>
          </a:p>
          <a:p>
            <a:pPr marL="0" indent="0">
              <a:buNone/>
            </a:pPr>
            <a:r>
              <a:rPr lang="en-US" altLang="zh-CN"/>
              <a:t>4.</a:t>
            </a:r>
            <a:r>
              <a:rPr lang="zh-CN" altLang="en-US"/>
              <a:t>终止</a:t>
            </a:r>
            <a:endParaRPr lang="zh-CN" altLang="en-US"/>
          </a:p>
          <a:p>
            <a:pPr marL="0" indent="0">
              <a:buNone/>
            </a:pPr>
            <a:r>
              <a:rPr lang="en-US" altLang="zh-CN"/>
              <a:t>           在句子的最后一个字符处，找到概率最大的状态（通常是E或</a:t>
            </a:r>
            <a:endParaRPr lang="en-US" altLang="zh-CN"/>
          </a:p>
          <a:p>
            <a:pPr marL="0" indent="0">
              <a:buNone/>
            </a:pPr>
            <a:r>
              <a:rPr lang="en-US" altLang="zh-CN"/>
              <a:t>S，表示词的结束或单字词）。</a:t>
            </a:r>
            <a:endParaRPr lang="en-US" altLang="zh-CN"/>
          </a:p>
          <a:p>
            <a:pPr marL="0" indent="0">
              <a:buNone/>
            </a:pPr>
            <a:r>
              <a:rPr lang="en-US" altLang="zh-CN"/>
              <a:t>5.</a:t>
            </a:r>
            <a:r>
              <a:rPr lang="zh-CN" altLang="en-US"/>
              <a:t>回溯</a:t>
            </a:r>
            <a:endParaRPr lang="zh-CN" altLang="en-US"/>
          </a:p>
          <a:p>
            <a:pPr marL="0" indent="0">
              <a:buNone/>
            </a:pPr>
            <a:r>
              <a:rPr lang="en-US" altLang="zh-CN"/>
              <a:t>           从终止状态开始，根据记录的最优路径回溯，得到整个句子</a:t>
            </a:r>
            <a:endParaRPr lang="en-US" altLang="zh-CN"/>
          </a:p>
          <a:p>
            <a:pPr marL="0" indent="0">
              <a:buNone/>
            </a:pPr>
            <a:r>
              <a:rPr lang="en-US" altLang="zh-CN"/>
              <a:t>的分词结果。</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a:t>
            </a:r>
            <a:r>
              <a:rPr lang="zh-CN" altLang="en-US"/>
              <a:t>预处理</a:t>
            </a:r>
            <a:endParaRPr lang="zh-CN" altLang="en-US"/>
          </a:p>
        </p:txBody>
      </p:sp>
      <p:pic>
        <p:nvPicPr>
          <p:cNvPr id="4" name="内容占位符 3"/>
          <p:cNvPicPr>
            <a:picLocks noChangeAspect="1"/>
          </p:cNvPicPr>
          <p:nvPr>
            <p:ph idx="1"/>
          </p:nvPr>
        </p:nvPicPr>
        <p:blipFill>
          <a:blip r:embed="rId1"/>
          <a:stretch>
            <a:fillRect/>
          </a:stretch>
        </p:blipFill>
        <p:spPr>
          <a:xfrm>
            <a:off x="1192530" y="1598295"/>
            <a:ext cx="8692515" cy="385381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分词器的</a:t>
            </a:r>
            <a:r>
              <a:rPr lang="zh-CN" altLang="en-US"/>
              <a:t>选用</a:t>
            </a:r>
            <a:endParaRPr lang="zh-CN" altLang="en-US"/>
          </a:p>
        </p:txBody>
      </p:sp>
      <p:sp>
        <p:nvSpPr>
          <p:cNvPr id="3" name="内容占位符 2"/>
          <p:cNvSpPr>
            <a:spLocks noGrp="1"/>
          </p:cNvSpPr>
          <p:nvPr>
            <p:ph idx="1"/>
          </p:nvPr>
        </p:nvSpPr>
        <p:spPr/>
        <p:txBody>
          <a:bodyPr/>
          <a:p>
            <a:r>
              <a:rPr lang="zh-CN" altLang="en-US"/>
              <a:t>需要关注的</a:t>
            </a:r>
            <a:r>
              <a:rPr lang="zh-CN" altLang="en-US"/>
              <a:t>因素</a:t>
            </a:r>
            <a:endParaRPr lang="zh-CN" altLang="en-US"/>
          </a:p>
          <a:p>
            <a:r>
              <a:rPr lang="zh-CN" altLang="en-US"/>
              <a:t>分词器须具备无损重构的特性</a:t>
            </a:r>
            <a:endParaRPr lang="zh-CN" altLang="en-US"/>
          </a:p>
          <a:p>
            <a:r>
              <a:rPr lang="zh-CN" altLang="en-US"/>
              <a:t>分词器应具有高压缩率</a:t>
            </a:r>
            <a:endParaRPr lang="zh-CN" altLang="en-US"/>
          </a:p>
          <a:p>
            <a:pPr marL="0" indent="0">
              <a:buNone/>
            </a:pPr>
            <a:r>
              <a:rPr lang="en-US" altLang="zh-CN"/>
              <a:t>           </a:t>
            </a:r>
            <a:r>
              <a:rPr lang="zh-CN" altLang="en-US"/>
              <a:t>压缩率</a:t>
            </a:r>
            <a:r>
              <a:rPr lang="zh-CN" altLang="en-US"/>
              <a:t>公式：</a:t>
            </a:r>
            <a:endParaRPr lang="zh-CN" altLang="en-US"/>
          </a:p>
          <a:p>
            <a:endParaRPr lang="zh-CN" altLang="en-US"/>
          </a:p>
          <a:p>
            <a:r>
              <a:rPr lang="zh-CN" altLang="en-US"/>
              <a:t>其他</a:t>
            </a:r>
            <a:endParaRPr lang="zh-CN" altLang="en-US"/>
          </a:p>
          <a:p>
            <a:endParaRPr lang="zh-CN" altLang="en-US"/>
          </a:p>
        </p:txBody>
      </p:sp>
      <p:pic>
        <p:nvPicPr>
          <p:cNvPr id="4" name="图片 3"/>
          <p:cNvPicPr>
            <a:picLocks noChangeAspect="1"/>
          </p:cNvPicPr>
          <p:nvPr/>
        </p:nvPicPr>
        <p:blipFill>
          <a:blip r:embed="rId1"/>
          <a:stretch>
            <a:fillRect/>
          </a:stretch>
        </p:blipFill>
        <p:spPr>
          <a:xfrm>
            <a:off x="3797935" y="3359785"/>
            <a:ext cx="2956560" cy="89154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数据调度</a:t>
            </a:r>
            <a:endParaRPr lang="zh-CN" altLang="en-US"/>
          </a:p>
        </p:txBody>
      </p:sp>
      <p:sp>
        <p:nvSpPr>
          <p:cNvPr id="3" name="内容占位符 2"/>
          <p:cNvSpPr>
            <a:spLocks noGrp="1"/>
          </p:cNvSpPr>
          <p:nvPr>
            <p:ph idx="1"/>
          </p:nvPr>
        </p:nvSpPr>
        <p:spPr/>
        <p:txBody>
          <a:bodyPr/>
          <a:p>
            <a:r>
              <a:rPr lang="zh-CN" altLang="en-US"/>
              <a:t>主要关注</a:t>
            </a:r>
            <a:r>
              <a:rPr lang="zh-CN" altLang="en-US"/>
              <a:t>两方面：</a:t>
            </a:r>
            <a:endParaRPr lang="zh-CN" altLang="en-US"/>
          </a:p>
          <a:p>
            <a:r>
              <a:rPr lang="zh-CN" altLang="en-US"/>
              <a:t>各个数据元的混合</a:t>
            </a:r>
            <a:r>
              <a:rPr lang="zh-CN" altLang="en-US"/>
              <a:t>比例</a:t>
            </a:r>
            <a:endParaRPr lang="zh-CN" altLang="en-US"/>
          </a:p>
          <a:p>
            <a:r>
              <a:rPr lang="zh-CN" altLang="en-US"/>
              <a:t>各数据源用于训练的</a:t>
            </a:r>
            <a:r>
              <a:rPr lang="zh-CN" altLang="en-US"/>
              <a:t>顺序</a:t>
            </a:r>
            <a:endParaRPr lang="zh-CN" altLang="en-US"/>
          </a:p>
        </p:txBody>
      </p:sp>
      <p:pic>
        <p:nvPicPr>
          <p:cNvPr id="4" name="图片 3"/>
          <p:cNvPicPr>
            <a:picLocks noChangeAspect="1"/>
          </p:cNvPicPr>
          <p:nvPr/>
        </p:nvPicPr>
        <p:blipFill>
          <a:blip r:embed="rId1"/>
          <a:stretch>
            <a:fillRect/>
          </a:stretch>
        </p:blipFill>
        <p:spPr>
          <a:xfrm>
            <a:off x="6520815" y="2194560"/>
            <a:ext cx="2880360" cy="123444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a:t>数据</a:t>
            </a:r>
            <a:r>
              <a:rPr lang="zh-CN" altLang="en-US"/>
              <a:t>混合</a:t>
            </a:r>
            <a:endParaRPr lang="zh-CN" altLang="en-US"/>
          </a:p>
          <a:p>
            <a:r>
              <a:rPr lang="en-US" altLang="zh-CN"/>
              <a:t>         </a:t>
            </a:r>
            <a:r>
              <a:rPr lang="zh-CN" altLang="en-US"/>
              <a:t>在预训练期间，根据混合比例从不同数据源中采样数据：数据源的权重越大，从中选择的数据越多。</a:t>
            </a:r>
            <a:endParaRPr lang="zh-CN" altLang="en-US"/>
          </a:p>
          <a:p>
            <a:pPr marL="0" indent="0">
              <a:buNone/>
            </a:pPr>
            <a:r>
              <a:rPr lang="en-US" altLang="zh-CN"/>
              <a:t>           </a:t>
            </a:r>
            <a:r>
              <a:rPr lang="zh-CN" altLang="en-US"/>
              <a:t>常见的几种数据混合</a:t>
            </a:r>
            <a:r>
              <a:rPr lang="zh-CN" altLang="en-US"/>
              <a:t>策略：</a:t>
            </a:r>
            <a:endParaRPr lang="zh-CN" altLang="en-US"/>
          </a:p>
          <a:p>
            <a:r>
              <a:rPr lang="en-US" altLang="zh-CN"/>
              <a:t>              </a:t>
            </a:r>
            <a:r>
              <a:rPr lang="zh-CN" altLang="en-US"/>
              <a:t>增加数据源的</a:t>
            </a:r>
            <a:r>
              <a:rPr lang="zh-CN" altLang="en-US"/>
              <a:t>多样性</a:t>
            </a:r>
            <a:endParaRPr lang="zh-CN" altLang="en-US"/>
          </a:p>
          <a:p>
            <a:r>
              <a:rPr lang="en-US" altLang="zh-CN"/>
              <a:t>              </a:t>
            </a:r>
            <a:r>
              <a:rPr lang="zh-CN" altLang="en-US"/>
              <a:t>优化数据</a:t>
            </a:r>
            <a:r>
              <a:rPr lang="zh-CN" altLang="en-US"/>
              <a:t>混合</a:t>
            </a:r>
            <a:endParaRPr lang="zh-CN" altLang="en-US"/>
          </a:p>
          <a:p>
            <a:r>
              <a:rPr lang="en-US" altLang="zh-CN"/>
              <a:t>              </a:t>
            </a:r>
            <a:r>
              <a:rPr lang="zh-CN" altLang="en-US"/>
              <a:t>优化特定能力</a:t>
            </a:r>
            <a:endParaRPr lang="zh-CN" altLang="en-US"/>
          </a:p>
          <a:p>
            <a:r>
              <a:rPr lang="en-US" altLang="zh-CN"/>
              <a:t> </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467995"/>
            <a:ext cx="11282680" cy="6390005"/>
          </a:xfrm>
        </p:spPr>
        <p:txBody>
          <a:bodyPr/>
          <a:p>
            <a:pPr marL="0" indent="0">
              <a:buNone/>
            </a:pPr>
            <a:r>
              <a:rPr lang="en-US" altLang="zh-CN"/>
              <a:t>                                                      </a:t>
            </a:r>
            <a:r>
              <a:rPr lang="zh-CN" altLang="en-US"/>
              <a:t>数据</a:t>
            </a:r>
            <a:r>
              <a:rPr lang="zh-CN" altLang="en-US"/>
              <a:t>预处理</a:t>
            </a:r>
            <a:endParaRPr lang="zh-CN" altLang="en-US"/>
          </a:p>
        </p:txBody>
      </p:sp>
      <p:cxnSp>
        <p:nvCxnSpPr>
          <p:cNvPr id="4" name="直接连接符 3"/>
          <p:cNvCxnSpPr/>
          <p:nvPr/>
        </p:nvCxnSpPr>
        <p:spPr>
          <a:xfrm flipH="1">
            <a:off x="6151880" y="876935"/>
            <a:ext cx="10795" cy="997585"/>
          </a:xfrm>
          <a:prstGeom prst="line">
            <a:avLst/>
          </a:prstGeom>
        </p:spPr>
        <p:style>
          <a:lnRef idx="2">
            <a:schemeClr val="accent1"/>
          </a:lnRef>
          <a:fillRef idx="0">
            <a:srgbClr val="FFFFFF"/>
          </a:fillRef>
          <a:effectRef idx="0">
            <a:srgbClr val="FFFFFF"/>
          </a:effectRef>
          <a:fontRef idx="minor">
            <a:schemeClr val="tx1"/>
          </a:fontRef>
        </p:style>
      </p:cxnSp>
      <p:cxnSp>
        <p:nvCxnSpPr>
          <p:cNvPr id="5" name="直接连接符 4"/>
          <p:cNvCxnSpPr/>
          <p:nvPr/>
        </p:nvCxnSpPr>
        <p:spPr>
          <a:xfrm flipV="1">
            <a:off x="3054985" y="1874520"/>
            <a:ext cx="6337935" cy="10795"/>
          </a:xfrm>
          <a:prstGeom prst="line">
            <a:avLst/>
          </a:prstGeom>
        </p:spPr>
        <p:style>
          <a:lnRef idx="2">
            <a:schemeClr val="accent1"/>
          </a:lnRef>
          <a:fillRef idx="0">
            <a:srgbClr val="FFFFFF"/>
          </a:fillRef>
          <a:effectRef idx="0">
            <a:srgbClr val="FFFFFF"/>
          </a:effectRef>
          <a:fontRef idx="minor">
            <a:schemeClr val="tx1"/>
          </a:fontRef>
        </p:style>
      </p:cxnSp>
      <p:cxnSp>
        <p:nvCxnSpPr>
          <p:cNvPr id="6" name="直接箭头连接符 5"/>
          <p:cNvCxnSpPr/>
          <p:nvPr/>
        </p:nvCxnSpPr>
        <p:spPr>
          <a:xfrm>
            <a:off x="3055620" y="1895475"/>
            <a:ext cx="10160" cy="5245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a:off x="1028700" y="2430145"/>
            <a:ext cx="4064000" cy="348615"/>
          </a:xfrm>
          <a:prstGeom prst="rect">
            <a:avLst/>
          </a:prstGeom>
          <a:noFill/>
        </p:spPr>
        <p:txBody>
          <a:bodyPr wrap="square" rtlCol="0">
            <a:noAutofit/>
          </a:bodyPr>
          <a:p>
            <a:pPr algn="ctr"/>
            <a:r>
              <a:rPr lang="zh-CN" altLang="en-US"/>
              <a:t>质量</a:t>
            </a:r>
            <a:r>
              <a:rPr lang="zh-CN" altLang="en-US"/>
              <a:t>过滤</a:t>
            </a:r>
            <a:endParaRPr lang="zh-CN" altLang="en-US"/>
          </a:p>
        </p:txBody>
      </p:sp>
      <p:cxnSp>
        <p:nvCxnSpPr>
          <p:cNvPr id="8" name="肘形连接符 7"/>
          <p:cNvCxnSpPr/>
          <p:nvPr/>
        </p:nvCxnSpPr>
        <p:spPr>
          <a:xfrm rot="5400000">
            <a:off x="1769745" y="2768600"/>
            <a:ext cx="1316355" cy="1276350"/>
          </a:xfrm>
          <a:prstGeom prst="bentConnector3">
            <a:avLst>
              <a:gd name="adj1" fmla="val 50000"/>
            </a:avLst>
          </a:prstGeom>
        </p:spPr>
        <p:style>
          <a:lnRef idx="2">
            <a:schemeClr val="accent1"/>
          </a:lnRef>
          <a:fillRef idx="0">
            <a:srgbClr val="FFFFFF"/>
          </a:fillRef>
          <a:effectRef idx="0">
            <a:srgbClr val="FFFFFF"/>
          </a:effectRef>
          <a:fontRef idx="minor">
            <a:schemeClr val="tx1"/>
          </a:fontRef>
        </p:style>
      </p:cxnSp>
      <p:cxnSp>
        <p:nvCxnSpPr>
          <p:cNvPr id="9" name="肘形连接符 8"/>
          <p:cNvCxnSpPr/>
          <p:nvPr/>
        </p:nvCxnSpPr>
        <p:spPr>
          <a:xfrm rot="5400000" flipV="1">
            <a:off x="2983230" y="2851150"/>
            <a:ext cx="1265555" cy="1100455"/>
          </a:xfrm>
          <a:prstGeom prst="bentConnector3">
            <a:avLst>
              <a:gd name="adj1" fmla="val 50025"/>
            </a:avLst>
          </a:prstGeom>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1409700" y="4076065"/>
            <a:ext cx="617855" cy="2101215"/>
          </a:xfrm>
          <a:prstGeom prst="rect">
            <a:avLst/>
          </a:prstGeom>
          <a:noFill/>
        </p:spPr>
        <p:txBody>
          <a:bodyPr wrap="square" rtlCol="0">
            <a:noAutofit/>
          </a:bodyPr>
          <a:p>
            <a:pPr algn="ctr"/>
            <a:r>
              <a:rPr lang="zh-CN" altLang="en-US"/>
              <a:t>基于启发式规则的</a:t>
            </a:r>
            <a:r>
              <a:rPr lang="zh-CN" altLang="en-US"/>
              <a:t>方法</a:t>
            </a:r>
            <a:endParaRPr lang="zh-CN" altLang="en-US"/>
          </a:p>
        </p:txBody>
      </p:sp>
      <p:sp>
        <p:nvSpPr>
          <p:cNvPr id="11" name="文本框 10"/>
          <p:cNvSpPr txBox="1"/>
          <p:nvPr/>
        </p:nvSpPr>
        <p:spPr>
          <a:xfrm>
            <a:off x="3890010" y="4067175"/>
            <a:ext cx="606425" cy="1382395"/>
          </a:xfrm>
          <a:prstGeom prst="rect">
            <a:avLst/>
          </a:prstGeom>
          <a:noFill/>
        </p:spPr>
        <p:txBody>
          <a:bodyPr wrap="square" rtlCol="0">
            <a:noAutofit/>
          </a:bodyPr>
          <a:p>
            <a:r>
              <a:rPr lang="zh-CN" altLang="en-US"/>
              <a:t>基于分类器的</a:t>
            </a:r>
            <a:r>
              <a:rPr lang="zh-CN" altLang="en-US"/>
              <a:t>方法</a:t>
            </a:r>
            <a:endParaRPr lang="zh-CN" altLang="en-US"/>
          </a:p>
        </p:txBody>
      </p:sp>
      <p:cxnSp>
        <p:nvCxnSpPr>
          <p:cNvPr id="12" name="直接箭头连接符 11"/>
          <p:cNvCxnSpPr/>
          <p:nvPr/>
        </p:nvCxnSpPr>
        <p:spPr>
          <a:xfrm>
            <a:off x="6151880" y="1884680"/>
            <a:ext cx="0" cy="4838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3" name="文本框 12"/>
          <p:cNvSpPr txBox="1"/>
          <p:nvPr/>
        </p:nvSpPr>
        <p:spPr>
          <a:xfrm>
            <a:off x="3971290" y="2345690"/>
            <a:ext cx="4454525" cy="362585"/>
          </a:xfrm>
          <a:prstGeom prst="rect">
            <a:avLst/>
          </a:prstGeom>
          <a:noFill/>
        </p:spPr>
        <p:txBody>
          <a:bodyPr wrap="square" rtlCol="0">
            <a:noAutofit/>
          </a:bodyPr>
          <a:p>
            <a:pPr algn="ctr"/>
            <a:endParaRPr lang="zh-CN" altLang="en-US"/>
          </a:p>
        </p:txBody>
      </p:sp>
      <p:cxnSp>
        <p:nvCxnSpPr>
          <p:cNvPr id="14" name="肘形连接符 13"/>
          <p:cNvCxnSpPr>
            <a:stCxn id="13" idx="2"/>
          </p:cNvCxnSpPr>
          <p:nvPr/>
        </p:nvCxnSpPr>
        <p:spPr>
          <a:xfrm rot="5400000">
            <a:off x="4882515" y="2743200"/>
            <a:ext cx="1351280" cy="1281430"/>
          </a:xfrm>
          <a:prstGeom prst="bentConnector3">
            <a:avLst>
              <a:gd name="adj1" fmla="val 50000"/>
            </a:avLst>
          </a:prstGeom>
        </p:spPr>
        <p:style>
          <a:lnRef idx="2">
            <a:schemeClr val="accent1"/>
          </a:lnRef>
          <a:fillRef idx="0">
            <a:srgbClr val="FFFFFF"/>
          </a:fillRef>
          <a:effectRef idx="0">
            <a:srgbClr val="FFFFFF"/>
          </a:effectRef>
          <a:fontRef idx="minor">
            <a:schemeClr val="tx1"/>
          </a:fontRef>
        </p:style>
      </p:cxnSp>
      <p:cxnSp>
        <p:nvCxnSpPr>
          <p:cNvPr id="15" name="肘形连接符 14"/>
          <p:cNvCxnSpPr/>
          <p:nvPr/>
        </p:nvCxnSpPr>
        <p:spPr>
          <a:xfrm rot="5400000" flipV="1">
            <a:off x="6141720" y="2763520"/>
            <a:ext cx="1316990" cy="1214120"/>
          </a:xfrm>
          <a:prstGeom prst="bentConnector3">
            <a:avLst>
              <a:gd name="adj1" fmla="val 50819"/>
            </a:avLst>
          </a:prstGeom>
        </p:spPr>
        <p:style>
          <a:lnRef idx="2">
            <a:schemeClr val="accent1"/>
          </a:lnRef>
          <a:fillRef idx="0">
            <a:srgbClr val="FFFFFF"/>
          </a:fillRef>
          <a:effectRef idx="0">
            <a:srgbClr val="FFFFFF"/>
          </a:effectRef>
          <a:fontRef idx="minor">
            <a:schemeClr val="tx1"/>
          </a:fontRef>
        </p:style>
      </p:cxnSp>
      <p:sp>
        <p:nvSpPr>
          <p:cNvPr id="16" name="文本框 15"/>
          <p:cNvSpPr txBox="1"/>
          <p:nvPr/>
        </p:nvSpPr>
        <p:spPr>
          <a:xfrm>
            <a:off x="4721860" y="4076700"/>
            <a:ext cx="464185" cy="2397125"/>
          </a:xfrm>
          <a:prstGeom prst="rect">
            <a:avLst/>
          </a:prstGeom>
          <a:noFill/>
        </p:spPr>
        <p:txBody>
          <a:bodyPr wrap="square" rtlCol="0">
            <a:noAutofit/>
          </a:bodyPr>
          <a:p>
            <a:endParaRPr lang="zh-CN" altLang="en-US"/>
          </a:p>
        </p:txBody>
      </p:sp>
      <p:sp>
        <p:nvSpPr>
          <p:cNvPr id="17" name="文本框 16"/>
          <p:cNvSpPr txBox="1"/>
          <p:nvPr/>
        </p:nvSpPr>
        <p:spPr>
          <a:xfrm>
            <a:off x="7211695" y="4076700"/>
            <a:ext cx="339090" cy="2397760"/>
          </a:xfrm>
          <a:prstGeom prst="rect">
            <a:avLst/>
          </a:prstGeom>
          <a:noFill/>
        </p:spPr>
        <p:txBody>
          <a:bodyPr wrap="square" rtlCol="0">
            <a:noAutofit/>
          </a:bodyPr>
          <a:p>
            <a:endParaRPr lang="zh-CN" altLang="en-US"/>
          </a:p>
        </p:txBody>
      </p:sp>
      <p:cxnSp>
        <p:nvCxnSpPr>
          <p:cNvPr id="18" name="直接箭头连接符 17"/>
          <p:cNvCxnSpPr/>
          <p:nvPr/>
        </p:nvCxnSpPr>
        <p:spPr>
          <a:xfrm>
            <a:off x="9392920" y="1868170"/>
            <a:ext cx="0" cy="5041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0" name="直接连接符 19"/>
          <p:cNvCxnSpPr/>
          <p:nvPr/>
        </p:nvCxnSpPr>
        <p:spPr>
          <a:xfrm>
            <a:off x="9413875" y="2722245"/>
            <a:ext cx="10160" cy="617220"/>
          </a:xfrm>
          <a:prstGeom prst="line">
            <a:avLst/>
          </a:prstGeom>
        </p:spPr>
        <p:style>
          <a:lnRef idx="2">
            <a:schemeClr val="accent1"/>
          </a:lnRef>
          <a:fillRef idx="0">
            <a:srgbClr val="FFFFFF"/>
          </a:fillRef>
          <a:effectRef idx="0">
            <a:srgbClr val="FFFFFF"/>
          </a:effectRef>
          <a:fontRef idx="minor">
            <a:schemeClr val="tx1"/>
          </a:fontRef>
        </p:style>
      </p:cxnSp>
      <p:cxnSp>
        <p:nvCxnSpPr>
          <p:cNvPr id="21" name="直接连接符 20"/>
          <p:cNvCxnSpPr/>
          <p:nvPr/>
        </p:nvCxnSpPr>
        <p:spPr>
          <a:xfrm>
            <a:off x="9406890" y="2748915"/>
            <a:ext cx="10160" cy="617220"/>
          </a:xfrm>
          <a:prstGeom prst="line">
            <a:avLst/>
          </a:prstGeom>
          <a:ln w="25400"/>
        </p:spPr>
        <p:style>
          <a:lnRef idx="2">
            <a:schemeClr val="accent1"/>
          </a:lnRef>
          <a:fillRef idx="0">
            <a:srgbClr val="FFFFFF"/>
          </a:fillRef>
          <a:effectRef idx="0">
            <a:srgbClr val="FFFFFF"/>
          </a:effectRef>
          <a:fontRef idx="minor">
            <a:schemeClr val="tx1"/>
          </a:fontRef>
        </p:style>
      </p:cxnSp>
      <p:cxnSp>
        <p:nvCxnSpPr>
          <p:cNvPr id="22" name="直接连接符 21"/>
          <p:cNvCxnSpPr/>
          <p:nvPr/>
        </p:nvCxnSpPr>
        <p:spPr>
          <a:xfrm flipV="1">
            <a:off x="8518525" y="3380740"/>
            <a:ext cx="1800860" cy="10160"/>
          </a:xfrm>
          <a:prstGeom prst="line">
            <a:avLst/>
          </a:prstGeom>
        </p:spPr>
        <p:style>
          <a:lnRef idx="2">
            <a:schemeClr val="accent1"/>
          </a:lnRef>
          <a:fillRef idx="0">
            <a:srgbClr val="FFFFFF"/>
          </a:fillRef>
          <a:effectRef idx="0">
            <a:srgbClr val="FFFFFF"/>
          </a:effectRef>
          <a:fontRef idx="minor">
            <a:schemeClr val="tx1"/>
          </a:fontRef>
        </p:style>
      </p:cxnSp>
      <p:cxnSp>
        <p:nvCxnSpPr>
          <p:cNvPr id="23" name="直接连接符 22"/>
          <p:cNvCxnSpPr/>
          <p:nvPr/>
        </p:nvCxnSpPr>
        <p:spPr>
          <a:xfrm>
            <a:off x="8518525" y="3401060"/>
            <a:ext cx="10160" cy="628015"/>
          </a:xfrm>
          <a:prstGeom prst="line">
            <a:avLst/>
          </a:prstGeom>
        </p:spPr>
        <p:style>
          <a:lnRef idx="2">
            <a:schemeClr val="accent1"/>
          </a:lnRef>
          <a:fillRef idx="0">
            <a:srgbClr val="FFFFFF"/>
          </a:fillRef>
          <a:effectRef idx="0">
            <a:srgbClr val="FFFFFF"/>
          </a:effectRef>
          <a:fontRef idx="minor">
            <a:schemeClr val="tx1"/>
          </a:fontRef>
        </p:style>
      </p:cxnSp>
      <p:cxnSp>
        <p:nvCxnSpPr>
          <p:cNvPr id="25" name="直接连接符 24"/>
          <p:cNvCxnSpPr/>
          <p:nvPr/>
        </p:nvCxnSpPr>
        <p:spPr>
          <a:xfrm>
            <a:off x="10309225" y="3380740"/>
            <a:ext cx="10160" cy="628015"/>
          </a:xfrm>
          <a:prstGeom prst="line">
            <a:avLst/>
          </a:prstGeom>
        </p:spPr>
        <p:style>
          <a:lnRef idx="2">
            <a:schemeClr val="accent1"/>
          </a:lnRef>
          <a:fillRef idx="0">
            <a:srgbClr val="FFFFFF"/>
          </a:fillRef>
          <a:effectRef idx="0">
            <a:srgbClr val="FFFFFF"/>
          </a:effectRef>
          <a:fontRef idx="minor">
            <a:schemeClr val="tx1"/>
          </a:fontRef>
        </p:style>
      </p:cxnSp>
      <p:sp>
        <p:nvSpPr>
          <p:cNvPr id="28" name="文本框 27"/>
          <p:cNvSpPr txBox="1"/>
          <p:nvPr/>
        </p:nvSpPr>
        <p:spPr>
          <a:xfrm>
            <a:off x="9248775" y="4079875"/>
            <a:ext cx="4949190" cy="502285"/>
          </a:xfrm>
          <a:prstGeom prst="rect">
            <a:avLst/>
          </a:prstGeom>
          <a:noFill/>
        </p:spPr>
        <p:txBody>
          <a:bodyPr wrap="square" rtlCol="0">
            <a:noAutofit/>
          </a:bodyPr>
          <a:p>
            <a:endParaRPr lang="zh-CN" altLang="en-US"/>
          </a:p>
        </p:txBody>
      </p:sp>
      <p:cxnSp>
        <p:nvCxnSpPr>
          <p:cNvPr id="29" name="直接连接符 28"/>
          <p:cNvCxnSpPr/>
          <p:nvPr/>
        </p:nvCxnSpPr>
        <p:spPr>
          <a:xfrm>
            <a:off x="10322560" y="4389120"/>
            <a:ext cx="0" cy="370205"/>
          </a:xfrm>
          <a:prstGeom prst="line">
            <a:avLst/>
          </a:prstGeom>
        </p:spPr>
        <p:style>
          <a:lnRef idx="2">
            <a:schemeClr val="accent1"/>
          </a:lnRef>
          <a:fillRef idx="0">
            <a:srgbClr val="FFFFFF"/>
          </a:fillRef>
          <a:effectRef idx="0">
            <a:srgbClr val="FFFFFF"/>
          </a:effectRef>
          <a:fontRef idx="minor">
            <a:schemeClr val="tx1"/>
          </a:fontRef>
        </p:style>
      </p:cxnSp>
      <p:cxnSp>
        <p:nvCxnSpPr>
          <p:cNvPr id="30" name="直接连接符 29"/>
          <p:cNvCxnSpPr/>
          <p:nvPr/>
        </p:nvCxnSpPr>
        <p:spPr>
          <a:xfrm>
            <a:off x="9551035" y="4769485"/>
            <a:ext cx="1677035" cy="0"/>
          </a:xfrm>
          <a:prstGeom prst="line">
            <a:avLst/>
          </a:prstGeom>
        </p:spPr>
        <p:style>
          <a:lnRef idx="2">
            <a:schemeClr val="accent1"/>
          </a:lnRef>
          <a:fillRef idx="0">
            <a:srgbClr val="FFFFFF"/>
          </a:fillRef>
          <a:effectRef idx="0">
            <a:srgbClr val="FFFFFF"/>
          </a:effectRef>
          <a:fontRef idx="minor">
            <a:schemeClr val="tx1"/>
          </a:fontRef>
        </p:style>
      </p:cxnSp>
      <p:cxnSp>
        <p:nvCxnSpPr>
          <p:cNvPr id="31" name="直接连接符 30"/>
          <p:cNvCxnSpPr/>
          <p:nvPr/>
        </p:nvCxnSpPr>
        <p:spPr>
          <a:xfrm>
            <a:off x="9561195" y="4759325"/>
            <a:ext cx="10160" cy="699770"/>
          </a:xfrm>
          <a:prstGeom prst="line">
            <a:avLst/>
          </a:prstGeom>
        </p:spPr>
        <p:style>
          <a:lnRef idx="2">
            <a:schemeClr val="accent1"/>
          </a:lnRef>
          <a:fillRef idx="0">
            <a:srgbClr val="FFFFFF"/>
          </a:fillRef>
          <a:effectRef idx="0">
            <a:srgbClr val="FFFFFF"/>
          </a:effectRef>
          <a:fontRef idx="minor">
            <a:schemeClr val="tx1"/>
          </a:fontRef>
        </p:style>
      </p:cxnSp>
      <p:cxnSp>
        <p:nvCxnSpPr>
          <p:cNvPr id="32" name="直接连接符 31"/>
          <p:cNvCxnSpPr/>
          <p:nvPr/>
        </p:nvCxnSpPr>
        <p:spPr>
          <a:xfrm>
            <a:off x="11217910" y="4749800"/>
            <a:ext cx="10160" cy="69977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647065"/>
          </a:xfrm>
        </p:spPr>
        <p:txBody>
          <a:bodyPr>
            <a:normAutofit fontScale="90000"/>
          </a:bodyPr>
          <a:p>
            <a:pPr algn="ctr"/>
            <a:r>
              <a:rPr lang="zh-CN" altLang="en-US">
                <a:solidFill>
                  <a:srgbClr val="FF0000"/>
                </a:solidFill>
              </a:rPr>
              <a:t>质量过滤</a:t>
            </a:r>
            <a:br>
              <a:rPr lang="zh-CN" altLang="en-US"/>
            </a:br>
            <a:r>
              <a:rPr lang="zh-CN" altLang="en-US"/>
              <a:t> </a:t>
            </a:r>
            <a:r>
              <a:rPr lang="en-US" altLang="zh-CN"/>
              <a:t>        </a:t>
            </a:r>
            <a:endParaRPr lang="en-US" altLang="zh-CN"/>
          </a:p>
        </p:txBody>
      </p:sp>
      <p:sp>
        <p:nvSpPr>
          <p:cNvPr id="3" name="内容占位符 2"/>
          <p:cNvSpPr>
            <a:spLocks noGrp="1"/>
          </p:cNvSpPr>
          <p:nvPr>
            <p:ph idx="1"/>
          </p:nvPr>
        </p:nvSpPr>
        <p:spPr>
          <a:xfrm>
            <a:off x="838200" y="1012190"/>
            <a:ext cx="10515600" cy="5165090"/>
          </a:xfrm>
        </p:spPr>
        <p:txBody>
          <a:bodyPr>
            <a:normAutofit lnSpcReduction="10000"/>
          </a:bodyPr>
          <a:p>
            <a:pPr marL="0" indent="0">
              <a:buNone/>
            </a:pP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2000" b="1">
                <a:latin typeface="宋体" panose="02010600030101010101" pitchFamily="2" charset="-122"/>
                <a:ea typeface="宋体" panose="02010600030101010101" pitchFamily="2" charset="-122"/>
                <a:cs typeface="宋体" panose="02010600030101010101" pitchFamily="2" charset="-122"/>
              </a:rPr>
              <a:t>两种数据清洗的方法：</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pPr marL="0" indent="0">
              <a:buNone/>
            </a:pPr>
            <a:br>
              <a:rPr lang="zh-CN" altLang="en-US" sz="2000">
                <a:latin typeface="宋体" panose="02010600030101010101" pitchFamily="2" charset="-122"/>
                <a:ea typeface="宋体" panose="02010600030101010101" pitchFamily="2" charset="-122"/>
                <a:cs typeface="宋体" panose="02010600030101010101" pitchFamily="2" charset="-122"/>
              </a:rPr>
            </a:br>
            <a:r>
              <a:rPr lang="en-US" altLang="zh-CN" sz="2000" b="1">
                <a:latin typeface="宋体" panose="02010600030101010101" pitchFamily="2" charset="-122"/>
                <a:ea typeface="宋体" panose="02010600030101010101" pitchFamily="2" charset="-122"/>
                <a:cs typeface="宋体" panose="02010600030101010101" pitchFamily="2" charset="-122"/>
              </a:rPr>
              <a:t>1.</a:t>
            </a:r>
            <a:r>
              <a:rPr lang="zh-CN" altLang="en-US" sz="2000" b="1">
                <a:latin typeface="宋体" panose="02010600030101010101" pitchFamily="2" charset="-122"/>
                <a:ea typeface="宋体" panose="02010600030101010101" pitchFamily="2" charset="-122"/>
                <a:cs typeface="宋体" panose="02010600030101010101" pitchFamily="2" charset="-122"/>
              </a:rPr>
              <a:t>基于启发式规则的方法</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marL="0" indent="0">
              <a:buNone/>
            </a:pPr>
            <a:r>
              <a:rPr lang="zh-CN" altLang="en-US" sz="2000">
                <a:latin typeface="宋体" panose="02010600030101010101" pitchFamily="2" charset="-122"/>
                <a:ea typeface="宋体" panose="02010600030101010101" pitchFamily="2" charset="-122"/>
                <a:cs typeface="宋体" panose="02010600030101010101" pitchFamily="2" charset="-122"/>
              </a:rPr>
              <a:t> </a:t>
            </a:r>
            <a:r>
              <a:rPr lang="en-US" altLang="zh-CN" sz="2000">
                <a:latin typeface="宋体" panose="02010600030101010101" pitchFamily="2" charset="-122"/>
                <a:ea typeface="宋体" panose="02010600030101010101" pitchFamily="2" charset="-122"/>
                <a:cs typeface="宋体" panose="02010600030101010101" pitchFamily="2" charset="-122"/>
              </a:rPr>
              <a:t>   </a:t>
            </a:r>
            <a:r>
              <a:rPr lang="en-US" altLang="zh-CN" sz="2000">
                <a:latin typeface="+mn-ea"/>
                <a:cs typeface="+mn-ea"/>
              </a:rPr>
              <a:t>  </a:t>
            </a:r>
            <a:r>
              <a:rPr lang="zh-CN" altLang="en-US" sz="2000">
                <a:latin typeface="+mn-ea"/>
                <a:cs typeface="+mn-ea"/>
              </a:rPr>
              <a:t>其常见的数据清洗方法：</a:t>
            </a:r>
            <a:br>
              <a:rPr lang="zh-CN" altLang="en-US" sz="2000">
                <a:latin typeface="+mn-ea"/>
                <a:cs typeface="+mn-ea"/>
              </a:rPr>
            </a:br>
            <a:r>
              <a:rPr lang="zh-CN" altLang="en-US" sz="2000">
                <a:latin typeface="+mn-ea"/>
                <a:cs typeface="+mn-ea"/>
              </a:rPr>
              <a:t> </a:t>
            </a:r>
            <a:r>
              <a:rPr lang="en-US" altLang="zh-CN" sz="2000">
                <a:latin typeface="+mn-ea"/>
                <a:cs typeface="+mn-ea"/>
              </a:rPr>
              <a:t>              </a:t>
            </a:r>
            <a:r>
              <a:rPr lang="zh-CN" altLang="en-US" sz="2000">
                <a:latin typeface="+mn-ea"/>
                <a:cs typeface="+mn-ea"/>
              </a:rPr>
              <a:t>基于语种的过滤</a:t>
            </a:r>
            <a:endParaRPr lang="zh-CN" altLang="en-US" sz="2000">
              <a:latin typeface="+mn-ea"/>
              <a:cs typeface="+mn-ea"/>
            </a:endParaRPr>
          </a:p>
          <a:p>
            <a:pPr marL="0" indent="0">
              <a:buNone/>
            </a:pPr>
            <a:r>
              <a:rPr lang="zh-CN" altLang="en-US" sz="2000">
                <a:latin typeface="+mn-ea"/>
                <a:cs typeface="+mn-ea"/>
              </a:rPr>
              <a:t> </a:t>
            </a:r>
            <a:r>
              <a:rPr lang="en-US" altLang="zh-CN" sz="2000">
                <a:latin typeface="+mn-ea"/>
                <a:cs typeface="+mn-ea"/>
              </a:rPr>
              <a:t>              </a:t>
            </a:r>
            <a:r>
              <a:rPr lang="zh-CN" altLang="en-US" sz="2000">
                <a:latin typeface="+mn-ea"/>
                <a:cs typeface="+mn-ea"/>
              </a:rPr>
              <a:t>基于简单统计指标的过</a:t>
            </a:r>
            <a:r>
              <a:rPr lang="zh-CN" altLang="en-US" sz="2000">
                <a:latin typeface="+mn-ea"/>
                <a:cs typeface="+mn-ea"/>
              </a:rPr>
              <a:t>滤</a:t>
            </a:r>
            <a:endParaRPr lang="zh-CN" altLang="en-US" sz="2000">
              <a:latin typeface="+mn-ea"/>
              <a:cs typeface="+mn-ea"/>
            </a:endParaRPr>
          </a:p>
          <a:p>
            <a:pPr marL="0" indent="0">
              <a:buNone/>
            </a:pPr>
            <a:r>
              <a:rPr lang="zh-CN" altLang="en-US" sz="2000">
                <a:latin typeface="+mn-ea"/>
                <a:cs typeface="+mn-ea"/>
              </a:rPr>
              <a:t> </a:t>
            </a:r>
            <a:r>
              <a:rPr lang="en-US" altLang="zh-CN" sz="2000">
                <a:latin typeface="+mn-ea"/>
                <a:cs typeface="+mn-ea"/>
              </a:rPr>
              <a:t>              </a:t>
            </a:r>
            <a:r>
              <a:rPr lang="zh-CN" altLang="en-US" sz="2000">
                <a:latin typeface="+mn-ea"/>
                <a:cs typeface="+mn-ea"/>
              </a:rPr>
              <a:t>基于关键词过滤</a:t>
            </a:r>
            <a:endParaRPr lang="zh-CN" altLang="en-US" sz="2000">
              <a:latin typeface="+mn-ea"/>
              <a:cs typeface="+mn-ea"/>
            </a:endParaRPr>
          </a:p>
          <a:p>
            <a:pPr marL="0" indent="0">
              <a:buNone/>
            </a:pPr>
            <a:r>
              <a:rPr lang="zh-CN" altLang="en-US" sz="2000">
                <a:latin typeface="+mn-ea"/>
                <a:cs typeface="+mn-ea"/>
              </a:rPr>
              <a:t> </a:t>
            </a:r>
            <a:r>
              <a:rPr lang="en-US" altLang="zh-CN" sz="2000">
                <a:latin typeface="+mn-ea"/>
                <a:cs typeface="+mn-ea"/>
              </a:rPr>
              <a:t>              </a:t>
            </a:r>
            <a:r>
              <a:rPr lang="zh-CN" altLang="en-US" sz="2000">
                <a:latin typeface="+mn-ea"/>
                <a:cs typeface="+mn-ea"/>
              </a:rPr>
              <a:t>基于困惑度</a:t>
            </a:r>
            <a:r>
              <a:rPr lang="en-US" altLang="zh-CN" sz="2000">
                <a:latin typeface="+mn-ea"/>
                <a:cs typeface="+mn-ea"/>
              </a:rPr>
              <a:t>(Perlexity)</a:t>
            </a:r>
            <a:r>
              <a:rPr lang="zh-CN" altLang="en-US" sz="2000">
                <a:latin typeface="+mn-ea"/>
                <a:cs typeface="+mn-ea"/>
              </a:rPr>
              <a:t>过滤</a:t>
            </a:r>
            <a:endParaRPr lang="zh-CN" altLang="en-US" sz="2000">
              <a:latin typeface="+mn-ea"/>
              <a:cs typeface="+mn-ea"/>
            </a:endParaRPr>
          </a:p>
          <a:p>
            <a:pPr marL="0" indent="0">
              <a:buNone/>
            </a:pPr>
            <a:r>
              <a:rPr lang="zh-CN" altLang="en-US" sz="2000">
                <a:latin typeface="宋体" panose="02010600030101010101" pitchFamily="2" charset="-122"/>
                <a:ea typeface="宋体" panose="02010600030101010101" pitchFamily="2" charset="-122"/>
                <a:cs typeface="宋体" panose="02010600030101010101" pitchFamily="2" charset="-122"/>
              </a:rPr>
              <a:t> </a:t>
            </a:r>
            <a:r>
              <a:rPr lang="en-US" altLang="zh-CN" sz="2000">
                <a:latin typeface="宋体" panose="02010600030101010101" pitchFamily="2" charset="-122"/>
                <a:ea typeface="宋体" panose="02010600030101010101" pitchFamily="2" charset="-122"/>
                <a:cs typeface="宋体" panose="02010600030101010101" pitchFamily="2" charset="-122"/>
              </a:rPr>
              <a:t>2.</a:t>
            </a:r>
            <a:r>
              <a:rPr lang="zh-CN" altLang="en-US" sz="2000">
                <a:sym typeface="+mn-ea"/>
              </a:rPr>
              <a:t>基于分类器方法</a:t>
            </a:r>
            <a:endParaRPr lang="zh-CN" altLang="en-US" sz="2000"/>
          </a:p>
          <a:p>
            <a:pPr marL="0" indent="0">
              <a:buNone/>
            </a:pPr>
            <a:endParaRPr lang="en-US" altLang="zh-CN"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7630" y="178435"/>
            <a:ext cx="12104370" cy="6543040"/>
          </a:xfrm>
        </p:spPr>
        <p:txBody>
          <a:bodyPr>
            <a:normAutofit fontScale="50000"/>
          </a:bodyPr>
          <a:p>
            <a:pPr marL="0" indent="0">
              <a:buNone/>
            </a:pPr>
            <a:endParaRPr lang="zh-CN" altLang="en-US">
              <a:latin typeface="+mn-ea"/>
              <a:cs typeface="+mn-ea"/>
            </a:endParaRPr>
          </a:p>
          <a:p>
            <a:pPr marL="0" indent="0">
              <a:buNone/>
            </a:pPr>
            <a:r>
              <a:rPr lang="zh-CN" altLang="en-US" sz="4000" b="1">
                <a:latin typeface="+mn-ea"/>
                <a:cs typeface="+mn-ea"/>
              </a:rPr>
              <a:t>困惑度</a:t>
            </a:r>
            <a:r>
              <a:rPr lang="en-US" altLang="zh-CN" sz="4000" b="1">
                <a:latin typeface="+mn-ea"/>
                <a:cs typeface="+mn-ea"/>
              </a:rPr>
              <a:t>(Perplexity)</a:t>
            </a:r>
            <a:r>
              <a:rPr lang="zh-CN" altLang="en-US" sz="4000">
                <a:latin typeface="+mn-ea"/>
                <a:cs typeface="+mn-ea"/>
              </a:rPr>
              <a:t>是衡量语言模型预测能力的一个重要指标，他反映了模型对预测数据的预测好坏程度。困惑度越低，表示模型在预测下一个词时的不确定性越小，模型的性能越好。但在实际应用中，</a:t>
            </a:r>
            <a:r>
              <a:rPr lang="zh-CN" altLang="en-US" sz="4000" b="1">
                <a:latin typeface="+mn-ea"/>
                <a:cs typeface="+mn-ea"/>
              </a:rPr>
              <a:t>单一使用困惑度效果不佳</a:t>
            </a:r>
            <a:r>
              <a:rPr lang="zh-CN" altLang="en-US" sz="4000">
                <a:latin typeface="+mn-ea"/>
                <a:cs typeface="+mn-ea"/>
              </a:rPr>
              <a:t>，所以需要与其他评估指标结合使用，以获得更准确的结果。</a:t>
            </a:r>
            <a:endParaRPr lang="zh-CN" altLang="en-US" sz="4000">
              <a:latin typeface="+mn-ea"/>
              <a:cs typeface="+mn-ea"/>
            </a:endParaRPr>
          </a:p>
          <a:p>
            <a:pPr marL="0" indent="0">
              <a:buNone/>
            </a:pPr>
            <a:endParaRPr lang="zh-CN" altLang="en-US" sz="2000">
              <a:latin typeface="+mn-ea"/>
              <a:cs typeface="+mn-ea"/>
            </a:endParaRPr>
          </a:p>
          <a:p>
            <a:pPr marL="0" indent="0">
              <a:buNone/>
            </a:pPr>
            <a:endParaRPr lang="zh-CN" altLang="en-US" sz="2000">
              <a:latin typeface="+mn-ea"/>
              <a:cs typeface="+mn-ea"/>
            </a:endParaRPr>
          </a:p>
          <a:p>
            <a:pPr marL="0" indent="0">
              <a:buNone/>
            </a:pPr>
            <a:r>
              <a:rPr lang="zh-CN" altLang="en-US" sz="4800" b="1">
                <a:latin typeface="+mn-ea"/>
                <a:cs typeface="+mn-ea"/>
                <a:sym typeface="+mn-ea"/>
              </a:rPr>
              <a:t>加入其他评估指标：</a:t>
            </a:r>
            <a:endParaRPr lang="zh-CN" altLang="en-US" sz="2220" b="1">
              <a:latin typeface="+mn-ea"/>
              <a:cs typeface="+mn-ea"/>
              <a:sym typeface="+mn-ea"/>
            </a:endParaRPr>
          </a:p>
          <a:p>
            <a:pPr marL="0" indent="0">
              <a:buNone/>
            </a:pPr>
            <a:br>
              <a:rPr lang="zh-CN" altLang="en-US" sz="2220">
                <a:latin typeface="+mn-ea"/>
                <a:cs typeface="+mn-ea"/>
                <a:sym typeface="+mn-ea"/>
              </a:rPr>
            </a:br>
            <a:r>
              <a:rPr lang="en-US" altLang="zh-CN" sz="4800">
                <a:latin typeface="+mn-ea"/>
                <a:cs typeface="+mn-ea"/>
                <a:sym typeface="+mn-ea"/>
              </a:rPr>
              <a:t>BLEU </a:t>
            </a:r>
            <a:r>
              <a:rPr lang="zh-CN" altLang="en-US" sz="4800">
                <a:latin typeface="+mn-ea"/>
                <a:cs typeface="+mn-ea"/>
                <a:sym typeface="+mn-ea"/>
              </a:rPr>
              <a:t>：用于机器翻译任务的评估指标，通过比较机器翻译输出与一组参考翻译之间的n-gram重叠程度来评估翻译质量。BLEU分数越高，表示翻译质量越接近人类翻译。</a:t>
            </a:r>
            <a:endParaRPr lang="zh-CN" altLang="en-US" sz="4800">
              <a:latin typeface="+mn-ea"/>
              <a:cs typeface="+mn-ea"/>
            </a:endParaRPr>
          </a:p>
          <a:p>
            <a:pPr marL="0" indent="0">
              <a:buNone/>
            </a:pPr>
            <a:r>
              <a:rPr lang="en-US" altLang="zh-CN" sz="4800">
                <a:latin typeface="+mn-ea"/>
                <a:cs typeface="+mn-ea"/>
                <a:sym typeface="+mn-ea"/>
              </a:rPr>
              <a:t>ROUGE </a:t>
            </a:r>
            <a:r>
              <a:rPr lang="zh-CN" altLang="en-US" sz="4800">
                <a:latin typeface="+mn-ea"/>
                <a:cs typeface="+mn-ea"/>
                <a:sym typeface="+mn-ea"/>
              </a:rPr>
              <a:t>：这个指标主要用于评估自动摘要的质量，通过计算摘要中与参考摘要共有的n-gram数量来评估摘要的准确性和完整性。最常用的是 ROUGE-N 和 ROUGE-L。</a:t>
            </a:r>
            <a:endParaRPr lang="zh-CN" altLang="en-US" sz="4800">
              <a:latin typeface="+mn-ea"/>
              <a:cs typeface="+mn-ea"/>
              <a:sym typeface="+mn-ea"/>
            </a:endParaRPr>
          </a:p>
          <a:p>
            <a:pPr marL="0" indent="0">
              <a:buNone/>
            </a:pPr>
            <a:r>
              <a:rPr lang="en-US" altLang="zh-CN" sz="4800">
                <a:latin typeface="+mn-ea"/>
                <a:cs typeface="+mn-ea"/>
                <a:sym typeface="+mn-ea"/>
              </a:rPr>
              <a:t>EM </a:t>
            </a:r>
            <a:r>
              <a:rPr lang="zh-CN" altLang="en-US" sz="4800">
                <a:latin typeface="+mn-ea"/>
                <a:cs typeface="+mn-ea"/>
                <a:sym typeface="+mn-ea"/>
              </a:rPr>
              <a:t>：这是一个简单的评估指标，用于检查模型生成的输出是否与参考答案完全匹配。在某些任务中，如问答系统，EM可以作为一个直接的指标来衡量模型性能</a:t>
            </a:r>
            <a:endParaRPr lang="zh-CN" altLang="en-US" sz="4800">
              <a:latin typeface="+mn-ea"/>
              <a:cs typeface="+mn-ea"/>
            </a:endParaRPr>
          </a:p>
          <a:p>
            <a:pPr marL="0" indent="0">
              <a:buNone/>
            </a:pPr>
            <a:endParaRPr lang="zh-CN" altLang="en-US" sz="3335">
              <a:latin typeface="+mn-ea"/>
              <a:cs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困惑度</a:t>
            </a:r>
            <a:endParaRPr lang="zh-CN" altLang="en-US"/>
          </a:p>
        </p:txBody>
      </p:sp>
      <p:pic>
        <p:nvPicPr>
          <p:cNvPr id="4" name="内容占位符 3"/>
          <p:cNvPicPr>
            <a:picLocks noChangeAspect="1"/>
          </p:cNvPicPr>
          <p:nvPr>
            <p:ph idx="1"/>
          </p:nvPr>
        </p:nvPicPr>
        <p:blipFill>
          <a:blip r:embed="rId1"/>
          <a:stretch>
            <a:fillRect/>
          </a:stretch>
        </p:blipFill>
        <p:spPr>
          <a:xfrm>
            <a:off x="838200" y="1374140"/>
            <a:ext cx="6934200" cy="2598420"/>
          </a:xfrm>
          <a:prstGeom prst="rect">
            <a:avLst/>
          </a:prstGeom>
        </p:spPr>
      </p:pic>
      <p:pic>
        <p:nvPicPr>
          <p:cNvPr id="6" name="图片 5"/>
          <p:cNvPicPr>
            <a:picLocks noChangeAspect="1"/>
          </p:cNvPicPr>
          <p:nvPr/>
        </p:nvPicPr>
        <p:blipFill>
          <a:blip r:embed="rId2"/>
          <a:stretch>
            <a:fillRect/>
          </a:stretch>
        </p:blipFill>
        <p:spPr>
          <a:xfrm>
            <a:off x="394335" y="3972560"/>
            <a:ext cx="6461760" cy="22783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260985" y="3518535"/>
            <a:ext cx="5128260" cy="716280"/>
          </a:xfrm>
          <a:prstGeom prst="rect">
            <a:avLst/>
          </a:prstGeom>
        </p:spPr>
      </p:pic>
      <p:pic>
        <p:nvPicPr>
          <p:cNvPr id="5" name="图片 4"/>
          <p:cNvPicPr>
            <a:picLocks noChangeAspect="1"/>
          </p:cNvPicPr>
          <p:nvPr/>
        </p:nvPicPr>
        <p:blipFill>
          <a:blip r:embed="rId2"/>
          <a:stretch>
            <a:fillRect/>
          </a:stretch>
        </p:blipFill>
        <p:spPr>
          <a:xfrm>
            <a:off x="5389245" y="3792855"/>
            <a:ext cx="6339840" cy="441960"/>
          </a:xfrm>
          <a:prstGeom prst="rect">
            <a:avLst/>
          </a:prstGeom>
        </p:spPr>
      </p:pic>
      <p:pic>
        <p:nvPicPr>
          <p:cNvPr id="6" name="图片 5"/>
          <p:cNvPicPr>
            <a:picLocks noChangeAspect="1"/>
          </p:cNvPicPr>
          <p:nvPr/>
        </p:nvPicPr>
        <p:blipFill>
          <a:blip r:embed="rId3"/>
          <a:stretch>
            <a:fillRect/>
          </a:stretch>
        </p:blipFill>
        <p:spPr>
          <a:xfrm>
            <a:off x="440055" y="4883785"/>
            <a:ext cx="4770120" cy="1478280"/>
          </a:xfrm>
          <a:prstGeom prst="rect">
            <a:avLst/>
          </a:prstGeom>
        </p:spPr>
      </p:pic>
      <p:pic>
        <p:nvPicPr>
          <p:cNvPr id="7" name="图片 6"/>
          <p:cNvPicPr>
            <a:picLocks noChangeAspect="1"/>
          </p:cNvPicPr>
          <p:nvPr/>
        </p:nvPicPr>
        <p:blipFill>
          <a:blip r:embed="rId4"/>
          <a:stretch>
            <a:fillRect/>
          </a:stretch>
        </p:blipFill>
        <p:spPr>
          <a:xfrm>
            <a:off x="267335" y="1150620"/>
            <a:ext cx="6461760" cy="2278380"/>
          </a:xfrm>
          <a:prstGeom prst="rect">
            <a:avLst/>
          </a:prstGeom>
        </p:spPr>
      </p:pic>
      <p:sp>
        <p:nvSpPr>
          <p:cNvPr id="8" name="文本框 7"/>
          <p:cNvSpPr txBox="1"/>
          <p:nvPr/>
        </p:nvSpPr>
        <p:spPr>
          <a:xfrm>
            <a:off x="351155" y="553720"/>
            <a:ext cx="7943215" cy="368300"/>
          </a:xfrm>
          <a:prstGeom prst="rect">
            <a:avLst/>
          </a:prstGeom>
          <a:noFill/>
        </p:spPr>
        <p:txBody>
          <a:bodyPr wrap="square" rtlCol="0">
            <a:spAutoFit/>
          </a:bodyPr>
          <a:p>
            <a:r>
              <a:rPr lang="zh-CN" altLang="en-US"/>
              <a:t>例子</a:t>
            </a:r>
            <a:endParaRPr lang="zh-CN" altLang="en-US"/>
          </a:p>
        </p:txBody>
      </p:sp>
    </p:spTree>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7060</Words>
  <Application>WPS 演示</Application>
  <PresentationFormat>宽屏</PresentationFormat>
  <Paragraphs>455</Paragraphs>
  <Slides>42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42</vt:i4>
      </vt:variant>
    </vt:vector>
  </HeadingPairs>
  <TitlesOfParts>
    <vt:vector size="49" baseType="lpstr">
      <vt:lpstr>Arial</vt:lpstr>
      <vt:lpstr>宋体</vt:lpstr>
      <vt:lpstr>Wingdings</vt:lpstr>
      <vt:lpstr>微软雅黑</vt:lpstr>
      <vt:lpstr>Calibri</vt:lpstr>
      <vt:lpstr>Arial Unicode MS</vt:lpstr>
      <vt:lpstr>WPS</vt:lpstr>
      <vt:lpstr>数据准备</vt:lpstr>
      <vt:lpstr>PowerPoint 演示文稿</vt:lpstr>
      <vt:lpstr>PowerPoint 演示文稿</vt:lpstr>
      <vt:lpstr>数据预处理</vt:lpstr>
      <vt:lpstr>PowerPoint 演示文稿</vt:lpstr>
      <vt:lpstr>质量过滤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敏感内容过滤</vt:lpstr>
      <vt:lpstr>PowerPoint 演示文稿</vt:lpstr>
      <vt:lpstr>数据去重        </vt:lpstr>
      <vt:lpstr> </vt:lpstr>
      <vt:lpstr>例子</vt:lpstr>
      <vt:lpstr>PowerPoint 演示文稿</vt:lpstr>
      <vt:lpstr>词元化(分词)</vt:lpstr>
      <vt:lpstr>BPE分词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分词器的选用</vt:lpstr>
      <vt:lpstr>数据调度</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liurenqiang</cp:lastModifiedBy>
  <cp:revision>16</cp:revision>
  <dcterms:created xsi:type="dcterms:W3CDTF">2023-08-09T12:44:00Z</dcterms:created>
  <dcterms:modified xsi:type="dcterms:W3CDTF">2024-10-10T09:40:51Z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2052-12.8.2.17149</vt:lpwstr>
  </property>
</Properties>
</file>