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33" autoAdjust="0"/>
  </p:normalViewPr>
  <p:slideViewPr>
    <p:cSldViewPr snapToGrid="0" showGuides="1">
      <p:cViewPr varScale="1">
        <p:scale>
          <a:sx n="107" d="100"/>
          <a:sy n="107" d="100"/>
        </p:scale>
        <p:origin x="8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36ECA-0CD7-41FC-A1CC-BA819B30CF91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62B2D-69B3-407C-99FC-E77AD2DF3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6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VERBALIZED MACHINE LEARNING:</a:t>
            </a:r>
          </a:p>
          <a:p>
            <a:r>
              <a:rPr lang="en-US" altLang="zh-CN" dirty="0"/>
              <a:t> REVISITING MACHINE LEARNING WITH LANGUAGE MODELS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62B2D-69B3-407C-99FC-E77AD2DF3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6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62B2D-69B3-407C-99FC-E77AD2DF3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provide the entire training set as in-context examples, and query the individual test data independently.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62B2D-69B3-407C-99FC-E77AD2DF3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3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490D2-1CD8-FF6D-B455-A5A50474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149F3-4F09-41AE-1F47-2B3F4206C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5E715-FD4B-DC47-1B35-B1783997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E998-BC50-4011-BDBD-4922D907377F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7908A-4D7C-A7CA-5129-B415E0E7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0EE8F-8C05-D9D3-BBB5-B157FC08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0490-B34F-46FE-8651-528CFAE8B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6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05268-782E-FA33-1E4A-17517CF5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72BE01-A02E-6247-70CF-9AF92333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B31CA-D052-23B5-5F59-3563105A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E998-BC50-4011-BDBD-4922D907377F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BDFFB-635B-6625-8131-9A50D199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FB5B9-FBA7-B2DE-1FC3-B625602E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0490-B34F-46FE-8651-528CFAE8B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7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30D86-9018-974C-537F-2F8D8A0A2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B739AC-0FF6-6C86-9FE8-D68969511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05A62-B8EB-144F-F821-989CC073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E998-BC50-4011-BDBD-4922D907377F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4AEE6-E0D4-B17D-E4C9-4D94491F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204D9-0168-667F-94FE-D5653817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0490-B34F-46FE-8651-528CFAE8B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0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07659-31EA-AF1F-F147-FB9ABDAB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05AB4-C131-4FE9-CD46-6E1BCA2D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73281-0E09-01C9-3662-77ACC75F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E998-BC50-4011-BDBD-4922D907377F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66BCB-D1BB-49DB-C579-8D7A81C8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34A05-73D5-7EF4-AE4A-37FE6A95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0490-B34F-46FE-8651-528CFAE8B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1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31B97-0346-615A-CA9D-ECA85E6C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2A239-46BC-7505-8675-7CD8F937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67873-6CAA-2B1D-3879-43CD4A09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E998-BC50-4011-BDBD-4922D907377F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8B7F1-C667-6065-1D4F-CD3B07C0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E4543-09EF-7C5C-25D3-D915D83D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0490-B34F-46FE-8651-528CFAE8B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8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FEADC-6128-0A23-B164-BEF7F8C4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99491-05C9-8AC2-7BBB-3B1E0237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9EBF30-2490-C8D7-CEFB-EAACE7274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B24D6-C05B-4619-1745-ACCE08F5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E998-BC50-4011-BDBD-4922D907377F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DBC3B-9739-4168-8156-FBC7629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1CDD6-FB89-06F6-B4C5-B3EF8CA6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0490-B34F-46FE-8651-528CFAE8B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B0B76-6E91-3B87-633A-862C08B7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C8AF4-FA0A-2B9D-043A-D5B999E2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BE27EB-9CAE-D30D-08DD-737F472FE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AF976B-66CD-8BD0-60EE-0CF07C533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7A3B96-AFCC-330D-E7CA-80B9CA55B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124B51-9E7E-5E02-5EAE-7BB6990F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E998-BC50-4011-BDBD-4922D907377F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3386D0-4A33-E552-D63B-F567CF71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F6EF31-8FA8-798C-6424-4F556031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0490-B34F-46FE-8651-528CFAE8B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1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B5900-EA6E-16A2-959B-814B0395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A44801-98B5-6CE8-F4DB-5A4A0D72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E998-BC50-4011-BDBD-4922D907377F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FF26A1-C149-EE77-D6AD-A46BA690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1590AC-FF95-8D88-D7CE-6B41C1FC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0490-B34F-46FE-8651-528CFAE8B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F828B9-81EF-7498-E0D4-F79282D8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E998-BC50-4011-BDBD-4922D907377F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16C1AE-DCD1-BAAE-92CD-87572E6A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3A9226-4F27-084F-4439-D1624494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0490-B34F-46FE-8651-528CFAE8B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7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FB23D-4742-73E1-67F8-C71A4617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C9381-B757-8DD2-2F4B-0977E379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1796CB-02ED-29FE-2E81-E96204617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76EA3-25E6-678E-1E19-536EC2FE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E998-BC50-4011-BDBD-4922D907377F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A3A2C-CDB9-8C47-4E3D-D08DCF40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B92CD-D875-1F92-C77E-0E8C7B3A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0490-B34F-46FE-8651-528CFAE8B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0487A-EA43-78C1-441D-A8886F6A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1F9AD3-96BC-2F27-DC2B-3A9F9289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49CA8C-A3EE-F25C-F5E4-58940793C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C4707-A95A-961A-CBBD-91F6DF80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E998-BC50-4011-BDBD-4922D907377F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8CCF3-6872-2850-0969-9E4C9553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C178ED-A948-6B17-E953-F9717961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0490-B34F-46FE-8651-528CFAE8B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5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AC7DA0-3B95-FDC6-0AA9-95D8B3DC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C5743-3D50-0C3C-5710-3D1EDC8A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C0697-DBB2-6AC3-5212-FE486105B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E998-BC50-4011-BDBD-4922D907377F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FFE26-89BF-39F6-5892-F058C8332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E522A-02DA-3B66-EECF-5C87A118C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0490-B34F-46FE-8651-528CFAE8B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57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D5E6BC6-11B6-F6F3-8FE9-B8312B7B3199}"/>
              </a:ext>
            </a:extLst>
          </p:cNvPr>
          <p:cNvSpPr txBox="1">
            <a:spLocks/>
          </p:cNvSpPr>
          <p:nvPr/>
        </p:nvSpPr>
        <p:spPr bwMode="auto">
          <a:xfrm>
            <a:off x="2665600" y="3881499"/>
            <a:ext cx="6860800" cy="86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2000" b="1" dirty="0">
                <a:solidFill>
                  <a:srgbClr val="363535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Li Changshi</a:t>
            </a:r>
          </a:p>
          <a:p>
            <a:pPr algn="ctr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2000" b="1" dirty="0">
                <a:solidFill>
                  <a:srgbClr val="363535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2024.11.22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6F524BA-6846-D9FB-7AC5-1EC36D5D0B6B}"/>
              </a:ext>
            </a:extLst>
          </p:cNvPr>
          <p:cNvSpPr txBox="1">
            <a:spLocks/>
          </p:cNvSpPr>
          <p:nvPr/>
        </p:nvSpPr>
        <p:spPr bwMode="auto">
          <a:xfrm>
            <a:off x="1126373" y="1167006"/>
            <a:ext cx="9939253" cy="199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indent="719138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ctr" defTabSz="6858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3200" b="1" dirty="0">
                <a:solidFill>
                  <a:srgbClr val="363535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VERBALIZED MACHINE LEARNING:</a:t>
            </a:r>
          </a:p>
          <a:p>
            <a:pPr indent="0" algn="ctr" defTabSz="6858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3200" b="1" dirty="0">
                <a:solidFill>
                  <a:srgbClr val="363535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REVISITING MACHINE LEARNING WITH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414196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140C0-FEFD-AF1C-0497-F21B01AC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EFFECT OF ACCURATE LOSS FEEDBACK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DEC04D-7718-2E2C-6D04-22F2E68CE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87" y="1455923"/>
            <a:ext cx="11589346" cy="51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2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C5D79-1EF8-FB53-5DEA-67775EFD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EFFECT OF ACCURATE LOSS FEEDBACK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635CF-F631-58B4-01C4-AC131586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882" y="2026144"/>
            <a:ext cx="5142655" cy="336221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b="1" dirty="0"/>
              <a:t>As the exact form of the loss function can be fed to LLM easily, the LLM might spend </a:t>
            </a:r>
            <a:r>
              <a:rPr lang="en-US" altLang="zh-CN" b="1" dirty="0">
                <a:solidFill>
                  <a:srgbClr val="C00000"/>
                </a:solidFill>
              </a:rPr>
              <a:t>additional efforts </a:t>
            </a:r>
            <a:r>
              <a:rPr lang="en-US" altLang="zh-CN" b="1" dirty="0"/>
              <a:t>to estimate the exact form of the loss function, which makes the convergence even more difficult.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0C4F0F-D16C-76A3-8C4B-353AE833E2C6}"/>
              </a:ext>
            </a:extLst>
          </p:cNvPr>
          <p:cNvSpPr txBox="1"/>
          <p:nvPr/>
        </p:nvSpPr>
        <p:spPr>
          <a:xfrm>
            <a:off x="770466" y="1548306"/>
            <a:ext cx="5142654" cy="18158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/>
              <a:t>Having such accurate loss feedback might not help, and might even decrease the performance in this scenario.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A5F0EC-8C21-943B-28E9-08BD39636AF8}"/>
              </a:ext>
            </a:extLst>
          </p:cNvPr>
          <p:cNvSpPr txBox="1"/>
          <p:nvPr/>
        </p:nvSpPr>
        <p:spPr>
          <a:xfrm>
            <a:off x="770466" y="3995209"/>
            <a:ext cx="5142654" cy="22467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/>
              <a:t> 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erbalized loss function (i.e., using natural language to explain the target of the loss function) works better in the VML framework.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23BE01-1E04-F8E7-A173-FCB9EE766AC7}"/>
              </a:ext>
            </a:extLst>
          </p:cNvPr>
          <p:cNvSpPr/>
          <p:nvPr/>
        </p:nvSpPr>
        <p:spPr>
          <a:xfrm>
            <a:off x="770465" y="3429000"/>
            <a:ext cx="5142655" cy="38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Finding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060329-F2C4-C468-FD33-215B55DC5D9D}"/>
              </a:ext>
            </a:extLst>
          </p:cNvPr>
          <p:cNvSpPr/>
          <p:nvPr/>
        </p:nvSpPr>
        <p:spPr>
          <a:xfrm>
            <a:off x="770465" y="6300681"/>
            <a:ext cx="5142653" cy="38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5E4B83-131A-67F8-7476-D72C356B5C18}"/>
              </a:ext>
            </a:extLst>
          </p:cNvPr>
          <p:cNvSpPr/>
          <p:nvPr/>
        </p:nvSpPr>
        <p:spPr>
          <a:xfrm>
            <a:off x="6278884" y="5458917"/>
            <a:ext cx="5142653" cy="38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Reason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743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04785-6A83-13D0-78C8-694DE718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" y="277071"/>
            <a:ext cx="3786293" cy="5697008"/>
          </a:xfrm>
        </p:spPr>
        <p:txBody>
          <a:bodyPr>
            <a:normAutofit/>
          </a:bodyPr>
          <a:lstStyle/>
          <a:p>
            <a:r>
              <a:rPr lang="en-US" altLang="zh-CN" b="1" dirty="0"/>
              <a:t>NUMERICAL ERROR OF LLMS IN REPRESENTING SYMBOLIC FUNCTIONS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F350A8-CADA-D380-CEEF-5D34C840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087" y="0"/>
            <a:ext cx="7713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2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8A381-C351-B99F-84EC-BC505A95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28219-9A04-9677-FDF9-1BD2C479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altLang="zh-CN" sz="3600" b="1" dirty="0"/>
              <a:t>discrete: the natural language space is discrete; </a:t>
            </a:r>
          </a:p>
          <a:p>
            <a:pPr marL="0" indent="0">
              <a:buNone/>
            </a:pPr>
            <a:r>
              <a:rPr lang="en-US" altLang="zh-CN" sz="3600" b="1" dirty="0"/>
              <a:t>(2) sequential: the natural language space is sequential, and the next word is dependent on its previous words. </a:t>
            </a:r>
          </a:p>
          <a:p>
            <a:pPr marL="0" indent="0">
              <a:buNone/>
            </a:pPr>
            <a:r>
              <a:rPr lang="en-US" altLang="zh-CN" sz="3600" b="1" dirty="0"/>
              <a:t>(3) human-interpretable: the natural language that characterizes the model is human-interpretable.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9782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C0DC8C-7B84-479C-F6F9-D0D07A22A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2321" y="488195"/>
            <a:ext cx="7355006" cy="588161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961D9A8-04D7-254B-D45A-0130091F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9667" cy="5141595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Comparison between numerical machine learning and VML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160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2F0A-DD11-C536-5DD7-DD9EE923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Training in VML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E189D2-AAE3-EDA7-E75C-5DB9688E1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74" y="1373526"/>
            <a:ext cx="7918851" cy="505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5CD160-D924-78E4-9BD0-559F8198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42" y="84247"/>
            <a:ext cx="10241915" cy="67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77951-3936-42C7-E566-20035583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Different optimizer parameterizations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43506-8638-393A-B145-393D7314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77"/>
            <a:ext cx="10515600" cy="5070190"/>
          </a:xfrm>
        </p:spPr>
        <p:txBody>
          <a:bodyPr/>
          <a:lstStyle/>
          <a:p>
            <a:r>
              <a:rPr lang="en-US" altLang="zh-CN" b="1" dirty="0"/>
              <a:t>Direct parameterization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Indirect parameterization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DF45D2-35E5-2DE7-3BC9-7431B4C6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88" y="2486596"/>
            <a:ext cx="5057910" cy="4741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A1B46B-1A26-F2E6-9CC0-D04784DFA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28" y="4173918"/>
            <a:ext cx="5245370" cy="23877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DAA90C-C0D0-CCB8-03D9-B68DE2D1A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667" y="1399979"/>
            <a:ext cx="5553981" cy="539920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496C623-D780-15ED-3946-D69CB537EB18}"/>
              </a:ext>
            </a:extLst>
          </p:cNvPr>
          <p:cNvSpPr txBox="1"/>
          <p:nvPr/>
        </p:nvSpPr>
        <p:spPr>
          <a:xfrm>
            <a:off x="1061019" y="3661339"/>
            <a:ext cx="4891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textual gradients (</a:t>
            </a:r>
            <a:r>
              <a:rPr lang="en-US" altLang="zh-CN" sz="1800" b="0" i="0" u="none" strike="noStrike" baseline="0" dirty="0">
                <a:latin typeface="NimbusRomNo9L-Regu"/>
              </a:rPr>
              <a:t>Reid </a:t>
            </a:r>
            <a:r>
              <a:rPr lang="en-US" altLang="zh-CN" sz="1800" b="0" i="0" u="none" strike="noStrike" baseline="0" dirty="0" err="1">
                <a:latin typeface="NimbusRomNo9L-Regu"/>
              </a:rPr>
              <a:t>Pryzant</a:t>
            </a:r>
            <a:r>
              <a:rPr lang="en-US" altLang="zh-CN" sz="1800" b="0" i="0" u="none" strike="noStrike" baseline="0" dirty="0">
                <a:latin typeface="NimbusRomNo9L-Regu"/>
              </a:rPr>
              <a:t> et.al. 2023; Mert </a:t>
            </a:r>
            <a:r>
              <a:rPr lang="en-US" altLang="zh-CN" sz="1800" b="0" i="0" u="none" strike="noStrike" baseline="0" dirty="0" err="1">
                <a:latin typeface="NimbusRomNo9L-Regu"/>
              </a:rPr>
              <a:t>Yuksekgonul</a:t>
            </a:r>
            <a:r>
              <a:rPr lang="en-US" altLang="zh-CN" sz="1800" b="0" i="0" u="none" strike="noStrike" baseline="0" dirty="0">
                <a:latin typeface="NimbusRomNo9L-Regu"/>
              </a:rPr>
              <a:t> et.al. 2024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481A76-F002-B0D1-B818-BC99FD620613}"/>
              </a:ext>
            </a:extLst>
          </p:cNvPr>
          <p:cNvSpPr txBox="1"/>
          <p:nvPr/>
        </p:nvSpPr>
        <p:spPr>
          <a:xfrm>
            <a:off x="6818010" y="1399979"/>
            <a:ext cx="494249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/>
              <a:t>The reason can be there are 3 more prompt templates to design, which is harder than designing just one, and has a higher risk of losing information in the pipeline.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287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09824-9914-8343-62EE-C7A813A9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9DF38C0-9A18-8148-6C74-C27A9FA1B154}"/>
              </a:ext>
            </a:extLst>
          </p:cNvPr>
          <p:cNvGrpSpPr/>
          <p:nvPr/>
        </p:nvGrpSpPr>
        <p:grpSpPr>
          <a:xfrm>
            <a:off x="1173675" y="0"/>
            <a:ext cx="9844649" cy="6858000"/>
            <a:chOff x="1173675" y="0"/>
            <a:chExt cx="9844649" cy="6858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D3F38C2-DE58-050F-668D-8BBAF6DDF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3675" y="0"/>
              <a:ext cx="9844649" cy="6858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19CE5A-2570-8752-6ACE-F3EB4811491E}"/>
                </a:ext>
              </a:extLst>
            </p:cNvPr>
            <p:cNvSpPr/>
            <p:nvPr/>
          </p:nvSpPr>
          <p:spPr>
            <a:xfrm>
              <a:off x="1368447" y="3228778"/>
              <a:ext cx="3008061" cy="271167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B91845E-1810-3026-B575-15B01848BB7A}"/>
                </a:ext>
              </a:extLst>
            </p:cNvPr>
            <p:cNvSpPr/>
            <p:nvPr/>
          </p:nvSpPr>
          <p:spPr>
            <a:xfrm>
              <a:off x="1368447" y="6149602"/>
              <a:ext cx="3008061" cy="271167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35CB7B-B975-EF11-6F0A-F117E0736AA8}"/>
                </a:ext>
              </a:extLst>
            </p:cNvPr>
            <p:cNvSpPr/>
            <p:nvPr/>
          </p:nvSpPr>
          <p:spPr>
            <a:xfrm>
              <a:off x="4571280" y="6221708"/>
              <a:ext cx="3008061" cy="271167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C764012-DDB5-88C0-E7EE-503357C21F37}"/>
                </a:ext>
              </a:extLst>
            </p:cNvPr>
            <p:cNvSpPr/>
            <p:nvPr/>
          </p:nvSpPr>
          <p:spPr>
            <a:xfrm>
              <a:off x="7774113" y="6149602"/>
              <a:ext cx="3008061" cy="271167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A93A0B9-A198-3EAF-4541-D2AECE28F945}"/>
                </a:ext>
              </a:extLst>
            </p:cNvPr>
            <p:cNvSpPr/>
            <p:nvPr/>
          </p:nvSpPr>
          <p:spPr>
            <a:xfrm>
              <a:off x="1368447" y="3867572"/>
              <a:ext cx="9413727" cy="2124257"/>
            </a:xfrm>
            <a:prstGeom prst="rect">
              <a:avLst/>
            </a:prstGeom>
            <a:noFill/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B2F169-FAC2-C158-376E-DB2B52C7FA33}"/>
              </a:ext>
            </a:extLst>
          </p:cNvPr>
          <p:cNvCxnSpPr/>
          <p:nvPr/>
        </p:nvCxnSpPr>
        <p:spPr>
          <a:xfrm>
            <a:off x="2149434" y="4322618"/>
            <a:ext cx="90252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2224EF6-5F78-103C-7475-4D5E8DEE0F24}"/>
              </a:ext>
            </a:extLst>
          </p:cNvPr>
          <p:cNvCxnSpPr/>
          <p:nvPr/>
        </p:nvCxnSpPr>
        <p:spPr>
          <a:xfrm>
            <a:off x="3188525" y="4969823"/>
            <a:ext cx="11879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6872348-23CF-0BC8-7274-A8F273F9D893}"/>
              </a:ext>
            </a:extLst>
          </p:cNvPr>
          <p:cNvCxnSpPr/>
          <p:nvPr/>
        </p:nvCxnSpPr>
        <p:spPr>
          <a:xfrm>
            <a:off x="1478478" y="5100453"/>
            <a:ext cx="149035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8164630-1DB2-9704-F5BF-1A894BF1BE33}"/>
              </a:ext>
            </a:extLst>
          </p:cNvPr>
          <p:cNvCxnSpPr>
            <a:cxnSpLocks/>
          </p:cNvCxnSpPr>
          <p:nvPr/>
        </p:nvCxnSpPr>
        <p:spPr>
          <a:xfrm>
            <a:off x="3580410" y="5622966"/>
            <a:ext cx="6353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50213C-B867-5FB9-6807-CA40B0B3AE5C}"/>
              </a:ext>
            </a:extLst>
          </p:cNvPr>
          <p:cNvCxnSpPr/>
          <p:nvPr/>
        </p:nvCxnSpPr>
        <p:spPr>
          <a:xfrm>
            <a:off x="1478478" y="5753595"/>
            <a:ext cx="176942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8F134D8-FCA6-BF7D-2A6E-C26680D47534}"/>
              </a:ext>
            </a:extLst>
          </p:cNvPr>
          <p:cNvCxnSpPr>
            <a:cxnSpLocks/>
          </p:cNvCxnSpPr>
          <p:nvPr/>
        </p:nvCxnSpPr>
        <p:spPr>
          <a:xfrm>
            <a:off x="4684816" y="4150426"/>
            <a:ext cx="13419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3B0840C-B1B5-5DBC-63B3-88694B90345E}"/>
              </a:ext>
            </a:extLst>
          </p:cNvPr>
          <p:cNvCxnSpPr/>
          <p:nvPr/>
        </p:nvCxnSpPr>
        <p:spPr>
          <a:xfrm>
            <a:off x="5355771" y="5100453"/>
            <a:ext cx="185848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21B3AD5-4164-63FF-4D74-A17EC196EBB5}"/>
              </a:ext>
            </a:extLst>
          </p:cNvPr>
          <p:cNvCxnSpPr/>
          <p:nvPr/>
        </p:nvCxnSpPr>
        <p:spPr>
          <a:xfrm>
            <a:off x="5432961" y="5587341"/>
            <a:ext cx="18406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4D31484-7BE5-6CCF-DBED-DDC2732891CD}"/>
              </a:ext>
            </a:extLst>
          </p:cNvPr>
          <p:cNvCxnSpPr/>
          <p:nvPr/>
        </p:nvCxnSpPr>
        <p:spPr>
          <a:xfrm>
            <a:off x="4684816" y="5700159"/>
            <a:ext cx="90252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982B5E6-D324-0B30-6B6F-07E8060277D7}"/>
              </a:ext>
            </a:extLst>
          </p:cNvPr>
          <p:cNvCxnSpPr/>
          <p:nvPr/>
        </p:nvCxnSpPr>
        <p:spPr>
          <a:xfrm>
            <a:off x="8235538" y="4221678"/>
            <a:ext cx="9559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27CEBBD-A381-75BB-AAD4-3C0E969EB88B}"/>
              </a:ext>
            </a:extLst>
          </p:cNvPr>
          <p:cNvCxnSpPr/>
          <p:nvPr/>
        </p:nvCxnSpPr>
        <p:spPr>
          <a:xfrm>
            <a:off x="9440883" y="4684815"/>
            <a:ext cx="12053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F20394F-F9F6-A240-EA3C-3A028DF05FC4}"/>
              </a:ext>
            </a:extLst>
          </p:cNvPr>
          <p:cNvCxnSpPr/>
          <p:nvPr/>
        </p:nvCxnSpPr>
        <p:spPr>
          <a:xfrm>
            <a:off x="7837714" y="4815443"/>
            <a:ext cx="11934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855D2D4-9EE3-2981-46C9-B3FCBB14731E}"/>
              </a:ext>
            </a:extLst>
          </p:cNvPr>
          <p:cNvCxnSpPr>
            <a:cxnSpLocks/>
          </p:cNvCxnSpPr>
          <p:nvPr/>
        </p:nvCxnSpPr>
        <p:spPr>
          <a:xfrm>
            <a:off x="7944592" y="5165766"/>
            <a:ext cx="163879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91F7096-753C-BF00-6BCD-504EB7D81448}"/>
              </a:ext>
            </a:extLst>
          </p:cNvPr>
          <p:cNvCxnSpPr/>
          <p:nvPr/>
        </p:nvCxnSpPr>
        <p:spPr>
          <a:xfrm>
            <a:off x="9945584" y="5634842"/>
            <a:ext cx="52251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ECF3AE6-098B-D13F-1AD3-4684A3C3C983}"/>
              </a:ext>
            </a:extLst>
          </p:cNvPr>
          <p:cNvCxnSpPr>
            <a:cxnSpLocks/>
          </p:cNvCxnSpPr>
          <p:nvPr/>
        </p:nvCxnSpPr>
        <p:spPr>
          <a:xfrm>
            <a:off x="7837714" y="5777819"/>
            <a:ext cx="280851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0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C94E1-FAB8-7EC7-838F-5EBA033B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7973F1-1D19-13C6-12F9-CF8D42C9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859"/>
            <a:ext cx="12192000" cy="57040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3EEED78-FFB3-96FF-FF37-B1C420FF09EA}"/>
              </a:ext>
            </a:extLst>
          </p:cNvPr>
          <p:cNvSpPr/>
          <p:nvPr/>
        </p:nvSpPr>
        <p:spPr>
          <a:xfrm>
            <a:off x="838200" y="3847605"/>
            <a:ext cx="2742210" cy="190005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4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1D545-4F37-EE52-C2B2-65AE2E0E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Quantitative comparison to in-context learning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FC924F-7AA9-1B6C-2B09-0CC850419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35873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EACE19-53FB-02AB-A961-CB00F075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08" y="5376767"/>
            <a:ext cx="11908217" cy="13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D47BD-9D11-B8DE-7AC3-E3F2848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Scaling effect with stronger LLMs.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372B51-B4B5-5490-7E3A-B0EF1A126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765" y="1394296"/>
            <a:ext cx="4334471" cy="5031624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7A0896-B575-5AD7-1EC5-890F333AFC41}"/>
              </a:ext>
            </a:extLst>
          </p:cNvPr>
          <p:cNvSpPr txBox="1"/>
          <p:nvPr/>
        </p:nvSpPr>
        <p:spPr>
          <a:xfrm>
            <a:off x="6363483" y="2397948"/>
            <a:ext cx="55867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stronger LLMs(e.g.,405B) learn </a:t>
            </a:r>
            <a:r>
              <a:rPr lang="en-US" altLang="zh-CN" sz="3200" b="1" dirty="0">
                <a:solidFill>
                  <a:srgbClr val="C00000"/>
                </a:solidFill>
              </a:rPr>
              <a:t>faster</a:t>
            </a:r>
            <a:r>
              <a:rPr lang="en-US" altLang="zh-CN" sz="3200" b="1" dirty="0"/>
              <a:t> and achieve </a:t>
            </a:r>
            <a:r>
              <a:rPr lang="en-US" altLang="zh-CN" sz="3200" b="1" dirty="0">
                <a:solidFill>
                  <a:srgbClr val="C00000"/>
                </a:solidFill>
              </a:rPr>
              <a:t>lower</a:t>
            </a:r>
            <a:r>
              <a:rPr lang="en-US" altLang="zh-CN" sz="3200" b="1" dirty="0"/>
              <a:t> loss in the linear regression setting.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4059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303</Words>
  <Application>Microsoft Office PowerPoint</Application>
  <PresentationFormat>宽屏</PresentationFormat>
  <Paragraphs>35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NimbusRomNo9L-Regu</vt:lpstr>
      <vt:lpstr>等线</vt:lpstr>
      <vt:lpstr>等线 Light</vt:lpstr>
      <vt:lpstr>Arial</vt:lpstr>
      <vt:lpstr>Times New Roman</vt:lpstr>
      <vt:lpstr>Office 主题​​</vt:lpstr>
      <vt:lpstr>PowerPoint 演示文稿</vt:lpstr>
      <vt:lpstr>Comparison between numerical machine learning and VML</vt:lpstr>
      <vt:lpstr>Training in VML</vt:lpstr>
      <vt:lpstr>PowerPoint 演示文稿</vt:lpstr>
      <vt:lpstr>Different optimizer parameterizations</vt:lpstr>
      <vt:lpstr>PowerPoint 演示文稿</vt:lpstr>
      <vt:lpstr>PowerPoint 演示文稿</vt:lpstr>
      <vt:lpstr>Quantitative comparison to in-context learning</vt:lpstr>
      <vt:lpstr>Scaling effect with stronger LLMs.</vt:lpstr>
      <vt:lpstr>EFFECT OF ACCURATE LOSS FEEDBACK</vt:lpstr>
      <vt:lpstr>EFFECT OF ACCURATE LOSS FEEDBACK</vt:lpstr>
      <vt:lpstr>NUMERICAL ERROR OF LLMS IN REPRESENTING SYMBOLIC FUNCTIONS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changshi li</dc:creator>
  <cp:lastModifiedBy>changshi li</cp:lastModifiedBy>
  <cp:revision>136</cp:revision>
  <dcterms:created xsi:type="dcterms:W3CDTF">2024-11-27T16:24:52Z</dcterms:created>
  <dcterms:modified xsi:type="dcterms:W3CDTF">2024-11-29T02:50:47Z</dcterms:modified>
</cp:coreProperties>
</file>