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851" autoAdjust="0"/>
  </p:normalViewPr>
  <p:slideViewPr>
    <p:cSldViewPr snapToGrid="0">
      <p:cViewPr varScale="1">
        <p:scale>
          <a:sx n="119" d="100"/>
          <a:sy n="119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12753-34B5-4A78-BB66-F171176F1F04}" type="datetimeFigureOut">
              <a:rPr lang="zh-CN" altLang="en-US" smtClean="0"/>
              <a:t>2020-10-01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4DF82-BC76-4A12-8D4D-5AC94F21B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8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4DF82-BC76-4A12-8D4D-5AC94F21B5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2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轻微错误使得系统宕机</a:t>
            </a:r>
            <a:r>
              <a:rPr lang="en-US" altLang="zh-CN" dirty="0"/>
              <a:t>-&gt; </a:t>
            </a:r>
            <a:r>
              <a:rPr lang="zh-CN" altLang="en-US" dirty="0"/>
              <a:t>似乎没有任何保护 </a:t>
            </a:r>
            <a:r>
              <a:rPr lang="en-US" altLang="zh-CN" dirty="0"/>
              <a:t>-&gt; </a:t>
            </a:r>
            <a:r>
              <a:rPr lang="zh-CN" altLang="en-US" dirty="0"/>
              <a:t>那么究竟何为保护？保护什么？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4DF82-BC76-4A12-8D4D-5AC94F21B5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23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轻微错误使得系统宕机</a:t>
            </a:r>
            <a:r>
              <a:rPr lang="en-US" altLang="zh-CN" dirty="0"/>
              <a:t>-&gt; </a:t>
            </a:r>
            <a:r>
              <a:rPr lang="zh-CN" altLang="en-US" dirty="0"/>
              <a:t>似乎没有任何保护 </a:t>
            </a:r>
            <a:r>
              <a:rPr lang="en-US" altLang="zh-CN" dirty="0"/>
              <a:t>-&gt; </a:t>
            </a:r>
            <a:r>
              <a:rPr lang="zh-CN" altLang="en-US" dirty="0"/>
              <a:t>那么究竟何为保护？保护什么？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举个例子：这就好比一个城市，有许多建筑物，有些建筑物是公共区域，比如商场，谁都可以去。但有些可能会有门卫的，</a:t>
            </a:r>
            <a:endParaRPr lang="en-US" altLang="zh-CN" dirty="0"/>
          </a:p>
          <a:p>
            <a:r>
              <a:rPr lang="zh-CN" altLang="en-US" dirty="0"/>
              <a:t>比如小区，政府机构，办公大楼，你不是那里面的人你进不去。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4DF82-BC76-4A12-8D4D-5AC94F21B5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49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4DF82-BC76-4A12-8D4D-5AC94F21B5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045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问题：真的这么简单吗？</a:t>
            </a:r>
            <a:endParaRPr lang="en-US" altLang="zh-CN" dirty="0"/>
          </a:p>
          <a:p>
            <a:r>
              <a:rPr lang="zh-CN" altLang="en-US" dirty="0"/>
              <a:t>引入：</a:t>
            </a:r>
            <a:r>
              <a:rPr lang="en-US" altLang="zh-CN" dirty="0"/>
              <a:t>Intel</a:t>
            </a:r>
            <a:r>
              <a:rPr lang="zh-CN" altLang="en-US" dirty="0"/>
              <a:t>给我们的进入保护模式的步骤？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4DF82-BC76-4A12-8D4D-5AC94F21B5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2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E53D3-B726-4843-A9BB-E6F0EDAF7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9980E8-4376-4176-841C-AFB448E5C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EF6B0-5944-45F9-B49F-997D169D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664-D97F-4D30-8505-21968F13E6D9}" type="datetimeFigureOut">
              <a:rPr lang="zh-CN" altLang="en-US" smtClean="0"/>
              <a:t>2020-10-01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D953A-7DC6-4076-AC5D-4B15FE25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4FC87-4F0C-4319-8184-E26AC755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70FA-1DC8-4C36-90F2-930A9C00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4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2C365-DB4F-4950-A2AD-39EE740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332A8F-1E38-4720-9DA5-C58505822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C1EC0-FC9D-4CEA-BBC8-19B8BFF7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664-D97F-4D30-8505-21968F13E6D9}" type="datetimeFigureOut">
              <a:rPr lang="zh-CN" altLang="en-US" smtClean="0"/>
              <a:t>2020-10-01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203DA-7004-492B-9639-099ED26E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A025B-F273-44E6-9E74-24177078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70FA-1DC8-4C36-90F2-930A9C00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6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4147F8-6BD2-4B65-870A-0096EF594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D4912-5F34-40E0-9E32-2309CB60A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C72B1-BA70-4201-8951-A1C025E6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664-D97F-4D30-8505-21968F13E6D9}" type="datetimeFigureOut">
              <a:rPr lang="zh-CN" altLang="en-US" smtClean="0"/>
              <a:t>2020-10-01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4AA1F-01BD-446F-A60A-5EC6286E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D6DD3-3B6C-4E18-947F-96F833A6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70FA-1DC8-4C36-90F2-930A9C00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89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EA754-E063-4B99-90D9-78F86C3A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1A0DF-FC3A-4CED-B222-786D9FF08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BC114-0581-4493-9945-E847C140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664-D97F-4D30-8505-21968F13E6D9}" type="datetimeFigureOut">
              <a:rPr lang="zh-CN" altLang="en-US" smtClean="0"/>
              <a:t>2020-10-01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EC4D7-FBF8-48BF-8BA7-20BF005D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83CDD-036E-4E69-AAA6-F4A669C6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70FA-1DC8-4C36-90F2-930A9C00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8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50837-6B76-46C2-A798-CB286515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226D12-3038-4880-A4E7-512829AB1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C2D43-3BBF-42D1-BA37-F4E777A7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664-D97F-4D30-8505-21968F13E6D9}" type="datetimeFigureOut">
              <a:rPr lang="zh-CN" altLang="en-US" smtClean="0"/>
              <a:t>2020-10-01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3D02C-5D1D-4A61-B22B-B3EBE264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69714-A209-4B51-AE66-F738807B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70FA-1DC8-4C36-90F2-930A9C00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7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6C78C-FDBC-435E-86A7-BBF63E7C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86408-818B-40E1-9289-DF650CC84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CCB8A-76DE-4015-90FB-E482539BD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F610D-7304-437D-AC86-A7665550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664-D97F-4D30-8505-21968F13E6D9}" type="datetimeFigureOut">
              <a:rPr lang="zh-CN" altLang="en-US" smtClean="0"/>
              <a:t>2020-10-01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E89B47-E7C3-4B6E-95F3-9F979BD8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2919B6-0607-408A-8CCD-D9269EF1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70FA-1DC8-4C36-90F2-930A9C00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64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6E2C8-7A67-4AE4-926C-46991225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7AAEB7-CA15-4253-BE8B-95F499E01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7C1725-F0DB-4EED-BB5C-35ABC82B0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C60FDF-6455-4E2C-B6FC-62E3394BC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D23C9E-2DAD-4E0C-896B-8188AAD67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0BCC7D-71F9-4A1C-B565-4A4A0FC4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664-D97F-4D30-8505-21968F13E6D9}" type="datetimeFigureOut">
              <a:rPr lang="zh-CN" altLang="en-US" smtClean="0"/>
              <a:t>2020-10-01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F641F6-D5B9-4321-B804-287581E8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DC3E7D-5FFB-48C0-9324-FFDC72D3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70FA-1DC8-4C36-90F2-930A9C00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3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456CD-08FD-42CD-804C-8D265758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E3D6B2-2771-4FF2-819A-CABC1441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664-D97F-4D30-8505-21968F13E6D9}" type="datetimeFigureOut">
              <a:rPr lang="zh-CN" altLang="en-US" smtClean="0"/>
              <a:t>2020-10-01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0C5A3-94EC-49A5-A65F-8C46514F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2BC45A-3D18-4DB0-BD99-8EDCC8B5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70FA-1DC8-4C36-90F2-930A9C00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2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F402A-E7C8-4EF8-86B8-F6782583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664-D97F-4D30-8505-21968F13E6D9}" type="datetimeFigureOut">
              <a:rPr lang="zh-CN" altLang="en-US" smtClean="0"/>
              <a:t>2020-10-01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67A646-E131-415C-AB60-BD6066AC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DF4195-FFFE-4155-B2B6-AA68C462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70FA-1DC8-4C36-90F2-930A9C00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32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D86D-F28E-4583-A5FD-E62CDB27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69E61-3F3F-40B1-A07B-6A508950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A388DF-112E-460B-A0CA-4815D6DAA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FBE58F-FB86-4090-AB63-2CB6AF64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664-D97F-4D30-8505-21968F13E6D9}" type="datetimeFigureOut">
              <a:rPr lang="zh-CN" altLang="en-US" smtClean="0"/>
              <a:t>2020-10-01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72091A-D400-473B-9223-5F0A5F4D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C3AF7-A59E-4FEA-9FCE-5D7C5DE7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70FA-1DC8-4C36-90F2-930A9C00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7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7766-C954-4581-B254-47981208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669BC3-122D-4A2B-B115-B172DAA41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50E92D-FC38-4E7F-80DA-A41953925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88519D-5982-41AF-A220-9E8BBD5C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D664-D97F-4D30-8505-21968F13E6D9}" type="datetimeFigureOut">
              <a:rPr lang="zh-CN" altLang="en-US" smtClean="0"/>
              <a:t>2020-10-01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27B80-EAAD-4759-B1D7-54B6A9B6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7B5AE-76A4-40C5-8ADA-4F3568D1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F70FA-1DC8-4C36-90F2-930A9C00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1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DC4AE5-EFE1-4539-B9BE-2766127F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D93EB-EEA0-48E5-98B9-28EA640E8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1450F-7E81-4F14-B0A3-11CC3B3C8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6D664-D97F-4D30-8505-21968F13E6D9}" type="datetimeFigureOut">
              <a:rPr lang="zh-CN" altLang="en-US" smtClean="0"/>
              <a:t>2020-10-01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B38C8-AAB5-4603-83D6-36BD13903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77378-6EF8-4CE2-ABAA-26F81C652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70FA-1DC8-4C36-90F2-930A9C00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6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A9164-C045-4463-B233-F0D85B82B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9928" y="5103236"/>
            <a:ext cx="2346036" cy="646332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保护模式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2DCE22-F187-4A8C-86AB-6FA3B218F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1236" y="5618318"/>
            <a:ext cx="3278909" cy="471198"/>
          </a:xfrm>
        </p:spPr>
        <p:txBody>
          <a:bodyPr/>
          <a:lstStyle/>
          <a:p>
            <a:pPr algn="r"/>
            <a:r>
              <a:rPr lang="zh-CN" altLang="en-US" dirty="0">
                <a:solidFill>
                  <a:schemeClr val="bg1"/>
                </a:solidFill>
              </a:rPr>
              <a:t>欢迎来到</a:t>
            </a:r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>
                <a:solidFill>
                  <a:schemeClr val="bg1"/>
                </a:solidFill>
              </a:rPr>
              <a:t>位的世界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7E5BA2-D844-4A90-B4A5-E7DD12310330}"/>
              </a:ext>
            </a:extLst>
          </p:cNvPr>
          <p:cNvSpPr txBox="1"/>
          <p:nvPr/>
        </p:nvSpPr>
        <p:spPr>
          <a:xfrm>
            <a:off x="10611922" y="6189237"/>
            <a:ext cx="15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OCR A Std" panose="020F0609000104060307" pitchFamily="49" charset="0"/>
              </a:rPr>
              <a:t>EP 5</a:t>
            </a:r>
            <a:endParaRPr lang="zh-CN" altLang="en-US" sz="3600" dirty="0">
              <a:solidFill>
                <a:schemeClr val="bg1"/>
              </a:solidFill>
              <a:latin typeface="OCR A Std" panose="020F0609000104060307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66C615-183E-4599-AB4C-C80CDF57557E}"/>
              </a:ext>
            </a:extLst>
          </p:cNvPr>
          <p:cNvSpPr txBox="1"/>
          <p:nvPr/>
        </p:nvSpPr>
        <p:spPr>
          <a:xfrm>
            <a:off x="12201236" y="620198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OCR A Std" panose="020F0609000104060307" pitchFamily="49" charset="0"/>
              </a:rPr>
              <a:t>-1</a:t>
            </a:r>
            <a:endParaRPr lang="zh-CN" altLang="en-US" sz="3600" dirty="0">
              <a:solidFill>
                <a:schemeClr val="bg1"/>
              </a:solidFill>
              <a:latin typeface="OCR A Std" panose="020F0609000104060307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1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4676 L -0.22981 0.04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-0.26888 0.0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51" y="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981 0.04699 L -0.2289 -0.0217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44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0.05078 -0.00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9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2 1.11111E-6 L -0.07018 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CEBC4-A9EB-47D1-A0B7-3F232ADD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968" y="18256"/>
            <a:ext cx="8013032" cy="8592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什么是保护模式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42474-4290-4285-937A-4B1BA2704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425"/>
            <a:ext cx="10515600" cy="93626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保护模式（</a:t>
            </a:r>
            <a:r>
              <a:rPr lang="en-US" altLang="zh-CN" dirty="0">
                <a:solidFill>
                  <a:schemeClr val="bg1"/>
                </a:solidFill>
              </a:rPr>
              <a:t>Protected Mode</a:t>
            </a:r>
            <a:r>
              <a:rPr lang="zh-CN" altLang="en-US" dirty="0">
                <a:solidFill>
                  <a:schemeClr val="bg1"/>
                </a:solidFill>
              </a:rPr>
              <a:t>，又称为</a:t>
            </a:r>
            <a:r>
              <a:rPr lang="en-US" altLang="zh-CN" dirty="0" err="1">
                <a:solidFill>
                  <a:schemeClr val="bg1"/>
                </a:solidFill>
              </a:rPr>
              <a:t>PMode</a:t>
            </a:r>
            <a:r>
              <a:rPr lang="zh-CN" altLang="en-US" dirty="0">
                <a:solidFill>
                  <a:schemeClr val="bg1"/>
                </a:solidFill>
              </a:rPr>
              <a:t>），是</a:t>
            </a:r>
            <a:r>
              <a:rPr lang="en-US" altLang="zh-CN" dirty="0" err="1">
                <a:solidFill>
                  <a:schemeClr val="bg1"/>
                </a:solidFill>
              </a:rPr>
              <a:t>x86</a:t>
            </a:r>
            <a:r>
              <a:rPr lang="zh-CN" altLang="en-US" dirty="0">
                <a:solidFill>
                  <a:schemeClr val="bg1"/>
                </a:solidFill>
              </a:rPr>
              <a:t>系列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的一种运行模式。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99E514-78F8-4974-BC83-6F7284FBB72C}"/>
              </a:ext>
            </a:extLst>
          </p:cNvPr>
          <p:cNvSpPr txBox="1"/>
          <p:nvPr/>
        </p:nvSpPr>
        <p:spPr>
          <a:xfrm>
            <a:off x="1261956" y="1880047"/>
            <a:ext cx="1017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事实上，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x86</a:t>
            </a:r>
            <a:r>
              <a:rPr lang="zh-CN" altLang="en-US" dirty="0">
                <a:solidFill>
                  <a:schemeClr val="bg1"/>
                </a:solidFill>
              </a:rPr>
              <a:t>系列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有五种模式：</a:t>
            </a:r>
            <a:r>
              <a:rPr lang="zh-CN" altLang="en-US" b="1" dirty="0">
                <a:solidFill>
                  <a:schemeClr val="bg1"/>
                </a:solidFill>
              </a:rPr>
              <a:t>实时模式（</a:t>
            </a:r>
            <a:r>
              <a:rPr lang="en-US" altLang="zh-CN" b="1" dirty="0">
                <a:solidFill>
                  <a:schemeClr val="bg1"/>
                </a:solidFill>
              </a:rPr>
              <a:t>16</a:t>
            </a:r>
            <a:r>
              <a:rPr lang="zh-CN" altLang="en-US" b="1" dirty="0">
                <a:solidFill>
                  <a:schemeClr val="bg1"/>
                </a:solidFill>
              </a:rPr>
              <a:t>位），保护模式（</a:t>
            </a:r>
            <a:r>
              <a:rPr lang="en-US" altLang="zh-CN" b="1" dirty="0">
                <a:solidFill>
                  <a:schemeClr val="bg1"/>
                </a:solidFill>
              </a:rPr>
              <a:t>32</a:t>
            </a:r>
            <a:r>
              <a:rPr lang="zh-CN" altLang="en-US" b="1" dirty="0">
                <a:solidFill>
                  <a:schemeClr val="bg1"/>
                </a:solidFill>
              </a:rPr>
              <a:t>位），</a:t>
            </a:r>
            <a:r>
              <a:rPr lang="en-US" altLang="zh-CN" b="1" dirty="0">
                <a:solidFill>
                  <a:schemeClr val="bg1"/>
                </a:solidFill>
              </a:rPr>
              <a:t>IA-</a:t>
            </a:r>
            <a:r>
              <a:rPr lang="en-US" altLang="zh-CN" b="1" dirty="0" err="1">
                <a:solidFill>
                  <a:schemeClr val="bg1"/>
                </a:solidFill>
              </a:rPr>
              <a:t>32e</a:t>
            </a:r>
            <a:r>
              <a:rPr lang="zh-CN" altLang="en-US" b="1" dirty="0">
                <a:solidFill>
                  <a:schemeClr val="bg1"/>
                </a:solidFill>
              </a:rPr>
              <a:t>模式（</a:t>
            </a:r>
            <a:r>
              <a:rPr lang="en-US" altLang="zh-CN" b="1" dirty="0">
                <a:solidFill>
                  <a:schemeClr val="bg1"/>
                </a:solidFill>
              </a:rPr>
              <a:t>64</a:t>
            </a:r>
            <a:r>
              <a:rPr lang="zh-CN" altLang="en-US" b="1" dirty="0">
                <a:solidFill>
                  <a:schemeClr val="bg1"/>
                </a:solidFill>
              </a:rPr>
              <a:t>位）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SMM</a:t>
            </a:r>
            <a:r>
              <a:rPr lang="zh-CN" altLang="en-US" dirty="0">
                <a:solidFill>
                  <a:schemeClr val="bg1"/>
                </a:solidFill>
              </a:rPr>
              <a:t>（系统管理模式），虚拟</a:t>
            </a:r>
            <a:r>
              <a:rPr lang="en-US" altLang="zh-CN" dirty="0">
                <a:solidFill>
                  <a:schemeClr val="bg1"/>
                </a:solidFill>
              </a:rPr>
              <a:t>8086</a:t>
            </a:r>
            <a:r>
              <a:rPr lang="zh-CN" altLang="en-US" dirty="0">
                <a:solidFill>
                  <a:schemeClr val="bg1"/>
                </a:solidFill>
              </a:rPr>
              <a:t>模式。</a:t>
            </a:r>
            <a:endParaRPr lang="en-US" altLang="zh-C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B63CB7-48AF-442A-AD34-2D9EE6CF2805}"/>
                  </a:ext>
                </a:extLst>
              </p:cNvPr>
              <p:cNvSpPr txBox="1"/>
              <p:nvPr/>
            </p:nvSpPr>
            <p:spPr>
              <a:xfrm>
                <a:off x="838200" y="2613392"/>
                <a:ext cx="1017847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</a:rPr>
                  <a:t>在这个模式下面，我们可以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……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bg1"/>
                    </a:solidFill>
                  </a:rPr>
                  <a:t>使用更大的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32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位寄存器。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bg1"/>
                    </a:solidFill>
                  </a:rPr>
                  <a:t>使用更多的内存，多达</a:t>
                </a:r>
                <a:r>
                  <a:rPr lang="en-US" altLang="zh-CN" sz="2000" dirty="0" err="1">
                    <a:solidFill>
                      <a:schemeClr val="bg1"/>
                    </a:solidFill>
                  </a:rPr>
                  <a:t>4GB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（如果目标机器安装了足够的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RAM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的话）。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1024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sz="2000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bg1"/>
                    </a:solidFill>
                  </a:rPr>
                  <a:t>能够执行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C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语言编译过来的机器码！（我们真正的目的）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B63CB7-48AF-442A-AD34-2D9EE6CF2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13392"/>
                <a:ext cx="10178472" cy="1631216"/>
              </a:xfrm>
              <a:prstGeom prst="rect">
                <a:avLst/>
              </a:prstGeom>
              <a:blipFill>
                <a:blip r:embed="rId4"/>
                <a:stretch>
                  <a:fillRect l="-659" t="-2247" b="-5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A065B8-82C1-438E-8CCD-EFA54837ADA4}"/>
                  </a:ext>
                </a:extLst>
              </p:cNvPr>
              <p:cNvSpPr txBox="1"/>
              <p:nvPr/>
            </p:nvSpPr>
            <p:spPr>
              <a:xfrm>
                <a:off x="838200" y="4457245"/>
                <a:ext cx="1085503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</a:rPr>
                  <a:t>有得必有失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……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chemeClr val="bg1"/>
                    </a:solidFill>
                  </a:rPr>
                  <a:t>不能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使用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BIOS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提供给我们的例程（各种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Int 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中断号）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bg1"/>
                    </a:solidFill>
                  </a:rPr>
                  <a:t>访问磁盘，读取内存大小，从屏幕上显示文字，等等需要通过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BIOS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中断使用的功能。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bg1"/>
                    </a:solidFill>
                  </a:rPr>
                  <a:t>没有系统调用，没有标准库，没有异常捕获，什么都没有。一切都要自己造轮子！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CPU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变得更加脆弱，哪怕一个轻微的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bug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（比如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1÷0</m:t>
                    </m:r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</a:rPr>
                  <a:t>这类运算），都可能直接导致</a:t>
                </a:r>
                <a:r>
                  <a:rPr lang="en-US" altLang="zh-CN" sz="2000" b="1" dirty="0">
                    <a:solidFill>
                      <a:schemeClr val="bg1"/>
                    </a:solidFill>
                  </a:rPr>
                  <a:t>Triple Fault</a:t>
                </a:r>
                <a:r>
                  <a:rPr lang="zh-CN" altLang="en-US" sz="2000" dirty="0">
                    <a:solidFill>
                      <a:schemeClr val="bg1"/>
                    </a:solidFill>
                  </a:rPr>
                  <a:t>。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bg1"/>
                    </a:solidFill>
                  </a:rPr>
                  <a:t>换言之，电脑直接宕机。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A065B8-82C1-438E-8CCD-EFA54837A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57245"/>
                <a:ext cx="10855036" cy="2246769"/>
              </a:xfrm>
              <a:prstGeom prst="rect">
                <a:avLst/>
              </a:prstGeom>
              <a:blipFill>
                <a:blip r:embed="rId5"/>
                <a:stretch>
                  <a:fillRect l="-618" t="-1355" r="-281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52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uiExpand="1" build="p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D0C4E66-A1E4-4232-A274-E259813E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46" y="18256"/>
            <a:ext cx="6344653" cy="83362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保护模式下的寄存器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9DA6AB-B13B-408F-B991-A59AAB10EA52}"/>
              </a:ext>
            </a:extLst>
          </p:cNvPr>
          <p:cNvSpPr txBox="1"/>
          <p:nvPr/>
        </p:nvSpPr>
        <p:spPr>
          <a:xfrm>
            <a:off x="517236" y="1062182"/>
            <a:ext cx="252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实模式下：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E82DDF9-4845-443D-B46C-74DD5DF4F6E6}"/>
              </a:ext>
            </a:extLst>
          </p:cNvPr>
          <p:cNvSpPr txBox="1"/>
          <p:nvPr/>
        </p:nvSpPr>
        <p:spPr>
          <a:xfrm>
            <a:off x="517236" y="2818531"/>
            <a:ext cx="252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保护模式下：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79DA3A-0ED0-465E-93CE-4ECF8A81172A}"/>
              </a:ext>
            </a:extLst>
          </p:cNvPr>
          <p:cNvSpPr/>
          <p:nvPr/>
        </p:nvSpPr>
        <p:spPr>
          <a:xfrm>
            <a:off x="1713345" y="1644072"/>
            <a:ext cx="895927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EAX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E0C28DD-7EC2-45FB-96E8-E49F65425F09}"/>
              </a:ext>
            </a:extLst>
          </p:cNvPr>
          <p:cNvSpPr/>
          <p:nvPr/>
        </p:nvSpPr>
        <p:spPr>
          <a:xfrm>
            <a:off x="2747817" y="1644072"/>
            <a:ext cx="895927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EBX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1CB8557-F1E5-43D1-B542-43DC36EE6B5F}"/>
              </a:ext>
            </a:extLst>
          </p:cNvPr>
          <p:cNvSpPr/>
          <p:nvPr/>
        </p:nvSpPr>
        <p:spPr>
          <a:xfrm>
            <a:off x="3782289" y="1644072"/>
            <a:ext cx="895927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ECX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2867E6C-B27B-4A1B-BD3C-E10F77E4C032}"/>
              </a:ext>
            </a:extLst>
          </p:cNvPr>
          <p:cNvSpPr/>
          <p:nvPr/>
        </p:nvSpPr>
        <p:spPr>
          <a:xfrm>
            <a:off x="4816761" y="1644072"/>
            <a:ext cx="895927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EDX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89AF79C-37BB-4C6A-B9BC-031B2FCF90BA}"/>
              </a:ext>
            </a:extLst>
          </p:cNvPr>
          <p:cNvSpPr/>
          <p:nvPr/>
        </p:nvSpPr>
        <p:spPr>
          <a:xfrm>
            <a:off x="5851233" y="1644072"/>
            <a:ext cx="895927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ESI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79822D6-9EF5-40B6-A10E-70965FEBF207}"/>
              </a:ext>
            </a:extLst>
          </p:cNvPr>
          <p:cNvSpPr/>
          <p:nvPr/>
        </p:nvSpPr>
        <p:spPr>
          <a:xfrm>
            <a:off x="6885705" y="1644072"/>
            <a:ext cx="895927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EDI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33AC5EA-9D8F-4EF9-8694-5348EA6AC3FB}"/>
              </a:ext>
            </a:extLst>
          </p:cNvPr>
          <p:cNvSpPr/>
          <p:nvPr/>
        </p:nvSpPr>
        <p:spPr>
          <a:xfrm>
            <a:off x="7920177" y="1644072"/>
            <a:ext cx="895927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EBP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D2D8DA-D7D5-4AD6-BD17-E9B26D8A9137}"/>
              </a:ext>
            </a:extLst>
          </p:cNvPr>
          <p:cNvSpPr/>
          <p:nvPr/>
        </p:nvSpPr>
        <p:spPr>
          <a:xfrm>
            <a:off x="8954649" y="1644072"/>
            <a:ext cx="895927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ESP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70E005A-E12D-4EF3-9F2F-2CB8C28B0D05}"/>
              </a:ext>
            </a:extLst>
          </p:cNvPr>
          <p:cNvSpPr/>
          <p:nvPr/>
        </p:nvSpPr>
        <p:spPr>
          <a:xfrm>
            <a:off x="1713345" y="1644072"/>
            <a:ext cx="895927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AX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14E0131-BC80-427E-B7AA-C6D2F1E1DDC4}"/>
              </a:ext>
            </a:extLst>
          </p:cNvPr>
          <p:cNvSpPr/>
          <p:nvPr/>
        </p:nvSpPr>
        <p:spPr>
          <a:xfrm>
            <a:off x="2747817" y="1644072"/>
            <a:ext cx="895927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BX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A8867E9-EB92-419C-B530-BEFE36E1D464}"/>
              </a:ext>
            </a:extLst>
          </p:cNvPr>
          <p:cNvSpPr/>
          <p:nvPr/>
        </p:nvSpPr>
        <p:spPr>
          <a:xfrm>
            <a:off x="3782289" y="1644072"/>
            <a:ext cx="895927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CX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CD2D8AC-8102-4E20-A832-584477BDA6CC}"/>
              </a:ext>
            </a:extLst>
          </p:cNvPr>
          <p:cNvSpPr/>
          <p:nvPr/>
        </p:nvSpPr>
        <p:spPr>
          <a:xfrm>
            <a:off x="4816761" y="1644072"/>
            <a:ext cx="895927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DX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244BB27-CD30-4A4E-B3B8-71739E2E2FAD}"/>
              </a:ext>
            </a:extLst>
          </p:cNvPr>
          <p:cNvSpPr/>
          <p:nvPr/>
        </p:nvSpPr>
        <p:spPr>
          <a:xfrm>
            <a:off x="5851233" y="1644072"/>
            <a:ext cx="895927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73E9E14-F2BE-49B3-9E10-43EFCB4825AA}"/>
              </a:ext>
            </a:extLst>
          </p:cNvPr>
          <p:cNvSpPr/>
          <p:nvPr/>
        </p:nvSpPr>
        <p:spPr>
          <a:xfrm>
            <a:off x="6885705" y="1644072"/>
            <a:ext cx="895927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D42EF72-0DD5-4C25-B30C-982ED570EEFA}"/>
              </a:ext>
            </a:extLst>
          </p:cNvPr>
          <p:cNvSpPr/>
          <p:nvPr/>
        </p:nvSpPr>
        <p:spPr>
          <a:xfrm>
            <a:off x="7920177" y="1644072"/>
            <a:ext cx="895927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BP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8F02CF1-EE2E-447D-B862-B0D2F03A502D}"/>
              </a:ext>
            </a:extLst>
          </p:cNvPr>
          <p:cNvSpPr/>
          <p:nvPr/>
        </p:nvSpPr>
        <p:spPr>
          <a:xfrm>
            <a:off x="8954649" y="1644072"/>
            <a:ext cx="895927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21A4E8D-9662-46C0-84F9-8D2065FCC070}"/>
              </a:ext>
            </a:extLst>
          </p:cNvPr>
          <p:cNvSpPr txBox="1"/>
          <p:nvPr/>
        </p:nvSpPr>
        <p:spPr>
          <a:xfrm>
            <a:off x="641684" y="4844596"/>
            <a:ext cx="520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前面都追加了一个 “</a:t>
            </a:r>
            <a:r>
              <a:rPr lang="en-US" altLang="zh-CN" b="1" dirty="0">
                <a:solidFill>
                  <a:schemeClr val="bg1"/>
                </a:solidFill>
              </a:rPr>
              <a:t>E</a:t>
            </a:r>
            <a:r>
              <a:rPr lang="zh-CN" altLang="en-US" dirty="0">
                <a:solidFill>
                  <a:schemeClr val="bg1"/>
                </a:solidFill>
              </a:rPr>
              <a:t>”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作为前缀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1190B46-0C93-456B-8BBB-37EABF5CAC7A}"/>
              </a:ext>
            </a:extLst>
          </p:cNvPr>
          <p:cNvSpPr txBox="1"/>
          <p:nvPr/>
        </p:nvSpPr>
        <p:spPr>
          <a:xfrm>
            <a:off x="641684" y="5186098"/>
            <a:ext cx="520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但并不是所有的寄存器！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9A60A5B-5909-4A1F-92E8-A09B0AB562CE}"/>
              </a:ext>
            </a:extLst>
          </p:cNvPr>
          <p:cNvSpPr txBox="1"/>
          <p:nvPr/>
        </p:nvSpPr>
        <p:spPr>
          <a:xfrm>
            <a:off x="641684" y="5555430"/>
            <a:ext cx="520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段寄存器：</a:t>
            </a:r>
            <a:r>
              <a:rPr lang="en-US" altLang="zh-CN" dirty="0">
                <a:solidFill>
                  <a:schemeClr val="bg1"/>
                </a:solidFill>
              </a:rPr>
              <a:t>CS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ES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DS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SS </a:t>
            </a:r>
            <a:r>
              <a:rPr lang="zh-CN" altLang="en-US" dirty="0">
                <a:solidFill>
                  <a:schemeClr val="bg1"/>
                </a:solidFill>
              </a:rPr>
              <a:t>依然维持原样，且大小也维持在</a:t>
            </a:r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位。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290263F-A605-41A6-A3E5-717A7A6D4648}"/>
              </a:ext>
            </a:extLst>
          </p:cNvPr>
          <p:cNvCxnSpPr>
            <a:cxnSpLocks/>
          </p:cNvCxnSpPr>
          <p:nvPr/>
        </p:nvCxnSpPr>
        <p:spPr>
          <a:xfrm flipH="1" flipV="1">
            <a:off x="3103054" y="6016413"/>
            <a:ext cx="1358471" cy="152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B71997D7-D3A8-4CB5-82CE-0D82FA15F597}"/>
              </a:ext>
            </a:extLst>
          </p:cNvPr>
          <p:cNvSpPr txBox="1"/>
          <p:nvPr/>
        </p:nvSpPr>
        <p:spPr>
          <a:xfrm>
            <a:off x="4465654" y="5984579"/>
            <a:ext cx="7620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Why</a:t>
            </a:r>
            <a:r>
              <a:rPr lang="zh-CN" altLang="en-US" dirty="0">
                <a:solidFill>
                  <a:schemeClr val="bg1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1882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4" grpId="0" animBg="1"/>
      <p:bldP spid="34" grpId="1" animBg="1"/>
      <p:bldP spid="36" grpId="0" animBg="1"/>
      <p:bldP spid="36" grpId="1" animBg="1"/>
      <p:bldP spid="38" grpId="0" animBg="1"/>
      <p:bldP spid="38" grpId="1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5" grpId="0"/>
      <p:bldP spid="57" grpId="0"/>
      <p:bldP spid="59" grpId="0"/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A6240-7043-4245-AB2C-CBA43311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46" y="18256"/>
            <a:ext cx="6344653" cy="83362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保护模式如何“保护”？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A336C-C939-405C-A38D-6CB179FA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425932"/>
            <a:ext cx="10515600" cy="5256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保护模式主要是对内存区域的保护。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C0970D-15A9-48C7-9A24-3E463355DA12}"/>
              </a:ext>
            </a:extLst>
          </p:cNvPr>
          <p:cNvSpPr txBox="1"/>
          <p:nvPr/>
        </p:nvSpPr>
        <p:spPr>
          <a:xfrm>
            <a:off x="553811" y="3002999"/>
            <a:ext cx="9407978" cy="180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</a:pPr>
            <a:r>
              <a:rPr lang="zh-CN" altLang="zh-CN" sz="2800" kern="12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所以，为了做到这一点，保护模式允许我们</a:t>
            </a:r>
            <a:r>
              <a:rPr lang="en-US" altLang="zh-CN" sz="2800" kern="12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SzPts val="2800"/>
              <a:buFont typeface="Arial" panose="020B0604020202020204" pitchFamily="34" charset="0"/>
              <a:buChar char="•"/>
            </a:pPr>
            <a:r>
              <a:rPr lang="zh-CN" altLang="zh-CN" sz="2400" kern="12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对内存进行分区</a:t>
            </a:r>
            <a:r>
              <a:rPr lang="zh-CN" altLang="zh-CN" sz="2400" kern="12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SzPts val="2800"/>
              <a:buFont typeface="Arial" panose="020B0604020202020204" pitchFamily="34" charset="0"/>
              <a:buChar char="•"/>
            </a:pPr>
            <a:r>
              <a:rPr lang="zh-CN" altLang="zh-CN" sz="2400" kern="12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对每个分区进行单独的配置</a:t>
            </a:r>
            <a:r>
              <a:rPr lang="zh-CN" altLang="zh-CN" sz="2400" kern="12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371600" lvl="2" indent="-457200">
              <a:lnSpc>
                <a:spcPct val="90000"/>
              </a:lnSpc>
              <a:spcBef>
                <a:spcPts val="1000"/>
              </a:spcBef>
              <a:buSzPts val="2800"/>
              <a:buFont typeface="Arial" panose="020B0604020202020204" pitchFamily="34" charset="0"/>
              <a:buChar char="•"/>
            </a:pPr>
            <a:r>
              <a:rPr lang="zh-CN" altLang="zh-CN" sz="2000" kern="12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比如</a:t>
            </a:r>
            <a:r>
              <a:rPr lang="zh-CN" altLang="zh-CN" sz="2000" kern="12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权限，功能，等等其他一堆的属性。</a:t>
            </a:r>
            <a:endParaRPr lang="zh-CN" altLang="zh-CN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68C98CE-B00E-4476-B87E-55B262C79548}"/>
              </a:ext>
            </a:extLst>
          </p:cNvPr>
          <p:cNvSpPr txBox="1">
            <a:spLocks/>
          </p:cNvSpPr>
          <p:nvPr/>
        </p:nvSpPr>
        <p:spPr>
          <a:xfrm>
            <a:off x="1164771" y="1951621"/>
            <a:ext cx="10515600" cy="525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从而保障了进程（的专属内存空间）之间的安全。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86E483-A78D-4092-BF33-76A070D23447}"/>
              </a:ext>
            </a:extLst>
          </p:cNvPr>
          <p:cNvSpPr txBox="1"/>
          <p:nvPr/>
        </p:nvSpPr>
        <p:spPr>
          <a:xfrm>
            <a:off x="553810" y="5460915"/>
            <a:ext cx="11047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换言之，保护模式允许我们自己绘制一幅内存地图</a:t>
            </a:r>
            <a:r>
              <a:rPr lang="en-US" altLang="zh-CN" sz="2800" dirty="0">
                <a:solidFill>
                  <a:schemeClr val="bg1"/>
                </a:solidFill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</a:rPr>
              <a:t>更高的自由度！</a:t>
            </a:r>
          </a:p>
        </p:txBody>
      </p:sp>
    </p:spTree>
    <p:extLst>
      <p:ext uri="{BB962C8B-B14F-4D97-AF65-F5344CB8AC3E}">
        <p14:creationId xmlns:p14="http://schemas.microsoft.com/office/powerpoint/2010/main" val="272610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build="p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A6240-7043-4245-AB2C-CBA43311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032" y="18256"/>
            <a:ext cx="7988968" cy="83362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绘制一幅我们自己的内存地图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92C162-A0BD-46F0-BDC5-C72C33A876ED}"/>
              </a:ext>
            </a:extLst>
          </p:cNvPr>
          <p:cNvSpPr txBox="1"/>
          <p:nvPr/>
        </p:nvSpPr>
        <p:spPr>
          <a:xfrm>
            <a:off x="759280" y="914400"/>
            <a:ext cx="703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内存地图，顾名思义，就是一幅关于内存区域的一张地图（废话）。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E25E8E-B6C0-4741-8591-13E7A9EECCC8}"/>
              </a:ext>
            </a:extLst>
          </p:cNvPr>
          <p:cNvSpPr txBox="1"/>
          <p:nvPr/>
        </p:nvSpPr>
        <p:spPr>
          <a:xfrm>
            <a:off x="759280" y="1404986"/>
            <a:ext cx="7037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会照着这份内存地图来按照我们的规则去控制内存的访问，从而起到保护作用。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一般而言，这份地图包括：</a:t>
            </a:r>
            <a:endParaRPr lang="en-US" altLang="zh-CN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内存中已经被划分的区域的位置。</a:t>
            </a:r>
            <a:endParaRPr lang="en-US" altLang="zh-CN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每个区域的种类。</a:t>
            </a:r>
            <a:endParaRPr lang="en-US" altLang="zh-CN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每个区域的权限。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682B1B-2851-436C-B4DF-92C0282D5A78}"/>
              </a:ext>
            </a:extLst>
          </p:cNvPr>
          <p:cNvSpPr txBox="1"/>
          <p:nvPr/>
        </p:nvSpPr>
        <p:spPr>
          <a:xfrm>
            <a:off x="759280" y="3429000"/>
            <a:ext cx="9519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为了方便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的管理，我们得需要为每个区域进行登记，比如登记在一个表格里。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这样子，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能够通过查表十分快速了解到，我要管理的这个区域在哪里？这个区域有多大？是干什么的？谁可以访问？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A6DE52-849A-4192-9BED-EDC99E5E7BE6}"/>
              </a:ext>
            </a:extLst>
          </p:cNvPr>
          <p:cNvSpPr txBox="1"/>
          <p:nvPr/>
        </p:nvSpPr>
        <p:spPr>
          <a:xfrm>
            <a:off x="759280" y="466243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用计算机的话来讲</a:t>
            </a:r>
            <a:r>
              <a:rPr lang="en-US" altLang="zh-CN" dirty="0">
                <a:solidFill>
                  <a:schemeClr val="bg1"/>
                </a:solidFill>
              </a:rPr>
              <a:t>……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这些区域我们叫做</a:t>
            </a:r>
            <a:r>
              <a:rPr lang="zh-CN" altLang="en-US" b="1" dirty="0">
                <a:solidFill>
                  <a:schemeClr val="bg1"/>
                </a:solidFill>
              </a:rPr>
              <a:t>段（</a:t>
            </a:r>
            <a:r>
              <a:rPr lang="en-US" altLang="zh-CN" b="1" dirty="0">
                <a:solidFill>
                  <a:schemeClr val="bg1"/>
                </a:solidFill>
              </a:rPr>
              <a:t>Segment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用来做登记的表格叫做</a:t>
            </a:r>
            <a:r>
              <a:rPr lang="zh-CN" altLang="en-US" b="1" dirty="0">
                <a:solidFill>
                  <a:schemeClr val="bg1"/>
                </a:solidFill>
              </a:rPr>
              <a:t>全局描述符表（</a:t>
            </a:r>
            <a:r>
              <a:rPr lang="en-US" altLang="zh-CN" b="1" dirty="0">
                <a:solidFill>
                  <a:schemeClr val="bg1"/>
                </a:solidFill>
              </a:rPr>
              <a:t>Global Descriptor Table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GDT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每一条登记叫做</a:t>
            </a:r>
            <a:r>
              <a:rPr lang="zh-CN" altLang="en-US" b="1" dirty="0">
                <a:solidFill>
                  <a:schemeClr val="bg1"/>
                </a:solidFill>
              </a:rPr>
              <a:t>段描述符（</a:t>
            </a:r>
            <a:r>
              <a:rPr lang="en-US" altLang="zh-CN" b="1" dirty="0">
                <a:solidFill>
                  <a:schemeClr val="bg1"/>
                </a:solidFill>
              </a:rPr>
              <a:t>Segment Descriptor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SD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1986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uiExpand="1" build="p"/>
      <p:bldP spid="14" grpId="0"/>
      <p:bldP spid="1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A6240-7043-4245-AB2C-CBA43311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926" y="18256"/>
            <a:ext cx="6352674" cy="83362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进入保护模式 </a:t>
            </a:r>
            <a:r>
              <a:rPr lang="en-US" altLang="zh-CN" dirty="0">
                <a:solidFill>
                  <a:schemeClr val="bg1"/>
                </a:solidFill>
              </a:rPr>
              <a:t>- 1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70B52D-3D10-45AE-A14A-D6407A7ED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851878"/>
            <a:ext cx="5963138" cy="38077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4EE9C05-CA81-43B6-BF43-ACFA8CB4E97D}"/>
              </a:ext>
            </a:extLst>
          </p:cNvPr>
          <p:cNvSpPr txBox="1"/>
          <p:nvPr/>
        </p:nvSpPr>
        <p:spPr>
          <a:xfrm>
            <a:off x="508000" y="4659665"/>
            <a:ext cx="596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图片来自：</a:t>
            </a:r>
            <a:r>
              <a:rPr lang="en-GB" altLang="zh-CN" sz="1400" dirty="0">
                <a:solidFill>
                  <a:schemeClr val="bg1"/>
                </a:solidFill>
              </a:rPr>
              <a:t> Intel® 64 and IA-32 Architectures Manual </a:t>
            </a:r>
            <a:r>
              <a:rPr lang="en-US" altLang="zh-CN" sz="1400" dirty="0">
                <a:solidFill>
                  <a:schemeClr val="bg1"/>
                </a:solidFill>
              </a:rPr>
              <a:t>(</a:t>
            </a:r>
            <a:r>
              <a:rPr lang="en-GB" altLang="zh-CN" sz="1400" dirty="0">
                <a:solidFill>
                  <a:schemeClr val="bg1"/>
                </a:solidFill>
              </a:rPr>
              <a:t>Volume </a:t>
            </a:r>
            <a:r>
              <a:rPr lang="en-GB" altLang="zh-CN" sz="1400" dirty="0" err="1">
                <a:solidFill>
                  <a:schemeClr val="bg1"/>
                </a:solidFill>
              </a:rPr>
              <a:t>3A</a:t>
            </a:r>
            <a:r>
              <a:rPr lang="en-US" altLang="zh-CN" sz="1400" dirty="0">
                <a:solidFill>
                  <a:schemeClr val="bg1"/>
                </a:solidFill>
              </a:rPr>
              <a:t>), Chapter 2.2, Figure 2-3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4EEB20-2265-4D17-84E6-794AB2C817A5}"/>
              </a:ext>
            </a:extLst>
          </p:cNvPr>
          <p:cNvSpPr txBox="1"/>
          <p:nvPr/>
        </p:nvSpPr>
        <p:spPr>
          <a:xfrm>
            <a:off x="6697784" y="851878"/>
            <a:ext cx="498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这是一幅关于各个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模式之间的状态转移图。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包括了我们之前提到的五大模式。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3D5FA1-D0F7-478A-A5E6-72A18FE08706}"/>
              </a:ext>
            </a:extLst>
          </p:cNvPr>
          <p:cNvSpPr txBox="1"/>
          <p:nvPr/>
        </p:nvSpPr>
        <p:spPr>
          <a:xfrm>
            <a:off x="6697784" y="1685500"/>
            <a:ext cx="498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在这里我们重点关注实地址模式（</a:t>
            </a:r>
            <a:r>
              <a:rPr lang="en-US" altLang="zh-CN" dirty="0">
                <a:solidFill>
                  <a:schemeClr val="bg1"/>
                </a:solidFill>
              </a:rPr>
              <a:t>Real-Address Mode</a:t>
            </a:r>
            <a:r>
              <a:rPr lang="zh-CN" altLang="en-US" dirty="0">
                <a:solidFill>
                  <a:schemeClr val="bg1"/>
                </a:solidFill>
              </a:rPr>
              <a:t>）到保护模式（</a:t>
            </a:r>
            <a:r>
              <a:rPr lang="en-US" altLang="zh-CN" dirty="0">
                <a:solidFill>
                  <a:schemeClr val="bg1"/>
                </a:solidFill>
              </a:rPr>
              <a:t>Protected Mode</a:t>
            </a:r>
            <a:r>
              <a:rPr lang="zh-CN" altLang="en-US" dirty="0">
                <a:solidFill>
                  <a:schemeClr val="bg1"/>
                </a:solidFill>
              </a:rPr>
              <a:t>）的转换。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DE24C7-D526-4AAC-956D-A4CA3B7CA44C}"/>
              </a:ext>
            </a:extLst>
          </p:cNvPr>
          <p:cNvSpPr txBox="1"/>
          <p:nvPr/>
        </p:nvSpPr>
        <p:spPr>
          <a:xfrm>
            <a:off x="6697784" y="2635070"/>
            <a:ext cx="498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我们发现，只需要简单的将</a:t>
            </a:r>
            <a:r>
              <a:rPr lang="en-US" altLang="zh-CN" dirty="0" err="1">
                <a:solidFill>
                  <a:schemeClr val="bg1"/>
                </a:solidFill>
              </a:rPr>
              <a:t>CR0</a:t>
            </a:r>
            <a:r>
              <a:rPr lang="zh-CN" altLang="en-US" dirty="0">
                <a:solidFill>
                  <a:schemeClr val="bg1"/>
                </a:solidFill>
              </a:rPr>
              <a:t>寄存器中的</a:t>
            </a:r>
            <a:r>
              <a:rPr lang="en-US" altLang="zh-CN" dirty="0">
                <a:solidFill>
                  <a:schemeClr val="bg1"/>
                </a:solidFill>
              </a:rPr>
              <a:t>PE</a:t>
            </a:r>
            <a:r>
              <a:rPr lang="zh-CN" altLang="en-US" dirty="0">
                <a:solidFill>
                  <a:schemeClr val="bg1"/>
                </a:solidFill>
              </a:rPr>
              <a:t>标志位设置拉高，便可以进入保护模式。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891665-2958-4936-B498-BFD5D60FE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784" y="3584640"/>
            <a:ext cx="5106389" cy="9951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265CA2F-09BF-457E-9E79-BC9B314ACCE3}"/>
              </a:ext>
            </a:extLst>
          </p:cNvPr>
          <p:cNvSpPr txBox="1"/>
          <p:nvPr/>
        </p:nvSpPr>
        <p:spPr>
          <a:xfrm>
            <a:off x="6697784" y="4915877"/>
            <a:ext cx="5165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从图中可以看出来，</a:t>
            </a:r>
            <a:r>
              <a:rPr lang="en-US" altLang="zh-CN" dirty="0">
                <a:solidFill>
                  <a:schemeClr val="bg1"/>
                </a:solidFill>
              </a:rPr>
              <a:t>PE</a:t>
            </a:r>
            <a:r>
              <a:rPr lang="zh-CN" altLang="en-US" dirty="0">
                <a:solidFill>
                  <a:schemeClr val="bg1"/>
                </a:solidFill>
              </a:rPr>
              <a:t>在第一位。所以我们只需要将</a:t>
            </a:r>
            <a:r>
              <a:rPr lang="en-US" altLang="zh-CN" dirty="0" err="1">
                <a:solidFill>
                  <a:schemeClr val="bg1"/>
                </a:solidFill>
              </a:rPr>
              <a:t>CR0</a:t>
            </a:r>
            <a:r>
              <a:rPr lang="zh-CN" altLang="en-US" dirty="0">
                <a:solidFill>
                  <a:schemeClr val="bg1"/>
                </a:solidFill>
              </a:rPr>
              <a:t>的东西和</a:t>
            </a:r>
            <a:r>
              <a:rPr lang="en-US" altLang="zh-CN" dirty="0" err="1">
                <a:solidFill>
                  <a:schemeClr val="bg1"/>
                </a:solidFill>
              </a:rPr>
              <a:t>0x00000001</a:t>
            </a:r>
            <a:r>
              <a:rPr lang="zh-CN" altLang="en-US" dirty="0">
                <a:solidFill>
                  <a:schemeClr val="bg1"/>
                </a:solidFill>
              </a:rPr>
              <a:t>进行与运算，然后把结果写回</a:t>
            </a:r>
            <a:r>
              <a:rPr lang="en-US" altLang="zh-CN" dirty="0" err="1">
                <a:solidFill>
                  <a:schemeClr val="bg1"/>
                </a:solidFill>
              </a:rPr>
              <a:t>CR0</a:t>
            </a:r>
            <a:r>
              <a:rPr lang="zh-CN" altLang="en-US" dirty="0">
                <a:solidFill>
                  <a:schemeClr val="bg1"/>
                </a:solidFill>
              </a:rPr>
              <a:t>。（是的，</a:t>
            </a:r>
            <a:r>
              <a:rPr lang="en-US" altLang="zh-CN" dirty="0" err="1">
                <a:solidFill>
                  <a:schemeClr val="bg1"/>
                </a:solidFill>
              </a:rPr>
              <a:t>CR0</a:t>
            </a:r>
            <a:r>
              <a:rPr lang="zh-CN" altLang="en-US" dirty="0">
                <a:solidFill>
                  <a:schemeClr val="bg1"/>
                </a:solidFill>
              </a:rPr>
              <a:t>是可以被我们用</a:t>
            </a:r>
            <a:r>
              <a:rPr lang="en-US" altLang="zh-CN" dirty="0">
                <a:solidFill>
                  <a:schemeClr val="bg1"/>
                </a:solidFill>
              </a:rPr>
              <a:t>MOV</a:t>
            </a:r>
            <a:r>
              <a:rPr lang="zh-CN" altLang="en-US" dirty="0">
                <a:solidFill>
                  <a:schemeClr val="bg1"/>
                </a:solidFill>
              </a:rPr>
              <a:t>指令操作的！）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CEE90E-AC4F-4983-B119-7E83D8606F20}"/>
              </a:ext>
            </a:extLst>
          </p:cNvPr>
          <p:cNvSpPr txBox="1"/>
          <p:nvPr/>
        </p:nvSpPr>
        <p:spPr>
          <a:xfrm>
            <a:off x="3192398" y="5487376"/>
            <a:ext cx="194105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mov</a:t>
            </a:r>
            <a:r>
              <a:rPr lang="zh-CN" altLang="en-US" dirty="0">
                <a:solidFill>
                  <a:schemeClr val="bg1"/>
                </a:solidFill>
                <a:latin typeface="Cascadia Code" panose="00000509000000000000" pitchFamily="49" charset="0"/>
              </a:rPr>
              <a:t> </a:t>
            </a: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eax</a:t>
            </a:r>
            <a:r>
              <a:rPr lang="zh-CN" altLang="en-US" dirty="0">
                <a:solidFill>
                  <a:schemeClr val="bg1"/>
                </a:solidFill>
                <a:latin typeface="Cascadia Code" panose="00000509000000000000" pitchFamily="49" charset="0"/>
              </a:rPr>
              <a:t>, </a:t>
            </a: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cr0</a:t>
            </a:r>
          </a:p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or</a:t>
            </a:r>
            <a:r>
              <a:rPr lang="zh-CN" altLang="en-US" dirty="0">
                <a:solidFill>
                  <a:schemeClr val="bg1"/>
                </a:solidFill>
                <a:latin typeface="Cascadia Code" panose="00000509000000000000" pitchFamily="49" charset="0"/>
              </a:rPr>
              <a:t>  </a:t>
            </a: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eax</a:t>
            </a:r>
            <a:r>
              <a:rPr lang="zh-CN" altLang="en-US" dirty="0">
                <a:solidFill>
                  <a:schemeClr val="bg1"/>
                </a:solidFill>
                <a:latin typeface="Cascadia Code" panose="00000509000000000000" pitchFamily="49" charset="0"/>
              </a:rPr>
              <a:t>, 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1</a:t>
            </a:r>
          </a:p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mov</a:t>
            </a:r>
            <a:r>
              <a:rPr lang="zh-CN" altLang="en-US" dirty="0">
                <a:solidFill>
                  <a:schemeClr val="bg1"/>
                </a:solidFill>
                <a:latin typeface="Cascadia Code" panose="00000509000000000000" pitchFamily="49" charset="0"/>
              </a:rPr>
              <a:t> </a:t>
            </a: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cr0</a:t>
            </a:r>
            <a:r>
              <a:rPr lang="zh-CN" altLang="en-US" dirty="0">
                <a:solidFill>
                  <a:schemeClr val="bg1"/>
                </a:solidFill>
                <a:latin typeface="Cascadia Code" panose="00000509000000000000" pitchFamily="49" charset="0"/>
              </a:rPr>
              <a:t>, </a:t>
            </a: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0000509000000000000" pitchFamily="49" charset="0"/>
              </a:rPr>
              <a:t>eax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5BD6040-1814-4EA8-84A4-ED21053C80A7}"/>
              </a:ext>
            </a:extLst>
          </p:cNvPr>
          <p:cNvCxnSpPr/>
          <p:nvPr/>
        </p:nvCxnSpPr>
        <p:spPr>
          <a:xfrm flipH="1">
            <a:off x="5245272" y="5708895"/>
            <a:ext cx="1340693" cy="2401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08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3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A6240-7043-4245-AB2C-CBA43311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032" y="18256"/>
            <a:ext cx="6312568" cy="83362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进入保护模式 </a:t>
            </a:r>
            <a:r>
              <a:rPr lang="en-US" altLang="zh-CN" dirty="0">
                <a:solidFill>
                  <a:schemeClr val="bg1"/>
                </a:solidFill>
              </a:rPr>
              <a:t>- 2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2A190AD-AC31-449B-9364-6C2071B04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695" y="851878"/>
            <a:ext cx="8656073" cy="59381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B8D6F87-29A1-4C86-8648-DF1CA5BEBA3E}"/>
              </a:ext>
            </a:extLst>
          </p:cNvPr>
          <p:cNvSpPr txBox="1"/>
          <p:nvPr/>
        </p:nvSpPr>
        <p:spPr>
          <a:xfrm>
            <a:off x="88232" y="1034716"/>
            <a:ext cx="321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并没有那么简单！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719607-8C97-4EDB-AC4E-381740C01819}"/>
              </a:ext>
            </a:extLst>
          </p:cNvPr>
          <p:cNvSpPr txBox="1"/>
          <p:nvPr/>
        </p:nvSpPr>
        <p:spPr>
          <a:xfrm>
            <a:off x="88232" y="1674172"/>
            <a:ext cx="3216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事实上，</a:t>
            </a:r>
            <a:r>
              <a:rPr lang="en-US" altLang="zh-CN" dirty="0">
                <a:solidFill>
                  <a:schemeClr val="bg1"/>
                </a:solidFill>
              </a:rPr>
              <a:t>Intel</a:t>
            </a:r>
            <a:r>
              <a:rPr lang="zh-CN" altLang="en-US" dirty="0">
                <a:solidFill>
                  <a:schemeClr val="bg1"/>
                </a:solidFill>
              </a:rPr>
              <a:t>给出了十分详细的步骤。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CF5A5C-F2C4-491C-9E88-C5071EC89718}"/>
              </a:ext>
            </a:extLst>
          </p:cNvPr>
          <p:cNvSpPr txBox="1"/>
          <p:nvPr/>
        </p:nvSpPr>
        <p:spPr>
          <a:xfrm>
            <a:off x="0" y="5660907"/>
            <a:ext cx="3447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步骤来自：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GB" altLang="zh-CN" sz="1800" dirty="0">
                <a:solidFill>
                  <a:schemeClr val="bg1"/>
                </a:solidFill>
              </a:rPr>
              <a:t>Intel® 64 and IA-32 Architectures Manual </a:t>
            </a:r>
            <a:r>
              <a:rPr lang="en-US" altLang="zh-CN" sz="1800" dirty="0">
                <a:solidFill>
                  <a:schemeClr val="bg1"/>
                </a:solidFill>
              </a:rPr>
              <a:t>(</a:t>
            </a:r>
            <a:r>
              <a:rPr lang="en-GB" altLang="zh-CN" sz="1800" dirty="0">
                <a:solidFill>
                  <a:schemeClr val="bg1"/>
                </a:solidFill>
              </a:rPr>
              <a:t>Volume </a:t>
            </a:r>
            <a:r>
              <a:rPr lang="en-GB" altLang="zh-CN" sz="1800" dirty="0" err="1">
                <a:solidFill>
                  <a:schemeClr val="bg1"/>
                </a:solidFill>
              </a:rPr>
              <a:t>3A</a:t>
            </a:r>
            <a:r>
              <a:rPr lang="en-US" altLang="zh-CN" sz="1800" dirty="0">
                <a:solidFill>
                  <a:schemeClr val="bg1"/>
                </a:solidFill>
              </a:rPr>
              <a:t>), Chapter 9.9.1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B07915-6738-4EA9-BF05-2984145A2750}"/>
              </a:ext>
            </a:extLst>
          </p:cNvPr>
          <p:cNvSpPr/>
          <p:nvPr/>
        </p:nvSpPr>
        <p:spPr>
          <a:xfrm>
            <a:off x="3537284" y="1732547"/>
            <a:ext cx="8438148" cy="697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D869E4E-6D62-4FF0-A658-94F3802427AA}"/>
              </a:ext>
            </a:extLst>
          </p:cNvPr>
          <p:cNvSpPr txBox="1"/>
          <p:nvPr/>
        </p:nvSpPr>
        <p:spPr>
          <a:xfrm>
            <a:off x="251984" y="2706708"/>
            <a:ext cx="3509889" cy="17543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注意！在第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步，前面使用了</a:t>
            </a:r>
            <a:r>
              <a:rPr lang="en-US" altLang="zh-CN" b="1" dirty="0">
                <a:solidFill>
                  <a:schemeClr val="bg1"/>
                </a:solidFill>
              </a:rPr>
              <a:t>Immediately</a:t>
            </a:r>
            <a:r>
              <a:rPr lang="zh-CN" altLang="en-US" dirty="0">
                <a:solidFill>
                  <a:schemeClr val="bg1"/>
                </a:solidFill>
              </a:rPr>
              <a:t>，这就意味着</a:t>
            </a:r>
            <a:r>
              <a:rPr lang="en-US" altLang="zh-CN" dirty="0">
                <a:solidFill>
                  <a:schemeClr val="bg1"/>
                </a:solidFill>
              </a:rPr>
              <a:t>MOV </a:t>
            </a:r>
            <a:r>
              <a:rPr lang="en-US" altLang="zh-CN" dirty="0" err="1">
                <a:solidFill>
                  <a:schemeClr val="bg1"/>
                </a:solidFill>
              </a:rPr>
              <a:t>CR0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和第四步的语句之间不能有任何的其他的语句！（事实上，在</a:t>
            </a:r>
            <a:r>
              <a:rPr lang="en-US" altLang="zh-CN" b="1" u="sng" dirty="0">
                <a:solidFill>
                  <a:schemeClr val="bg1"/>
                </a:solidFill>
              </a:rPr>
              <a:t>Intel</a:t>
            </a:r>
            <a:r>
              <a:rPr lang="zh-CN" altLang="en-US" b="1" u="sng" dirty="0">
                <a:solidFill>
                  <a:schemeClr val="bg1"/>
                </a:solidFill>
              </a:rPr>
              <a:t>提供的手册中明确告诉我们，否则会出现一些随机错误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857894B-C570-41B5-A6DF-6505FA7A02ED}"/>
              </a:ext>
            </a:extLst>
          </p:cNvPr>
          <p:cNvCxnSpPr>
            <a:cxnSpLocks/>
          </p:cNvCxnSpPr>
          <p:nvPr/>
        </p:nvCxnSpPr>
        <p:spPr>
          <a:xfrm flipH="1">
            <a:off x="2767263" y="1977275"/>
            <a:ext cx="770022" cy="668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FA90E2D5-EEE9-43C6-A87F-62EF142F8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219" y="5443165"/>
            <a:ext cx="8667750" cy="31432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AF3699E-4AFC-4C4D-A260-D214D7CD3D36}"/>
              </a:ext>
            </a:extLst>
          </p:cNvPr>
          <p:cNvCxnSpPr>
            <a:cxnSpLocks/>
          </p:cNvCxnSpPr>
          <p:nvPr/>
        </p:nvCxnSpPr>
        <p:spPr>
          <a:xfrm>
            <a:off x="2879558" y="4461034"/>
            <a:ext cx="425116" cy="8856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50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 animBg="1"/>
      <p:bldP spid="16" grpId="1" animBg="1"/>
      <p:bldP spid="1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919</Words>
  <Application>Microsoft Office PowerPoint</Application>
  <PresentationFormat>宽屏</PresentationFormat>
  <Paragraphs>90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Cascadia Code</vt:lpstr>
      <vt:lpstr>OCR A Std</vt:lpstr>
      <vt:lpstr>Office 主题​​</vt:lpstr>
      <vt:lpstr>保护模式</vt:lpstr>
      <vt:lpstr>什么是保护模式</vt:lpstr>
      <vt:lpstr>保护模式下的寄存器</vt:lpstr>
      <vt:lpstr>保护模式如何“保护”？</vt:lpstr>
      <vt:lpstr>绘制一幅我们自己的内存地图</vt:lpstr>
      <vt:lpstr>进入保护模式 - 1</vt:lpstr>
      <vt:lpstr>进入保护模式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保护模式</dc:title>
  <dc:creator>Ou, Zelong</dc:creator>
  <cp:lastModifiedBy>Ou, Zelong</cp:lastModifiedBy>
  <cp:revision>25</cp:revision>
  <dcterms:created xsi:type="dcterms:W3CDTF">2020-09-30T02:19:12Z</dcterms:created>
  <dcterms:modified xsi:type="dcterms:W3CDTF">2020-10-01T03:55:56Z</dcterms:modified>
</cp:coreProperties>
</file>