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60097-5FF0-4134-A35D-1BD65166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109A55-72EF-49E7-ABC0-3FFB4EFB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1E5EA-C3C0-4B99-8B29-747592CB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A6AEB-B174-495F-99A9-988A20BF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E5BD1-DFF2-49C3-B028-585B4AB8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3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60FDD-01AA-4352-8A6E-14B58903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4890A-BA9C-407A-9C11-27B32C2D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22E8-446C-4097-BD78-0A7E7F19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76C2D-70CA-47BA-A4C6-B60F5F9E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ACD2-67E0-45E9-88B7-C755607D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1ECCA4-B343-438F-BF43-DBDAA0314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175FD-A22A-472E-B9DE-266A2446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B8AB-CE80-4830-BD91-F304D7BC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DF32A-3211-496C-92CA-F43C05AA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0266D-EF22-424C-81B0-D7FAF9C7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EEEC2-35D4-4582-939B-C2CBB383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FA81D-9F26-424A-AC5D-9605F0C4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430FA-ABE9-496F-A74D-BB6659D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EA907-178B-4880-8B8A-1C17871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40177-A4B8-4AFD-AB2E-26DBD4E9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FADB-5602-4087-9AC3-D48AF9FB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032DA-8547-4F31-9C43-7322FB1C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BC1F1-64F4-4C20-BD30-CF2239A4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D7549-5CE2-4683-B20D-3973C537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245B5-D91A-4262-BA8E-91D49E55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DDED-DB87-4552-97AC-3A50D0F6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CA6E5-20BF-4BE3-B463-7B6D195FE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F07A8-4BC5-44B3-8E2A-0ABB2690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24FC-73C2-438F-9E00-E3877141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9D64C-1614-4319-B929-A67ED76D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7CCE5-4442-48F7-B108-F5187C87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4D25-CEFF-408D-AC3C-7D45DCC6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ED345-CBB0-45FB-A2D7-B9320B0F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954EB-C752-434C-BBDC-1D9CB927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9E05FE-9454-4F2E-9902-123535EEB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4D3CC1-CDE1-4404-8BEF-A71C6A771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E1CB0-D002-446D-8243-F82D24DE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8E883-BE61-4C90-9D0C-8AEB495F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850A20-3583-46B5-A9AA-3F4B4FD7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46C98-4C47-44FB-BAF8-B0BC6C6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49C761-74C3-4369-9596-4C8528C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DE1C6C-E8D0-4B49-806A-0CCA6AB0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11D388-3C9E-4086-AC99-BEDB20C6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7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EA343-2C50-4030-B8F6-43202BE7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E88308-26AB-439E-948A-B2A8EE57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0E3F97-8FC7-4C33-93AC-FBC8B692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3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34841-6D90-4D2D-9698-6BE953F8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5C250-66B1-42BD-8E86-6D1E0541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47CEA-E0D4-470F-B985-4D3A16484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A01E7-E24C-4E1F-B4DB-0A5A92F2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A2339A-6887-4A03-A71F-639322FA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A07C5-708D-4FFC-ABCD-1544036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2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1251F-C901-4973-BBF3-562ED6CC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C9A3BF-1106-41DE-A732-19059FAC9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0F326-2E3B-456E-A7CB-C811E125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477DF-9114-418E-B531-6846E3C4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9074A-B46E-451A-92BA-C7DB87E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8BAE5-4EFE-428D-8799-73DDB05F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CCE44-C77E-47AD-8C94-78B66B4F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BC3A0-9D73-4B90-9D29-E6CDDFBCC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619A6-6FE2-4154-8EB7-608689E2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662E-652D-45A4-950C-EE84FC558CA8}" type="datetimeFigureOut">
              <a:rPr lang="zh-CN" altLang="en-US" smtClean="0"/>
              <a:t>2020-09-30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E9D65-88DC-40FE-9A05-2AD3B85D3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371F1-7891-4D70-819F-778319E02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8AE3-C90F-4B31-A275-504BBD5A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C5F4E4-1A61-450E-B56A-742619C4D8AF}"/>
              </a:ext>
            </a:extLst>
          </p:cNvPr>
          <p:cNvSpPr txBox="1"/>
          <p:nvPr/>
        </p:nvSpPr>
        <p:spPr>
          <a:xfrm>
            <a:off x="9534769" y="5626003"/>
            <a:ext cx="2657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操作系统的基本构成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F447E6-0EE3-4A2E-9D76-0615FAD1D430}"/>
              </a:ext>
            </a:extLst>
          </p:cNvPr>
          <p:cNvSpPr txBox="1"/>
          <p:nvPr/>
        </p:nvSpPr>
        <p:spPr>
          <a:xfrm>
            <a:off x="10222524" y="6149520"/>
            <a:ext cx="1563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EP.4</a:t>
            </a:r>
            <a:endParaRPr lang="zh-CN" altLang="en-US" sz="40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05A28-46FC-408D-B596-BB5EDBFFF72B}"/>
              </a:ext>
            </a:extLst>
          </p:cNvPr>
          <p:cNvSpPr txBox="1"/>
          <p:nvPr/>
        </p:nvSpPr>
        <p:spPr>
          <a:xfrm>
            <a:off x="11410462" y="6796445"/>
            <a:ext cx="803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OCR A Extended" panose="02010509020102010303" pitchFamily="50" charset="0"/>
              </a:rPr>
              <a:t>-1</a:t>
            </a:r>
            <a:endParaRPr lang="zh-CN" altLang="en-US" sz="40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E35BE2-BE15-4C48-B536-C1B0D720279B}"/>
              </a:ext>
            </a:extLst>
          </p:cNvPr>
          <p:cNvSpPr txBox="1"/>
          <p:nvPr/>
        </p:nvSpPr>
        <p:spPr>
          <a:xfrm>
            <a:off x="12213491" y="5626003"/>
            <a:ext cx="152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引导与结构</a:t>
            </a:r>
          </a:p>
        </p:txBody>
      </p:sp>
    </p:spTree>
    <p:extLst>
      <p:ext uri="{BB962C8B-B14F-4D97-AF65-F5344CB8AC3E}">
        <p14:creationId xmlns:p14="http://schemas.microsoft.com/office/powerpoint/2010/main" val="30880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4.375E-6 -0.05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2.96296E-6 L -0.13906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02356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2.59259E-6 L -0.00221 -0.09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3678F-1398-4972-90B0-02EE6713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9133"/>
          </a:xfrm>
        </p:spPr>
        <p:txBody>
          <a:bodyPr>
            <a:normAutofit/>
          </a:bodyPr>
          <a:lstStyle/>
          <a:p>
            <a:r>
              <a:rPr lang="zh-CN" altLang="en-US" dirty="0"/>
              <a:t>引导过程</a:t>
            </a:r>
            <a:br>
              <a:rPr lang="en-US" altLang="zh-CN" dirty="0"/>
            </a:br>
            <a:r>
              <a:rPr lang="en-US" altLang="zh-CN" sz="2000" dirty="0"/>
              <a:t>Stages of bootstrap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67B0B4-609A-47D6-9688-55478A9064AC}"/>
              </a:ext>
            </a:extLst>
          </p:cNvPr>
          <p:cNvSpPr/>
          <p:nvPr/>
        </p:nvSpPr>
        <p:spPr>
          <a:xfrm>
            <a:off x="981287" y="2622127"/>
            <a:ext cx="7205134" cy="12801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63B059-C71A-4585-AA7C-D4EBA7976D27}"/>
              </a:ext>
            </a:extLst>
          </p:cNvPr>
          <p:cNvSpPr/>
          <p:nvPr/>
        </p:nvSpPr>
        <p:spPr>
          <a:xfrm>
            <a:off x="1159084" y="2776219"/>
            <a:ext cx="2023534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初级引导程序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被载入至</a:t>
            </a:r>
            <a:r>
              <a:rPr lang="en-US" altLang="zh-CN" sz="1400" dirty="0" err="1"/>
              <a:t>0x7c00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251D0C5-D56F-470F-A01C-A82D72FC5072}"/>
              </a:ext>
            </a:extLst>
          </p:cNvPr>
          <p:cNvSpPr/>
          <p:nvPr/>
        </p:nvSpPr>
        <p:spPr>
          <a:xfrm>
            <a:off x="3182619" y="3157219"/>
            <a:ext cx="1625600" cy="20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7689A-DEB8-4872-A7CB-C7FFA428D0A9}"/>
              </a:ext>
            </a:extLst>
          </p:cNvPr>
          <p:cNvSpPr txBox="1"/>
          <p:nvPr/>
        </p:nvSpPr>
        <p:spPr>
          <a:xfrm>
            <a:off x="3279986" y="3364652"/>
            <a:ext cx="143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从磁盘读取次级引导程序至内存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444BCF-08F5-4003-ACA7-38C1D4A72B98}"/>
              </a:ext>
            </a:extLst>
          </p:cNvPr>
          <p:cNvSpPr/>
          <p:nvPr/>
        </p:nvSpPr>
        <p:spPr>
          <a:xfrm>
            <a:off x="4808219" y="2776219"/>
            <a:ext cx="2023534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次级引导程序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载入至 任意 位置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2EB279F-826A-452F-920D-340DED8377C0}"/>
              </a:ext>
            </a:extLst>
          </p:cNvPr>
          <p:cNvSpPr/>
          <p:nvPr/>
        </p:nvSpPr>
        <p:spPr>
          <a:xfrm>
            <a:off x="6831753" y="3157219"/>
            <a:ext cx="1625600" cy="20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08344C-D688-4E89-8CA7-175E79AFC5A1}"/>
              </a:ext>
            </a:extLst>
          </p:cNvPr>
          <p:cNvSpPr txBox="1"/>
          <p:nvPr/>
        </p:nvSpPr>
        <p:spPr>
          <a:xfrm>
            <a:off x="6929120" y="3326437"/>
            <a:ext cx="143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读取内核至内存。并进入保护模式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C186C-37AB-40E6-A988-850CD3CC54B0}"/>
              </a:ext>
            </a:extLst>
          </p:cNvPr>
          <p:cNvSpPr txBox="1"/>
          <p:nvPr/>
        </p:nvSpPr>
        <p:spPr>
          <a:xfrm>
            <a:off x="6829215" y="3913955"/>
            <a:ext cx="137244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位实模式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7578B4-0B56-4614-96AE-9ED257B1D046}"/>
              </a:ext>
            </a:extLst>
          </p:cNvPr>
          <p:cNvSpPr/>
          <p:nvPr/>
        </p:nvSpPr>
        <p:spPr>
          <a:xfrm>
            <a:off x="8457353" y="2774101"/>
            <a:ext cx="2023534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载入至 任意 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54EA99-3996-4743-AE35-D02E8E031383}"/>
              </a:ext>
            </a:extLst>
          </p:cNvPr>
          <p:cNvSpPr txBox="1"/>
          <p:nvPr/>
        </p:nvSpPr>
        <p:spPr>
          <a:xfrm>
            <a:off x="3279985" y="2741814"/>
            <a:ext cx="143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跳转至次级引导程序的起始地址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8271B3-9C3D-495B-B716-701E5F902C78}"/>
              </a:ext>
            </a:extLst>
          </p:cNvPr>
          <p:cNvSpPr txBox="1"/>
          <p:nvPr/>
        </p:nvSpPr>
        <p:spPr>
          <a:xfrm>
            <a:off x="6929120" y="2766056"/>
            <a:ext cx="125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跳转至内核入口点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5879E6-A237-4A12-BB56-35778199FF25}"/>
              </a:ext>
            </a:extLst>
          </p:cNvPr>
          <p:cNvSpPr/>
          <p:nvPr/>
        </p:nvSpPr>
        <p:spPr>
          <a:xfrm>
            <a:off x="8283787" y="2620854"/>
            <a:ext cx="2385060" cy="128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56043D-E4F3-4796-9DF5-7B78D9D24A30}"/>
              </a:ext>
            </a:extLst>
          </p:cNvPr>
          <p:cNvSpPr txBox="1"/>
          <p:nvPr/>
        </p:nvSpPr>
        <p:spPr>
          <a:xfrm>
            <a:off x="9082193" y="3913955"/>
            <a:ext cx="15976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位保护模式</a:t>
            </a:r>
          </a:p>
        </p:txBody>
      </p:sp>
    </p:spTree>
    <p:extLst>
      <p:ext uri="{BB962C8B-B14F-4D97-AF65-F5344CB8AC3E}">
        <p14:creationId xmlns:p14="http://schemas.microsoft.com/office/powerpoint/2010/main" val="40476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2B46CE-6609-4BDC-A55C-B5C422D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9133"/>
          </a:xfrm>
        </p:spPr>
        <p:txBody>
          <a:bodyPr>
            <a:normAutofit/>
          </a:bodyPr>
          <a:lstStyle/>
          <a:p>
            <a:r>
              <a:rPr lang="zh-CN" altLang="en-US" dirty="0"/>
              <a:t>引导过程 </a:t>
            </a:r>
            <a:r>
              <a:rPr lang="en-US" altLang="zh-CN" dirty="0"/>
              <a:t>– </a:t>
            </a:r>
            <a:r>
              <a:rPr lang="zh-CN" altLang="en-US" dirty="0"/>
              <a:t>初级引导</a:t>
            </a:r>
            <a:br>
              <a:rPr lang="en-US" altLang="zh-CN" dirty="0"/>
            </a:br>
            <a:r>
              <a:rPr lang="en-US" altLang="zh-CN" sz="2000" dirty="0"/>
              <a:t>Stages of bootstrap – Primary Bootstrap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45426-848B-4CFA-A4B8-BEE183F2B235}"/>
              </a:ext>
            </a:extLst>
          </p:cNvPr>
          <p:cNvSpPr txBox="1"/>
          <p:nvPr/>
        </p:nvSpPr>
        <p:spPr>
          <a:xfrm>
            <a:off x="0" y="29904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只能最多有</a:t>
            </a:r>
            <a:r>
              <a:rPr lang="en-US" altLang="zh-CN" sz="3200" b="1" dirty="0"/>
              <a:t>512</a:t>
            </a:r>
            <a:r>
              <a:rPr lang="zh-CN" altLang="en-US" sz="3200" b="1" dirty="0"/>
              <a:t>个字节（一个扇区的大小）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B586D4-122C-4DBA-9EBA-2F5D0DE92AF8}"/>
              </a:ext>
            </a:extLst>
          </p:cNvPr>
          <p:cNvSpPr txBox="1"/>
          <p:nvPr/>
        </p:nvSpPr>
        <p:spPr>
          <a:xfrm>
            <a:off x="0" y="18457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位于第一个扇区（</a:t>
            </a:r>
            <a:r>
              <a:rPr lang="en-US" altLang="zh-CN" sz="3200" b="1" dirty="0" err="1"/>
              <a:t>MBR</a:t>
            </a:r>
            <a:r>
              <a:rPr lang="en-US" altLang="zh-CN" sz="3200" b="1" dirty="0"/>
              <a:t>?</a:t>
            </a:r>
            <a:r>
              <a:rPr lang="zh-CN" altLang="en-US" sz="3200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861E4-2F89-486A-A4E1-852AB1B21C47}"/>
              </a:ext>
            </a:extLst>
          </p:cNvPr>
          <p:cNvSpPr txBox="1"/>
          <p:nvPr/>
        </p:nvSpPr>
        <p:spPr>
          <a:xfrm>
            <a:off x="0" y="41351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初级引导的功能：读取次级引导</a:t>
            </a:r>
          </a:p>
        </p:txBody>
      </p:sp>
    </p:spTree>
    <p:extLst>
      <p:ext uri="{BB962C8B-B14F-4D97-AF65-F5344CB8AC3E}">
        <p14:creationId xmlns:p14="http://schemas.microsoft.com/office/powerpoint/2010/main" val="18798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2B46CE-6609-4BDC-A55C-B5C422D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9133"/>
          </a:xfrm>
        </p:spPr>
        <p:txBody>
          <a:bodyPr>
            <a:normAutofit/>
          </a:bodyPr>
          <a:lstStyle/>
          <a:p>
            <a:r>
              <a:rPr lang="zh-CN" altLang="en-US" dirty="0"/>
              <a:t>引导过程 </a:t>
            </a:r>
            <a:r>
              <a:rPr lang="en-US" altLang="zh-CN" dirty="0"/>
              <a:t>– </a:t>
            </a:r>
            <a:r>
              <a:rPr lang="zh-CN" altLang="en-US" dirty="0"/>
              <a:t>次级引导</a:t>
            </a:r>
            <a:br>
              <a:rPr lang="en-US" altLang="zh-CN" dirty="0"/>
            </a:br>
            <a:r>
              <a:rPr lang="en-US" altLang="zh-CN" sz="2000" dirty="0"/>
              <a:t>Stages of bootstrap – Secondary Bootstrap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45426-848B-4CFA-A4B8-BEE183F2B235}"/>
              </a:ext>
            </a:extLst>
          </p:cNvPr>
          <p:cNvSpPr txBox="1"/>
          <p:nvPr/>
        </p:nvSpPr>
        <p:spPr>
          <a:xfrm>
            <a:off x="0" y="29904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无硬性大小限制（当然不能超过磁盘大小）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B586D4-122C-4DBA-9EBA-2F5D0DE92AF8}"/>
              </a:ext>
            </a:extLst>
          </p:cNvPr>
          <p:cNvSpPr txBox="1"/>
          <p:nvPr/>
        </p:nvSpPr>
        <p:spPr>
          <a:xfrm>
            <a:off x="0" y="18457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位于第一个扇区之后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861E4-2F89-486A-A4E1-852AB1B21C47}"/>
              </a:ext>
            </a:extLst>
          </p:cNvPr>
          <p:cNvSpPr txBox="1"/>
          <p:nvPr/>
        </p:nvSpPr>
        <p:spPr>
          <a:xfrm>
            <a:off x="0" y="41351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功能：载入操作系统内核，准备以及进入保护模式</a:t>
            </a:r>
          </a:p>
        </p:txBody>
      </p:sp>
    </p:spTree>
    <p:extLst>
      <p:ext uri="{BB962C8B-B14F-4D97-AF65-F5344CB8AC3E}">
        <p14:creationId xmlns:p14="http://schemas.microsoft.com/office/powerpoint/2010/main" val="23450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2B46CE-6609-4BDC-A55C-B5C422D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9133"/>
          </a:xfrm>
        </p:spPr>
        <p:txBody>
          <a:bodyPr>
            <a:normAutofit/>
          </a:bodyPr>
          <a:lstStyle/>
          <a:p>
            <a:r>
              <a:rPr lang="zh-CN" altLang="en-US" dirty="0"/>
              <a:t>引导过程 </a:t>
            </a:r>
            <a:r>
              <a:rPr lang="en-US" altLang="zh-CN" dirty="0"/>
              <a:t>– </a:t>
            </a:r>
            <a:r>
              <a:rPr lang="zh-CN" altLang="en-US" dirty="0"/>
              <a:t>内核</a:t>
            </a:r>
            <a:br>
              <a:rPr lang="en-US" altLang="zh-CN" dirty="0"/>
            </a:br>
            <a:r>
              <a:rPr lang="en-US" altLang="zh-CN" sz="2000" dirty="0"/>
              <a:t>Stages of bootstrap - Kernel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45426-848B-4CFA-A4B8-BEE183F2B235}"/>
              </a:ext>
            </a:extLst>
          </p:cNvPr>
          <p:cNvSpPr txBox="1"/>
          <p:nvPr/>
        </p:nvSpPr>
        <p:spPr>
          <a:xfrm>
            <a:off x="0" y="29904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无硬性大小限制（不能超过磁盘大小）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B586D4-122C-4DBA-9EBA-2F5D0DE92AF8}"/>
              </a:ext>
            </a:extLst>
          </p:cNvPr>
          <p:cNvSpPr txBox="1"/>
          <p:nvPr/>
        </p:nvSpPr>
        <p:spPr>
          <a:xfrm>
            <a:off x="0" y="1845733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位于次级引导程序之后</a:t>
            </a:r>
            <a:endParaRPr lang="en-US" altLang="zh-CN" sz="3200" b="1" dirty="0"/>
          </a:p>
          <a:p>
            <a:pPr algn="ctr"/>
            <a:r>
              <a:rPr lang="zh-CN" altLang="en-US" b="1" dirty="0"/>
              <a:t>（当然，这并不是绝对的）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861E4-2F89-486A-A4E1-852AB1B21C47}"/>
              </a:ext>
            </a:extLst>
          </p:cNvPr>
          <p:cNvSpPr txBox="1"/>
          <p:nvPr/>
        </p:nvSpPr>
        <p:spPr>
          <a:xfrm>
            <a:off x="0" y="41351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功能：很多</a:t>
            </a:r>
          </a:p>
        </p:txBody>
      </p:sp>
    </p:spTree>
    <p:extLst>
      <p:ext uri="{BB962C8B-B14F-4D97-AF65-F5344CB8AC3E}">
        <p14:creationId xmlns:p14="http://schemas.microsoft.com/office/powerpoint/2010/main" val="14972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FE23FD-3131-4B26-B5BB-CC627EE6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9133"/>
          </a:xfrm>
        </p:spPr>
        <p:txBody>
          <a:bodyPr>
            <a:normAutofit/>
          </a:bodyPr>
          <a:lstStyle/>
          <a:p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基本框架</a:t>
            </a:r>
            <a:br>
              <a:rPr lang="en-US" altLang="zh-CN" dirty="0"/>
            </a:br>
            <a:r>
              <a:rPr lang="en-US" altLang="zh-CN" sz="2000" dirty="0"/>
              <a:t>Kernel —— Basic Framework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719BD9-2568-4630-B5F2-3D914010F088}"/>
              </a:ext>
            </a:extLst>
          </p:cNvPr>
          <p:cNvSpPr/>
          <p:nvPr/>
        </p:nvSpPr>
        <p:spPr>
          <a:xfrm>
            <a:off x="1371601" y="3513667"/>
            <a:ext cx="9101667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869675-1109-4953-B31A-2EE9BB979D7D}"/>
              </a:ext>
            </a:extLst>
          </p:cNvPr>
          <p:cNvSpPr/>
          <p:nvPr/>
        </p:nvSpPr>
        <p:spPr>
          <a:xfrm>
            <a:off x="1371597" y="4419600"/>
            <a:ext cx="9101667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硬件抽象层（</a:t>
            </a:r>
            <a:r>
              <a:rPr lang="en-US" altLang="zh-CN" dirty="0"/>
              <a:t>HAL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9965D-EB10-4489-A229-48C78B862651}"/>
              </a:ext>
            </a:extLst>
          </p:cNvPr>
          <p:cNvSpPr/>
          <p:nvPr/>
        </p:nvSpPr>
        <p:spPr>
          <a:xfrm>
            <a:off x="1371597" y="3835400"/>
            <a:ext cx="171026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系统中断向量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1E6A0F-ECFB-4C76-B79B-DB64B46E9A8A}"/>
              </a:ext>
            </a:extLst>
          </p:cNvPr>
          <p:cNvSpPr/>
          <p:nvPr/>
        </p:nvSpPr>
        <p:spPr>
          <a:xfrm>
            <a:off x="3183466" y="3835400"/>
            <a:ext cx="11683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DD024A-8E0B-4AFB-A02C-27F2248193AE}"/>
              </a:ext>
            </a:extLst>
          </p:cNvPr>
          <p:cNvSpPr/>
          <p:nvPr/>
        </p:nvSpPr>
        <p:spPr>
          <a:xfrm>
            <a:off x="4453464" y="3835400"/>
            <a:ext cx="11683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21478-AA1E-40E4-ABA0-147EF7A65636}"/>
              </a:ext>
            </a:extLst>
          </p:cNvPr>
          <p:cNvSpPr/>
          <p:nvPr/>
        </p:nvSpPr>
        <p:spPr>
          <a:xfrm>
            <a:off x="5723462" y="3835400"/>
            <a:ext cx="11683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263659-3562-495C-B75C-C33CF2FE1106}"/>
              </a:ext>
            </a:extLst>
          </p:cNvPr>
          <p:cNvSpPr/>
          <p:nvPr/>
        </p:nvSpPr>
        <p:spPr>
          <a:xfrm>
            <a:off x="8263458" y="3835400"/>
            <a:ext cx="220980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各类驱动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491BA0-2F6C-477B-8AE4-8D9B96546717}"/>
              </a:ext>
            </a:extLst>
          </p:cNvPr>
          <p:cNvSpPr/>
          <p:nvPr/>
        </p:nvSpPr>
        <p:spPr>
          <a:xfrm>
            <a:off x="6993460" y="3826933"/>
            <a:ext cx="11683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0773DF-B9EA-4FE4-B54E-B4C11CDF603E}"/>
              </a:ext>
            </a:extLst>
          </p:cNvPr>
          <p:cNvSpPr/>
          <p:nvPr/>
        </p:nvSpPr>
        <p:spPr>
          <a:xfrm>
            <a:off x="1371596" y="3251200"/>
            <a:ext cx="9101667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en-US" altLang="zh-CN" dirty="0"/>
              <a:t>API</a:t>
            </a:r>
            <a:r>
              <a:rPr lang="zh-CN" altLang="en-US" dirty="0"/>
              <a:t>抽象层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1ABA8D-98BF-4AB5-8631-6008A9EB93F3}"/>
              </a:ext>
            </a:extLst>
          </p:cNvPr>
          <p:cNvSpPr/>
          <p:nvPr/>
        </p:nvSpPr>
        <p:spPr>
          <a:xfrm>
            <a:off x="1371596" y="2971800"/>
            <a:ext cx="9101667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8A10A0-79A7-4014-80EE-BAEC000D1E44}"/>
              </a:ext>
            </a:extLst>
          </p:cNvPr>
          <p:cNvSpPr/>
          <p:nvPr/>
        </p:nvSpPr>
        <p:spPr>
          <a:xfrm>
            <a:off x="1159934" y="3009899"/>
            <a:ext cx="9575800" cy="20912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A043CC-E89D-4BF0-BF1F-3947D8AADB1E}"/>
              </a:ext>
            </a:extLst>
          </p:cNvPr>
          <p:cNvSpPr txBox="1"/>
          <p:nvPr/>
        </p:nvSpPr>
        <p:spPr>
          <a:xfrm>
            <a:off x="10735734" y="3009899"/>
            <a:ext cx="461665" cy="1566333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内核（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E923F2-CB78-49A0-9546-883BDDA9C931}"/>
              </a:ext>
            </a:extLst>
          </p:cNvPr>
          <p:cNvSpPr txBox="1"/>
          <p:nvPr/>
        </p:nvSpPr>
        <p:spPr>
          <a:xfrm>
            <a:off x="10767367" y="3008673"/>
            <a:ext cx="461665" cy="167501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操作系统（</a:t>
            </a:r>
            <a:r>
              <a:rPr lang="en-US" altLang="zh-CN" dirty="0">
                <a:solidFill>
                  <a:schemeClr val="bg1"/>
                </a:solidFill>
              </a:rPr>
              <a:t>OS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577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-0.09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2.91667E-6 0.25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228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OCR A Extended</vt:lpstr>
      <vt:lpstr>Office 主题​​</vt:lpstr>
      <vt:lpstr>PowerPoint 演示文稿</vt:lpstr>
      <vt:lpstr>引导过程 Stages of bootstrap</vt:lpstr>
      <vt:lpstr>引导过程 – 初级引导 Stages of bootstrap – Primary Bootstrap</vt:lpstr>
      <vt:lpstr>引导过程 – 次级引导 Stages of bootstrap – Secondary Bootstrap</vt:lpstr>
      <vt:lpstr>引导过程 – 内核 Stages of bootstrap - Kernel</vt:lpstr>
      <vt:lpstr>内核——基本框架 Kernel —— Basic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Ivanov Ou</dc:creator>
  <cp:lastModifiedBy>Ou, Zelong</cp:lastModifiedBy>
  <cp:revision>15</cp:revision>
  <dcterms:created xsi:type="dcterms:W3CDTF">2019-10-25T12:25:05Z</dcterms:created>
  <dcterms:modified xsi:type="dcterms:W3CDTF">2020-09-30T02:18:08Z</dcterms:modified>
</cp:coreProperties>
</file>