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0" r:id="rId4"/>
    <p:sldId id="263" r:id="rId5"/>
    <p:sldId id="258" r:id="rId6"/>
    <p:sldId id="262" r:id="rId7"/>
    <p:sldId id="259" r:id="rId8"/>
    <p:sldId id="261"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240AA-B5C9-48F2-9E8E-DE7F15D0D8AE}" type="datetimeFigureOut">
              <a:rPr lang="zh-CN" altLang="en-US" smtClean="0"/>
              <a:t>2017/1/14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72AD7D-369E-4CC6-B646-DC4557B605FE}" type="slidenum">
              <a:rPr lang="zh-CN" altLang="en-US" smtClean="0"/>
              <a:t>‹#›</a:t>
            </a:fld>
            <a:endParaRPr lang="zh-CN" altLang="en-US"/>
          </a:p>
        </p:txBody>
      </p:sp>
    </p:spTree>
    <p:extLst>
      <p:ext uri="{BB962C8B-B14F-4D97-AF65-F5344CB8AC3E}">
        <p14:creationId xmlns:p14="http://schemas.microsoft.com/office/powerpoint/2010/main" val="2104913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72AD7D-369E-4CC6-B646-DC4557B605FE}" type="slidenum">
              <a:rPr lang="zh-CN" altLang="en-US" smtClean="0"/>
              <a:t>4</a:t>
            </a:fld>
            <a:endParaRPr lang="zh-CN" altLang="en-US"/>
          </a:p>
        </p:txBody>
      </p:sp>
    </p:spTree>
    <p:extLst>
      <p:ext uri="{BB962C8B-B14F-4D97-AF65-F5344CB8AC3E}">
        <p14:creationId xmlns:p14="http://schemas.microsoft.com/office/powerpoint/2010/main" val="86515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E11285E5-CD4B-46C0-B6CF-453EE300340E}" type="datetimeFigureOut">
              <a:rPr lang="zh-CN" altLang="en-US" smtClean="0"/>
              <a:t>2017/1/14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64EA8-C879-4017-9E20-747B52D4D9A2}" type="slidenum">
              <a:rPr lang="zh-CN" altLang="en-US" smtClean="0"/>
              <a:t>‹#›</a:t>
            </a:fld>
            <a:endParaRPr lang="zh-CN" altLang="en-US"/>
          </a:p>
        </p:txBody>
      </p:sp>
    </p:spTree>
    <p:extLst>
      <p:ext uri="{BB962C8B-B14F-4D97-AF65-F5344CB8AC3E}">
        <p14:creationId xmlns:p14="http://schemas.microsoft.com/office/powerpoint/2010/main" val="125157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1285E5-CD4B-46C0-B6CF-453EE300340E}" type="datetimeFigureOut">
              <a:rPr lang="zh-CN" altLang="en-US" smtClean="0"/>
              <a:t>2017/1/14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64EA8-C879-4017-9E20-747B52D4D9A2}" type="slidenum">
              <a:rPr lang="zh-CN" altLang="en-US" smtClean="0"/>
              <a:t>‹#›</a:t>
            </a:fld>
            <a:endParaRPr lang="zh-CN" altLang="en-US"/>
          </a:p>
        </p:txBody>
      </p:sp>
    </p:spTree>
    <p:extLst>
      <p:ext uri="{BB962C8B-B14F-4D97-AF65-F5344CB8AC3E}">
        <p14:creationId xmlns:p14="http://schemas.microsoft.com/office/powerpoint/2010/main" val="1660410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1285E5-CD4B-46C0-B6CF-453EE300340E}" type="datetimeFigureOut">
              <a:rPr lang="zh-CN" altLang="en-US" smtClean="0"/>
              <a:t>2017/1/14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64EA8-C879-4017-9E20-747B52D4D9A2}" type="slidenum">
              <a:rPr lang="zh-CN" altLang="en-US" smtClean="0"/>
              <a:t>‹#›</a:t>
            </a:fld>
            <a:endParaRPr lang="zh-CN" altLang="en-US"/>
          </a:p>
        </p:txBody>
      </p:sp>
    </p:spTree>
    <p:extLst>
      <p:ext uri="{BB962C8B-B14F-4D97-AF65-F5344CB8AC3E}">
        <p14:creationId xmlns:p14="http://schemas.microsoft.com/office/powerpoint/2010/main" val="3213081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1285E5-CD4B-46C0-B6CF-453EE300340E}" type="datetimeFigureOut">
              <a:rPr lang="zh-CN" altLang="en-US" smtClean="0"/>
              <a:t>2017/1/14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64EA8-C879-4017-9E20-747B52D4D9A2}" type="slidenum">
              <a:rPr lang="zh-CN" altLang="en-US" smtClean="0"/>
              <a:t>‹#›</a:t>
            </a:fld>
            <a:endParaRPr lang="zh-CN" altLang="en-US"/>
          </a:p>
        </p:txBody>
      </p:sp>
    </p:spTree>
    <p:extLst>
      <p:ext uri="{BB962C8B-B14F-4D97-AF65-F5344CB8AC3E}">
        <p14:creationId xmlns:p14="http://schemas.microsoft.com/office/powerpoint/2010/main" val="523657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11285E5-CD4B-46C0-B6CF-453EE300340E}" type="datetimeFigureOut">
              <a:rPr lang="zh-CN" altLang="en-US" smtClean="0"/>
              <a:t>2017/1/14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64EA8-C879-4017-9E20-747B52D4D9A2}" type="slidenum">
              <a:rPr lang="zh-CN" altLang="en-US" smtClean="0"/>
              <a:t>‹#›</a:t>
            </a:fld>
            <a:endParaRPr lang="zh-CN" altLang="en-US"/>
          </a:p>
        </p:txBody>
      </p:sp>
    </p:spTree>
    <p:extLst>
      <p:ext uri="{BB962C8B-B14F-4D97-AF65-F5344CB8AC3E}">
        <p14:creationId xmlns:p14="http://schemas.microsoft.com/office/powerpoint/2010/main" val="1860097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11285E5-CD4B-46C0-B6CF-453EE300340E}" type="datetimeFigureOut">
              <a:rPr lang="zh-CN" altLang="en-US" smtClean="0"/>
              <a:t>2017/1/14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D64EA8-C879-4017-9E20-747B52D4D9A2}" type="slidenum">
              <a:rPr lang="zh-CN" altLang="en-US" smtClean="0"/>
              <a:t>‹#›</a:t>
            </a:fld>
            <a:endParaRPr lang="zh-CN" altLang="en-US"/>
          </a:p>
        </p:txBody>
      </p:sp>
    </p:spTree>
    <p:extLst>
      <p:ext uri="{BB962C8B-B14F-4D97-AF65-F5344CB8AC3E}">
        <p14:creationId xmlns:p14="http://schemas.microsoft.com/office/powerpoint/2010/main" val="190037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11285E5-CD4B-46C0-B6CF-453EE300340E}" type="datetimeFigureOut">
              <a:rPr lang="zh-CN" altLang="en-US" smtClean="0"/>
              <a:t>2017/1/14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D64EA8-C879-4017-9E20-747B52D4D9A2}" type="slidenum">
              <a:rPr lang="zh-CN" altLang="en-US" smtClean="0"/>
              <a:t>‹#›</a:t>
            </a:fld>
            <a:endParaRPr lang="zh-CN" altLang="en-US"/>
          </a:p>
        </p:txBody>
      </p:sp>
    </p:spTree>
    <p:extLst>
      <p:ext uri="{BB962C8B-B14F-4D97-AF65-F5344CB8AC3E}">
        <p14:creationId xmlns:p14="http://schemas.microsoft.com/office/powerpoint/2010/main" val="3090083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11285E5-CD4B-46C0-B6CF-453EE300340E}" type="datetimeFigureOut">
              <a:rPr lang="zh-CN" altLang="en-US" smtClean="0"/>
              <a:t>2017/1/14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D64EA8-C879-4017-9E20-747B52D4D9A2}" type="slidenum">
              <a:rPr lang="zh-CN" altLang="en-US" smtClean="0"/>
              <a:t>‹#›</a:t>
            </a:fld>
            <a:endParaRPr lang="zh-CN" altLang="en-US"/>
          </a:p>
        </p:txBody>
      </p:sp>
    </p:spTree>
    <p:extLst>
      <p:ext uri="{BB962C8B-B14F-4D97-AF65-F5344CB8AC3E}">
        <p14:creationId xmlns:p14="http://schemas.microsoft.com/office/powerpoint/2010/main" val="267120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11285E5-CD4B-46C0-B6CF-453EE300340E}" type="datetimeFigureOut">
              <a:rPr lang="zh-CN" altLang="en-US" smtClean="0"/>
              <a:t>2017/1/14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D64EA8-C879-4017-9E20-747B52D4D9A2}" type="slidenum">
              <a:rPr lang="zh-CN" altLang="en-US" smtClean="0"/>
              <a:t>‹#›</a:t>
            </a:fld>
            <a:endParaRPr lang="zh-CN" altLang="en-US"/>
          </a:p>
        </p:txBody>
      </p:sp>
    </p:spTree>
    <p:extLst>
      <p:ext uri="{BB962C8B-B14F-4D97-AF65-F5344CB8AC3E}">
        <p14:creationId xmlns:p14="http://schemas.microsoft.com/office/powerpoint/2010/main" val="767998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11285E5-CD4B-46C0-B6CF-453EE300340E}" type="datetimeFigureOut">
              <a:rPr lang="zh-CN" altLang="en-US" smtClean="0"/>
              <a:t>2017/1/14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D64EA8-C879-4017-9E20-747B52D4D9A2}" type="slidenum">
              <a:rPr lang="zh-CN" altLang="en-US" smtClean="0"/>
              <a:t>‹#›</a:t>
            </a:fld>
            <a:endParaRPr lang="zh-CN" altLang="en-US"/>
          </a:p>
        </p:txBody>
      </p:sp>
    </p:spTree>
    <p:extLst>
      <p:ext uri="{BB962C8B-B14F-4D97-AF65-F5344CB8AC3E}">
        <p14:creationId xmlns:p14="http://schemas.microsoft.com/office/powerpoint/2010/main" val="1520845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11285E5-CD4B-46C0-B6CF-453EE300340E}" type="datetimeFigureOut">
              <a:rPr lang="zh-CN" altLang="en-US" smtClean="0"/>
              <a:t>2017/1/14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D64EA8-C879-4017-9E20-747B52D4D9A2}" type="slidenum">
              <a:rPr lang="zh-CN" altLang="en-US" smtClean="0"/>
              <a:t>‹#›</a:t>
            </a:fld>
            <a:endParaRPr lang="zh-CN" altLang="en-US"/>
          </a:p>
        </p:txBody>
      </p:sp>
    </p:spTree>
    <p:extLst>
      <p:ext uri="{BB962C8B-B14F-4D97-AF65-F5344CB8AC3E}">
        <p14:creationId xmlns:p14="http://schemas.microsoft.com/office/powerpoint/2010/main" val="1305741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1285E5-CD4B-46C0-B6CF-453EE300340E}" type="datetimeFigureOut">
              <a:rPr lang="zh-CN" altLang="en-US" smtClean="0"/>
              <a:t>2017/1/14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D64EA8-C879-4017-9E20-747B52D4D9A2}" type="slidenum">
              <a:rPr lang="zh-CN" altLang="en-US" smtClean="0"/>
              <a:t>‹#›</a:t>
            </a:fld>
            <a:endParaRPr lang="zh-CN" altLang="en-US"/>
          </a:p>
        </p:txBody>
      </p:sp>
    </p:spTree>
    <p:extLst>
      <p:ext uri="{BB962C8B-B14F-4D97-AF65-F5344CB8AC3E}">
        <p14:creationId xmlns:p14="http://schemas.microsoft.com/office/powerpoint/2010/main" val="3792434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10049164" y="6150114"/>
            <a:ext cx="2142836" cy="707886"/>
          </a:xfrm>
          <a:prstGeom prst="rect">
            <a:avLst/>
          </a:prstGeom>
          <a:noFill/>
        </p:spPr>
        <p:txBody>
          <a:bodyPr wrap="square" rtlCol="0">
            <a:spAutoFit/>
          </a:bodyPr>
          <a:lstStyle/>
          <a:p>
            <a:r>
              <a:rPr lang="en-US" altLang="zh-CN" sz="4000" dirty="0">
                <a:solidFill>
                  <a:schemeClr val="bg1"/>
                </a:solidFill>
                <a:latin typeface="OCR A Std" panose="020F0609000104060307" pitchFamily="49" charset="0"/>
              </a:rPr>
              <a:t>EP.1</a:t>
            </a:r>
            <a:endParaRPr lang="zh-CN" altLang="en-US" sz="4000" dirty="0">
              <a:solidFill>
                <a:schemeClr val="bg1"/>
              </a:solidFill>
              <a:latin typeface="OCR A Std" panose="020F0609000104060307" pitchFamily="49" charset="0"/>
            </a:endParaRPr>
          </a:p>
        </p:txBody>
      </p:sp>
      <p:sp>
        <p:nvSpPr>
          <p:cNvPr id="5" name="文本框 4"/>
          <p:cNvSpPr txBox="1"/>
          <p:nvPr/>
        </p:nvSpPr>
        <p:spPr>
          <a:xfrm>
            <a:off x="9005455" y="5190837"/>
            <a:ext cx="3186545" cy="584775"/>
          </a:xfrm>
          <a:prstGeom prst="rect">
            <a:avLst/>
          </a:prstGeom>
          <a:noFill/>
        </p:spPr>
        <p:txBody>
          <a:bodyPr wrap="square" rtlCol="0">
            <a:spAutoFit/>
          </a:bodyPr>
          <a:lstStyle/>
          <a:p>
            <a:r>
              <a:rPr lang="zh-CN" altLang="en-US" sz="3200" dirty="0">
                <a:solidFill>
                  <a:schemeClr val="bg1"/>
                </a:solidFill>
              </a:rPr>
              <a:t>计算机基本架构</a:t>
            </a:r>
          </a:p>
        </p:txBody>
      </p:sp>
    </p:spTree>
    <p:extLst>
      <p:ext uri="{BB962C8B-B14F-4D97-AF65-F5344CB8AC3E}">
        <p14:creationId xmlns:p14="http://schemas.microsoft.com/office/powerpoint/2010/main" val="239302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515600" cy="1325563"/>
          </a:xfrm>
          <a:noFill/>
        </p:spPr>
        <p:txBody>
          <a:bodyPr>
            <a:normAutofit/>
          </a:bodyPr>
          <a:lstStyle/>
          <a:p>
            <a:r>
              <a:rPr lang="zh-CN" altLang="en-US" dirty="0"/>
              <a:t>冯诺依曼架构 </a:t>
            </a:r>
            <a:br>
              <a:rPr lang="en-US" altLang="zh-CN" dirty="0"/>
            </a:br>
            <a:r>
              <a:rPr lang="en-US" altLang="zh-CN" sz="1800" dirty="0"/>
              <a:t>Von Neumann architecture</a:t>
            </a:r>
            <a:endParaRPr lang="zh-CN" altLang="en-US" sz="1800" dirty="0"/>
          </a:p>
        </p:txBody>
      </p:sp>
      <p:sp>
        <p:nvSpPr>
          <p:cNvPr id="3" name="内容占位符 2"/>
          <p:cNvSpPr>
            <a:spLocks noGrp="1"/>
          </p:cNvSpPr>
          <p:nvPr>
            <p:ph idx="1"/>
          </p:nvPr>
        </p:nvSpPr>
        <p:spPr>
          <a:xfrm>
            <a:off x="0" y="1325563"/>
            <a:ext cx="7601527" cy="4351338"/>
          </a:xfrm>
        </p:spPr>
        <p:txBody>
          <a:bodyPr/>
          <a:lstStyle/>
          <a:p>
            <a:r>
              <a:rPr lang="zh-CN" altLang="en-US" dirty="0"/>
              <a:t>冯诺依曼架构是现代计算机所采用的主要架构</a:t>
            </a:r>
            <a:endParaRPr lang="en-US" altLang="zh-CN" dirty="0"/>
          </a:p>
          <a:p>
            <a:endParaRPr lang="en-US" altLang="zh-CN" dirty="0"/>
          </a:p>
          <a:p>
            <a:r>
              <a:rPr lang="zh-CN" altLang="en-US" dirty="0"/>
              <a:t>是一种将程序指令存储器和数据存储器合并在一起的电脑设计概念结构。</a:t>
            </a:r>
            <a:endParaRPr lang="en-US" altLang="zh-CN" dirty="0"/>
          </a:p>
          <a:p>
            <a:endParaRPr lang="en-US" altLang="zh-CN" dirty="0"/>
          </a:p>
          <a:p>
            <a:r>
              <a:rPr lang="zh-CN" altLang="en-US" dirty="0"/>
              <a:t>该架构将计算机分为</a:t>
            </a:r>
            <a:r>
              <a:rPr lang="en-US" altLang="zh-CN" dirty="0"/>
              <a:t>5</a:t>
            </a:r>
            <a:r>
              <a:rPr lang="zh-CN" altLang="en-US" dirty="0"/>
              <a:t>大部件：</a:t>
            </a:r>
            <a:r>
              <a:rPr lang="zh-CN" altLang="en-US" dirty="0">
                <a:solidFill>
                  <a:schemeClr val="accent1">
                    <a:lumMod val="75000"/>
                  </a:schemeClr>
                </a:solidFill>
              </a:rPr>
              <a:t>内存</a:t>
            </a:r>
            <a:r>
              <a:rPr lang="zh-CN" altLang="en-US" dirty="0"/>
              <a:t>，输入设备，输出设备，</a:t>
            </a:r>
            <a:r>
              <a:rPr lang="zh-CN" altLang="en-US" dirty="0">
                <a:solidFill>
                  <a:schemeClr val="accent1">
                    <a:lumMod val="75000"/>
                  </a:schemeClr>
                </a:solidFill>
              </a:rPr>
              <a:t>中央处理器</a:t>
            </a:r>
            <a:r>
              <a:rPr lang="zh-CN" altLang="en-US" dirty="0"/>
              <a:t>，控制单元。</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0950" y="1325563"/>
            <a:ext cx="4402673" cy="2984801"/>
          </a:xfrm>
          <a:prstGeom prst="rect">
            <a:avLst/>
          </a:prstGeom>
        </p:spPr>
      </p:pic>
      <p:sp>
        <p:nvSpPr>
          <p:cNvPr id="5" name="文本框 4"/>
          <p:cNvSpPr txBox="1"/>
          <p:nvPr/>
        </p:nvSpPr>
        <p:spPr>
          <a:xfrm>
            <a:off x="7720950" y="4470400"/>
            <a:ext cx="4402673" cy="1661993"/>
          </a:xfrm>
          <a:prstGeom prst="rect">
            <a:avLst/>
          </a:prstGeom>
          <a:noFill/>
        </p:spPr>
        <p:txBody>
          <a:bodyPr wrap="square" rtlCol="0">
            <a:spAutoFit/>
          </a:bodyPr>
          <a:lstStyle/>
          <a:p>
            <a:r>
              <a:rPr lang="zh-CN" altLang="en-US" dirty="0"/>
              <a:t>注释：</a:t>
            </a:r>
            <a:endParaRPr lang="en-US" altLang="zh-CN" dirty="0"/>
          </a:p>
          <a:p>
            <a:r>
              <a:rPr lang="en-US" altLang="zh-CN" sz="1400" dirty="0"/>
              <a:t>MAR</a:t>
            </a:r>
            <a:r>
              <a:rPr lang="zh-CN" altLang="en-US" sz="1400" dirty="0"/>
              <a:t>：内存地址寄存器</a:t>
            </a:r>
            <a:r>
              <a:rPr lang="en-US" altLang="zh-CN" sz="1400" dirty="0"/>
              <a:t>(Memory Address Register)</a:t>
            </a:r>
          </a:p>
          <a:p>
            <a:r>
              <a:rPr lang="en-US" altLang="zh-CN" sz="1400" dirty="0"/>
              <a:t>MDR</a:t>
            </a:r>
            <a:r>
              <a:rPr lang="zh-CN" altLang="en-US" sz="1400" dirty="0"/>
              <a:t>：内存数据寄存器</a:t>
            </a:r>
            <a:r>
              <a:rPr lang="en-US" altLang="zh-CN" sz="1400" dirty="0"/>
              <a:t>(Memory Address Register)</a:t>
            </a:r>
          </a:p>
          <a:p>
            <a:r>
              <a:rPr lang="en-US" altLang="zh-CN" sz="1400" dirty="0"/>
              <a:t>ALU</a:t>
            </a:r>
            <a:r>
              <a:rPr lang="zh-CN" altLang="en-US" sz="1400" dirty="0"/>
              <a:t>： 算数逻辑单元（</a:t>
            </a:r>
            <a:r>
              <a:rPr lang="en-US" altLang="zh-CN" sz="1400" dirty="0"/>
              <a:t> Arithmetic Logic Unit </a:t>
            </a:r>
            <a:r>
              <a:rPr lang="zh-CN" altLang="en-US" sz="1400" dirty="0"/>
              <a:t>）</a:t>
            </a:r>
            <a:endParaRPr lang="en-US" altLang="zh-CN" sz="1400" dirty="0"/>
          </a:p>
          <a:p>
            <a:r>
              <a:rPr lang="en-US" altLang="zh-CN" sz="1400" dirty="0"/>
              <a:t>TEMP</a:t>
            </a:r>
            <a:r>
              <a:rPr lang="zh-CN" altLang="en-US" sz="1400" dirty="0"/>
              <a:t>：缓存和寄存器</a:t>
            </a:r>
            <a:endParaRPr lang="en-US" altLang="zh-CN" sz="1400" dirty="0"/>
          </a:p>
          <a:p>
            <a:r>
              <a:rPr lang="en-US" altLang="zh-CN" sz="1400" dirty="0"/>
              <a:t>PC</a:t>
            </a:r>
            <a:r>
              <a:rPr lang="zh-CN" altLang="en-US" sz="1400" dirty="0"/>
              <a:t>：程序计数器（</a:t>
            </a:r>
            <a:r>
              <a:rPr lang="en-US" altLang="zh-CN" sz="1400" dirty="0"/>
              <a:t>Program Counter</a:t>
            </a:r>
            <a:r>
              <a:rPr lang="zh-CN" altLang="en-US" sz="1400" dirty="0"/>
              <a:t>）</a:t>
            </a:r>
            <a:endParaRPr lang="en-US" altLang="zh-CN" sz="1400" dirty="0"/>
          </a:p>
          <a:p>
            <a:r>
              <a:rPr lang="en-US" altLang="zh-CN" sz="1400" dirty="0"/>
              <a:t>IR</a:t>
            </a:r>
            <a:r>
              <a:rPr lang="zh-CN" altLang="en-US" sz="1400" dirty="0"/>
              <a:t>：指令寄存器（</a:t>
            </a:r>
            <a:r>
              <a:rPr lang="en-US" altLang="zh-CN" sz="1400" dirty="0"/>
              <a:t>Instruction Register</a:t>
            </a:r>
            <a:r>
              <a:rPr lang="zh-CN" altLang="en-US" sz="1400" dirty="0"/>
              <a:t>）</a:t>
            </a:r>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7200" y="1082411"/>
            <a:ext cx="8977746" cy="5049982"/>
          </a:xfrm>
          <a:prstGeom prst="rect">
            <a:avLst/>
          </a:prstGeom>
        </p:spPr>
      </p:pic>
      <p:sp>
        <p:nvSpPr>
          <p:cNvPr id="8" name="矩形 7"/>
          <p:cNvSpPr/>
          <p:nvPr/>
        </p:nvSpPr>
        <p:spPr>
          <a:xfrm>
            <a:off x="6774548" y="1967345"/>
            <a:ext cx="591127" cy="234301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666673" y="1967345"/>
            <a:ext cx="591127" cy="234301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a:stCxn id="9" idx="0"/>
          </p:cNvCxnSpPr>
          <p:nvPr/>
        </p:nvCxnSpPr>
        <p:spPr>
          <a:xfrm flipV="1">
            <a:off x="4962237" y="662781"/>
            <a:ext cx="1253836" cy="1304564"/>
          </a:xfrm>
          <a:prstGeom prst="line">
            <a:avLst/>
          </a:prstGeom>
          <a:ln w="57150">
            <a:solidFill>
              <a:srgbClr val="FF0000"/>
            </a:solidFill>
          </a:ln>
        </p:spPr>
        <p:style>
          <a:lnRef idx="1">
            <a:schemeClr val="dk1"/>
          </a:lnRef>
          <a:fillRef idx="0">
            <a:schemeClr val="dk1"/>
          </a:fillRef>
          <a:effectRef idx="0">
            <a:schemeClr val="dk1"/>
          </a:effectRef>
          <a:fontRef idx="minor">
            <a:schemeClr val="tx1"/>
          </a:fontRef>
        </p:style>
      </p:cxnSp>
      <p:cxnSp>
        <p:nvCxnSpPr>
          <p:cNvPr id="12" name="直接连接符 11"/>
          <p:cNvCxnSpPr>
            <a:stCxn id="8" idx="0"/>
          </p:cNvCxnSpPr>
          <p:nvPr/>
        </p:nvCxnSpPr>
        <p:spPr>
          <a:xfrm flipH="1" flipV="1">
            <a:off x="6216073" y="652283"/>
            <a:ext cx="854039" cy="1315062"/>
          </a:xfrm>
          <a:prstGeom prst="line">
            <a:avLst/>
          </a:prstGeom>
          <a:ln w="57150">
            <a:solidFill>
              <a:srgbClr val="FF0000"/>
            </a:solidFill>
          </a:ln>
        </p:spPr>
        <p:style>
          <a:lnRef idx="1">
            <a:schemeClr val="dk1"/>
          </a:lnRef>
          <a:fillRef idx="0">
            <a:schemeClr val="dk1"/>
          </a:fillRef>
          <a:effectRef idx="0">
            <a:schemeClr val="dk1"/>
          </a:effectRef>
          <a:fontRef idx="minor">
            <a:schemeClr val="tx1"/>
          </a:fontRef>
        </p:style>
      </p:cxnSp>
      <p:sp>
        <p:nvSpPr>
          <p:cNvPr id="15" name="文本框 14"/>
          <p:cNvSpPr txBox="1"/>
          <p:nvPr/>
        </p:nvSpPr>
        <p:spPr>
          <a:xfrm>
            <a:off x="5472627" y="316121"/>
            <a:ext cx="1486892" cy="369332"/>
          </a:xfrm>
          <a:prstGeom prst="rect">
            <a:avLst/>
          </a:prstGeom>
          <a:noFill/>
        </p:spPr>
        <p:txBody>
          <a:bodyPr wrap="square" rtlCol="0">
            <a:spAutoFit/>
          </a:bodyPr>
          <a:lstStyle/>
          <a:p>
            <a:pPr algn="ctr"/>
            <a:r>
              <a:rPr lang="zh-CN" altLang="en-US" b="1" dirty="0">
                <a:solidFill>
                  <a:srgbClr val="FF0000"/>
                </a:solidFill>
              </a:rPr>
              <a:t>内存条</a:t>
            </a:r>
          </a:p>
        </p:txBody>
      </p:sp>
      <p:sp>
        <p:nvSpPr>
          <p:cNvPr id="16" name="矩形 15"/>
          <p:cNvSpPr/>
          <p:nvPr/>
        </p:nvSpPr>
        <p:spPr>
          <a:xfrm>
            <a:off x="3703823" y="1755691"/>
            <a:ext cx="667287" cy="2714709"/>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a:stCxn id="16" idx="2"/>
          </p:cNvCxnSpPr>
          <p:nvPr/>
        </p:nvCxnSpPr>
        <p:spPr>
          <a:xfrm flipH="1">
            <a:off x="1468582" y="4470400"/>
            <a:ext cx="2568885" cy="1754909"/>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840509" y="6221931"/>
            <a:ext cx="1440873" cy="369332"/>
          </a:xfrm>
          <a:prstGeom prst="rect">
            <a:avLst/>
          </a:prstGeom>
          <a:noFill/>
          <a:ln>
            <a:solidFill>
              <a:srgbClr val="00B0F0"/>
            </a:solidFill>
          </a:ln>
        </p:spPr>
        <p:txBody>
          <a:bodyPr wrap="square" rtlCol="0">
            <a:spAutoFit/>
          </a:bodyPr>
          <a:lstStyle/>
          <a:p>
            <a:r>
              <a:rPr lang="zh-CN" altLang="en-US" dirty="0">
                <a:solidFill>
                  <a:srgbClr val="00B0F0"/>
                </a:solidFill>
              </a:rPr>
              <a:t>输出和输入</a:t>
            </a:r>
          </a:p>
        </p:txBody>
      </p:sp>
      <p:sp>
        <p:nvSpPr>
          <p:cNvPr id="20" name="矩形 19"/>
          <p:cNvSpPr/>
          <p:nvPr/>
        </p:nvSpPr>
        <p:spPr>
          <a:xfrm>
            <a:off x="5377223" y="2407974"/>
            <a:ext cx="1277902" cy="1526717"/>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a:stCxn id="20" idx="2"/>
          </p:cNvCxnSpPr>
          <p:nvPr/>
        </p:nvCxnSpPr>
        <p:spPr>
          <a:xfrm flipH="1">
            <a:off x="5994400" y="3934691"/>
            <a:ext cx="21774" cy="2456873"/>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278552" y="6344685"/>
            <a:ext cx="1453470" cy="369332"/>
          </a:xfrm>
          <a:prstGeom prst="rect">
            <a:avLst/>
          </a:prstGeom>
          <a:noFill/>
        </p:spPr>
        <p:txBody>
          <a:bodyPr wrap="square" rtlCol="0">
            <a:spAutoFit/>
          </a:bodyPr>
          <a:lstStyle/>
          <a:p>
            <a:r>
              <a:rPr lang="zh-CN" altLang="en-US" b="1" dirty="0">
                <a:solidFill>
                  <a:schemeClr val="accent6">
                    <a:lumMod val="75000"/>
                  </a:schemeClr>
                </a:solidFill>
              </a:rPr>
              <a:t>中央处理器</a:t>
            </a:r>
          </a:p>
        </p:txBody>
      </p:sp>
    </p:spTree>
    <p:extLst>
      <p:ext uri="{BB962C8B-B14F-4D97-AF65-F5344CB8AC3E}">
        <p14:creationId xmlns:p14="http://schemas.microsoft.com/office/powerpoint/2010/main" val="172859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par>
                                <p:cTn id="46" presetID="10" presetClass="entr" presetSubtype="0" fill="hold"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par>
                                <p:cTn id="57" presetID="10" presetClass="entr" presetSubtype="0" fill="hold"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par>
                                <p:cTn id="68" presetID="10" presetClass="entr" presetSubtype="0" fill="hold"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500"/>
                                        <p:tgtEl>
                                          <p:spTgt spid="2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8" grpId="0" animBg="1"/>
      <p:bldP spid="9" grpId="0" animBg="1"/>
      <p:bldP spid="15" grpId="0"/>
      <p:bldP spid="16" grpId="0" animBg="1"/>
      <p:bldP spid="19" grpId="0" animBg="1"/>
      <p:bldP spid="20" grpId="0" animBg="1"/>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515600" cy="1325563"/>
          </a:xfrm>
        </p:spPr>
        <p:txBody>
          <a:bodyPr/>
          <a:lstStyle/>
          <a:p>
            <a:r>
              <a:rPr lang="zh-CN" altLang="en-US" dirty="0"/>
              <a:t>随机存取存储器</a:t>
            </a:r>
            <a:br>
              <a:rPr lang="en-US" altLang="zh-CN" dirty="0"/>
            </a:br>
            <a:r>
              <a:rPr lang="en-US" altLang="zh-CN" sz="2000" b="1" dirty="0"/>
              <a:t>R</a:t>
            </a:r>
            <a:r>
              <a:rPr lang="en-US" altLang="zh-CN" sz="2000" dirty="0"/>
              <a:t>andom </a:t>
            </a:r>
            <a:r>
              <a:rPr lang="en-US" altLang="zh-CN" sz="2000" b="1" dirty="0"/>
              <a:t>A</a:t>
            </a:r>
            <a:r>
              <a:rPr lang="en-US" altLang="zh-CN" sz="2000" dirty="0"/>
              <a:t>ccess </a:t>
            </a:r>
            <a:r>
              <a:rPr lang="en-US" altLang="zh-CN" sz="2000" b="1" dirty="0"/>
              <a:t>M</a:t>
            </a:r>
            <a:r>
              <a:rPr lang="en-US" altLang="zh-CN" sz="2000" dirty="0"/>
              <a:t>emory</a:t>
            </a:r>
            <a:endParaRPr lang="zh-CN" altLang="en-US" sz="2000" dirty="0"/>
          </a:p>
        </p:txBody>
      </p:sp>
      <p:sp>
        <p:nvSpPr>
          <p:cNvPr id="3" name="内容占位符 2"/>
          <p:cNvSpPr>
            <a:spLocks noGrp="1"/>
          </p:cNvSpPr>
          <p:nvPr>
            <p:ph idx="1"/>
          </p:nvPr>
        </p:nvSpPr>
        <p:spPr>
          <a:xfrm>
            <a:off x="0" y="1325563"/>
            <a:ext cx="10515600" cy="5532437"/>
          </a:xfrm>
        </p:spPr>
        <p:txBody>
          <a:bodyPr>
            <a:normAutofit/>
          </a:bodyPr>
          <a:lstStyle/>
          <a:p>
            <a:r>
              <a:rPr lang="zh-CN" altLang="en-US" dirty="0"/>
              <a:t>就是我们所说的运行内存</a:t>
            </a:r>
            <a:r>
              <a:rPr lang="en-US" altLang="zh-CN" dirty="0"/>
              <a:t>(RAM)</a:t>
            </a:r>
            <a:r>
              <a:rPr lang="zh-CN" altLang="en-US" dirty="0"/>
              <a:t>，操作系统的重点蹂躏对象之一。</a:t>
            </a:r>
            <a:endParaRPr lang="en-US" altLang="zh-CN" dirty="0"/>
          </a:p>
          <a:p>
            <a:pPr marL="0" indent="0">
              <a:buNone/>
            </a:pPr>
            <a:endParaRPr lang="en-US" altLang="zh-CN" dirty="0"/>
          </a:p>
          <a:p>
            <a:r>
              <a:rPr lang="en-US" altLang="zh-CN" dirty="0"/>
              <a:t>RAM</a:t>
            </a:r>
            <a:r>
              <a:rPr lang="zh-CN" altLang="en-US" dirty="0"/>
              <a:t>是与</a:t>
            </a:r>
            <a:r>
              <a:rPr lang="en-US" altLang="zh-CN" dirty="0"/>
              <a:t>CPU</a:t>
            </a:r>
            <a:r>
              <a:rPr lang="zh-CN" altLang="en-US" dirty="0"/>
              <a:t>直接交换数据的内部存储器，也叫主存</a:t>
            </a:r>
            <a:r>
              <a:rPr lang="en-US" altLang="zh-CN" dirty="0"/>
              <a:t>(</a:t>
            </a:r>
            <a:r>
              <a:rPr lang="zh-CN" altLang="en-US" dirty="0"/>
              <a:t>内存</a:t>
            </a:r>
            <a:r>
              <a:rPr lang="en-US" altLang="zh-CN" dirty="0"/>
              <a:t>)</a:t>
            </a:r>
            <a:r>
              <a:rPr lang="zh-CN" altLang="en-US" dirty="0"/>
              <a:t>。它可以随时读写，而且速度很快，通常作为操作系统或其他正在运行中的程序的临时数据存储媒介。</a:t>
            </a:r>
            <a:endParaRPr lang="en-US" altLang="zh-CN" dirty="0"/>
          </a:p>
          <a:p>
            <a:endParaRPr lang="en-US" altLang="zh-CN" dirty="0"/>
          </a:p>
          <a:p>
            <a:r>
              <a:rPr lang="en-US" altLang="zh-CN" dirty="0"/>
              <a:t>RAM</a:t>
            </a:r>
            <a:r>
              <a:rPr lang="zh-CN" altLang="en-US" dirty="0"/>
              <a:t>依赖电容器存储数据。电容器充满电后代表</a:t>
            </a:r>
            <a:r>
              <a:rPr lang="en-US" altLang="zh-CN" dirty="0"/>
              <a:t>1</a:t>
            </a:r>
            <a:r>
              <a:rPr lang="zh-CN" altLang="en-US" dirty="0"/>
              <a:t>，未充电的代表</a:t>
            </a:r>
            <a:r>
              <a:rPr lang="en-US" altLang="zh-CN" dirty="0"/>
              <a:t>0</a:t>
            </a:r>
            <a:r>
              <a:rPr lang="zh-CN" altLang="en-US" dirty="0"/>
              <a:t>。由于电容器或多或少有漏电的情形，若不作特别处理，数据会渐渐随时间流失。</a:t>
            </a:r>
            <a:endParaRPr lang="en-US" altLang="zh-CN" dirty="0"/>
          </a:p>
          <a:p>
            <a:endParaRPr lang="en-US" altLang="zh-CN" dirty="0"/>
          </a:p>
          <a:p>
            <a:r>
              <a:rPr lang="en-US" altLang="zh-CN" dirty="0"/>
              <a:t>RAM</a:t>
            </a:r>
            <a:r>
              <a:rPr lang="zh-CN" altLang="en-US" dirty="0"/>
              <a:t>对静电敏感。静电会干扰存储器内电容器的电荷，引致数据流失。</a:t>
            </a:r>
            <a:endParaRPr lang="en-US" altLang="zh-CN" dirty="0"/>
          </a:p>
          <a:p>
            <a:endParaRPr lang="zh-CN" altLang="en-US" dirty="0"/>
          </a:p>
        </p:txBody>
      </p:sp>
      <p:sp>
        <p:nvSpPr>
          <p:cNvPr id="7" name="文本框 6"/>
          <p:cNvSpPr txBox="1"/>
          <p:nvPr/>
        </p:nvSpPr>
        <p:spPr>
          <a:xfrm>
            <a:off x="3158837" y="2051161"/>
            <a:ext cx="5301673" cy="3139321"/>
          </a:xfrm>
          <a:prstGeom prst="rect">
            <a:avLst/>
          </a:prstGeom>
          <a:solidFill>
            <a:schemeClr val="accent1">
              <a:lumMod val="75000"/>
            </a:schemeClr>
          </a:solidFill>
        </p:spPr>
        <p:txBody>
          <a:bodyPr wrap="square" rtlCol="0">
            <a:spAutoFit/>
          </a:bodyPr>
          <a:lstStyle/>
          <a:p>
            <a:endParaRPr lang="en-US" altLang="zh-CN" sz="3600" dirty="0">
              <a:solidFill>
                <a:schemeClr val="bg1"/>
              </a:solidFill>
            </a:endParaRPr>
          </a:p>
          <a:p>
            <a:r>
              <a:rPr lang="zh-CN" altLang="en-US" sz="3600" dirty="0">
                <a:solidFill>
                  <a:schemeClr val="bg1"/>
                </a:solidFill>
              </a:rPr>
              <a:t>注意！</a:t>
            </a:r>
            <a:endParaRPr lang="en-US" altLang="zh-CN" sz="3600" dirty="0">
              <a:solidFill>
                <a:schemeClr val="bg1"/>
              </a:solidFill>
            </a:endParaRPr>
          </a:p>
          <a:p>
            <a:r>
              <a:rPr lang="en-US" altLang="zh-CN" dirty="0">
                <a:solidFill>
                  <a:schemeClr val="bg1"/>
                </a:solidFill>
              </a:rPr>
              <a:t>      RAM</a:t>
            </a:r>
            <a:r>
              <a:rPr lang="zh-CN" altLang="en-US" dirty="0">
                <a:solidFill>
                  <a:schemeClr val="bg1"/>
                </a:solidFill>
              </a:rPr>
              <a:t>并不仅仅指插在</a:t>
            </a:r>
            <a:r>
              <a:rPr lang="en-US" altLang="zh-CN" dirty="0">
                <a:solidFill>
                  <a:schemeClr val="bg1"/>
                </a:solidFill>
              </a:rPr>
              <a:t>CPU</a:t>
            </a:r>
            <a:r>
              <a:rPr lang="zh-CN" altLang="en-US" dirty="0">
                <a:solidFill>
                  <a:schemeClr val="bg1"/>
                </a:solidFill>
              </a:rPr>
              <a:t>旁边的那几个条儿。而是一种器件。</a:t>
            </a:r>
            <a:endParaRPr lang="en-US" altLang="zh-CN" dirty="0">
              <a:solidFill>
                <a:schemeClr val="bg1"/>
              </a:solidFill>
            </a:endParaRPr>
          </a:p>
          <a:p>
            <a:r>
              <a:rPr lang="en-US" altLang="zh-CN" dirty="0">
                <a:solidFill>
                  <a:schemeClr val="bg1"/>
                </a:solidFill>
              </a:rPr>
              <a:t>      </a:t>
            </a:r>
            <a:r>
              <a:rPr lang="zh-CN" altLang="en-US" dirty="0">
                <a:solidFill>
                  <a:schemeClr val="bg1"/>
                </a:solidFill>
              </a:rPr>
              <a:t>任何含有</a:t>
            </a:r>
            <a:r>
              <a:rPr lang="en-US" altLang="zh-CN" dirty="0">
                <a:solidFill>
                  <a:schemeClr val="bg1"/>
                </a:solidFill>
              </a:rPr>
              <a:t>RAM</a:t>
            </a:r>
            <a:r>
              <a:rPr lang="zh-CN" altLang="en-US" dirty="0">
                <a:solidFill>
                  <a:schemeClr val="bg1"/>
                </a:solidFill>
              </a:rPr>
              <a:t>的外部或集成拓展，比如</a:t>
            </a:r>
            <a:r>
              <a:rPr lang="en-US" altLang="zh-CN" dirty="0">
                <a:solidFill>
                  <a:schemeClr val="bg1"/>
                </a:solidFill>
              </a:rPr>
              <a:t>CMOS</a:t>
            </a:r>
            <a:r>
              <a:rPr lang="zh-CN" altLang="en-US" dirty="0">
                <a:solidFill>
                  <a:schemeClr val="bg1"/>
                </a:solidFill>
              </a:rPr>
              <a:t>和显卡，</a:t>
            </a:r>
            <a:r>
              <a:rPr lang="zh-CN" altLang="en-US" i="1" u="sng" dirty="0">
                <a:solidFill>
                  <a:schemeClr val="bg1"/>
                </a:solidFill>
              </a:rPr>
              <a:t>都可以</a:t>
            </a:r>
            <a:r>
              <a:rPr lang="zh-CN" altLang="en-US" dirty="0">
                <a:solidFill>
                  <a:schemeClr val="bg1"/>
                </a:solidFill>
              </a:rPr>
              <a:t>被</a:t>
            </a:r>
            <a:r>
              <a:rPr lang="en-US" altLang="zh-CN" dirty="0">
                <a:solidFill>
                  <a:schemeClr val="bg1"/>
                </a:solidFill>
              </a:rPr>
              <a:t>CPU</a:t>
            </a:r>
            <a:r>
              <a:rPr lang="zh-CN" altLang="en-US" dirty="0">
                <a:solidFill>
                  <a:schemeClr val="bg1"/>
                </a:solidFill>
              </a:rPr>
              <a:t>识别为</a:t>
            </a:r>
            <a:r>
              <a:rPr lang="zh-CN" altLang="en-US" i="1" u="sng" dirty="0">
                <a:solidFill>
                  <a:schemeClr val="bg1"/>
                </a:solidFill>
              </a:rPr>
              <a:t>内存单元</a:t>
            </a:r>
            <a:r>
              <a:rPr lang="zh-CN" altLang="en-US" dirty="0">
                <a:solidFill>
                  <a:schemeClr val="bg1"/>
                </a:solidFill>
              </a:rPr>
              <a:t>去使用，只需要访问其提供的端口。</a:t>
            </a:r>
            <a:endParaRPr lang="en-US" altLang="zh-CN" dirty="0">
              <a:solidFill>
                <a:schemeClr val="bg1"/>
              </a:solidFill>
            </a:endParaRPr>
          </a:p>
          <a:p>
            <a:endParaRPr lang="en-US" altLang="zh-CN" dirty="0">
              <a:solidFill>
                <a:schemeClr val="bg1"/>
              </a:solidFill>
            </a:endParaRPr>
          </a:p>
          <a:p>
            <a:endParaRPr lang="en-US" altLang="zh-CN" dirty="0">
              <a:solidFill>
                <a:schemeClr val="bg1"/>
              </a:solidFill>
            </a:endParaRPr>
          </a:p>
        </p:txBody>
      </p:sp>
    </p:spTree>
    <p:extLst>
      <p:ext uri="{BB962C8B-B14F-4D97-AF65-F5344CB8AC3E}">
        <p14:creationId xmlns:p14="http://schemas.microsoft.com/office/powerpoint/2010/main" val="234484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 calcmode="lin" valueType="num">
                                      <p:cBhvr additive="base">
                                        <p:cTn id="2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randombar(horizontal)">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0" y="1163782"/>
            <a:ext cx="8996218" cy="5694217"/>
          </a:xfrm>
        </p:spPr>
        <p:txBody>
          <a:bodyPr>
            <a:normAutofit/>
          </a:bodyPr>
          <a:lstStyle/>
          <a:p>
            <a:r>
              <a:rPr lang="zh-CN" altLang="en-US" dirty="0"/>
              <a:t>一个经典的随机存取存储器被划分为若干个储存单元，每个储存单元的起始标号为</a:t>
            </a:r>
            <a:r>
              <a:rPr lang="en-US" altLang="zh-CN" dirty="0"/>
              <a:t>0</a:t>
            </a:r>
            <a:r>
              <a:rPr lang="zh-CN" altLang="en-US" dirty="0"/>
              <a:t>，就如同数组一样。当然，储存器本身就好比是个巨型数组。</a:t>
            </a:r>
            <a:endParaRPr lang="en-US" altLang="zh-CN" dirty="0"/>
          </a:p>
          <a:p>
            <a:r>
              <a:rPr lang="zh-CN" altLang="en-US" dirty="0"/>
              <a:t>一个储存单元可以储存一个字节即</a:t>
            </a:r>
            <a:r>
              <a:rPr lang="en-US" altLang="zh-CN" dirty="0"/>
              <a:t>8</a:t>
            </a:r>
            <a:r>
              <a:rPr lang="zh-CN" altLang="en-US" dirty="0"/>
              <a:t>个二进制数，一个二进制数为</a:t>
            </a:r>
            <a:r>
              <a:rPr lang="en-US" altLang="zh-CN" dirty="0"/>
              <a:t>1Bit</a:t>
            </a:r>
            <a:r>
              <a:rPr lang="zh-CN" altLang="en-US" dirty="0"/>
              <a:t>（</a:t>
            </a:r>
            <a:r>
              <a:rPr lang="en-US" altLang="zh-CN" dirty="0"/>
              <a:t>1</a:t>
            </a:r>
            <a:r>
              <a:rPr lang="zh-CN" altLang="en-US" dirty="0"/>
              <a:t>比特）。一个储存器有</a:t>
            </a:r>
            <a:r>
              <a:rPr lang="en-US" altLang="zh-CN" dirty="0"/>
              <a:t>512</a:t>
            </a:r>
            <a:r>
              <a:rPr lang="zh-CN" altLang="en-US" dirty="0"/>
              <a:t>个单元，那么他就可以储存</a:t>
            </a:r>
            <a:r>
              <a:rPr lang="en-US" altLang="zh-CN" dirty="0"/>
              <a:t>512</a:t>
            </a:r>
            <a:r>
              <a:rPr lang="zh-CN" altLang="en-US" dirty="0"/>
              <a:t>个字节。</a:t>
            </a:r>
            <a:endParaRPr lang="en-US" altLang="zh-CN" dirty="0"/>
          </a:p>
          <a:p>
            <a:r>
              <a:rPr lang="zh-CN" altLang="en-US" dirty="0"/>
              <a:t>对于现代的大容量储存器或是磁盘，我们通常用</a:t>
            </a:r>
            <a:r>
              <a:rPr lang="en-US" altLang="zh-CN" dirty="0"/>
              <a:t>KB</a:t>
            </a:r>
            <a:r>
              <a:rPr lang="zh-CN" altLang="en-US" dirty="0"/>
              <a:t>，</a:t>
            </a:r>
            <a:r>
              <a:rPr lang="en-US" altLang="zh-CN" dirty="0"/>
              <a:t>MB</a:t>
            </a:r>
            <a:r>
              <a:rPr lang="zh-CN" altLang="en-US" dirty="0"/>
              <a:t>，</a:t>
            </a:r>
            <a:r>
              <a:rPr lang="en-US" altLang="zh-CN" dirty="0"/>
              <a:t>GB</a:t>
            </a:r>
            <a:r>
              <a:rPr lang="zh-CN" altLang="en-US" dirty="0"/>
              <a:t>，</a:t>
            </a:r>
            <a:r>
              <a:rPr lang="en-US" altLang="zh-CN" dirty="0"/>
              <a:t>TB</a:t>
            </a:r>
            <a:r>
              <a:rPr lang="zh-CN" altLang="en-US" dirty="0"/>
              <a:t>等等，都是</a:t>
            </a:r>
            <a:r>
              <a:rPr lang="en-US" altLang="zh-CN" dirty="0"/>
              <a:t>1024</a:t>
            </a:r>
            <a:r>
              <a:rPr lang="zh-CN" altLang="en-US" dirty="0"/>
              <a:t>的关系。</a:t>
            </a:r>
            <a:endParaRPr lang="en-US" altLang="zh-CN" dirty="0"/>
          </a:p>
          <a:p>
            <a:r>
              <a:rPr lang="en-US" altLang="zh-CN" dirty="0"/>
              <a:t>CPU</a:t>
            </a:r>
            <a:r>
              <a:rPr lang="zh-CN" altLang="en-US" dirty="0"/>
              <a:t>对内存的读写就是通过访问这些单元实现的。就好像你去某个人家里，你必须要知道这个人的地址和房号。</a:t>
            </a:r>
            <a:r>
              <a:rPr lang="en-US" altLang="zh-CN" dirty="0"/>
              <a:t>CPU</a:t>
            </a:r>
            <a:r>
              <a:rPr lang="zh-CN" altLang="en-US" dirty="0"/>
              <a:t>也是如此，它也必须要知道储存单元的地址。</a:t>
            </a:r>
            <a:endParaRPr lang="en-US" altLang="zh-CN" dirty="0"/>
          </a:p>
        </p:txBody>
      </p:sp>
      <p:sp>
        <p:nvSpPr>
          <p:cNvPr id="4" name="标题 1"/>
          <p:cNvSpPr txBox="1">
            <a:spLocks/>
          </p:cNvSpPr>
          <p:nvPr/>
        </p:nvSpPr>
        <p:spPr>
          <a:xfrm>
            <a:off x="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随机存取存储器之储存单元</a:t>
            </a:r>
            <a:br>
              <a:rPr lang="en-US" altLang="zh-CN" dirty="0"/>
            </a:br>
            <a:r>
              <a:rPr lang="en-US" altLang="zh-CN" sz="2000" b="1" dirty="0"/>
              <a:t>R</a:t>
            </a:r>
            <a:r>
              <a:rPr lang="en-US" altLang="zh-CN" sz="2000" dirty="0"/>
              <a:t>andom </a:t>
            </a:r>
            <a:r>
              <a:rPr lang="en-US" altLang="zh-CN" sz="2000" b="1" dirty="0"/>
              <a:t>A</a:t>
            </a:r>
            <a:r>
              <a:rPr lang="en-US" altLang="zh-CN" sz="2000" dirty="0"/>
              <a:t>ccess </a:t>
            </a:r>
            <a:r>
              <a:rPr lang="en-US" altLang="zh-CN" sz="2000" b="1" dirty="0"/>
              <a:t>M</a:t>
            </a:r>
            <a:r>
              <a:rPr lang="en-US" altLang="zh-CN" sz="2000" dirty="0"/>
              <a:t>emory – Memory Block</a:t>
            </a:r>
            <a:endParaRPr lang="zh-CN" altLang="en-US" sz="2000" dirty="0"/>
          </a:p>
        </p:txBody>
      </p:sp>
      <p:sp>
        <p:nvSpPr>
          <p:cNvPr id="5" name="矩形 4"/>
          <p:cNvSpPr/>
          <p:nvPr/>
        </p:nvSpPr>
        <p:spPr>
          <a:xfrm>
            <a:off x="9781309" y="662781"/>
            <a:ext cx="1773382" cy="729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9781309" y="1392454"/>
            <a:ext cx="1773382" cy="729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781309" y="2122127"/>
            <a:ext cx="1773382" cy="729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781309" y="2851800"/>
            <a:ext cx="1773382" cy="729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781309" y="3581473"/>
            <a:ext cx="1773382" cy="729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781309" y="4311146"/>
            <a:ext cx="1773382" cy="729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81309" y="5770492"/>
            <a:ext cx="1773382" cy="729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0344834" y="5112475"/>
            <a:ext cx="553998" cy="658017"/>
          </a:xfrm>
          <a:prstGeom prst="rect">
            <a:avLst/>
          </a:prstGeom>
          <a:noFill/>
        </p:spPr>
        <p:txBody>
          <a:bodyPr vert="eaVert" wrap="square" rtlCol="0">
            <a:spAutoFit/>
          </a:bodyPr>
          <a:lstStyle/>
          <a:p>
            <a:r>
              <a:rPr lang="en-US" altLang="zh-CN" sz="2400" b="1" dirty="0"/>
              <a:t>……</a:t>
            </a:r>
            <a:endParaRPr lang="zh-CN" altLang="en-US" sz="2400" b="1" dirty="0"/>
          </a:p>
        </p:txBody>
      </p:sp>
      <p:sp>
        <p:nvSpPr>
          <p:cNvPr id="14" name="文本框 13"/>
          <p:cNvSpPr txBox="1"/>
          <p:nvPr/>
        </p:nvSpPr>
        <p:spPr>
          <a:xfrm>
            <a:off x="10344834" y="842951"/>
            <a:ext cx="662656" cy="369332"/>
          </a:xfrm>
          <a:prstGeom prst="rect">
            <a:avLst/>
          </a:prstGeom>
          <a:noFill/>
        </p:spPr>
        <p:txBody>
          <a:bodyPr wrap="square" rtlCol="0">
            <a:spAutoFit/>
          </a:bodyPr>
          <a:lstStyle/>
          <a:p>
            <a:r>
              <a:rPr lang="en-US" altLang="zh-CN" dirty="0"/>
              <a:t>#0</a:t>
            </a:r>
            <a:endParaRPr lang="zh-CN" altLang="en-US" dirty="0"/>
          </a:p>
        </p:txBody>
      </p:sp>
      <p:sp>
        <p:nvSpPr>
          <p:cNvPr id="15" name="文本框 14"/>
          <p:cNvSpPr txBox="1"/>
          <p:nvPr/>
        </p:nvSpPr>
        <p:spPr>
          <a:xfrm>
            <a:off x="10336672" y="1614248"/>
            <a:ext cx="662656" cy="369332"/>
          </a:xfrm>
          <a:prstGeom prst="rect">
            <a:avLst/>
          </a:prstGeom>
          <a:noFill/>
        </p:spPr>
        <p:txBody>
          <a:bodyPr wrap="square" rtlCol="0">
            <a:spAutoFit/>
          </a:bodyPr>
          <a:lstStyle/>
          <a:p>
            <a:r>
              <a:rPr lang="en-US" altLang="zh-CN" dirty="0"/>
              <a:t>#1</a:t>
            </a:r>
            <a:endParaRPr lang="zh-CN" altLang="en-US" dirty="0"/>
          </a:p>
        </p:txBody>
      </p:sp>
      <p:sp>
        <p:nvSpPr>
          <p:cNvPr id="16" name="文本框 15"/>
          <p:cNvSpPr txBox="1"/>
          <p:nvPr/>
        </p:nvSpPr>
        <p:spPr>
          <a:xfrm>
            <a:off x="10336672" y="2302297"/>
            <a:ext cx="662656" cy="369332"/>
          </a:xfrm>
          <a:prstGeom prst="rect">
            <a:avLst/>
          </a:prstGeom>
          <a:noFill/>
        </p:spPr>
        <p:txBody>
          <a:bodyPr wrap="square" rtlCol="0">
            <a:spAutoFit/>
          </a:bodyPr>
          <a:lstStyle/>
          <a:p>
            <a:r>
              <a:rPr lang="en-US" altLang="zh-CN" dirty="0"/>
              <a:t>#2</a:t>
            </a:r>
            <a:endParaRPr lang="zh-CN" altLang="en-US" dirty="0"/>
          </a:p>
        </p:txBody>
      </p:sp>
      <p:sp>
        <p:nvSpPr>
          <p:cNvPr id="17" name="文本框 16"/>
          <p:cNvSpPr txBox="1"/>
          <p:nvPr/>
        </p:nvSpPr>
        <p:spPr>
          <a:xfrm>
            <a:off x="10336672" y="3030973"/>
            <a:ext cx="662656" cy="369332"/>
          </a:xfrm>
          <a:prstGeom prst="rect">
            <a:avLst/>
          </a:prstGeom>
          <a:noFill/>
        </p:spPr>
        <p:txBody>
          <a:bodyPr wrap="square" rtlCol="0">
            <a:spAutoFit/>
          </a:bodyPr>
          <a:lstStyle/>
          <a:p>
            <a:r>
              <a:rPr lang="en-US" altLang="zh-CN" dirty="0"/>
              <a:t>#3</a:t>
            </a:r>
            <a:endParaRPr lang="zh-CN" altLang="en-US" dirty="0"/>
          </a:p>
        </p:txBody>
      </p:sp>
      <p:sp>
        <p:nvSpPr>
          <p:cNvPr id="18" name="文本框 17"/>
          <p:cNvSpPr txBox="1"/>
          <p:nvPr/>
        </p:nvSpPr>
        <p:spPr>
          <a:xfrm>
            <a:off x="10344834" y="3760646"/>
            <a:ext cx="662656" cy="369332"/>
          </a:xfrm>
          <a:prstGeom prst="rect">
            <a:avLst/>
          </a:prstGeom>
          <a:noFill/>
        </p:spPr>
        <p:txBody>
          <a:bodyPr wrap="square" rtlCol="0">
            <a:spAutoFit/>
          </a:bodyPr>
          <a:lstStyle/>
          <a:p>
            <a:r>
              <a:rPr lang="en-US" altLang="zh-CN" dirty="0"/>
              <a:t>#4</a:t>
            </a:r>
            <a:endParaRPr lang="zh-CN" altLang="en-US" dirty="0"/>
          </a:p>
        </p:txBody>
      </p:sp>
      <p:sp>
        <p:nvSpPr>
          <p:cNvPr id="19" name="文本框 18"/>
          <p:cNvSpPr txBox="1"/>
          <p:nvPr/>
        </p:nvSpPr>
        <p:spPr>
          <a:xfrm>
            <a:off x="10336672" y="4490319"/>
            <a:ext cx="662656" cy="369332"/>
          </a:xfrm>
          <a:prstGeom prst="rect">
            <a:avLst/>
          </a:prstGeom>
          <a:noFill/>
        </p:spPr>
        <p:txBody>
          <a:bodyPr wrap="square" rtlCol="0">
            <a:spAutoFit/>
          </a:bodyPr>
          <a:lstStyle/>
          <a:p>
            <a:r>
              <a:rPr lang="en-US" altLang="zh-CN" dirty="0"/>
              <a:t>#5</a:t>
            </a:r>
            <a:endParaRPr lang="zh-CN" altLang="en-US" dirty="0"/>
          </a:p>
        </p:txBody>
      </p:sp>
      <p:sp>
        <p:nvSpPr>
          <p:cNvPr id="20" name="文本框 19"/>
          <p:cNvSpPr txBox="1"/>
          <p:nvPr/>
        </p:nvSpPr>
        <p:spPr>
          <a:xfrm>
            <a:off x="10235179" y="5950662"/>
            <a:ext cx="881966" cy="369332"/>
          </a:xfrm>
          <a:prstGeom prst="rect">
            <a:avLst/>
          </a:prstGeom>
          <a:noFill/>
        </p:spPr>
        <p:txBody>
          <a:bodyPr wrap="square" rtlCol="0">
            <a:spAutoFit/>
          </a:bodyPr>
          <a:lstStyle/>
          <a:p>
            <a:r>
              <a:rPr lang="en-US" altLang="zh-CN" dirty="0"/>
              <a:t>#512</a:t>
            </a:r>
            <a:endParaRPr lang="zh-CN" altLang="en-US" dirty="0"/>
          </a:p>
        </p:txBody>
      </p:sp>
    </p:spTree>
    <p:extLst>
      <p:ext uri="{BB962C8B-B14F-4D97-AF65-F5344CB8AC3E}">
        <p14:creationId xmlns:p14="http://schemas.microsoft.com/office/powerpoint/2010/main" val="347127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additive="base">
                                        <p:cTn id="44" dur="500" fill="hold"/>
                                        <p:tgtEl>
                                          <p:spTgt spid="14"/>
                                        </p:tgtEl>
                                        <p:attrNameLst>
                                          <p:attrName>ppt_x</p:attrName>
                                        </p:attrNameLst>
                                      </p:cBhvr>
                                      <p:tavLst>
                                        <p:tav tm="0">
                                          <p:val>
                                            <p:strVal val="#ppt_x"/>
                                          </p:val>
                                        </p:tav>
                                        <p:tav tm="100000">
                                          <p:val>
                                            <p:strVal val="#ppt_x"/>
                                          </p:val>
                                        </p:tav>
                                      </p:tavLst>
                                    </p:anim>
                                    <p:anim calcmode="lin" valueType="num">
                                      <p:cBhvr additive="base">
                                        <p:cTn id="45" dur="500" fill="hold"/>
                                        <p:tgtEl>
                                          <p:spTgt spid="14"/>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ppt_x"/>
                                          </p:val>
                                        </p:tav>
                                        <p:tav tm="100000">
                                          <p:val>
                                            <p:strVal val="#ppt_x"/>
                                          </p:val>
                                        </p:tav>
                                      </p:tavLst>
                                    </p:anim>
                                    <p:anim calcmode="lin" valueType="num">
                                      <p:cBhvr additive="base">
                                        <p:cTn id="49" dur="500" fill="hold"/>
                                        <p:tgtEl>
                                          <p:spTgt spid="15"/>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ppt_x"/>
                                          </p:val>
                                        </p:tav>
                                        <p:tav tm="100000">
                                          <p:val>
                                            <p:strVal val="#ppt_x"/>
                                          </p:val>
                                        </p:tav>
                                      </p:tavLst>
                                    </p:anim>
                                    <p:anim calcmode="lin" valueType="num">
                                      <p:cBhvr additive="base">
                                        <p:cTn id="53" dur="500" fill="hold"/>
                                        <p:tgtEl>
                                          <p:spTgt spid="16"/>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ppt_x"/>
                                          </p:val>
                                        </p:tav>
                                        <p:tav tm="100000">
                                          <p:val>
                                            <p:strVal val="#ppt_x"/>
                                          </p:val>
                                        </p:tav>
                                      </p:tavLst>
                                    </p:anim>
                                    <p:anim calcmode="lin" valueType="num">
                                      <p:cBhvr additive="base">
                                        <p:cTn id="57" dur="500" fill="hold"/>
                                        <p:tgtEl>
                                          <p:spTgt spid="17"/>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additive="base">
                                        <p:cTn id="60" dur="500" fill="hold"/>
                                        <p:tgtEl>
                                          <p:spTgt spid="18"/>
                                        </p:tgtEl>
                                        <p:attrNameLst>
                                          <p:attrName>ppt_x</p:attrName>
                                        </p:attrNameLst>
                                      </p:cBhvr>
                                      <p:tavLst>
                                        <p:tav tm="0">
                                          <p:val>
                                            <p:strVal val="#ppt_x"/>
                                          </p:val>
                                        </p:tav>
                                        <p:tav tm="100000">
                                          <p:val>
                                            <p:strVal val="#ppt_x"/>
                                          </p:val>
                                        </p:tav>
                                      </p:tavLst>
                                    </p:anim>
                                    <p:anim calcmode="lin" valueType="num">
                                      <p:cBhvr additive="base">
                                        <p:cTn id="61" dur="500" fill="hold"/>
                                        <p:tgtEl>
                                          <p:spTgt spid="18"/>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fill="hold"/>
                                        <p:tgtEl>
                                          <p:spTgt spid="19"/>
                                        </p:tgtEl>
                                        <p:attrNameLst>
                                          <p:attrName>ppt_x</p:attrName>
                                        </p:attrNameLst>
                                      </p:cBhvr>
                                      <p:tavLst>
                                        <p:tav tm="0">
                                          <p:val>
                                            <p:strVal val="#ppt_x"/>
                                          </p:val>
                                        </p:tav>
                                        <p:tav tm="100000">
                                          <p:val>
                                            <p:strVal val="#ppt_x"/>
                                          </p:val>
                                        </p:tav>
                                      </p:tavLst>
                                    </p:anim>
                                    <p:anim calcmode="lin" valueType="num">
                                      <p:cBhvr additive="base">
                                        <p:cTn id="65" dur="500" fill="hold"/>
                                        <p:tgtEl>
                                          <p:spTgt spid="19"/>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 calcmode="lin" valueType="num">
                                      <p:cBhvr additive="base">
                                        <p:cTn id="68" dur="500" fill="hold"/>
                                        <p:tgtEl>
                                          <p:spTgt spid="20"/>
                                        </p:tgtEl>
                                        <p:attrNameLst>
                                          <p:attrName>ppt_x</p:attrName>
                                        </p:attrNameLst>
                                      </p:cBhvr>
                                      <p:tavLst>
                                        <p:tav tm="0">
                                          <p:val>
                                            <p:strVal val="#ppt_x"/>
                                          </p:val>
                                        </p:tav>
                                        <p:tav tm="100000">
                                          <p:val>
                                            <p:strVal val="#ppt_x"/>
                                          </p:val>
                                        </p:tav>
                                      </p:tavLst>
                                    </p:anim>
                                    <p:anim calcmode="lin" valueType="num">
                                      <p:cBhvr additive="base">
                                        <p:cTn id="69"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
                                            <p:txEl>
                                              <p:pRg st="1" end="1"/>
                                            </p:txEl>
                                          </p:spTgt>
                                        </p:tgtEl>
                                        <p:attrNameLst>
                                          <p:attrName>style.visibility</p:attrName>
                                        </p:attrNameLst>
                                      </p:cBhvr>
                                      <p:to>
                                        <p:strVal val="visible"/>
                                      </p:to>
                                    </p:set>
                                    <p:animEffect transition="in" filter="fade">
                                      <p:cBhvr>
                                        <p:cTn id="74" dur="500"/>
                                        <p:tgtEl>
                                          <p:spTgt spid="3">
                                            <p:txEl>
                                              <p:pRg st="1" end="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2" end="2"/>
                                            </p:txEl>
                                          </p:spTgt>
                                        </p:tgtEl>
                                        <p:attrNameLst>
                                          <p:attrName>style.visibility</p:attrName>
                                        </p:attrNameLst>
                                      </p:cBhvr>
                                      <p:to>
                                        <p:strVal val="visible"/>
                                      </p:to>
                                    </p:set>
                                    <p:animEffect transition="in" filter="fade">
                                      <p:cBhvr>
                                        <p:cTn id="79" dur="500"/>
                                        <p:tgtEl>
                                          <p:spTgt spid="3">
                                            <p:txEl>
                                              <p:pRg st="2" end="2"/>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3">
                                            <p:txEl>
                                              <p:pRg st="3" end="3"/>
                                            </p:txEl>
                                          </p:spTgt>
                                        </p:tgtEl>
                                        <p:attrNameLst>
                                          <p:attrName>style.visibility</p:attrName>
                                        </p:attrNameLst>
                                      </p:cBhvr>
                                      <p:to>
                                        <p:strVal val="visible"/>
                                      </p:to>
                                    </p:set>
                                    <p:animEffect transition="in" filter="fade">
                                      <p:cBhvr>
                                        <p:cTn id="8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p:bldP spid="14" grpId="0"/>
      <p:bldP spid="15" grpId="0"/>
      <p:bldP spid="16" grpId="0"/>
      <p:bldP spid="17" grpId="0"/>
      <p:bldP spid="18" grpId="0"/>
      <p:bldP spid="19"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515600" cy="1325563"/>
          </a:xfrm>
        </p:spPr>
        <p:txBody>
          <a:bodyPr/>
          <a:lstStyle/>
          <a:p>
            <a:r>
              <a:rPr lang="zh-CN" altLang="en-US" dirty="0"/>
              <a:t>中央处理器</a:t>
            </a:r>
            <a:br>
              <a:rPr lang="en-US" altLang="zh-CN" dirty="0"/>
            </a:br>
            <a:r>
              <a:rPr lang="en-US" altLang="zh-CN" sz="2000" b="1" dirty="0"/>
              <a:t>C</a:t>
            </a:r>
            <a:r>
              <a:rPr lang="en-US" altLang="zh-CN" sz="2000" dirty="0"/>
              <a:t>entral </a:t>
            </a:r>
            <a:r>
              <a:rPr lang="en-US" altLang="zh-CN" sz="2000" b="1" dirty="0"/>
              <a:t>P</a:t>
            </a:r>
            <a:r>
              <a:rPr lang="en-US" altLang="zh-CN" sz="2000" dirty="0"/>
              <a:t>rocessing </a:t>
            </a:r>
            <a:r>
              <a:rPr lang="en-US" altLang="zh-CN" sz="2000" b="1" dirty="0"/>
              <a:t>U</a:t>
            </a:r>
            <a:r>
              <a:rPr lang="en-US" altLang="zh-CN" sz="2000" dirty="0"/>
              <a:t>nit</a:t>
            </a:r>
            <a:endParaRPr lang="zh-CN" altLang="en-US" sz="2000"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86522" y="1325563"/>
            <a:ext cx="6210300" cy="4010025"/>
          </a:xfrm>
        </p:spPr>
      </p:pic>
      <p:sp>
        <p:nvSpPr>
          <p:cNvPr id="5" name="文本框 4"/>
          <p:cNvSpPr txBox="1"/>
          <p:nvPr/>
        </p:nvSpPr>
        <p:spPr>
          <a:xfrm>
            <a:off x="129309" y="1325563"/>
            <a:ext cx="5671127" cy="923330"/>
          </a:xfrm>
          <a:prstGeom prst="rect">
            <a:avLst/>
          </a:prstGeom>
          <a:noFill/>
        </p:spPr>
        <p:txBody>
          <a:bodyPr wrap="square" rtlCol="0">
            <a:spAutoFit/>
          </a:bodyPr>
          <a:lstStyle/>
          <a:p>
            <a:r>
              <a:rPr lang="zh-CN" altLang="en-US" dirty="0"/>
              <a:t>如图所示，这是一个标准的</a:t>
            </a:r>
            <a:r>
              <a:rPr lang="en-US" altLang="zh-CN" dirty="0"/>
              <a:t>8086CPU</a:t>
            </a:r>
            <a:r>
              <a:rPr lang="zh-CN" altLang="en-US" dirty="0"/>
              <a:t>所采用的架构，现在的也是如此。</a:t>
            </a:r>
            <a:endParaRPr lang="en-US" altLang="zh-CN" dirty="0"/>
          </a:p>
          <a:p>
            <a:endParaRPr lang="zh-CN" altLang="en-US" dirty="0"/>
          </a:p>
        </p:txBody>
      </p:sp>
      <p:sp>
        <p:nvSpPr>
          <p:cNvPr id="6" name="文本框 5"/>
          <p:cNvSpPr txBox="1"/>
          <p:nvPr/>
        </p:nvSpPr>
        <p:spPr>
          <a:xfrm>
            <a:off x="129309" y="2783210"/>
            <a:ext cx="4996872" cy="369332"/>
          </a:xfrm>
          <a:prstGeom prst="rect">
            <a:avLst/>
          </a:prstGeom>
          <a:noFill/>
        </p:spPr>
        <p:txBody>
          <a:bodyPr wrap="square" rtlCol="0">
            <a:spAutoFit/>
          </a:bodyPr>
          <a:lstStyle/>
          <a:p>
            <a:r>
              <a:rPr lang="zh-CN" altLang="en-US" dirty="0"/>
              <a:t>处理器分为两大部分：执行单元和总线接口单元。</a:t>
            </a:r>
            <a:endParaRPr lang="en-US" altLang="zh-CN" dirty="0"/>
          </a:p>
        </p:txBody>
      </p:sp>
      <p:sp>
        <p:nvSpPr>
          <p:cNvPr id="7" name="文本框 6"/>
          <p:cNvSpPr txBox="1"/>
          <p:nvPr/>
        </p:nvSpPr>
        <p:spPr>
          <a:xfrm>
            <a:off x="129309" y="3963858"/>
            <a:ext cx="4996872" cy="369332"/>
          </a:xfrm>
          <a:prstGeom prst="rect">
            <a:avLst/>
          </a:prstGeom>
          <a:noFill/>
        </p:spPr>
        <p:txBody>
          <a:bodyPr wrap="square" rtlCol="0">
            <a:spAutoFit/>
          </a:bodyPr>
          <a:lstStyle/>
          <a:p>
            <a:r>
              <a:rPr lang="zh-CN" altLang="en-US" dirty="0"/>
              <a:t>执行单元：负责指令的寻找、解码和执行。</a:t>
            </a:r>
            <a:endParaRPr lang="en-US" altLang="zh-CN" dirty="0"/>
          </a:p>
        </p:txBody>
      </p:sp>
      <p:sp>
        <p:nvSpPr>
          <p:cNvPr id="8" name="文本框 7"/>
          <p:cNvSpPr txBox="1"/>
          <p:nvPr/>
        </p:nvSpPr>
        <p:spPr>
          <a:xfrm>
            <a:off x="129309" y="5012422"/>
            <a:ext cx="4996872" cy="646331"/>
          </a:xfrm>
          <a:prstGeom prst="rect">
            <a:avLst/>
          </a:prstGeom>
          <a:noFill/>
        </p:spPr>
        <p:txBody>
          <a:bodyPr wrap="square" rtlCol="0">
            <a:spAutoFit/>
          </a:bodyPr>
          <a:lstStyle/>
          <a:p>
            <a:r>
              <a:rPr lang="zh-CN" altLang="en-US" dirty="0"/>
              <a:t>总线接口单元：负责寻址，读取存储单元的数据和指令。</a:t>
            </a:r>
            <a:endParaRPr lang="en-US" altLang="zh-CN" dirty="0"/>
          </a:p>
        </p:txBody>
      </p:sp>
      <p:sp>
        <p:nvSpPr>
          <p:cNvPr id="9" name="文本框 8"/>
          <p:cNvSpPr txBox="1"/>
          <p:nvPr/>
        </p:nvSpPr>
        <p:spPr>
          <a:xfrm>
            <a:off x="2660073" y="1246909"/>
            <a:ext cx="6936509" cy="3662541"/>
          </a:xfrm>
          <a:prstGeom prst="rect">
            <a:avLst/>
          </a:prstGeom>
          <a:solidFill>
            <a:schemeClr val="accent1">
              <a:lumMod val="75000"/>
            </a:schemeClr>
          </a:solidFill>
        </p:spPr>
        <p:txBody>
          <a:bodyPr wrap="square" rtlCol="0">
            <a:spAutoFit/>
          </a:bodyPr>
          <a:lstStyle/>
          <a:p>
            <a:endParaRPr lang="en-US" altLang="zh-CN" sz="2800" dirty="0">
              <a:solidFill>
                <a:schemeClr val="bg1"/>
              </a:solidFill>
            </a:endParaRPr>
          </a:p>
          <a:p>
            <a:r>
              <a:rPr lang="zh-CN" altLang="en-US" sz="2800" dirty="0">
                <a:solidFill>
                  <a:schemeClr val="bg1"/>
                </a:solidFill>
              </a:rPr>
              <a:t>所以，简单的来说，</a:t>
            </a:r>
            <a:r>
              <a:rPr lang="en-US" altLang="zh-CN" sz="2800" dirty="0">
                <a:solidFill>
                  <a:schemeClr val="bg1"/>
                </a:solidFill>
              </a:rPr>
              <a:t>CPU</a:t>
            </a:r>
            <a:r>
              <a:rPr lang="zh-CN" altLang="en-US" sz="2800" dirty="0">
                <a:solidFill>
                  <a:schemeClr val="bg1"/>
                </a:solidFill>
              </a:rPr>
              <a:t>是</a:t>
            </a:r>
            <a:r>
              <a:rPr lang="en-US" altLang="zh-CN" sz="2800" dirty="0">
                <a:solidFill>
                  <a:schemeClr val="bg1"/>
                </a:solidFill>
              </a:rPr>
              <a:t>…</a:t>
            </a:r>
          </a:p>
          <a:p>
            <a:pPr marL="457200" indent="-457200">
              <a:buFont typeface="Arial" panose="020B0604020202020204" pitchFamily="34" charset="0"/>
              <a:buChar char="•"/>
            </a:pPr>
            <a:r>
              <a:rPr lang="zh-CN" altLang="en-US" sz="2000" dirty="0">
                <a:solidFill>
                  <a:schemeClr val="bg1"/>
                </a:solidFill>
              </a:rPr>
              <a:t>由运算器，控制器，寄存器等器件组成，有内部总线相连接。</a:t>
            </a:r>
            <a:endParaRPr lang="en-US" altLang="zh-CN" sz="2000" dirty="0">
              <a:solidFill>
                <a:schemeClr val="bg1"/>
              </a:solidFill>
            </a:endParaRPr>
          </a:p>
          <a:p>
            <a:r>
              <a:rPr lang="zh-CN" altLang="en-US" sz="2800" dirty="0">
                <a:solidFill>
                  <a:schemeClr val="bg1"/>
                </a:solidFill>
              </a:rPr>
              <a:t>在</a:t>
            </a:r>
            <a:r>
              <a:rPr lang="en-US" altLang="zh-CN" sz="2800" dirty="0">
                <a:solidFill>
                  <a:schemeClr val="bg1"/>
                </a:solidFill>
              </a:rPr>
              <a:t>CPU</a:t>
            </a:r>
            <a:r>
              <a:rPr lang="zh-CN" altLang="en-US" sz="2800" dirty="0">
                <a:solidFill>
                  <a:schemeClr val="bg1"/>
                </a:solidFill>
              </a:rPr>
              <a:t>中</a:t>
            </a:r>
            <a:r>
              <a:rPr lang="en-US" altLang="zh-CN" sz="2800" dirty="0">
                <a:solidFill>
                  <a:schemeClr val="bg1"/>
                </a:solidFill>
              </a:rPr>
              <a:t>…</a:t>
            </a:r>
          </a:p>
          <a:p>
            <a:pPr marL="457200" indent="-457200">
              <a:buFont typeface="Arial" panose="020B0604020202020204" pitchFamily="34" charset="0"/>
              <a:buChar char="•"/>
            </a:pPr>
            <a:r>
              <a:rPr lang="zh-CN" altLang="en-US" dirty="0">
                <a:solidFill>
                  <a:schemeClr val="bg1"/>
                </a:solidFill>
              </a:rPr>
              <a:t>运算器进行信息处理</a:t>
            </a:r>
            <a:endParaRPr lang="en-US" altLang="zh-CN" dirty="0">
              <a:solidFill>
                <a:schemeClr val="bg1"/>
              </a:solidFill>
            </a:endParaRPr>
          </a:p>
          <a:p>
            <a:pPr marL="457200" indent="-457200">
              <a:buFont typeface="Arial" panose="020B0604020202020204" pitchFamily="34" charset="0"/>
              <a:buChar char="•"/>
            </a:pPr>
            <a:r>
              <a:rPr lang="zh-CN" altLang="en-US" dirty="0">
                <a:solidFill>
                  <a:schemeClr val="bg1"/>
                </a:solidFill>
              </a:rPr>
              <a:t>寄存器进行信息储存</a:t>
            </a:r>
            <a:endParaRPr lang="en-US" altLang="zh-CN" dirty="0">
              <a:solidFill>
                <a:schemeClr val="bg1"/>
              </a:solidFill>
            </a:endParaRPr>
          </a:p>
          <a:p>
            <a:pPr marL="457200" indent="-457200">
              <a:buFont typeface="Arial" panose="020B0604020202020204" pitchFamily="34" charset="0"/>
              <a:buChar char="•"/>
            </a:pPr>
            <a:r>
              <a:rPr lang="zh-CN" altLang="en-US" dirty="0">
                <a:solidFill>
                  <a:schemeClr val="bg1"/>
                </a:solidFill>
              </a:rPr>
              <a:t>控制器控制器件工作</a:t>
            </a:r>
            <a:endParaRPr lang="en-US" altLang="zh-CN" dirty="0">
              <a:solidFill>
                <a:schemeClr val="bg1"/>
              </a:solidFill>
            </a:endParaRPr>
          </a:p>
          <a:p>
            <a:pPr marL="457200" indent="-457200">
              <a:buFont typeface="Arial" panose="020B0604020202020204" pitchFamily="34" charset="0"/>
              <a:buChar char="•"/>
            </a:pPr>
            <a:r>
              <a:rPr lang="zh-CN" altLang="en-US" dirty="0">
                <a:solidFill>
                  <a:schemeClr val="bg1"/>
                </a:solidFill>
              </a:rPr>
              <a:t>内部总线进行数据传送</a:t>
            </a:r>
            <a:endParaRPr lang="en-US" altLang="zh-CN" dirty="0">
              <a:solidFill>
                <a:schemeClr val="bg1"/>
              </a:solidFill>
            </a:endParaRPr>
          </a:p>
          <a:p>
            <a:pPr marL="457200" indent="-457200">
              <a:buFont typeface="Arial" panose="020B0604020202020204" pitchFamily="34" charset="0"/>
              <a:buChar char="•"/>
            </a:pPr>
            <a:endParaRPr lang="en-US" altLang="zh-CN" dirty="0">
              <a:solidFill>
                <a:schemeClr val="bg1"/>
              </a:solidFill>
            </a:endParaRPr>
          </a:p>
          <a:p>
            <a:pPr marL="457200" indent="-457200">
              <a:buFont typeface="Arial" panose="020B0604020202020204" pitchFamily="34" charset="0"/>
              <a:buChar char="•"/>
            </a:pPr>
            <a:endParaRPr lang="zh-CN" altLang="en-US" dirty="0">
              <a:solidFill>
                <a:schemeClr val="bg1"/>
              </a:solidFill>
            </a:endParaRPr>
          </a:p>
        </p:txBody>
      </p:sp>
    </p:spTree>
    <p:extLst>
      <p:ext uri="{BB962C8B-B14F-4D97-AF65-F5344CB8AC3E}">
        <p14:creationId xmlns:p14="http://schemas.microsoft.com/office/powerpoint/2010/main" val="406263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Effect transition="in" filter="fade">
                                      <p:cBhvr>
                                        <p:cTn id="32" dur="1000"/>
                                        <p:tgtEl>
                                          <p:spTgt spid="9">
                                            <p:txEl>
                                              <p:pRg st="1" end="1"/>
                                            </p:txEl>
                                          </p:spTgt>
                                        </p:tgtEl>
                                      </p:cBhvr>
                                    </p:animEffect>
                                    <p:anim calcmode="lin" valueType="num">
                                      <p:cBhvr>
                                        <p:cTn id="33"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9">
                                            <p:txEl>
                                              <p:pRg st="2" end="2"/>
                                            </p:txEl>
                                          </p:spTgt>
                                        </p:tgtEl>
                                        <p:attrNameLst>
                                          <p:attrName>style.visibility</p:attrName>
                                        </p:attrNameLst>
                                      </p:cBhvr>
                                      <p:to>
                                        <p:strVal val="visible"/>
                                      </p:to>
                                    </p:set>
                                    <p:animEffect transition="in" filter="fade">
                                      <p:cBhvr>
                                        <p:cTn id="39" dur="1000"/>
                                        <p:tgtEl>
                                          <p:spTgt spid="9">
                                            <p:txEl>
                                              <p:pRg st="2" end="2"/>
                                            </p:txEl>
                                          </p:spTgt>
                                        </p:tgtEl>
                                      </p:cBhvr>
                                    </p:animEffect>
                                    <p:anim calcmode="lin" valueType="num">
                                      <p:cBhvr>
                                        <p:cTn id="40"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41"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9">
                                            <p:txEl>
                                              <p:pRg st="3" end="3"/>
                                            </p:txEl>
                                          </p:spTgt>
                                        </p:tgtEl>
                                        <p:attrNameLst>
                                          <p:attrName>style.visibility</p:attrName>
                                        </p:attrNameLst>
                                      </p:cBhvr>
                                      <p:to>
                                        <p:strVal val="visible"/>
                                      </p:to>
                                    </p:set>
                                    <p:animEffect transition="in" filter="fade">
                                      <p:cBhvr>
                                        <p:cTn id="46" dur="1000"/>
                                        <p:tgtEl>
                                          <p:spTgt spid="9">
                                            <p:txEl>
                                              <p:pRg st="3" end="3"/>
                                            </p:txEl>
                                          </p:spTgt>
                                        </p:tgtEl>
                                      </p:cBhvr>
                                    </p:animEffect>
                                    <p:anim calcmode="lin" valueType="num">
                                      <p:cBhvr>
                                        <p:cTn id="47"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48"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9">
                                            <p:txEl>
                                              <p:pRg st="4" end="4"/>
                                            </p:txEl>
                                          </p:spTgt>
                                        </p:tgtEl>
                                        <p:attrNameLst>
                                          <p:attrName>style.visibility</p:attrName>
                                        </p:attrNameLst>
                                      </p:cBhvr>
                                      <p:to>
                                        <p:strVal val="visible"/>
                                      </p:to>
                                    </p:set>
                                    <p:animEffect transition="in" filter="fade">
                                      <p:cBhvr>
                                        <p:cTn id="53" dur="500"/>
                                        <p:tgtEl>
                                          <p:spTgt spid="9">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9">
                                            <p:txEl>
                                              <p:pRg st="5" end="5"/>
                                            </p:txEl>
                                          </p:spTgt>
                                        </p:tgtEl>
                                        <p:attrNameLst>
                                          <p:attrName>style.visibility</p:attrName>
                                        </p:attrNameLst>
                                      </p:cBhvr>
                                      <p:to>
                                        <p:strVal val="visible"/>
                                      </p:to>
                                    </p:set>
                                    <p:animEffect transition="in" filter="fade">
                                      <p:cBhvr>
                                        <p:cTn id="58" dur="500"/>
                                        <p:tgtEl>
                                          <p:spTgt spid="9">
                                            <p:txEl>
                                              <p:pRg st="5" end="5"/>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9">
                                            <p:txEl>
                                              <p:pRg st="6" end="6"/>
                                            </p:txEl>
                                          </p:spTgt>
                                        </p:tgtEl>
                                        <p:attrNameLst>
                                          <p:attrName>style.visibility</p:attrName>
                                        </p:attrNameLst>
                                      </p:cBhvr>
                                      <p:to>
                                        <p:strVal val="visible"/>
                                      </p:to>
                                    </p:set>
                                    <p:animEffect transition="in" filter="fade">
                                      <p:cBhvr>
                                        <p:cTn id="63" dur="500"/>
                                        <p:tgtEl>
                                          <p:spTgt spid="9">
                                            <p:txEl>
                                              <p:pRg st="6" end="6"/>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9">
                                            <p:txEl>
                                              <p:pRg st="7" end="7"/>
                                            </p:txEl>
                                          </p:spTgt>
                                        </p:tgtEl>
                                        <p:attrNameLst>
                                          <p:attrName>style.visibility</p:attrName>
                                        </p:attrNameLst>
                                      </p:cBhvr>
                                      <p:to>
                                        <p:strVal val="visible"/>
                                      </p:to>
                                    </p:set>
                                    <p:animEffect transition="in" filter="fade">
                                      <p:cBhvr>
                                        <p:cTn id="68"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0" y="1325563"/>
                <a:ext cx="10515600" cy="3052473"/>
              </a:xfrm>
            </p:spPr>
            <p:txBody>
              <a:bodyPr/>
              <a:lstStyle/>
              <a:p>
                <a:r>
                  <a:rPr lang="zh-CN" altLang="en-US" dirty="0"/>
                  <a:t>在冯诺依曼架构中，处理器掌控着三条总线：</a:t>
                </a:r>
                <a:endParaRPr lang="en-US" altLang="zh-CN" dirty="0"/>
              </a:p>
              <a:p>
                <a:pPr marL="0" indent="0" algn="ctr">
                  <a:buNone/>
                </a:pPr>
                <a:r>
                  <a:rPr lang="zh-CN" altLang="en-US" dirty="0">
                    <a:solidFill>
                      <a:srgbClr val="FF0000"/>
                    </a:solidFill>
                  </a:rPr>
                  <a:t>控制总线</a:t>
                </a:r>
                <a:r>
                  <a:rPr lang="zh-CN" altLang="en-US" dirty="0"/>
                  <a:t>，</a:t>
                </a:r>
                <a:r>
                  <a:rPr lang="zh-CN" altLang="en-US" dirty="0">
                    <a:solidFill>
                      <a:srgbClr val="00B050"/>
                    </a:solidFill>
                  </a:rPr>
                  <a:t>数据总线</a:t>
                </a:r>
                <a:r>
                  <a:rPr lang="zh-CN" altLang="en-US" dirty="0"/>
                  <a:t>，</a:t>
                </a:r>
                <a:r>
                  <a:rPr lang="zh-CN" altLang="en-US" dirty="0">
                    <a:solidFill>
                      <a:srgbClr val="0070C0"/>
                    </a:solidFill>
                  </a:rPr>
                  <a:t>地址总线</a:t>
                </a:r>
                <a:endParaRPr lang="en-US" altLang="zh-CN" dirty="0">
                  <a:solidFill>
                    <a:srgbClr val="0070C0"/>
                  </a:solidFill>
                </a:endParaRPr>
              </a:p>
              <a:p>
                <a:r>
                  <a:rPr lang="zh-CN" altLang="en-US" dirty="0">
                    <a:solidFill>
                      <a:srgbClr val="0070C0"/>
                    </a:solidFill>
                  </a:rPr>
                  <a:t>关于地址总线：</a:t>
                </a:r>
                <a:endParaRPr lang="en-US" altLang="zh-CN" dirty="0">
                  <a:solidFill>
                    <a:srgbClr val="0070C0"/>
                  </a:solidFill>
                </a:endParaRPr>
              </a:p>
              <a:p>
                <a:pPr lvl="1"/>
                <a:r>
                  <a:rPr lang="zh-CN" altLang="en-US" sz="1800" dirty="0">
                    <a:solidFill>
                      <a:srgbClr val="0070C0"/>
                    </a:solidFill>
                  </a:rPr>
                  <a:t>假设处理器</a:t>
                </a:r>
                <a:r>
                  <a:rPr lang="en-US" altLang="zh-CN" sz="1800" dirty="0">
                    <a:solidFill>
                      <a:srgbClr val="0070C0"/>
                    </a:solidFill>
                  </a:rPr>
                  <a:t>A</a:t>
                </a:r>
                <a:r>
                  <a:rPr lang="zh-CN" altLang="en-US" sz="1800" dirty="0">
                    <a:solidFill>
                      <a:srgbClr val="0070C0"/>
                    </a:solidFill>
                  </a:rPr>
                  <a:t>有</a:t>
                </a:r>
                <a:r>
                  <a:rPr lang="en-US" altLang="zh-CN" sz="1800" dirty="0">
                    <a:solidFill>
                      <a:srgbClr val="0070C0"/>
                    </a:solidFill>
                  </a:rPr>
                  <a:t>10</a:t>
                </a:r>
                <a:r>
                  <a:rPr lang="zh-CN" altLang="en-US" sz="1800" dirty="0">
                    <a:solidFill>
                      <a:srgbClr val="0070C0"/>
                    </a:solidFill>
                  </a:rPr>
                  <a:t>根地址总线。我们知道，一根线可以传输两种情况高电平和低电平（零和一）。那么这</a:t>
                </a:r>
                <a:r>
                  <a:rPr lang="en-US" altLang="zh-CN" sz="1800" dirty="0">
                    <a:solidFill>
                      <a:srgbClr val="0070C0"/>
                    </a:solidFill>
                  </a:rPr>
                  <a:t>10</a:t>
                </a:r>
                <a:r>
                  <a:rPr lang="zh-CN" altLang="en-US" sz="1800" dirty="0">
                    <a:solidFill>
                      <a:srgbClr val="0070C0"/>
                    </a:solidFill>
                  </a:rPr>
                  <a:t>条线可以表示</a:t>
                </a:r>
                <a14:m>
                  <m:oMath xmlns:m="http://schemas.openxmlformats.org/officeDocument/2006/math">
                    <m:sSup>
                      <m:sSupPr>
                        <m:ctrlPr>
                          <a:rPr lang="en-US" altLang="zh-CN" sz="1800" i="1" smtClean="0">
                            <a:solidFill>
                              <a:srgbClr val="0070C0"/>
                            </a:solidFill>
                            <a:latin typeface="Cambria Math" panose="02040503050406030204" pitchFamily="18" charset="0"/>
                          </a:rPr>
                        </m:ctrlPr>
                      </m:sSupPr>
                      <m:e>
                        <m:r>
                          <a:rPr lang="en-US" altLang="zh-CN" sz="1800" b="0" i="1" smtClean="0">
                            <a:solidFill>
                              <a:srgbClr val="0070C0"/>
                            </a:solidFill>
                            <a:latin typeface="Cambria Math" panose="02040503050406030204" pitchFamily="18" charset="0"/>
                          </a:rPr>
                          <m:t>2</m:t>
                        </m:r>
                      </m:e>
                      <m:sup>
                        <m:r>
                          <a:rPr lang="en-US" altLang="zh-CN" sz="1800" b="0" i="1" smtClean="0">
                            <a:solidFill>
                              <a:srgbClr val="0070C0"/>
                            </a:solidFill>
                            <a:latin typeface="Cambria Math" panose="02040503050406030204" pitchFamily="18" charset="0"/>
                          </a:rPr>
                          <m:t>10</m:t>
                        </m:r>
                      </m:sup>
                    </m:sSup>
                  </m:oMath>
                </a14:m>
                <a:r>
                  <a:rPr lang="zh-CN" altLang="en-US" sz="1800" dirty="0">
                    <a:solidFill>
                      <a:srgbClr val="0070C0"/>
                    </a:solidFill>
                  </a:rPr>
                  <a:t>个内存单元。</a:t>
                </a:r>
                <a:endParaRPr lang="en-US" altLang="zh-CN" sz="1800" dirty="0">
                  <a:solidFill>
                    <a:srgbClr val="0070C0"/>
                  </a:solidFill>
                </a:endParaRPr>
              </a:p>
              <a:p>
                <a:pPr lvl="1"/>
                <a:r>
                  <a:rPr lang="zh-CN" altLang="en-US" sz="1800" dirty="0">
                    <a:solidFill>
                      <a:srgbClr val="0070C0"/>
                    </a:solidFill>
                  </a:rPr>
                  <a:t>所以，对于任意给定的处理器有</a:t>
                </a:r>
                <a14:m>
                  <m:oMath xmlns:m="http://schemas.openxmlformats.org/officeDocument/2006/math">
                    <m:r>
                      <a:rPr lang="en-US" altLang="zh-CN" sz="1800" b="0" i="1" smtClean="0">
                        <a:solidFill>
                          <a:srgbClr val="0070C0"/>
                        </a:solidFill>
                        <a:latin typeface="Cambria Math" panose="02040503050406030204" pitchFamily="18" charset="0"/>
                      </a:rPr>
                      <m:t>𝑥</m:t>
                    </m:r>
                    <m:r>
                      <a:rPr lang="zh-CN" altLang="en-US" sz="1800" i="1">
                        <a:solidFill>
                          <a:srgbClr val="0070C0"/>
                        </a:solidFill>
                        <a:latin typeface="Cambria Math" panose="02040503050406030204" pitchFamily="18" charset="0"/>
                      </a:rPr>
                      <m:t>根</m:t>
                    </m:r>
                    <m:r>
                      <a:rPr lang="zh-CN" altLang="en-US" sz="1800" i="1" smtClean="0">
                        <a:solidFill>
                          <a:srgbClr val="0070C0"/>
                        </a:solidFill>
                        <a:latin typeface="Cambria Math" panose="02040503050406030204" pitchFamily="18" charset="0"/>
                      </a:rPr>
                      <m:t>地址</m:t>
                    </m:r>
                  </m:oMath>
                </a14:m>
                <a:r>
                  <a:rPr lang="zh-CN" altLang="en-US" sz="1800" dirty="0">
                    <a:solidFill>
                      <a:srgbClr val="0070C0"/>
                    </a:solidFill>
                  </a:rPr>
                  <a:t>总线，存在于</a:t>
                </a:r>
                <a14:m>
                  <m:oMath xmlns:m="http://schemas.openxmlformats.org/officeDocument/2006/math">
                    <m:sSup>
                      <m:sSupPr>
                        <m:ctrlPr>
                          <a:rPr lang="en-US" altLang="zh-CN" sz="1800" i="1" smtClean="0">
                            <a:solidFill>
                              <a:srgbClr val="0070C0"/>
                            </a:solidFill>
                            <a:latin typeface="Cambria Math" panose="02040503050406030204" pitchFamily="18" charset="0"/>
                          </a:rPr>
                        </m:ctrlPr>
                      </m:sSupPr>
                      <m:e>
                        <m:r>
                          <a:rPr lang="en-US" altLang="zh-CN" sz="1800" b="0" i="1" smtClean="0">
                            <a:solidFill>
                              <a:srgbClr val="0070C0"/>
                            </a:solidFill>
                            <a:latin typeface="Cambria Math" panose="02040503050406030204" pitchFamily="18" charset="0"/>
                          </a:rPr>
                          <m:t>2</m:t>
                        </m:r>
                      </m:e>
                      <m:sup>
                        <m:r>
                          <a:rPr lang="en-US" altLang="zh-CN" sz="1800" b="0" i="1" smtClean="0">
                            <a:solidFill>
                              <a:srgbClr val="0070C0"/>
                            </a:solidFill>
                            <a:latin typeface="Cambria Math" panose="02040503050406030204" pitchFamily="18" charset="0"/>
                          </a:rPr>
                          <m:t>𝑥</m:t>
                        </m:r>
                      </m:sup>
                    </m:sSup>
                  </m:oMath>
                </a14:m>
                <a:r>
                  <a:rPr lang="zh-CN" altLang="en-US" sz="1800" dirty="0">
                    <a:solidFill>
                      <a:srgbClr val="0070C0"/>
                    </a:solidFill>
                  </a:rPr>
                  <a:t>个内存单元的寻址能力。那么这个处理器的地址总线宽度为</a:t>
                </a:r>
                <a14:m>
                  <m:oMath xmlns:m="http://schemas.openxmlformats.org/officeDocument/2006/math">
                    <m:r>
                      <a:rPr lang="en-US" altLang="zh-CN" sz="1800" b="0" i="1" smtClean="0">
                        <a:solidFill>
                          <a:srgbClr val="0070C0"/>
                        </a:solidFill>
                        <a:latin typeface="Cambria Math" panose="02040503050406030204" pitchFamily="18" charset="0"/>
                      </a:rPr>
                      <m:t>𝑥</m:t>
                    </m:r>
                    <m:r>
                      <a:rPr lang="zh-CN" altLang="en-US" sz="1800" i="1" smtClean="0">
                        <a:solidFill>
                          <a:srgbClr val="0070C0"/>
                        </a:solidFill>
                        <a:latin typeface="Cambria Math" panose="02040503050406030204" pitchFamily="18" charset="0"/>
                      </a:rPr>
                      <m:t>。</m:t>
                    </m:r>
                  </m:oMath>
                </a14:m>
                <a:endParaRPr lang="en-US" altLang="zh-CN" sz="1800" dirty="0">
                  <a:solidFill>
                    <a:srgbClr val="0070C0"/>
                  </a:solidFill>
                </a:endParaRPr>
              </a:p>
              <a:p>
                <a:pPr marL="457200" lvl="1" indent="0">
                  <a:buNone/>
                </a:pPr>
                <a:endParaRPr lang="en-US" altLang="zh-CN" dirty="0">
                  <a:solidFill>
                    <a:srgbClr val="0070C0"/>
                  </a:solidFill>
                </a:endParaRPr>
              </a:p>
              <a:p>
                <a:pPr marL="457200" lvl="1" indent="0">
                  <a:buNone/>
                </a:pPr>
                <a:endParaRPr lang="en-US" altLang="zh-CN" dirty="0">
                  <a:solidFill>
                    <a:srgbClr val="0070C0"/>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0" y="1325563"/>
                <a:ext cx="10515600" cy="3052473"/>
              </a:xfrm>
              <a:blipFill>
                <a:blip r:embed="rId3"/>
                <a:stretch>
                  <a:fillRect l="-1043" t="-3593" r="-1565"/>
                </a:stretch>
              </a:blipFill>
            </p:spPr>
            <p:txBody>
              <a:bodyPr/>
              <a:lstStyle/>
              <a:p>
                <a:r>
                  <a:rPr lang="zh-CN" altLang="en-US">
                    <a:noFill/>
                  </a:rPr>
                  <a:t> </a:t>
                </a:r>
              </a:p>
            </p:txBody>
          </p:sp>
        </mc:Fallback>
      </mc:AlternateContent>
      <p:sp>
        <p:nvSpPr>
          <p:cNvPr id="4" name="标题 1"/>
          <p:cNvSpPr>
            <a:spLocks noGrp="1"/>
          </p:cNvSpPr>
          <p:nvPr>
            <p:ph type="title"/>
          </p:nvPr>
        </p:nvSpPr>
        <p:spPr>
          <a:xfrm>
            <a:off x="0" y="0"/>
            <a:ext cx="10515600" cy="1325563"/>
          </a:xfrm>
        </p:spPr>
        <p:txBody>
          <a:bodyPr/>
          <a:lstStyle/>
          <a:p>
            <a:r>
              <a:rPr lang="zh-CN" altLang="en-US" dirty="0"/>
              <a:t>中央处理器之总线</a:t>
            </a:r>
            <a:br>
              <a:rPr lang="en-US" altLang="zh-CN" dirty="0"/>
            </a:br>
            <a:r>
              <a:rPr lang="en-US" altLang="zh-CN" sz="2000" b="1" dirty="0"/>
              <a:t>C</a:t>
            </a:r>
            <a:r>
              <a:rPr lang="en-US" altLang="zh-CN" sz="2000" dirty="0"/>
              <a:t>entral </a:t>
            </a:r>
            <a:r>
              <a:rPr lang="en-US" altLang="zh-CN" sz="2000" b="1" dirty="0"/>
              <a:t>P</a:t>
            </a:r>
            <a:r>
              <a:rPr lang="en-US" altLang="zh-CN" sz="2000" dirty="0"/>
              <a:t>rocessing </a:t>
            </a:r>
            <a:r>
              <a:rPr lang="en-US" altLang="zh-CN" sz="2000" b="1" dirty="0"/>
              <a:t>U</a:t>
            </a:r>
            <a:r>
              <a:rPr lang="en-US" altLang="zh-CN" sz="2000" dirty="0"/>
              <a:t>nit - Bus</a:t>
            </a:r>
            <a:endParaRPr lang="zh-CN" altLang="en-US" sz="2000" dirty="0"/>
          </a:p>
        </p:txBody>
      </p:sp>
      <mc:AlternateContent xmlns:mc="http://schemas.openxmlformats.org/markup-compatibility/2006" xmlns:a14="http://schemas.microsoft.com/office/drawing/2010/main">
        <mc:Choice Requires="a14">
          <p:sp>
            <p:nvSpPr>
              <p:cNvPr id="5" name="文本框 4"/>
              <p:cNvSpPr txBox="1"/>
              <p:nvPr/>
            </p:nvSpPr>
            <p:spPr>
              <a:xfrm>
                <a:off x="0" y="3977926"/>
                <a:ext cx="11351491" cy="1770421"/>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solidFill>
                      <a:srgbClr val="00B050"/>
                    </a:solidFill>
                  </a:rPr>
                  <a:t>关于数据总线</a:t>
                </a:r>
                <a:endParaRPr lang="en-US" altLang="zh-CN" sz="2800" dirty="0">
                  <a:solidFill>
                    <a:srgbClr val="00B050"/>
                  </a:solidFill>
                </a:endParaRPr>
              </a:p>
              <a:p>
                <a:pPr marL="742950" lvl="1" indent="-285750">
                  <a:buFont typeface="Arial" panose="020B0604020202020204" pitchFamily="34" charset="0"/>
                  <a:buChar char="•"/>
                </a:pPr>
                <a:r>
                  <a:rPr lang="zh-CN" altLang="en-US" dirty="0">
                    <a:solidFill>
                      <a:srgbClr val="00B050"/>
                    </a:solidFill>
                  </a:rPr>
                  <a:t>假设处理器</a:t>
                </a:r>
                <a:r>
                  <a:rPr lang="en-US" altLang="zh-CN" dirty="0">
                    <a:solidFill>
                      <a:srgbClr val="00B050"/>
                    </a:solidFill>
                  </a:rPr>
                  <a:t>A</a:t>
                </a:r>
                <a:r>
                  <a:rPr lang="zh-CN" altLang="en-US" dirty="0">
                    <a:solidFill>
                      <a:srgbClr val="00B050"/>
                    </a:solidFill>
                  </a:rPr>
                  <a:t>有</a:t>
                </a:r>
                <a:r>
                  <a:rPr lang="en-US" altLang="zh-CN" dirty="0">
                    <a:solidFill>
                      <a:srgbClr val="00B050"/>
                    </a:solidFill>
                  </a:rPr>
                  <a:t>16</a:t>
                </a:r>
                <a:r>
                  <a:rPr lang="zh-CN" altLang="en-US" dirty="0">
                    <a:solidFill>
                      <a:srgbClr val="00B050"/>
                    </a:solidFill>
                  </a:rPr>
                  <a:t>根数据总线。我们知道，一根线可以传输两种情况即高电平和低电平（零和一）。</a:t>
                </a:r>
                <a:r>
                  <a:rPr lang="en-US" altLang="zh-CN" dirty="0">
                    <a:solidFill>
                      <a:srgbClr val="00B050"/>
                    </a:solidFill>
                  </a:rPr>
                  <a:t>8</a:t>
                </a:r>
                <a:r>
                  <a:rPr lang="zh-CN" altLang="en-US" dirty="0">
                    <a:solidFill>
                      <a:srgbClr val="00B050"/>
                    </a:solidFill>
                  </a:rPr>
                  <a:t>根数据总线可以传输八比特即一字节，那么</a:t>
                </a:r>
                <a:r>
                  <a:rPr lang="en-US" altLang="zh-CN" dirty="0">
                    <a:solidFill>
                      <a:srgbClr val="00B050"/>
                    </a:solidFill>
                  </a:rPr>
                  <a:t>16</a:t>
                </a:r>
                <a:r>
                  <a:rPr lang="zh-CN" altLang="en-US" dirty="0">
                    <a:solidFill>
                      <a:srgbClr val="00B050"/>
                    </a:solidFill>
                  </a:rPr>
                  <a:t>根则可以传输</a:t>
                </a:r>
                <a:r>
                  <a:rPr lang="en-US" altLang="zh-CN" dirty="0">
                    <a:solidFill>
                      <a:srgbClr val="00B050"/>
                    </a:solidFill>
                  </a:rPr>
                  <a:t>16</a:t>
                </a:r>
                <a:r>
                  <a:rPr lang="zh-CN" altLang="en-US" dirty="0">
                    <a:solidFill>
                      <a:srgbClr val="00B050"/>
                    </a:solidFill>
                  </a:rPr>
                  <a:t>比特即两字节。</a:t>
                </a:r>
                <a:endParaRPr lang="en-US" altLang="zh-CN" dirty="0">
                  <a:solidFill>
                    <a:srgbClr val="00B050"/>
                  </a:solidFill>
                </a:endParaRPr>
              </a:p>
              <a:p>
                <a:pPr marL="742950" lvl="1" indent="-285750">
                  <a:buFont typeface="Arial" panose="020B0604020202020204" pitchFamily="34" charset="0"/>
                  <a:buChar char="•"/>
                </a:pPr>
                <a:r>
                  <a:rPr lang="zh-CN" altLang="en-US" dirty="0">
                    <a:solidFill>
                      <a:srgbClr val="00B050"/>
                    </a:solidFill>
                  </a:rPr>
                  <a:t>所以，对于任意给定的处理器有</a:t>
                </a:r>
                <a14:m>
                  <m:oMath xmlns:m="http://schemas.openxmlformats.org/officeDocument/2006/math">
                    <m:r>
                      <a:rPr lang="en-US" altLang="zh-CN" i="1">
                        <a:solidFill>
                          <a:srgbClr val="00B050"/>
                        </a:solidFill>
                        <a:latin typeface="Cambria Math" panose="02040503050406030204" pitchFamily="18" charset="0"/>
                      </a:rPr>
                      <m:t>𝑥</m:t>
                    </m:r>
                    <m:r>
                      <a:rPr lang="zh-CN" altLang="en-US" i="1">
                        <a:solidFill>
                          <a:srgbClr val="00B050"/>
                        </a:solidFill>
                        <a:latin typeface="Cambria Math" panose="02040503050406030204" pitchFamily="18" charset="0"/>
                      </a:rPr>
                      <m:t>根</m:t>
                    </m:r>
                  </m:oMath>
                </a14:m>
                <a:r>
                  <a:rPr lang="zh-CN" altLang="en-US" dirty="0">
                    <a:solidFill>
                      <a:srgbClr val="00B050"/>
                    </a:solidFill>
                  </a:rPr>
                  <a:t>数据总线，存在于</a:t>
                </a:r>
                <a14:m>
                  <m:oMath xmlns:m="http://schemas.openxmlformats.org/officeDocument/2006/math">
                    <m:f>
                      <m:fPr>
                        <m:ctrlPr>
                          <a:rPr lang="en-US" altLang="zh-CN" i="1" smtClean="0">
                            <a:solidFill>
                              <a:srgbClr val="00B050"/>
                            </a:solidFill>
                            <a:latin typeface="Cambria Math" panose="02040503050406030204" pitchFamily="18" charset="0"/>
                          </a:rPr>
                        </m:ctrlPr>
                      </m:fPr>
                      <m:num>
                        <m:r>
                          <a:rPr lang="en-US" altLang="zh-CN" b="0" i="1" smtClean="0">
                            <a:solidFill>
                              <a:srgbClr val="00B050"/>
                            </a:solidFill>
                            <a:latin typeface="Cambria Math" panose="02040503050406030204" pitchFamily="18" charset="0"/>
                          </a:rPr>
                          <m:t>𝑥</m:t>
                        </m:r>
                      </m:num>
                      <m:den>
                        <m:r>
                          <a:rPr lang="en-US" altLang="zh-CN" b="0" i="1" smtClean="0">
                            <a:solidFill>
                              <a:srgbClr val="00B050"/>
                            </a:solidFill>
                            <a:latin typeface="Cambria Math" panose="02040503050406030204" pitchFamily="18" charset="0"/>
                          </a:rPr>
                          <m:t>8</m:t>
                        </m:r>
                      </m:den>
                    </m:f>
                    <m:r>
                      <a:rPr lang="en-US" altLang="zh-CN" b="0" i="1" smtClean="0">
                        <a:solidFill>
                          <a:srgbClr val="00B050"/>
                        </a:solidFill>
                        <a:latin typeface="Cambria Math" panose="02040503050406030204" pitchFamily="18" charset="0"/>
                      </a:rPr>
                      <m:t> (</m:t>
                    </m:r>
                    <m:r>
                      <a:rPr lang="en-US" altLang="zh-CN" b="0" i="1" smtClean="0">
                        <a:solidFill>
                          <a:srgbClr val="00B050"/>
                        </a:solidFill>
                        <a:latin typeface="Cambria Math" panose="02040503050406030204" pitchFamily="18" charset="0"/>
                      </a:rPr>
                      <m:t>𝑥</m:t>
                    </m:r>
                    <m:r>
                      <a:rPr lang="en-US" altLang="zh-CN" b="0" i="1" smtClean="0">
                        <a:solidFill>
                          <a:srgbClr val="00B050"/>
                        </a:solidFill>
                        <a:latin typeface="Cambria Math" panose="02040503050406030204" pitchFamily="18" charset="0"/>
                      </a:rPr>
                      <m:t>%2=0,  </m:t>
                    </m:r>
                    <m:r>
                      <a:rPr lang="en-US" altLang="zh-CN" b="0" i="1" smtClean="0">
                        <a:solidFill>
                          <a:srgbClr val="00B050"/>
                        </a:solidFill>
                        <a:latin typeface="Cambria Math" panose="02040503050406030204" pitchFamily="18" charset="0"/>
                        <a:ea typeface="Cambria Math" panose="02040503050406030204" pitchFamily="18" charset="0"/>
                      </a:rPr>
                      <m:t>𝑥</m:t>
                    </m:r>
                    <m:r>
                      <a:rPr lang="en-US" altLang="zh-CN" b="0" i="1" smtClean="0">
                        <a:solidFill>
                          <a:srgbClr val="00B050"/>
                        </a:solidFill>
                        <a:latin typeface="Cambria Math" panose="02040503050406030204" pitchFamily="18" charset="0"/>
                        <a:ea typeface="Cambria Math" panose="02040503050406030204" pitchFamily="18" charset="0"/>
                      </a:rPr>
                      <m:t>≥8)</m:t>
                    </m:r>
                    <m:r>
                      <a:rPr lang="zh-CN" altLang="en-US" i="1">
                        <a:solidFill>
                          <a:srgbClr val="00B050"/>
                        </a:solidFill>
                        <a:latin typeface="Cambria Math" panose="02040503050406030204" pitchFamily="18" charset="0"/>
                      </a:rPr>
                      <m:t>字节</m:t>
                    </m:r>
                  </m:oMath>
                </a14:m>
                <a:r>
                  <a:rPr lang="zh-CN" altLang="en-US" dirty="0">
                    <a:solidFill>
                      <a:srgbClr val="00B050"/>
                    </a:solidFill>
                  </a:rPr>
                  <a:t>的传输能力。那么这个处理器的数据总线宽度为</a:t>
                </a:r>
                <a14:m>
                  <m:oMath xmlns:m="http://schemas.openxmlformats.org/officeDocument/2006/math">
                    <m:r>
                      <a:rPr lang="en-US" altLang="zh-CN" i="1">
                        <a:solidFill>
                          <a:srgbClr val="00B050"/>
                        </a:solidFill>
                        <a:latin typeface="Cambria Math" panose="02040503050406030204" pitchFamily="18" charset="0"/>
                      </a:rPr>
                      <m:t>𝑥</m:t>
                    </m:r>
                  </m:oMath>
                </a14:m>
                <a:endParaRPr lang="zh-CN" altLang="en-US" dirty="0">
                  <a:solidFill>
                    <a:srgbClr val="00B050"/>
                  </a:solidFill>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0" y="3977926"/>
                <a:ext cx="11351491" cy="1770421"/>
              </a:xfrm>
              <a:prstGeom prst="rect">
                <a:avLst/>
              </a:prstGeom>
              <a:blipFill>
                <a:blip r:embed="rId4"/>
                <a:stretch>
                  <a:fillRect l="-967" t="-4138" b="-2069"/>
                </a:stretch>
              </a:blipFill>
            </p:spPr>
            <p:txBody>
              <a:bodyPr/>
              <a:lstStyle/>
              <a:p>
                <a:r>
                  <a:rPr lang="zh-CN" altLang="en-US">
                    <a:noFill/>
                  </a:rPr>
                  <a:t> </a:t>
                </a:r>
              </a:p>
            </p:txBody>
          </p:sp>
        </mc:Fallback>
      </mc:AlternateContent>
      <p:sp>
        <p:nvSpPr>
          <p:cNvPr id="6" name="文本框 5"/>
          <p:cNvSpPr txBox="1"/>
          <p:nvPr/>
        </p:nvSpPr>
        <p:spPr>
          <a:xfrm>
            <a:off x="0" y="5748347"/>
            <a:ext cx="12071927" cy="800219"/>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solidFill>
                  <a:srgbClr val="FF0000"/>
                </a:solidFill>
              </a:rPr>
              <a:t>关于控制总线</a:t>
            </a:r>
            <a:endParaRPr lang="en-US" altLang="zh-CN" sz="2800" dirty="0">
              <a:solidFill>
                <a:srgbClr val="FF0000"/>
              </a:solidFill>
            </a:endParaRPr>
          </a:p>
          <a:p>
            <a:pPr marL="742950" lvl="1" indent="-285750">
              <a:buFont typeface="Arial" panose="020B0604020202020204" pitchFamily="34" charset="0"/>
              <a:buChar char="•"/>
            </a:pPr>
            <a:r>
              <a:rPr lang="zh-CN" altLang="en-US" dirty="0">
                <a:solidFill>
                  <a:srgbClr val="FF0000"/>
                </a:solidFill>
              </a:rPr>
              <a:t>控制总线是一个总称，往往是由不同的控制线组成。主要控制是读还是写。</a:t>
            </a:r>
          </a:p>
        </p:txBody>
      </p:sp>
      <p:sp>
        <p:nvSpPr>
          <p:cNvPr id="7" name="文本框 6"/>
          <p:cNvSpPr txBox="1"/>
          <p:nvPr/>
        </p:nvSpPr>
        <p:spPr>
          <a:xfrm>
            <a:off x="2835564" y="1801091"/>
            <a:ext cx="6585527" cy="2308324"/>
          </a:xfrm>
          <a:prstGeom prst="rect">
            <a:avLst/>
          </a:prstGeom>
          <a:solidFill>
            <a:schemeClr val="accent1">
              <a:lumMod val="75000"/>
            </a:schemeClr>
          </a:solidFill>
        </p:spPr>
        <p:txBody>
          <a:bodyPr wrap="square" rtlCol="0">
            <a:spAutoFit/>
          </a:bodyPr>
          <a:lstStyle/>
          <a:p>
            <a:endParaRPr lang="en-US" altLang="zh-CN" dirty="0">
              <a:solidFill>
                <a:schemeClr val="bg1"/>
              </a:solidFill>
            </a:endParaRPr>
          </a:p>
          <a:p>
            <a:r>
              <a:rPr lang="zh-CN" altLang="en-US" dirty="0">
                <a:solidFill>
                  <a:schemeClr val="bg1"/>
                </a:solidFill>
              </a:rPr>
              <a:t>自己装过电脑的朋友都知道，</a:t>
            </a:r>
            <a:r>
              <a:rPr lang="en-US" altLang="zh-CN" dirty="0">
                <a:solidFill>
                  <a:schemeClr val="bg1"/>
                </a:solidFill>
              </a:rPr>
              <a:t>CPU</a:t>
            </a:r>
            <a:r>
              <a:rPr lang="zh-CN" altLang="en-US" dirty="0">
                <a:solidFill>
                  <a:schemeClr val="bg1"/>
                </a:solidFill>
              </a:rPr>
              <a:t>有很多个引脚，这些引脚和总线相连，或是说它们是总线的入口。总线的宽度决定了</a:t>
            </a:r>
            <a:r>
              <a:rPr lang="en-US" altLang="zh-CN" dirty="0">
                <a:solidFill>
                  <a:schemeClr val="bg1"/>
                </a:solidFill>
              </a:rPr>
              <a:t>CPU</a:t>
            </a:r>
            <a:r>
              <a:rPr lang="zh-CN" altLang="en-US" dirty="0">
                <a:solidFill>
                  <a:schemeClr val="bg1"/>
                </a:solidFill>
              </a:rPr>
              <a:t>与外界沟通的能力。</a:t>
            </a:r>
            <a:endParaRPr lang="en-US" altLang="zh-CN" dirty="0">
              <a:solidFill>
                <a:schemeClr val="bg1"/>
              </a:solidFill>
            </a:endParaRPr>
          </a:p>
          <a:p>
            <a:pPr marL="285750" indent="-285750">
              <a:buFont typeface="Arial" panose="020B0604020202020204" pitchFamily="34" charset="0"/>
              <a:buChar char="•"/>
            </a:pPr>
            <a:r>
              <a:rPr lang="zh-CN" altLang="en-US" dirty="0">
                <a:solidFill>
                  <a:schemeClr val="bg1"/>
                </a:solidFill>
              </a:rPr>
              <a:t>地址总线的宽度决定了</a:t>
            </a:r>
            <a:r>
              <a:rPr lang="en-US" altLang="zh-CN" dirty="0">
                <a:solidFill>
                  <a:schemeClr val="bg1"/>
                </a:solidFill>
              </a:rPr>
              <a:t>CPU</a:t>
            </a:r>
            <a:r>
              <a:rPr lang="zh-CN" altLang="en-US" dirty="0">
                <a:solidFill>
                  <a:schemeClr val="bg1"/>
                </a:solidFill>
              </a:rPr>
              <a:t>的内存寻址能力。</a:t>
            </a:r>
            <a:endParaRPr lang="en-US" altLang="zh-CN" dirty="0">
              <a:solidFill>
                <a:schemeClr val="bg1"/>
              </a:solidFill>
            </a:endParaRPr>
          </a:p>
          <a:p>
            <a:pPr marL="285750" indent="-285750">
              <a:buFont typeface="Arial" panose="020B0604020202020204" pitchFamily="34" charset="0"/>
              <a:buChar char="•"/>
            </a:pPr>
            <a:r>
              <a:rPr lang="zh-CN" altLang="en-US" dirty="0">
                <a:solidFill>
                  <a:schemeClr val="bg1"/>
                </a:solidFill>
              </a:rPr>
              <a:t>数据总线的宽度决定了</a:t>
            </a:r>
            <a:r>
              <a:rPr lang="en-US" altLang="zh-CN" dirty="0">
                <a:solidFill>
                  <a:schemeClr val="bg1"/>
                </a:solidFill>
              </a:rPr>
              <a:t>CPU</a:t>
            </a:r>
            <a:r>
              <a:rPr lang="zh-CN" altLang="en-US" dirty="0">
                <a:solidFill>
                  <a:schemeClr val="bg1"/>
                </a:solidFill>
              </a:rPr>
              <a:t>的数据传送能力。</a:t>
            </a:r>
            <a:endParaRPr lang="en-US" altLang="zh-CN" dirty="0">
              <a:solidFill>
                <a:schemeClr val="bg1"/>
              </a:solidFill>
            </a:endParaRPr>
          </a:p>
          <a:p>
            <a:pPr marL="285750" indent="-285750">
              <a:buFont typeface="Arial" panose="020B0604020202020204" pitchFamily="34" charset="0"/>
              <a:buChar char="•"/>
            </a:pPr>
            <a:r>
              <a:rPr lang="zh-CN" altLang="en-US" dirty="0">
                <a:solidFill>
                  <a:schemeClr val="bg1"/>
                </a:solidFill>
              </a:rPr>
              <a:t>控制总线的宽度决定了</a:t>
            </a:r>
            <a:r>
              <a:rPr lang="en-US" altLang="zh-CN" dirty="0">
                <a:solidFill>
                  <a:schemeClr val="bg1"/>
                </a:solidFill>
              </a:rPr>
              <a:t>CPU</a:t>
            </a:r>
            <a:r>
              <a:rPr lang="zh-CN" altLang="en-US" dirty="0">
                <a:solidFill>
                  <a:schemeClr val="bg1"/>
                </a:solidFill>
              </a:rPr>
              <a:t>的器件控制能力。</a:t>
            </a:r>
            <a:endParaRPr lang="en-US" altLang="zh-CN" dirty="0">
              <a:solidFill>
                <a:schemeClr val="bg1"/>
              </a:solidFill>
            </a:endParaRPr>
          </a:p>
          <a:p>
            <a:pPr marL="285750" indent="-285750">
              <a:buFont typeface="Arial" panose="020B0604020202020204" pitchFamily="34" charset="0"/>
              <a:buChar char="•"/>
            </a:pPr>
            <a:endParaRPr lang="zh-CN" altLang="en-US" dirty="0">
              <a:solidFill>
                <a:schemeClr val="bg1"/>
              </a:solidFill>
            </a:endParaRPr>
          </a:p>
        </p:txBody>
      </p:sp>
      <p:pic>
        <p:nvPicPr>
          <p:cNvPr id="8" name="图片 7"/>
          <p:cNvPicPr>
            <a:picLocks noChangeAspect="1"/>
          </p:cNvPicPr>
          <p:nvPr/>
        </p:nvPicPr>
        <p:blipFill rotWithShape="1">
          <a:blip r:embed="rId5" cstate="print">
            <a:extLst>
              <a:ext uri="{28A0092B-C50C-407E-A947-70E740481C1C}">
                <a14:useLocalDpi xmlns:a14="http://schemas.microsoft.com/office/drawing/2010/main" val="0"/>
              </a:ext>
            </a:extLst>
          </a:blip>
          <a:srcRect l="18971" t="1" r="23957" b="1591"/>
          <a:stretch/>
        </p:blipFill>
        <p:spPr>
          <a:xfrm rot="5400000">
            <a:off x="4166327" y="1371380"/>
            <a:ext cx="3924000" cy="3816000"/>
          </a:xfrm>
          <a:prstGeom prst="rect">
            <a:avLst/>
          </a:prstGeom>
        </p:spPr>
      </p:pic>
      <p:cxnSp>
        <p:nvCxnSpPr>
          <p:cNvPr id="13" name="直接箭头连接符 12"/>
          <p:cNvCxnSpPr/>
          <p:nvPr/>
        </p:nvCxnSpPr>
        <p:spPr>
          <a:xfrm flipH="1">
            <a:off x="6995604" y="648070"/>
            <a:ext cx="1049352" cy="137603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7383617" y="345689"/>
            <a:ext cx="1349406" cy="369332"/>
          </a:xfrm>
          <a:prstGeom prst="rect">
            <a:avLst/>
          </a:prstGeom>
          <a:noFill/>
        </p:spPr>
        <p:txBody>
          <a:bodyPr wrap="square" rtlCol="0">
            <a:spAutoFit/>
          </a:bodyPr>
          <a:lstStyle/>
          <a:p>
            <a:r>
              <a:rPr lang="en-US" altLang="zh-CN" b="1" dirty="0">
                <a:solidFill>
                  <a:srgbClr val="FF0000"/>
                </a:solidFill>
              </a:rPr>
              <a:t>CPU</a:t>
            </a:r>
            <a:r>
              <a:rPr lang="zh-CN" altLang="en-US" b="1" dirty="0">
                <a:solidFill>
                  <a:srgbClr val="FF0000"/>
                </a:solidFill>
              </a:rPr>
              <a:t>的引脚</a:t>
            </a:r>
          </a:p>
        </p:txBody>
      </p:sp>
    </p:spTree>
    <p:extLst>
      <p:ext uri="{BB962C8B-B14F-4D97-AF65-F5344CB8AC3E}">
        <p14:creationId xmlns:p14="http://schemas.microsoft.com/office/powerpoint/2010/main" val="1992254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fade">
                                      <p:cBhvr>
                                        <p:cTn id="29" dur="500"/>
                                        <p:tgtEl>
                                          <p:spTgt spid="6">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fade">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515600" cy="1325563"/>
          </a:xfrm>
        </p:spPr>
        <p:txBody>
          <a:bodyPr/>
          <a:lstStyle/>
          <a:p>
            <a:r>
              <a:rPr lang="zh-CN" altLang="en-US" dirty="0"/>
              <a:t>中央处理器之寄存器</a:t>
            </a:r>
            <a:br>
              <a:rPr lang="en-US" altLang="zh-CN" dirty="0"/>
            </a:br>
            <a:r>
              <a:rPr lang="en-US" altLang="zh-CN" sz="2000" b="1" dirty="0"/>
              <a:t>C</a:t>
            </a:r>
            <a:r>
              <a:rPr lang="en-US" altLang="zh-CN" sz="2000" dirty="0"/>
              <a:t>entral </a:t>
            </a:r>
            <a:r>
              <a:rPr lang="en-US" altLang="zh-CN" sz="2000" b="1" dirty="0"/>
              <a:t>P</a:t>
            </a:r>
            <a:r>
              <a:rPr lang="en-US" altLang="zh-CN" sz="2000" dirty="0"/>
              <a:t>rocessing </a:t>
            </a:r>
            <a:r>
              <a:rPr lang="en-US" altLang="zh-CN" sz="2000" b="1" dirty="0"/>
              <a:t>U</a:t>
            </a:r>
            <a:r>
              <a:rPr lang="en-US" altLang="zh-CN" sz="2000" dirty="0"/>
              <a:t>nit - Register</a:t>
            </a:r>
            <a:endParaRPr lang="zh-CN" altLang="en-US" sz="2000" dirty="0"/>
          </a:p>
        </p:txBody>
      </p:sp>
      <p:sp>
        <p:nvSpPr>
          <p:cNvPr id="3" name="内容占位符 2"/>
          <p:cNvSpPr>
            <a:spLocks noGrp="1"/>
          </p:cNvSpPr>
          <p:nvPr>
            <p:ph idx="1"/>
          </p:nvPr>
        </p:nvSpPr>
        <p:spPr>
          <a:xfrm>
            <a:off x="0" y="1325563"/>
            <a:ext cx="10372436" cy="4351338"/>
          </a:xfrm>
        </p:spPr>
        <p:txBody>
          <a:bodyPr/>
          <a:lstStyle/>
          <a:p>
            <a:r>
              <a:rPr lang="zh-CN" altLang="en-US" dirty="0"/>
              <a:t>其实，对于即将接触汇编的我们来说，最最重要的部件就是寄存器。</a:t>
            </a:r>
            <a:endParaRPr lang="en-US" altLang="zh-CN" dirty="0"/>
          </a:p>
          <a:p>
            <a:r>
              <a:rPr lang="zh-CN" altLang="en-US" dirty="0"/>
              <a:t>寄存器是我们唯一可以读写的部件，也是我们控制</a:t>
            </a:r>
            <a:r>
              <a:rPr lang="en-US" altLang="zh-CN" dirty="0"/>
              <a:t>CPU</a:t>
            </a:r>
            <a:r>
              <a:rPr lang="zh-CN" altLang="en-US" dirty="0"/>
              <a:t>的唯一途径。所以其他的部件至少对于我们来讲都是废的。</a:t>
            </a:r>
            <a:endParaRPr lang="en-US" altLang="zh-CN" dirty="0"/>
          </a:p>
          <a:p>
            <a:r>
              <a:rPr lang="zh-CN" altLang="en-US" dirty="0"/>
              <a:t>在</a:t>
            </a:r>
            <a:r>
              <a:rPr lang="en-US" altLang="zh-CN" dirty="0"/>
              <a:t>CPU</a:t>
            </a:r>
            <a:r>
              <a:rPr lang="zh-CN" altLang="en-US" dirty="0"/>
              <a:t>里，我们常用的寄存器有：</a:t>
            </a:r>
            <a:endParaRPr lang="en-US" altLang="zh-CN" dirty="0"/>
          </a:p>
          <a:p>
            <a:r>
              <a:rPr lang="en-US" altLang="zh-CN" dirty="0">
                <a:solidFill>
                  <a:schemeClr val="accent1">
                    <a:lumMod val="75000"/>
                  </a:schemeClr>
                </a:solidFill>
              </a:rPr>
              <a:t>AX</a:t>
            </a:r>
            <a:r>
              <a:rPr lang="zh-CN" altLang="en-US" dirty="0"/>
              <a:t>、</a:t>
            </a:r>
            <a:r>
              <a:rPr lang="en-US" altLang="zh-CN" dirty="0">
                <a:solidFill>
                  <a:schemeClr val="accent1">
                    <a:lumMod val="75000"/>
                  </a:schemeClr>
                </a:solidFill>
              </a:rPr>
              <a:t>BX</a:t>
            </a:r>
            <a:r>
              <a:rPr lang="zh-CN" altLang="en-US" dirty="0"/>
              <a:t>、</a:t>
            </a:r>
            <a:r>
              <a:rPr lang="en-US" altLang="zh-CN" dirty="0">
                <a:solidFill>
                  <a:schemeClr val="accent1">
                    <a:lumMod val="75000"/>
                  </a:schemeClr>
                </a:solidFill>
              </a:rPr>
              <a:t>CX</a:t>
            </a:r>
            <a:r>
              <a:rPr lang="zh-CN" altLang="en-US" dirty="0"/>
              <a:t>、</a:t>
            </a:r>
            <a:r>
              <a:rPr lang="en-US" altLang="zh-CN" dirty="0">
                <a:solidFill>
                  <a:schemeClr val="accent1">
                    <a:lumMod val="75000"/>
                  </a:schemeClr>
                </a:solidFill>
              </a:rPr>
              <a:t>DX</a:t>
            </a:r>
            <a:r>
              <a:rPr lang="zh-CN" altLang="en-US" dirty="0"/>
              <a:t>、</a:t>
            </a:r>
            <a:r>
              <a:rPr lang="en-US" altLang="zh-CN" dirty="0">
                <a:solidFill>
                  <a:schemeClr val="accent1">
                    <a:lumMod val="75000"/>
                  </a:schemeClr>
                </a:solidFill>
              </a:rPr>
              <a:t>SI</a:t>
            </a:r>
            <a:r>
              <a:rPr lang="zh-CN" altLang="en-US" dirty="0"/>
              <a:t>、</a:t>
            </a:r>
            <a:r>
              <a:rPr lang="en-US" altLang="zh-CN" dirty="0">
                <a:solidFill>
                  <a:schemeClr val="accent1">
                    <a:lumMod val="75000"/>
                  </a:schemeClr>
                </a:solidFill>
              </a:rPr>
              <a:t>DI</a:t>
            </a:r>
            <a:r>
              <a:rPr lang="zh-CN" altLang="en-US" dirty="0"/>
              <a:t>、</a:t>
            </a:r>
            <a:r>
              <a:rPr lang="en-US" altLang="zh-CN" dirty="0">
                <a:solidFill>
                  <a:schemeClr val="accent1">
                    <a:lumMod val="75000"/>
                  </a:schemeClr>
                </a:solidFill>
              </a:rPr>
              <a:t>SP</a:t>
            </a:r>
            <a:r>
              <a:rPr lang="zh-CN" altLang="en-US" dirty="0"/>
              <a:t>、</a:t>
            </a:r>
            <a:r>
              <a:rPr lang="en-US" altLang="zh-CN" dirty="0">
                <a:solidFill>
                  <a:srgbClr val="FF0000"/>
                </a:solidFill>
              </a:rPr>
              <a:t>IP</a:t>
            </a:r>
            <a:r>
              <a:rPr lang="zh-CN" altLang="en-US" dirty="0"/>
              <a:t>、</a:t>
            </a:r>
            <a:r>
              <a:rPr lang="en-US" altLang="zh-CN" dirty="0">
                <a:solidFill>
                  <a:srgbClr val="FF0000"/>
                </a:solidFill>
              </a:rPr>
              <a:t>CS</a:t>
            </a:r>
            <a:r>
              <a:rPr lang="zh-CN" altLang="en-US" dirty="0"/>
              <a:t>、</a:t>
            </a:r>
            <a:r>
              <a:rPr lang="en-US" altLang="zh-CN" dirty="0">
                <a:solidFill>
                  <a:schemeClr val="accent1">
                    <a:lumMod val="75000"/>
                  </a:schemeClr>
                </a:solidFill>
              </a:rPr>
              <a:t>SS</a:t>
            </a:r>
            <a:r>
              <a:rPr lang="zh-CN" altLang="en-US" dirty="0"/>
              <a:t>、</a:t>
            </a:r>
            <a:r>
              <a:rPr lang="en-US" altLang="zh-CN" dirty="0">
                <a:solidFill>
                  <a:schemeClr val="accent1">
                    <a:lumMod val="75000"/>
                  </a:schemeClr>
                </a:solidFill>
              </a:rPr>
              <a:t>DS</a:t>
            </a:r>
            <a:r>
              <a:rPr lang="zh-CN" altLang="en-US" dirty="0"/>
              <a:t>、</a:t>
            </a:r>
            <a:r>
              <a:rPr lang="en-US" altLang="zh-CN" dirty="0">
                <a:solidFill>
                  <a:schemeClr val="accent1">
                    <a:lumMod val="75000"/>
                  </a:schemeClr>
                </a:solidFill>
              </a:rPr>
              <a:t>ES</a:t>
            </a:r>
          </a:p>
          <a:p>
            <a:r>
              <a:rPr lang="zh-CN" altLang="en-US" dirty="0"/>
              <a:t>其中，</a:t>
            </a:r>
            <a:r>
              <a:rPr lang="en-US" altLang="zh-CN" dirty="0"/>
              <a:t>CS</a:t>
            </a:r>
            <a:r>
              <a:rPr lang="zh-CN" altLang="en-US" dirty="0"/>
              <a:t>和</a:t>
            </a:r>
            <a:r>
              <a:rPr lang="en-US" altLang="zh-CN" dirty="0"/>
              <a:t>IP</a:t>
            </a:r>
            <a:r>
              <a:rPr lang="zh-CN" altLang="en-US" dirty="0"/>
              <a:t>是</a:t>
            </a:r>
            <a:r>
              <a:rPr lang="zh-CN" altLang="en-US" dirty="0">
                <a:solidFill>
                  <a:srgbClr val="FF0000"/>
                </a:solidFill>
              </a:rPr>
              <a:t>不可直接读写</a:t>
            </a:r>
            <a:r>
              <a:rPr lang="zh-CN" altLang="en-US" dirty="0"/>
              <a:t>的。</a:t>
            </a:r>
            <a:endParaRPr lang="en-US" altLang="zh-CN" dirty="0"/>
          </a:p>
          <a:p>
            <a:r>
              <a:rPr lang="zh-CN" altLang="en-US" dirty="0"/>
              <a:t>其余的，都是</a:t>
            </a:r>
            <a:r>
              <a:rPr lang="zh-CN" altLang="en-US" dirty="0">
                <a:solidFill>
                  <a:schemeClr val="accent1">
                    <a:lumMod val="75000"/>
                  </a:schemeClr>
                </a:solidFill>
              </a:rPr>
              <a:t>可读写的</a:t>
            </a:r>
            <a:r>
              <a:rPr lang="zh-CN" altLang="en-US" dirty="0"/>
              <a:t>。</a:t>
            </a:r>
            <a:endParaRPr lang="en-US" altLang="zh-CN" dirty="0"/>
          </a:p>
        </p:txBody>
      </p:sp>
    </p:spTree>
    <p:extLst>
      <p:ext uri="{BB962C8B-B14F-4D97-AF65-F5344CB8AC3E}">
        <p14:creationId xmlns:p14="http://schemas.microsoft.com/office/powerpoint/2010/main" val="100235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515600" cy="1325563"/>
          </a:xfrm>
        </p:spPr>
        <p:txBody>
          <a:bodyPr/>
          <a:lstStyle/>
          <a:p>
            <a:r>
              <a:rPr lang="zh-CN" altLang="en-US" dirty="0"/>
              <a:t>总结</a:t>
            </a:r>
          </a:p>
        </p:txBody>
      </p:sp>
      <p:sp>
        <p:nvSpPr>
          <p:cNvPr id="3" name="内容占位符 2"/>
          <p:cNvSpPr>
            <a:spLocks noGrp="1"/>
          </p:cNvSpPr>
          <p:nvPr>
            <p:ph idx="1"/>
          </p:nvPr>
        </p:nvSpPr>
        <p:spPr>
          <a:xfrm>
            <a:off x="0" y="1325563"/>
            <a:ext cx="10515600" cy="5463164"/>
          </a:xfrm>
        </p:spPr>
        <p:txBody>
          <a:bodyPr/>
          <a:lstStyle/>
          <a:p>
            <a:r>
              <a:rPr lang="zh-CN" altLang="en-US" dirty="0"/>
              <a:t>冯诺依曼架构将计算机分为</a:t>
            </a:r>
            <a:r>
              <a:rPr lang="en-US" altLang="zh-CN" dirty="0"/>
              <a:t>5</a:t>
            </a:r>
            <a:r>
              <a:rPr lang="zh-CN" altLang="en-US" dirty="0"/>
              <a:t>大部件：内存，输入设备，输出设备，中央处理器，控制单元。</a:t>
            </a:r>
            <a:endParaRPr lang="en-US" altLang="zh-CN" dirty="0"/>
          </a:p>
          <a:p>
            <a:r>
              <a:rPr lang="zh-CN" altLang="en-US" dirty="0"/>
              <a:t>常见的处理器寄存器有：</a:t>
            </a:r>
            <a:r>
              <a:rPr lang="en-US" altLang="zh-CN" b="1" i="1" u="sng" dirty="0">
                <a:solidFill>
                  <a:srgbClr val="FF0000"/>
                </a:solidFill>
                <a:effectLst>
                  <a:outerShdw blurRad="38100" dist="38100" dir="2700000" algn="tl">
                    <a:srgbClr val="000000">
                      <a:alpha val="43137"/>
                    </a:srgbClr>
                  </a:outerShdw>
                </a:effectLst>
              </a:rPr>
              <a:t>AX</a:t>
            </a:r>
            <a:r>
              <a:rPr lang="zh-CN" altLang="en-US" b="1" i="1" u="sng" dirty="0">
                <a:solidFill>
                  <a:srgbClr val="FF0000"/>
                </a:solidFill>
                <a:effectLst>
                  <a:outerShdw blurRad="38100" dist="38100" dir="2700000" algn="tl">
                    <a:srgbClr val="000000">
                      <a:alpha val="43137"/>
                    </a:srgbClr>
                  </a:outerShdw>
                </a:effectLst>
              </a:rPr>
              <a:t>、</a:t>
            </a:r>
            <a:r>
              <a:rPr lang="en-US" altLang="zh-CN" b="1" i="1" u="sng" dirty="0">
                <a:solidFill>
                  <a:srgbClr val="FF0000"/>
                </a:solidFill>
                <a:effectLst>
                  <a:outerShdw blurRad="38100" dist="38100" dir="2700000" algn="tl">
                    <a:srgbClr val="000000">
                      <a:alpha val="43137"/>
                    </a:srgbClr>
                  </a:outerShdw>
                </a:effectLst>
              </a:rPr>
              <a:t>BX</a:t>
            </a:r>
            <a:r>
              <a:rPr lang="zh-CN" altLang="en-US" b="1" i="1" u="sng" dirty="0">
                <a:solidFill>
                  <a:srgbClr val="FF0000"/>
                </a:solidFill>
                <a:effectLst>
                  <a:outerShdw blurRad="38100" dist="38100" dir="2700000" algn="tl">
                    <a:srgbClr val="000000">
                      <a:alpha val="43137"/>
                    </a:srgbClr>
                  </a:outerShdw>
                </a:effectLst>
              </a:rPr>
              <a:t>、</a:t>
            </a:r>
            <a:r>
              <a:rPr lang="en-US" altLang="zh-CN" b="1" i="1" u="sng" dirty="0">
                <a:solidFill>
                  <a:srgbClr val="FF0000"/>
                </a:solidFill>
                <a:effectLst>
                  <a:outerShdw blurRad="38100" dist="38100" dir="2700000" algn="tl">
                    <a:srgbClr val="000000">
                      <a:alpha val="43137"/>
                    </a:srgbClr>
                  </a:outerShdw>
                </a:effectLst>
              </a:rPr>
              <a:t>CX</a:t>
            </a:r>
            <a:r>
              <a:rPr lang="zh-CN" altLang="en-US" b="1" i="1" u="sng" dirty="0">
                <a:solidFill>
                  <a:srgbClr val="FF0000"/>
                </a:solidFill>
                <a:effectLst>
                  <a:outerShdw blurRad="38100" dist="38100" dir="2700000" algn="tl">
                    <a:srgbClr val="000000">
                      <a:alpha val="43137"/>
                    </a:srgbClr>
                  </a:outerShdw>
                </a:effectLst>
              </a:rPr>
              <a:t>、</a:t>
            </a:r>
            <a:r>
              <a:rPr lang="en-US" altLang="zh-CN" b="1" i="1" u="sng" dirty="0">
                <a:solidFill>
                  <a:srgbClr val="FF0000"/>
                </a:solidFill>
                <a:effectLst>
                  <a:outerShdw blurRad="38100" dist="38100" dir="2700000" algn="tl">
                    <a:srgbClr val="000000">
                      <a:alpha val="43137"/>
                    </a:srgbClr>
                  </a:outerShdw>
                </a:effectLst>
              </a:rPr>
              <a:t>DX</a:t>
            </a:r>
            <a:r>
              <a:rPr lang="zh-CN" altLang="en-US" b="1" i="1" u="sng" dirty="0">
                <a:solidFill>
                  <a:srgbClr val="FF0000"/>
                </a:solidFill>
                <a:effectLst>
                  <a:outerShdw blurRad="38100" dist="38100" dir="2700000" algn="tl">
                    <a:srgbClr val="000000">
                      <a:alpha val="43137"/>
                    </a:srgbClr>
                  </a:outerShdw>
                </a:effectLst>
              </a:rPr>
              <a:t>、</a:t>
            </a:r>
            <a:r>
              <a:rPr lang="en-US" altLang="zh-CN" b="1" i="1" u="sng" dirty="0">
                <a:solidFill>
                  <a:srgbClr val="FF0000"/>
                </a:solidFill>
                <a:effectLst>
                  <a:outerShdw blurRad="38100" dist="38100" dir="2700000" algn="tl">
                    <a:srgbClr val="000000">
                      <a:alpha val="43137"/>
                    </a:srgbClr>
                  </a:outerShdw>
                </a:effectLst>
              </a:rPr>
              <a:t>SI</a:t>
            </a:r>
            <a:r>
              <a:rPr lang="zh-CN" altLang="en-US" b="1" i="1" u="sng" dirty="0">
                <a:solidFill>
                  <a:srgbClr val="FF0000"/>
                </a:solidFill>
                <a:effectLst>
                  <a:outerShdw blurRad="38100" dist="38100" dir="2700000" algn="tl">
                    <a:srgbClr val="000000">
                      <a:alpha val="43137"/>
                    </a:srgbClr>
                  </a:outerShdw>
                </a:effectLst>
              </a:rPr>
              <a:t>、</a:t>
            </a:r>
            <a:r>
              <a:rPr lang="en-US" altLang="zh-CN" b="1" i="1" u="sng" dirty="0">
                <a:solidFill>
                  <a:srgbClr val="FF0000"/>
                </a:solidFill>
                <a:effectLst>
                  <a:outerShdw blurRad="38100" dist="38100" dir="2700000" algn="tl">
                    <a:srgbClr val="000000">
                      <a:alpha val="43137"/>
                    </a:srgbClr>
                  </a:outerShdw>
                </a:effectLst>
              </a:rPr>
              <a:t>DI</a:t>
            </a:r>
            <a:r>
              <a:rPr lang="zh-CN" altLang="en-US" b="1" i="1" u="sng" dirty="0">
                <a:solidFill>
                  <a:srgbClr val="FF0000"/>
                </a:solidFill>
                <a:effectLst>
                  <a:outerShdw blurRad="38100" dist="38100" dir="2700000" algn="tl">
                    <a:srgbClr val="000000">
                      <a:alpha val="43137"/>
                    </a:srgbClr>
                  </a:outerShdw>
                </a:effectLst>
              </a:rPr>
              <a:t>、</a:t>
            </a:r>
            <a:r>
              <a:rPr lang="en-US" altLang="zh-CN" b="1" i="1" u="sng" dirty="0">
                <a:solidFill>
                  <a:srgbClr val="FF0000"/>
                </a:solidFill>
                <a:effectLst>
                  <a:outerShdw blurRad="38100" dist="38100" dir="2700000" algn="tl">
                    <a:srgbClr val="000000">
                      <a:alpha val="43137"/>
                    </a:srgbClr>
                  </a:outerShdw>
                </a:effectLst>
              </a:rPr>
              <a:t>SP</a:t>
            </a:r>
            <a:r>
              <a:rPr lang="zh-CN" altLang="en-US" b="1" i="1" u="sng" dirty="0">
                <a:solidFill>
                  <a:srgbClr val="FF0000"/>
                </a:solidFill>
                <a:effectLst>
                  <a:outerShdw blurRad="38100" dist="38100" dir="2700000" algn="tl">
                    <a:srgbClr val="000000">
                      <a:alpha val="43137"/>
                    </a:srgbClr>
                  </a:outerShdw>
                </a:effectLst>
              </a:rPr>
              <a:t>、</a:t>
            </a:r>
            <a:r>
              <a:rPr lang="en-US" altLang="zh-CN" b="1" i="1" u="sng" dirty="0">
                <a:solidFill>
                  <a:srgbClr val="FF0000"/>
                </a:solidFill>
                <a:effectLst>
                  <a:outerShdw blurRad="38100" dist="38100" dir="2700000" algn="tl">
                    <a:srgbClr val="000000">
                      <a:alpha val="43137"/>
                    </a:srgbClr>
                  </a:outerShdw>
                </a:effectLst>
              </a:rPr>
              <a:t>IP</a:t>
            </a:r>
            <a:r>
              <a:rPr lang="zh-CN" altLang="en-US" b="1" i="1" u="sng" dirty="0">
                <a:solidFill>
                  <a:srgbClr val="FF0000"/>
                </a:solidFill>
                <a:effectLst>
                  <a:outerShdw blurRad="38100" dist="38100" dir="2700000" algn="tl">
                    <a:srgbClr val="000000">
                      <a:alpha val="43137"/>
                    </a:srgbClr>
                  </a:outerShdw>
                </a:effectLst>
              </a:rPr>
              <a:t>、</a:t>
            </a:r>
            <a:r>
              <a:rPr lang="en-US" altLang="zh-CN" b="1" i="1" u="sng" dirty="0">
                <a:solidFill>
                  <a:srgbClr val="FF0000"/>
                </a:solidFill>
                <a:effectLst>
                  <a:outerShdw blurRad="38100" dist="38100" dir="2700000" algn="tl">
                    <a:srgbClr val="000000">
                      <a:alpha val="43137"/>
                    </a:srgbClr>
                  </a:outerShdw>
                </a:effectLst>
              </a:rPr>
              <a:t>CS</a:t>
            </a:r>
            <a:r>
              <a:rPr lang="zh-CN" altLang="en-US" b="1" i="1" u="sng" dirty="0">
                <a:solidFill>
                  <a:srgbClr val="FF0000"/>
                </a:solidFill>
                <a:effectLst>
                  <a:outerShdw blurRad="38100" dist="38100" dir="2700000" algn="tl">
                    <a:srgbClr val="000000">
                      <a:alpha val="43137"/>
                    </a:srgbClr>
                  </a:outerShdw>
                </a:effectLst>
              </a:rPr>
              <a:t>、</a:t>
            </a:r>
            <a:r>
              <a:rPr lang="en-US" altLang="zh-CN" b="1" i="1" u="sng" dirty="0">
                <a:solidFill>
                  <a:srgbClr val="FF0000"/>
                </a:solidFill>
                <a:effectLst>
                  <a:outerShdw blurRad="38100" dist="38100" dir="2700000" algn="tl">
                    <a:srgbClr val="000000">
                      <a:alpha val="43137"/>
                    </a:srgbClr>
                  </a:outerShdw>
                </a:effectLst>
              </a:rPr>
              <a:t>SS</a:t>
            </a:r>
            <a:r>
              <a:rPr lang="zh-CN" altLang="en-US" b="1" i="1" u="sng" dirty="0">
                <a:solidFill>
                  <a:srgbClr val="FF0000"/>
                </a:solidFill>
                <a:effectLst>
                  <a:outerShdw blurRad="38100" dist="38100" dir="2700000" algn="tl">
                    <a:srgbClr val="000000">
                      <a:alpha val="43137"/>
                    </a:srgbClr>
                  </a:outerShdw>
                </a:effectLst>
              </a:rPr>
              <a:t>、</a:t>
            </a:r>
            <a:r>
              <a:rPr lang="en-US" altLang="zh-CN" b="1" i="1" u="sng" dirty="0">
                <a:solidFill>
                  <a:srgbClr val="FF0000"/>
                </a:solidFill>
                <a:effectLst>
                  <a:outerShdw blurRad="38100" dist="38100" dir="2700000" algn="tl">
                    <a:srgbClr val="000000">
                      <a:alpha val="43137"/>
                    </a:srgbClr>
                  </a:outerShdw>
                </a:effectLst>
              </a:rPr>
              <a:t>DS</a:t>
            </a:r>
            <a:r>
              <a:rPr lang="zh-CN" altLang="en-US" b="1" i="1" u="sng" dirty="0">
                <a:solidFill>
                  <a:srgbClr val="FF0000"/>
                </a:solidFill>
                <a:effectLst>
                  <a:outerShdw blurRad="38100" dist="38100" dir="2700000" algn="tl">
                    <a:srgbClr val="000000">
                      <a:alpha val="43137"/>
                    </a:srgbClr>
                  </a:outerShdw>
                </a:effectLst>
              </a:rPr>
              <a:t>、</a:t>
            </a:r>
            <a:r>
              <a:rPr lang="en-US" altLang="zh-CN" b="1" i="1" u="sng" dirty="0">
                <a:solidFill>
                  <a:srgbClr val="FF0000"/>
                </a:solidFill>
                <a:effectLst>
                  <a:outerShdw blurRad="38100" dist="38100" dir="2700000" algn="tl">
                    <a:srgbClr val="000000">
                      <a:alpha val="43137"/>
                    </a:srgbClr>
                  </a:outerShdw>
                </a:effectLst>
              </a:rPr>
              <a:t>ES</a:t>
            </a:r>
            <a:r>
              <a:rPr lang="zh-CN" altLang="en-US" dirty="0"/>
              <a:t>（</a:t>
            </a:r>
            <a:r>
              <a:rPr lang="en-US" altLang="zh-CN" b="1" u="sng" dirty="0">
                <a:solidFill>
                  <a:srgbClr val="FF0000"/>
                </a:solidFill>
              </a:rPr>
              <a:t>CS</a:t>
            </a:r>
            <a:r>
              <a:rPr lang="zh-CN" altLang="en-US" dirty="0"/>
              <a:t>和</a:t>
            </a:r>
            <a:r>
              <a:rPr lang="en-US" altLang="zh-CN" b="1" u="sng" dirty="0">
                <a:solidFill>
                  <a:srgbClr val="FF0000"/>
                </a:solidFill>
              </a:rPr>
              <a:t>IP</a:t>
            </a:r>
            <a:r>
              <a:rPr lang="zh-CN" altLang="en-US" b="1" i="1" u="sng" dirty="0">
                <a:solidFill>
                  <a:srgbClr val="FF0000"/>
                </a:solidFill>
                <a:effectLst>
                  <a:outerShdw blurRad="38100" dist="38100" dir="2700000" algn="tl">
                    <a:srgbClr val="000000">
                      <a:alpha val="43137"/>
                    </a:srgbClr>
                  </a:outerShdw>
                </a:effectLst>
              </a:rPr>
              <a:t>不可直接读写</a:t>
            </a:r>
            <a:r>
              <a:rPr lang="zh-CN" altLang="en-US" dirty="0"/>
              <a:t>）</a:t>
            </a:r>
            <a:endParaRPr lang="en-US" altLang="zh-CN" dirty="0"/>
          </a:p>
          <a:p>
            <a:r>
              <a:rPr lang="zh-CN" altLang="en-US" dirty="0"/>
              <a:t>任何含有</a:t>
            </a:r>
            <a:r>
              <a:rPr lang="en-US" altLang="zh-CN" dirty="0"/>
              <a:t>RAM</a:t>
            </a:r>
            <a:r>
              <a:rPr lang="zh-CN" altLang="en-US" dirty="0"/>
              <a:t>的外部或集成拓展，比如</a:t>
            </a:r>
            <a:r>
              <a:rPr lang="en-US" altLang="zh-CN" dirty="0"/>
              <a:t>CMOS</a:t>
            </a:r>
            <a:r>
              <a:rPr lang="zh-CN" altLang="en-US" dirty="0"/>
              <a:t>和显卡，都可以被</a:t>
            </a:r>
            <a:r>
              <a:rPr lang="en-US" altLang="zh-CN" dirty="0"/>
              <a:t>CPU</a:t>
            </a:r>
            <a:r>
              <a:rPr lang="zh-CN" altLang="en-US" dirty="0"/>
              <a:t>识别为内存单元去使用，只需要访问其提供的端口。</a:t>
            </a:r>
            <a:endParaRPr lang="en-US" altLang="zh-CN" dirty="0"/>
          </a:p>
          <a:p>
            <a:pPr marL="285750" indent="-285750"/>
            <a:r>
              <a:rPr lang="zh-CN" altLang="en-US" dirty="0"/>
              <a:t>地址总线的宽度决定了</a:t>
            </a:r>
            <a:r>
              <a:rPr lang="en-US" altLang="zh-CN" dirty="0"/>
              <a:t>CPU</a:t>
            </a:r>
            <a:r>
              <a:rPr lang="zh-CN" altLang="en-US" dirty="0"/>
              <a:t>的内存寻址能力。</a:t>
            </a:r>
            <a:endParaRPr lang="en-US" altLang="zh-CN" dirty="0"/>
          </a:p>
          <a:p>
            <a:pPr marL="285750" indent="-285750"/>
            <a:r>
              <a:rPr lang="zh-CN" altLang="en-US" dirty="0"/>
              <a:t>数据总线的宽度决定了</a:t>
            </a:r>
            <a:r>
              <a:rPr lang="en-US" altLang="zh-CN" dirty="0"/>
              <a:t>CPU</a:t>
            </a:r>
            <a:r>
              <a:rPr lang="zh-CN" altLang="en-US" dirty="0"/>
              <a:t>的数据传送能力。</a:t>
            </a:r>
            <a:endParaRPr lang="en-US" altLang="zh-CN" dirty="0"/>
          </a:p>
          <a:p>
            <a:pPr marL="285750" indent="-285750"/>
            <a:r>
              <a:rPr lang="zh-CN" altLang="en-US" dirty="0"/>
              <a:t>控制总线的宽度决定了</a:t>
            </a:r>
            <a:r>
              <a:rPr lang="en-US" altLang="zh-CN" dirty="0"/>
              <a:t>CPU</a:t>
            </a:r>
            <a:r>
              <a:rPr lang="zh-CN" altLang="en-US" dirty="0"/>
              <a:t>的器件控制能力。</a:t>
            </a:r>
            <a:endParaRPr lang="en-US" altLang="zh-CN" dirty="0"/>
          </a:p>
          <a:p>
            <a:pPr marL="285750" indent="-285750"/>
            <a:r>
              <a:rPr lang="zh-CN" altLang="en-US" dirty="0"/>
              <a:t>一个经典的随机存取存储器被划分为若干个储存单元。</a:t>
            </a:r>
            <a:endParaRPr lang="en-US" altLang="zh-CN" dirty="0"/>
          </a:p>
          <a:p>
            <a:pPr marL="285750" indent="-285750"/>
            <a:r>
              <a:rPr lang="zh-CN" altLang="en-US" dirty="0"/>
              <a:t>一个储存单元可以储存一个字节。</a:t>
            </a:r>
            <a:endParaRPr lang="en-US" altLang="zh-CN" dirty="0"/>
          </a:p>
          <a:p>
            <a:endParaRPr lang="zh-CN" altLang="en-US" dirty="0"/>
          </a:p>
          <a:p>
            <a:endParaRPr lang="en-US" altLang="zh-CN" dirty="0"/>
          </a:p>
          <a:p>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5858" y="4922981"/>
            <a:ext cx="1307529" cy="2036316"/>
          </a:xfrm>
          <a:prstGeom prst="rect">
            <a:avLst/>
          </a:prstGeom>
        </p:spPr>
      </p:pic>
      <p:sp>
        <p:nvSpPr>
          <p:cNvPr id="6" name="思想气泡: 云 5"/>
          <p:cNvSpPr/>
          <p:nvPr/>
        </p:nvSpPr>
        <p:spPr>
          <a:xfrm>
            <a:off x="6603999" y="3264706"/>
            <a:ext cx="3482109" cy="2083147"/>
          </a:xfrm>
          <a:prstGeom prst="cloudCallout">
            <a:avLst>
              <a:gd name="adj1" fmla="val 70061"/>
              <a:gd name="adj2" fmla="val 464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964217" y="3432123"/>
            <a:ext cx="2909455" cy="1569660"/>
          </a:xfrm>
          <a:prstGeom prst="rect">
            <a:avLst/>
          </a:prstGeom>
          <a:noFill/>
        </p:spPr>
        <p:txBody>
          <a:bodyPr wrap="square" rtlCol="0">
            <a:spAutoFit/>
          </a:bodyPr>
          <a:lstStyle/>
          <a:p>
            <a:r>
              <a:rPr lang="en-US" altLang="zh-CN" sz="1600" dirty="0">
                <a:solidFill>
                  <a:schemeClr val="bg1"/>
                </a:solidFill>
              </a:rPr>
              <a:t>       </a:t>
            </a:r>
            <a:r>
              <a:rPr lang="zh-CN" altLang="en-US" sz="1600" dirty="0">
                <a:solidFill>
                  <a:schemeClr val="bg1"/>
                </a:solidFill>
              </a:rPr>
              <a:t>你必须要牢牢记住这些寄存器，我可不希望以后开发时，将宝贵的时间拿去查找寄存器的名称。</a:t>
            </a:r>
            <a:endParaRPr lang="en-US" altLang="zh-CN" sz="1600" dirty="0">
              <a:solidFill>
                <a:schemeClr val="bg1"/>
              </a:solidFill>
            </a:endParaRPr>
          </a:p>
          <a:p>
            <a:r>
              <a:rPr lang="zh-CN" altLang="en-US" sz="1600" dirty="0">
                <a:solidFill>
                  <a:schemeClr val="bg1"/>
                </a:solidFill>
              </a:rPr>
              <a:t>更不希望出现拼写错寄存器的名字，这种低级错误。</a:t>
            </a:r>
          </a:p>
        </p:txBody>
      </p:sp>
    </p:spTree>
    <p:extLst>
      <p:ext uri="{BB962C8B-B14F-4D97-AF65-F5344CB8AC3E}">
        <p14:creationId xmlns:p14="http://schemas.microsoft.com/office/powerpoint/2010/main" val="2119481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TotalTime>
  <Words>1153</Words>
  <Application>Microsoft Office PowerPoint</Application>
  <PresentationFormat>宽屏</PresentationFormat>
  <Paragraphs>93</Paragraphs>
  <Slides>8</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等线</vt:lpstr>
      <vt:lpstr>等线 Light</vt:lpstr>
      <vt:lpstr>Arial</vt:lpstr>
      <vt:lpstr>Cambria Math</vt:lpstr>
      <vt:lpstr>OCR A Std</vt:lpstr>
      <vt:lpstr>Office 主题​​</vt:lpstr>
      <vt:lpstr>PowerPoint 演示文稿</vt:lpstr>
      <vt:lpstr>冯诺依曼架构  Von Neumann architecture</vt:lpstr>
      <vt:lpstr>随机存取存储器 Random Access Memory</vt:lpstr>
      <vt:lpstr>PowerPoint 演示文稿</vt:lpstr>
      <vt:lpstr>中央处理器 Central Processing Unit</vt:lpstr>
      <vt:lpstr>中央处理器之总线 Central Processing Unit - Bus</vt:lpstr>
      <vt:lpstr>中央处理器之寄存器 Central Processing Unit - Register</vt:lpstr>
      <vt:lpstr>总结</vt:lpstr>
    </vt:vector>
  </TitlesOfParts>
  <Company>Nullstudio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phile Minecraft</dc:creator>
  <cp:lastModifiedBy>phile Minecraft</cp:lastModifiedBy>
  <cp:revision>120</cp:revision>
  <dcterms:created xsi:type="dcterms:W3CDTF">2016-12-21T15:27:20Z</dcterms:created>
  <dcterms:modified xsi:type="dcterms:W3CDTF">2017-01-14T06:01:38Z</dcterms:modified>
</cp:coreProperties>
</file>