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80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1" r:id="rId11"/>
    <p:sldId id="270" r:id="rId12"/>
    <p:sldId id="279" r:id="rId13"/>
    <p:sldId id="272" r:id="rId14"/>
    <p:sldId id="273" r:id="rId15"/>
    <p:sldId id="277" r:id="rId16"/>
    <p:sldId id="274" r:id="rId17"/>
    <p:sldId id="278" r:id="rId18"/>
    <p:sldId id="275" r:id="rId19"/>
    <p:sldId id="276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0DF"/>
    <a:srgbClr val="15F35A"/>
    <a:srgbClr val="4D4D4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53" autoAdjust="0"/>
  </p:normalViewPr>
  <p:slideViewPr>
    <p:cSldViewPr snapToGrid="0">
      <p:cViewPr varScale="1">
        <p:scale>
          <a:sx n="99" d="100"/>
          <a:sy n="9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9DBD7-0EB0-461A-868F-8A2DEEA36266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5A403-73CA-489B-8236-4D3C6BCB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1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5A403-73CA-489B-8236-4D3C6BCB69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5A403-73CA-489B-8236-4D3C6BCB69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9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5A403-73CA-489B-8236-4D3C6BCB69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1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那里，需要详细解释和</a:t>
            </a:r>
            <a:r>
              <a:rPr lang="en-US" altLang="zh-CN" dirty="0"/>
              <a:t>S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	S</a:t>
            </a:r>
            <a:r>
              <a:rPr lang="zh-CN" altLang="en-US" dirty="0"/>
              <a:t>可以看做是告诉</a:t>
            </a:r>
            <a:r>
              <a:rPr lang="en-US" altLang="zh-CN" dirty="0"/>
              <a:t>CPU</a:t>
            </a:r>
            <a:r>
              <a:rPr lang="zh-CN" altLang="en-US" dirty="0"/>
              <a:t>这是系统段还是数据或程序段。</a:t>
            </a:r>
            <a:endParaRPr lang="en-US" altLang="zh-CN" dirty="0"/>
          </a:p>
          <a:p>
            <a:r>
              <a:rPr lang="en-US" altLang="zh-CN" dirty="0"/>
              <a:t>	TYPE</a:t>
            </a:r>
            <a:r>
              <a:rPr lang="zh-CN" altLang="en-US" dirty="0"/>
              <a:t>则提供了更详细的信息给</a:t>
            </a:r>
            <a:r>
              <a:rPr lang="en-US" altLang="zh-CN" dirty="0"/>
              <a:t>CPU</a:t>
            </a:r>
            <a:r>
              <a:rPr lang="zh-CN" altLang="en-US" dirty="0"/>
              <a:t>。如果</a:t>
            </a:r>
            <a:r>
              <a:rPr lang="en-US" altLang="zh-CN" dirty="0"/>
              <a:t>S=1</a:t>
            </a:r>
            <a:r>
              <a:rPr lang="zh-CN" altLang="en-US" dirty="0"/>
              <a:t>时，那么</a:t>
            </a:r>
            <a:r>
              <a:rPr lang="en-US" altLang="zh-CN" dirty="0"/>
              <a:t>CPU</a:t>
            </a:r>
            <a:r>
              <a:rPr lang="zh-CN" altLang="en-US" dirty="0"/>
              <a:t>将需要从</a:t>
            </a:r>
            <a:r>
              <a:rPr lang="en-US" altLang="zh-CN" dirty="0"/>
              <a:t>TYPE</a:t>
            </a:r>
            <a:r>
              <a:rPr lang="zh-CN" altLang="en-US" dirty="0"/>
              <a:t>这里了解到一些额外的信息，比如区分这究竟是代码段还是数据段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什么时</a:t>
            </a:r>
            <a:r>
              <a:rPr lang="en-US" altLang="zh-CN" dirty="0" err="1"/>
              <a:t>CPL</a:t>
            </a:r>
            <a:r>
              <a:rPr lang="zh-CN" altLang="en-US" dirty="0"/>
              <a:t>？进入下一个</a:t>
            </a:r>
            <a:r>
              <a:rPr lang="en-US" altLang="zh-CN" dirty="0"/>
              <a:t>slide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5A403-73CA-489B-8236-4D3C6BCB69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7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5A403-73CA-489B-8236-4D3C6BCB69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6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5A403-73CA-489B-8236-4D3C6BCB69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FC037-687F-46D7-9A5F-28FEEEEA8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32E921-3730-4018-B054-23D490039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5C197-EBA0-48AF-A1A2-1A564050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C0ADA-2CEB-4871-8AA4-644AA286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C098A-16B9-458D-88D4-C5188FEE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DD567-D134-4C42-97F5-623B8E79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D46E0-D185-4836-9890-10486F02F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3BA02-030B-4F2C-AB8B-C5C1F053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D50E7-CC1F-461E-BB2B-B403AEBC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3A9CA-6909-4A8B-A852-5C9C5252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8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4FB52-DFF7-479E-A3F7-22AD23F02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4B41D-6CC5-449D-A865-6AC8E902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64C96-5984-47F5-AEC6-9B68C7C4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32B6E-AB7C-4E38-9030-82CB8F59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BCD88-EABE-40D8-8DCD-6AA93EFA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3E821-627E-4ACE-8D86-3EF76B33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D8E2A-0348-4A36-8CD7-877A210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4D32B-DA2A-48DB-A612-91A371A6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8C822-46BA-44D8-9BDD-56A43B79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9C0BE-AF8B-494C-943B-D4FE0E5F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3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2EE57-F895-4A33-A1F8-10FC7464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BE0C2-125A-4F4B-85B1-97CCF6CF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F430D-19FB-438B-ADE2-7B8C401F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EF33F-7DB6-4765-A7E0-18BFFBC3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65FDC-A445-4EF3-B0D3-E04428A6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C87D9-B0F5-44CA-A05F-6F6EB211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AC6D6-0578-4961-93F7-717BDD26D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3DB4A-ABDE-4DBE-A206-73BCED3C1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4E527-E318-48AE-AE76-EFEDA5BD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F090D-F2D1-43B2-BF36-4C7B4E6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F87AD-C905-4B2C-9963-274FFD6B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8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A864F-D115-485B-B2D2-FC3F3040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4ED33-2A2A-4DF0-80C4-093C3879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7230F-EDE3-465E-89AB-3F07B909E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3AA9D2-12F4-45B4-A02E-CB2BFEF58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F54F6E-D8A9-4992-A9AB-DF3DD7DEF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199EDC-D497-4582-BA90-7CECA8DA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8B00C-D1E2-44C4-825D-73C3AE66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32EDAF-334D-40FC-A60F-21C65226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3BCA8-4D8E-4FE8-88DD-520E3841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760646-4DB3-4928-9060-226F7BF8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631EBB-F085-48EB-BA52-58B374EE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51C4CA-7B21-452B-A885-03D8724B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08D24-B105-4493-B541-44746A63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89D6B2-D2DE-466C-9DEA-96825448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B5284D-537B-48BD-8958-9843F2C4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2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3D22D-10E2-46E6-B2A6-1DC037C9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554A8-E24F-4DFE-BE11-38BF0447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1AD0C-7117-46BA-9E41-D617FC5F0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CDA7-E8A2-440E-BB6C-70039557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75651-93BF-4E4F-9315-E077ED4D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1F453-CEB8-4BB5-9CC3-1EEA2F01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19784-DEAD-4143-B56A-AC954478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E659A1-09A7-4B12-92DA-CD8FFA57B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FD56E9-1F8A-431C-B2ED-82543B27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75F55-AA8F-4008-89FE-8DA9E33C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6F87F-AE76-4CDF-9F5B-9CA74DB1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FCE13-EAE3-4F8B-BDFE-94A56B11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5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36768F-E265-420C-B15E-ACE3486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D7970-8941-4354-8AC3-29179AF4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F2B48-5884-4BD2-8A35-DAC1AB5F8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B7FE-FD33-4CCE-B232-1E8D1C8BCCD2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FD574-F56A-4C9F-B20C-23F76C141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594A5-CBBD-4839-9E63-8674C4305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6FC4-4753-44FE-B310-FF144F178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6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A9164-C045-4463-B233-F0D85B82B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9928" y="5103236"/>
            <a:ext cx="2346036" cy="646332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保护模式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2DCE22-F187-4A8C-86AB-6FA3B218F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1236" y="5618318"/>
            <a:ext cx="3278909" cy="471198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我们的内存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7E5BA2-D844-4A90-B4A5-E7DD12310330}"/>
              </a:ext>
            </a:extLst>
          </p:cNvPr>
          <p:cNvSpPr txBox="1"/>
          <p:nvPr/>
        </p:nvSpPr>
        <p:spPr>
          <a:xfrm>
            <a:off x="10611922" y="6189237"/>
            <a:ext cx="15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OCR A Std" panose="020F0609000104060307" pitchFamily="49" charset="0"/>
              </a:rPr>
              <a:t>EP 5</a:t>
            </a:r>
            <a:endParaRPr lang="zh-CN" altLang="en-US" sz="3600" dirty="0">
              <a:solidFill>
                <a:schemeClr val="bg1"/>
              </a:solidFill>
              <a:latin typeface="OCR A Std" panose="020F0609000104060307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6C615-183E-4599-AB4C-C80CDF57557E}"/>
              </a:ext>
            </a:extLst>
          </p:cNvPr>
          <p:cNvSpPr txBox="1"/>
          <p:nvPr/>
        </p:nvSpPr>
        <p:spPr>
          <a:xfrm>
            <a:off x="12201236" y="620198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OCR A Std" panose="020F0609000104060307" pitchFamily="49" charset="0"/>
              </a:rPr>
              <a:t>-2</a:t>
            </a:r>
            <a:endParaRPr lang="zh-CN" altLang="en-US" sz="3600" dirty="0">
              <a:solidFill>
                <a:schemeClr val="bg1"/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F31CF3-92CC-4B53-BB66-59658112B6E2}"/>
              </a:ext>
            </a:extLst>
          </p:cNvPr>
          <p:cNvSpPr txBox="1"/>
          <p:nvPr/>
        </p:nvSpPr>
        <p:spPr>
          <a:xfrm rot="1732164">
            <a:off x="7942313" y="5272514"/>
            <a:ext cx="1577134" cy="954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纯理论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Pure Theory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80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676 L -0.22981 0.0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26889 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81 0.04699 L -0.2289 -0.021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44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05078 -0.00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1.11111E-6 L -0.07018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/>
      <p:bldP spid="6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D99C89-FF33-4B6A-AA6B-1CBCCDA5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72" y="18256"/>
            <a:ext cx="8007927" cy="81301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段描述符（</a:t>
            </a:r>
            <a:r>
              <a:rPr lang="en-US" altLang="zh-CN" dirty="0">
                <a:solidFill>
                  <a:schemeClr val="bg1"/>
                </a:solidFill>
              </a:rPr>
              <a:t>Segment Descriptor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3E253D-B89E-4310-8C34-AF40E25F1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129"/>
          <a:stretch/>
        </p:blipFill>
        <p:spPr>
          <a:xfrm>
            <a:off x="314983" y="831274"/>
            <a:ext cx="7563630" cy="12223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A479C5-7E81-48EF-91D9-6F4D9EB78214}"/>
              </a:ext>
            </a:extLst>
          </p:cNvPr>
          <p:cNvSpPr txBox="1"/>
          <p:nvPr/>
        </p:nvSpPr>
        <p:spPr>
          <a:xfrm>
            <a:off x="7986512" y="1161070"/>
            <a:ext cx="204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高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72530-75DC-4B13-8F4A-B8C39BCF1817}"/>
              </a:ext>
            </a:extLst>
          </p:cNvPr>
          <p:cNvSpPr txBox="1"/>
          <p:nvPr/>
        </p:nvSpPr>
        <p:spPr>
          <a:xfrm>
            <a:off x="402257" y="2134281"/>
            <a:ext cx="756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22</a:t>
            </a:r>
            <a:r>
              <a:rPr lang="zh-CN" altLang="en-US" dirty="0">
                <a:solidFill>
                  <a:schemeClr val="bg1"/>
                </a:solidFill>
              </a:rPr>
              <a:t>位：</a:t>
            </a:r>
            <a:r>
              <a:rPr lang="en-US" altLang="zh-CN" dirty="0">
                <a:solidFill>
                  <a:schemeClr val="bg1"/>
                </a:solidFill>
              </a:rPr>
              <a:t>D/B</a:t>
            </a:r>
            <a:r>
              <a:rPr lang="zh-CN" altLang="en-US" dirty="0">
                <a:solidFill>
                  <a:schemeClr val="bg1"/>
                </a:solidFill>
              </a:rPr>
              <a:t>，默认操作数大小，默认栈指针大小或者默认上部边界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2FACC1-C1D3-42F2-B835-A6FEE11ABC1D}"/>
              </a:ext>
            </a:extLst>
          </p:cNvPr>
          <p:cNvSpPr txBox="1"/>
          <p:nvPr/>
        </p:nvSpPr>
        <p:spPr>
          <a:xfrm>
            <a:off x="624405" y="2673290"/>
            <a:ext cx="7563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P.s. </a:t>
            </a:r>
            <a:r>
              <a:rPr lang="zh-CN" altLang="en-US" dirty="0">
                <a:solidFill>
                  <a:schemeClr val="bg1"/>
                </a:solidFill>
              </a:rPr>
              <a:t>关于这一个标志位主要是用于向下兼容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位程序的，这允许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位程序可以在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位的处理器上运行。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关于这一位的具体信息，大家有兴趣的话，可以自行阅读：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GB" altLang="zh-CN" sz="1800" dirty="0">
                <a:solidFill>
                  <a:schemeClr val="bg1"/>
                </a:solidFill>
              </a:rPr>
              <a:t>Intel® 64 and IA-32 Architectures Manual </a:t>
            </a:r>
            <a:r>
              <a:rPr lang="en-US" altLang="zh-CN" sz="1800" dirty="0">
                <a:solidFill>
                  <a:schemeClr val="bg1"/>
                </a:solidFill>
              </a:rPr>
              <a:t>(</a:t>
            </a:r>
            <a:r>
              <a:rPr lang="en-GB" altLang="zh-CN" sz="1800" dirty="0">
                <a:solidFill>
                  <a:schemeClr val="bg1"/>
                </a:solidFill>
              </a:rPr>
              <a:t>Volume </a:t>
            </a:r>
            <a:r>
              <a:rPr lang="en-GB" altLang="zh-CN" sz="1800" dirty="0" err="1">
                <a:solidFill>
                  <a:schemeClr val="bg1"/>
                </a:solidFill>
              </a:rPr>
              <a:t>3A</a:t>
            </a:r>
            <a:r>
              <a:rPr lang="en-US" altLang="zh-CN" sz="1800" dirty="0">
                <a:solidFill>
                  <a:schemeClr val="bg1"/>
                </a:solidFill>
              </a:rPr>
              <a:t>), Chapter 3.4.5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同样的，对段描述符每一个字段的解释也都可以在那上面找到。（十分的详细！）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45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D99C89-FF33-4B6A-AA6B-1CBCCDA5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72" y="18256"/>
            <a:ext cx="8007927" cy="81301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段描述符（</a:t>
            </a:r>
            <a:r>
              <a:rPr lang="en-US" altLang="zh-CN" dirty="0">
                <a:solidFill>
                  <a:schemeClr val="bg1"/>
                </a:solidFill>
              </a:rPr>
              <a:t>Segment Descriptor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3E253D-B89E-4310-8C34-AF40E25F1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129"/>
          <a:stretch/>
        </p:blipFill>
        <p:spPr>
          <a:xfrm>
            <a:off x="314983" y="831274"/>
            <a:ext cx="7563630" cy="12223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A479C5-7E81-48EF-91D9-6F4D9EB78214}"/>
              </a:ext>
            </a:extLst>
          </p:cNvPr>
          <p:cNvSpPr txBox="1"/>
          <p:nvPr/>
        </p:nvSpPr>
        <p:spPr>
          <a:xfrm>
            <a:off x="7986512" y="1161070"/>
            <a:ext cx="204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高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72530-75DC-4B13-8F4A-B8C39BCF1817}"/>
              </a:ext>
            </a:extLst>
          </p:cNvPr>
          <p:cNvSpPr txBox="1"/>
          <p:nvPr/>
        </p:nvSpPr>
        <p:spPr>
          <a:xfrm>
            <a:off x="250115" y="2056686"/>
            <a:ext cx="108465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8~11</a:t>
            </a:r>
            <a:r>
              <a:rPr lang="zh-CN" altLang="en-US" dirty="0">
                <a:solidFill>
                  <a:schemeClr val="bg1"/>
                </a:solidFill>
              </a:rPr>
              <a:t>位（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位）：</a:t>
            </a:r>
            <a:r>
              <a:rPr lang="en-US" altLang="zh-CN" dirty="0">
                <a:solidFill>
                  <a:schemeClr val="bg1"/>
                </a:solidFill>
              </a:rPr>
              <a:t>Type</a:t>
            </a:r>
            <a:r>
              <a:rPr lang="zh-CN" altLang="en-US" dirty="0">
                <a:solidFill>
                  <a:schemeClr val="bg1"/>
                </a:solidFill>
              </a:rPr>
              <a:t>，描述符的类型（子类型）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Type</a:t>
            </a:r>
            <a:r>
              <a:rPr lang="zh-CN" altLang="en-US" dirty="0">
                <a:solidFill>
                  <a:schemeClr val="bg1"/>
                </a:solidFill>
              </a:rPr>
              <a:t>的这四位分别是：</a:t>
            </a:r>
            <a:r>
              <a:rPr lang="en-US" altLang="zh-CN" dirty="0" err="1">
                <a:solidFill>
                  <a:schemeClr val="bg1"/>
                </a:solidFill>
              </a:rPr>
              <a:t>X,E,W,A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或者 </a:t>
            </a:r>
            <a:r>
              <a:rPr lang="en-US" altLang="zh-CN" dirty="0" err="1">
                <a:solidFill>
                  <a:schemeClr val="bg1"/>
                </a:solidFill>
              </a:rPr>
              <a:t>X,C,R,A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X</a:t>
            </a:r>
            <a:r>
              <a:rPr lang="en-US" altLang="zh-CN" dirty="0">
                <a:solidFill>
                  <a:schemeClr val="bg1"/>
                </a:solidFill>
              </a:rPr>
              <a:t>=0</a:t>
            </a:r>
            <a:r>
              <a:rPr lang="zh-CN" altLang="en-US" dirty="0">
                <a:solidFill>
                  <a:schemeClr val="bg1"/>
                </a:solidFill>
              </a:rPr>
              <a:t>，该段是数据段，此时：</a:t>
            </a:r>
            <a:endParaRPr lang="en-US" altLang="zh-CN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：拓展方向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GB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GB" altLang="zh-CN" dirty="0">
                <a:solidFill>
                  <a:schemeClr val="bg1"/>
                </a:solidFill>
              </a:rPr>
              <a:t>xpansion-direction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，用于栈段（也算是一种数据段）</a:t>
            </a:r>
            <a:endParaRPr lang="en-US" altLang="zh-CN" dirty="0">
              <a:solidFill>
                <a:schemeClr val="bg1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E=0</a:t>
            </a:r>
            <a:r>
              <a:rPr lang="zh-CN" altLang="en-US" dirty="0">
                <a:solidFill>
                  <a:schemeClr val="bg1"/>
                </a:solidFill>
              </a:rPr>
              <a:t>：向上拓展。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E=1</a:t>
            </a:r>
            <a:r>
              <a:rPr lang="zh-CN" altLang="en-US" dirty="0">
                <a:solidFill>
                  <a:schemeClr val="bg1"/>
                </a:solidFill>
              </a:rPr>
              <a:t>：向下拓展。</a:t>
            </a:r>
            <a:endParaRPr lang="en-US" altLang="zh-CN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W</a:t>
            </a:r>
            <a:r>
              <a:rPr lang="zh-CN" altLang="en-US" dirty="0">
                <a:solidFill>
                  <a:schemeClr val="bg1"/>
                </a:solidFill>
              </a:rPr>
              <a:t>：该段是否可写？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CN" dirty="0">
                <a:solidFill>
                  <a:schemeClr val="bg1"/>
                </a:solidFill>
              </a:rPr>
              <a:t>rite-enable)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W=0</a:t>
            </a:r>
            <a:r>
              <a:rPr lang="zh-CN" altLang="en-US" dirty="0">
                <a:solidFill>
                  <a:schemeClr val="bg1"/>
                </a:solidFill>
              </a:rPr>
              <a:t>：只读。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W=1</a:t>
            </a:r>
            <a:r>
              <a:rPr lang="zh-CN" altLang="en-US" dirty="0">
                <a:solidFill>
                  <a:schemeClr val="bg1"/>
                </a:solidFill>
              </a:rPr>
              <a:t>：读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写</a:t>
            </a:r>
            <a:endParaRPr lang="en-US" altLang="zh-CN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X</a:t>
            </a:r>
            <a:r>
              <a:rPr lang="en-US" altLang="zh-CN" dirty="0">
                <a:solidFill>
                  <a:schemeClr val="bg1"/>
                </a:solidFill>
              </a:rPr>
              <a:t>=1</a:t>
            </a:r>
            <a:r>
              <a:rPr lang="zh-CN" altLang="en-US" dirty="0">
                <a:solidFill>
                  <a:schemeClr val="bg1"/>
                </a:solidFill>
              </a:rPr>
              <a:t>：该段是代码段，此时：</a:t>
            </a:r>
            <a:endParaRPr lang="en-US" altLang="zh-CN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：是否顺从权限级别。（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onforming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C=0</a:t>
            </a:r>
            <a:r>
              <a:rPr lang="zh-CN" altLang="en-US" dirty="0">
                <a:solidFill>
                  <a:schemeClr val="bg1"/>
                </a:solidFill>
              </a:rPr>
              <a:t>：只允许被处在相同特权级的段里的代码调用。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C=1</a:t>
            </a:r>
            <a:r>
              <a:rPr lang="zh-CN" altLang="en-US" dirty="0">
                <a:solidFill>
                  <a:schemeClr val="bg1"/>
                </a:solidFill>
              </a:rPr>
              <a:t>：允许低特权级的段调用，调用时，调用者的</a:t>
            </a:r>
            <a:r>
              <a:rPr lang="en-US" altLang="zh-CN" b="1" dirty="0" err="1">
                <a:solidFill>
                  <a:schemeClr val="bg1"/>
                </a:solidFill>
              </a:rPr>
              <a:t>CPL</a:t>
            </a:r>
            <a:r>
              <a:rPr lang="zh-CN" altLang="en-US" dirty="0">
                <a:solidFill>
                  <a:schemeClr val="bg1"/>
                </a:solidFill>
              </a:rPr>
              <a:t>不变。</a:t>
            </a:r>
            <a:endParaRPr lang="en-US" altLang="zh-CN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：是否可读。（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dirty="0">
                <a:solidFill>
                  <a:schemeClr val="bg1"/>
                </a:solidFill>
              </a:rPr>
              <a:t>ead-enable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：是否被访问（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dirty="0">
                <a:solidFill>
                  <a:schemeClr val="bg1"/>
                </a:solidFill>
              </a:rPr>
              <a:t>ccessed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这个是由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动态的设置的，每当这个段被访问后，这个位就会被拉高（</a:t>
            </a:r>
            <a:r>
              <a:rPr lang="en-US" altLang="zh-CN" dirty="0">
                <a:solidFill>
                  <a:schemeClr val="bg1"/>
                </a:solidFill>
              </a:rPr>
              <a:t>A=1</a:t>
            </a:r>
            <a:r>
              <a:rPr lang="zh-CN" altLang="en-US" dirty="0">
                <a:solidFill>
                  <a:schemeClr val="bg1"/>
                </a:solidFill>
              </a:rPr>
              <a:t>）。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62182BA-F529-42FA-B65B-3B8161F4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85880"/>
              </p:ext>
            </p:extLst>
          </p:nvPr>
        </p:nvGraphicFramePr>
        <p:xfrm>
          <a:off x="8943975" y="3606158"/>
          <a:ext cx="3114676" cy="1097280"/>
        </p:xfrm>
        <a:graphic>
          <a:graphicData uri="http://schemas.openxmlformats.org/drawingml/2006/table">
            <a:tbl>
              <a:tblPr/>
              <a:tblGrid>
                <a:gridCol w="778669">
                  <a:extLst>
                    <a:ext uri="{9D8B030D-6E8A-4147-A177-3AD203B41FA5}">
                      <a16:colId xmlns:a16="http://schemas.microsoft.com/office/drawing/2014/main" val="3155966527"/>
                    </a:ext>
                  </a:extLst>
                </a:gridCol>
                <a:gridCol w="778669">
                  <a:extLst>
                    <a:ext uri="{9D8B030D-6E8A-4147-A177-3AD203B41FA5}">
                      <a16:colId xmlns:a16="http://schemas.microsoft.com/office/drawing/2014/main" val="4259155696"/>
                    </a:ext>
                  </a:extLst>
                </a:gridCol>
                <a:gridCol w="778669">
                  <a:extLst>
                    <a:ext uri="{9D8B030D-6E8A-4147-A177-3AD203B41FA5}">
                      <a16:colId xmlns:a16="http://schemas.microsoft.com/office/drawing/2014/main" val="4091908180"/>
                    </a:ext>
                  </a:extLst>
                </a:gridCol>
                <a:gridCol w="778669">
                  <a:extLst>
                    <a:ext uri="{9D8B030D-6E8A-4147-A177-3AD203B41FA5}">
                      <a16:colId xmlns:a16="http://schemas.microsoft.com/office/drawing/2014/main" val="3019768790"/>
                    </a:ext>
                  </a:extLst>
                </a:gridCol>
              </a:tblGrid>
              <a:tr h="27622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3193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218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E/C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W/R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44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2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AA2B-4609-4B54-B23D-5911F4F5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0"/>
            <a:ext cx="7018020" cy="7905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特权级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32A99D-1949-4074-B00F-1676079F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007" y="1074147"/>
            <a:ext cx="3867150" cy="2479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6EC58F-33AD-42A6-9D3D-CAC10E21D146}"/>
              </a:ext>
            </a:extLst>
          </p:cNvPr>
          <p:cNvSpPr txBox="1"/>
          <p:nvPr/>
        </p:nvSpPr>
        <p:spPr>
          <a:xfrm>
            <a:off x="596766" y="1074147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特权级有：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这几个等级。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58AA3D-B71F-4853-9ED5-9BFF7B66578D}"/>
              </a:ext>
            </a:extLst>
          </p:cNvPr>
          <p:cNvSpPr txBox="1"/>
          <p:nvPr/>
        </p:nvSpPr>
        <p:spPr>
          <a:xfrm>
            <a:off x="596766" y="1510119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我们可以使用一个同心圆去理解。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D92C2B-7FAB-4C07-9E9B-4227064A9EBB}"/>
              </a:ext>
            </a:extLst>
          </p:cNvPr>
          <p:cNvSpPr txBox="1"/>
          <p:nvPr/>
        </p:nvSpPr>
        <p:spPr>
          <a:xfrm>
            <a:off x="981778" y="1881976"/>
            <a:ext cx="394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级，最中心的圆，所以权限最高。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往外特权级依次</a:t>
            </a:r>
            <a:r>
              <a:rPr lang="zh-CN" altLang="en-US" b="1" dirty="0">
                <a:solidFill>
                  <a:schemeClr val="bg1"/>
                </a:solidFill>
              </a:rPr>
              <a:t>递增</a:t>
            </a:r>
            <a:r>
              <a:rPr lang="zh-CN" altLang="en-US" dirty="0">
                <a:solidFill>
                  <a:schemeClr val="bg1"/>
                </a:solidFill>
              </a:rPr>
              <a:t>，权限</a:t>
            </a:r>
            <a:r>
              <a:rPr lang="zh-CN" altLang="en-US" b="1" dirty="0">
                <a:solidFill>
                  <a:schemeClr val="bg1"/>
                </a:solidFill>
              </a:rPr>
              <a:t>递减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0C261F-13C1-4C79-9B92-CFEA98779192}"/>
              </a:ext>
            </a:extLst>
          </p:cNvPr>
          <p:cNvSpPr txBox="1"/>
          <p:nvPr/>
        </p:nvSpPr>
        <p:spPr>
          <a:xfrm>
            <a:off x="596766" y="2759799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用户程序在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级，我们的内核会运行在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级。中间的等级则留给其他驱动程序或者一些服务。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30E3BE-37F0-4C2F-B045-52DD7E7AF9D5}"/>
              </a:ext>
            </a:extLst>
          </p:cNvPr>
          <p:cNvSpPr txBox="1"/>
          <p:nvPr/>
        </p:nvSpPr>
        <p:spPr>
          <a:xfrm>
            <a:off x="596766" y="3917146"/>
            <a:ext cx="573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如何追踪程序的特权级？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765769-D0C3-4B78-8689-B88FA949AA13}"/>
              </a:ext>
            </a:extLst>
          </p:cNvPr>
          <p:cNvSpPr txBox="1"/>
          <p:nvPr/>
        </p:nvSpPr>
        <p:spPr>
          <a:xfrm>
            <a:off x="596766" y="4286478"/>
            <a:ext cx="745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CPL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Current Privilege Level</a:t>
            </a:r>
            <a:r>
              <a:rPr lang="zh-CN" altLang="en-US" dirty="0">
                <a:solidFill>
                  <a:schemeClr val="bg1"/>
                </a:solidFill>
              </a:rPr>
              <a:t>）：当前特权级，记录了当前正在执行的程序的特权级。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300EEB-83F4-4549-8DAC-1BD99F02F355}"/>
              </a:ext>
            </a:extLst>
          </p:cNvPr>
          <p:cNvSpPr txBox="1"/>
          <p:nvPr/>
        </p:nvSpPr>
        <p:spPr>
          <a:xfrm>
            <a:off x="596765" y="5052188"/>
            <a:ext cx="24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注意：</a:t>
            </a:r>
            <a:r>
              <a:rPr lang="en-US" altLang="zh-CN" b="1" dirty="0" err="1">
                <a:solidFill>
                  <a:schemeClr val="bg1"/>
                </a:solidFill>
              </a:rPr>
              <a:t>CPL</a:t>
            </a:r>
            <a:r>
              <a:rPr lang="zh-CN" altLang="en-US" b="1" u="sng" dirty="0">
                <a:solidFill>
                  <a:schemeClr val="bg1"/>
                </a:solidFill>
              </a:rPr>
              <a:t>不等于</a:t>
            </a:r>
            <a:r>
              <a:rPr lang="en-US" altLang="zh-CN" b="1" dirty="0">
                <a:solidFill>
                  <a:schemeClr val="bg1"/>
                </a:solidFill>
              </a:rPr>
              <a:t>DPL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CF17C2-350C-4F4C-BB63-1D51396025A1}"/>
              </a:ext>
            </a:extLst>
          </p:cNvPr>
          <p:cNvSpPr txBox="1"/>
          <p:nvPr/>
        </p:nvSpPr>
        <p:spPr>
          <a:xfrm>
            <a:off x="981778" y="5480949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因为正在运行的程序的特权级有可能发生变动。举个不是很恰当的例子：</a:t>
            </a:r>
            <a:r>
              <a:rPr lang="en-US" altLang="zh-CN" dirty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里面的 “以管理员身份运行”。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4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uiExpand="1" build="p"/>
      <p:bldP spid="9" grpId="0"/>
      <p:bldP spid="10" grpId="0"/>
      <p:bldP spid="12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AA2B-4609-4B54-B23D-5911F4F5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0"/>
            <a:ext cx="7018020" cy="7905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再论寻址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逻辑地址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C7F16C-F8AE-446B-8F0B-DC3CDF672E2B}"/>
              </a:ext>
            </a:extLst>
          </p:cNvPr>
          <p:cNvSpPr txBox="1"/>
          <p:nvPr/>
        </p:nvSpPr>
        <p:spPr>
          <a:xfrm>
            <a:off x="581025" y="1133475"/>
            <a:ext cx="812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段基地址</a:t>
            </a:r>
            <a:r>
              <a:rPr lang="en-US" altLang="zh-CN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段内偏移</a:t>
            </a:r>
            <a:r>
              <a:rPr lang="zh-CN" altLang="en-US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可以表示某个段内任意一个字节的线性地址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1A86D8-045F-4FE9-8A45-671A2D371BC6}"/>
              </a:ext>
            </a:extLst>
          </p:cNvPr>
          <p:cNvSpPr txBox="1"/>
          <p:nvPr/>
        </p:nvSpPr>
        <p:spPr>
          <a:xfrm>
            <a:off x="581025" y="1661041"/>
            <a:ext cx="689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段的基地址得要通过查询</a:t>
            </a:r>
            <a:r>
              <a:rPr lang="en-US" altLang="zh-CN" dirty="0">
                <a:solidFill>
                  <a:schemeClr val="bg1"/>
                </a:solidFill>
              </a:rPr>
              <a:t>GDT</a:t>
            </a:r>
            <a:r>
              <a:rPr lang="zh-CN" altLang="en-US" dirty="0">
                <a:solidFill>
                  <a:schemeClr val="bg1"/>
                </a:solidFill>
              </a:rPr>
              <a:t>才能知道，我们需要另一种表述方式！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12540C-F333-461C-9DC6-1F1D7949E403}"/>
              </a:ext>
            </a:extLst>
          </p:cNvPr>
          <p:cNvSpPr txBox="1"/>
          <p:nvPr/>
        </p:nvSpPr>
        <p:spPr>
          <a:xfrm>
            <a:off x="581025" y="2270164"/>
            <a:ext cx="292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保护模式下的逻辑地址：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786BD-DBAB-4EB2-B354-6D8D7CC0CAFF}"/>
              </a:ext>
            </a:extLst>
          </p:cNvPr>
          <p:cNvSpPr txBox="1"/>
          <p:nvPr/>
        </p:nvSpPr>
        <p:spPr>
          <a:xfrm>
            <a:off x="581024" y="2708196"/>
            <a:ext cx="644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逻辑地址是一个长度为</a:t>
            </a:r>
            <a:r>
              <a:rPr lang="en-US" altLang="zh-CN" dirty="0">
                <a:solidFill>
                  <a:schemeClr val="bg1"/>
                </a:solidFill>
              </a:rPr>
              <a:t>48</a:t>
            </a:r>
            <a:r>
              <a:rPr lang="zh-CN" altLang="en-US" dirty="0">
                <a:solidFill>
                  <a:schemeClr val="bg1"/>
                </a:solidFill>
              </a:rPr>
              <a:t>位的数字，由一个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位的段选择器，</a:t>
            </a:r>
            <a:r>
              <a:rPr lang="en-US" altLang="zh-CN" dirty="0">
                <a:solidFill>
                  <a:schemeClr val="bg1"/>
                </a:solidFill>
              </a:rPr>
              <a:t>Segment Selector</a:t>
            </a:r>
            <a:r>
              <a:rPr lang="zh-CN" altLang="en-US" dirty="0">
                <a:solidFill>
                  <a:schemeClr val="bg1"/>
                </a:solidFill>
              </a:rPr>
              <a:t>，以及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位段内偏移组成。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1D3A65F-A1E1-472B-9F3A-B9C85C1A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6126"/>
              </p:ext>
            </p:extLst>
          </p:nvPr>
        </p:nvGraphicFramePr>
        <p:xfrm>
          <a:off x="1217060" y="3884892"/>
          <a:ext cx="2288141" cy="365760"/>
        </p:xfrm>
        <a:graphic>
          <a:graphicData uri="http://schemas.openxmlformats.org/drawingml/2006/table">
            <a:tbl>
              <a:tblPr/>
              <a:tblGrid>
                <a:gridCol w="2288141">
                  <a:extLst>
                    <a:ext uri="{9D8B030D-6E8A-4147-A177-3AD203B41FA5}">
                      <a16:colId xmlns:a16="http://schemas.microsoft.com/office/drawing/2014/main" val="2119037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段选择器（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位）</a:t>
                      </a: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6489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2AE2FFE-ABCB-4623-8AF5-C54D8B26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54749"/>
              </p:ext>
            </p:extLst>
          </p:nvPr>
        </p:nvGraphicFramePr>
        <p:xfrm>
          <a:off x="3505201" y="3884892"/>
          <a:ext cx="3142279" cy="365760"/>
        </p:xfrm>
        <a:graphic>
          <a:graphicData uri="http://schemas.openxmlformats.org/drawingml/2006/table">
            <a:tbl>
              <a:tblPr/>
              <a:tblGrid>
                <a:gridCol w="3142279">
                  <a:extLst>
                    <a:ext uri="{9D8B030D-6E8A-4147-A177-3AD203B41FA5}">
                      <a16:colId xmlns:a16="http://schemas.microsoft.com/office/drawing/2014/main" val="2119037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段内偏移地址（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位）</a:t>
                      </a: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6489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BC75DF5-2237-4D40-B635-574CD7F4956E}"/>
              </a:ext>
            </a:extLst>
          </p:cNvPr>
          <p:cNvSpPr txBox="1"/>
          <p:nvPr/>
        </p:nvSpPr>
        <p:spPr>
          <a:xfrm>
            <a:off x="6494348" y="3503474"/>
            <a:ext cx="2799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861337-CE1C-451A-9D25-C5C2C694466D}"/>
              </a:ext>
            </a:extLst>
          </p:cNvPr>
          <p:cNvSpPr txBox="1"/>
          <p:nvPr/>
        </p:nvSpPr>
        <p:spPr>
          <a:xfrm>
            <a:off x="3390898" y="3541544"/>
            <a:ext cx="43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B5EE63-DC7D-4711-8506-602931C5420B}"/>
              </a:ext>
            </a:extLst>
          </p:cNvPr>
          <p:cNvSpPr txBox="1"/>
          <p:nvPr/>
        </p:nvSpPr>
        <p:spPr>
          <a:xfrm>
            <a:off x="3143635" y="4267733"/>
            <a:ext cx="43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3257B1-1FA7-4817-A49E-F5154E112B49}"/>
              </a:ext>
            </a:extLst>
          </p:cNvPr>
          <p:cNvSpPr txBox="1"/>
          <p:nvPr/>
        </p:nvSpPr>
        <p:spPr>
          <a:xfrm>
            <a:off x="997789" y="4269313"/>
            <a:ext cx="43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85DDF4-B112-49DD-B2C2-84320EA5E95D}"/>
              </a:ext>
            </a:extLst>
          </p:cNvPr>
          <p:cNvSpPr txBox="1"/>
          <p:nvPr/>
        </p:nvSpPr>
        <p:spPr>
          <a:xfrm>
            <a:off x="752475" y="5076825"/>
            <a:ext cx="61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*注意，段选择器并不是</a:t>
            </a:r>
            <a:r>
              <a:rPr lang="en-US" altLang="zh-CN" b="1" dirty="0">
                <a:solidFill>
                  <a:schemeClr val="bg1"/>
                </a:solidFill>
              </a:rPr>
              <a:t>GDT</a:t>
            </a:r>
            <a:r>
              <a:rPr lang="zh-CN" altLang="en-US" b="1" dirty="0">
                <a:solidFill>
                  <a:schemeClr val="bg1"/>
                </a:solidFill>
              </a:rPr>
              <a:t>内的偏移！</a:t>
            </a:r>
          </a:p>
        </p:txBody>
      </p:sp>
    </p:spTree>
    <p:extLst>
      <p:ext uri="{BB962C8B-B14F-4D97-AF65-F5344CB8AC3E}">
        <p14:creationId xmlns:p14="http://schemas.microsoft.com/office/powerpoint/2010/main" val="257472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AA2B-4609-4B54-B23D-5911F4F5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0"/>
            <a:ext cx="7018020" cy="7905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再论寻址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段选择器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5FFE7B3-5790-4FAF-BC56-8917C1D00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8090"/>
              </p:ext>
            </p:extLst>
          </p:nvPr>
        </p:nvGraphicFramePr>
        <p:xfrm>
          <a:off x="982980" y="1133923"/>
          <a:ext cx="2288141" cy="365760"/>
        </p:xfrm>
        <a:graphic>
          <a:graphicData uri="http://schemas.openxmlformats.org/drawingml/2006/table">
            <a:tbl>
              <a:tblPr/>
              <a:tblGrid>
                <a:gridCol w="2288141">
                  <a:extLst>
                    <a:ext uri="{9D8B030D-6E8A-4147-A177-3AD203B41FA5}">
                      <a16:colId xmlns:a16="http://schemas.microsoft.com/office/drawing/2014/main" val="2119037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段选择器（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位）</a:t>
                      </a: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648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9BF43BE-3072-45F4-AEC9-B95ED772A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77444"/>
              </p:ext>
            </p:extLst>
          </p:nvPr>
        </p:nvGraphicFramePr>
        <p:xfrm>
          <a:off x="3271121" y="1133923"/>
          <a:ext cx="3142279" cy="365760"/>
        </p:xfrm>
        <a:graphic>
          <a:graphicData uri="http://schemas.openxmlformats.org/drawingml/2006/table">
            <a:tbl>
              <a:tblPr/>
              <a:tblGrid>
                <a:gridCol w="3142279">
                  <a:extLst>
                    <a:ext uri="{9D8B030D-6E8A-4147-A177-3AD203B41FA5}">
                      <a16:colId xmlns:a16="http://schemas.microsoft.com/office/drawing/2014/main" val="2119037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段内偏移地址（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位）</a:t>
                      </a: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64891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42B94C2-C4D8-4AE5-8634-169E5B2D7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77119"/>
              </p:ext>
            </p:extLst>
          </p:nvPr>
        </p:nvGraphicFramePr>
        <p:xfrm>
          <a:off x="1713529" y="2208791"/>
          <a:ext cx="5162550" cy="365760"/>
        </p:xfrm>
        <a:graphic>
          <a:graphicData uri="http://schemas.openxmlformats.org/drawingml/2006/table">
            <a:tbl>
              <a:tblPr/>
              <a:tblGrid>
                <a:gridCol w="3400425">
                  <a:extLst>
                    <a:ext uri="{9D8B030D-6E8A-4147-A177-3AD203B41FA5}">
                      <a16:colId xmlns:a16="http://schemas.microsoft.com/office/drawing/2014/main" val="368295703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38804946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474866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RPL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470913"/>
                  </a:ext>
                </a:extLst>
              </a:tr>
            </a:tbl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422022D-842C-4490-B6F6-D55949FC2419}"/>
              </a:ext>
            </a:extLst>
          </p:cNvPr>
          <p:cNvCxnSpPr>
            <a:cxnSpLocks/>
          </p:cNvCxnSpPr>
          <p:nvPr/>
        </p:nvCxnSpPr>
        <p:spPr>
          <a:xfrm>
            <a:off x="982980" y="1499683"/>
            <a:ext cx="730549" cy="709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4EBC76A-A354-44B7-AA4D-51D3FD1AEE45}"/>
              </a:ext>
            </a:extLst>
          </p:cNvPr>
          <p:cNvCxnSpPr>
            <a:cxnSpLocks/>
          </p:cNvCxnSpPr>
          <p:nvPr/>
        </p:nvCxnSpPr>
        <p:spPr>
          <a:xfrm>
            <a:off x="3271121" y="1499683"/>
            <a:ext cx="3604958" cy="709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DD0F675-D866-430D-82E7-01D95127D5EE}"/>
              </a:ext>
            </a:extLst>
          </p:cNvPr>
          <p:cNvSpPr txBox="1"/>
          <p:nvPr/>
        </p:nvSpPr>
        <p:spPr>
          <a:xfrm>
            <a:off x="2009775" y="3039161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3~15</a:t>
            </a:r>
            <a:r>
              <a:rPr lang="zh-CN" altLang="en-US" dirty="0">
                <a:solidFill>
                  <a:schemeClr val="bg1"/>
                </a:solidFill>
              </a:rPr>
              <a:t>位，</a:t>
            </a:r>
            <a:r>
              <a:rPr lang="en-US" altLang="zh-CN" b="1" dirty="0">
                <a:solidFill>
                  <a:schemeClr val="bg1"/>
                </a:solidFill>
              </a:rPr>
              <a:t>Index</a:t>
            </a:r>
            <a:r>
              <a:rPr lang="zh-CN" altLang="en-US" dirty="0">
                <a:solidFill>
                  <a:schemeClr val="bg1"/>
                </a:solidFill>
              </a:rPr>
              <a:t>：段的索引，第几个</a:t>
            </a:r>
            <a:r>
              <a:rPr lang="en-US" altLang="zh-CN" dirty="0">
                <a:solidFill>
                  <a:schemeClr val="bg1"/>
                </a:solidFill>
              </a:rPr>
              <a:t>SD</a:t>
            </a:r>
            <a:r>
              <a:rPr lang="zh-CN" altLang="en-US" dirty="0">
                <a:solidFill>
                  <a:schemeClr val="bg1"/>
                </a:solidFill>
              </a:rPr>
              <a:t>（就像是操作数组一样）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范围：</a:t>
            </a:r>
            <a:r>
              <a:rPr lang="en-US" altLang="zh-CN" dirty="0">
                <a:solidFill>
                  <a:schemeClr val="bg1"/>
                </a:solidFill>
              </a:rPr>
              <a:t>0~8191</a:t>
            </a:r>
            <a:r>
              <a:rPr lang="zh-CN" altLang="en-US" dirty="0">
                <a:solidFill>
                  <a:schemeClr val="bg1"/>
                </a:solidFill>
              </a:rPr>
              <a:t>，代表着</a:t>
            </a:r>
            <a:r>
              <a:rPr lang="en-US" altLang="zh-CN" dirty="0">
                <a:solidFill>
                  <a:schemeClr val="bg1"/>
                </a:solidFill>
              </a:rPr>
              <a:t>GDT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>
                <a:solidFill>
                  <a:schemeClr val="bg1"/>
                </a:solidFill>
              </a:rPr>
              <a:t>8192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en-US" altLang="zh-CN" dirty="0">
                <a:solidFill>
                  <a:schemeClr val="bg1"/>
                </a:solidFill>
              </a:rPr>
              <a:t>SD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8687C4C-CFFA-48A1-ABAB-7184BAD99590}"/>
              </a:ext>
            </a:extLst>
          </p:cNvPr>
          <p:cNvSpPr txBox="1"/>
          <p:nvPr/>
        </p:nvSpPr>
        <p:spPr>
          <a:xfrm>
            <a:off x="2009775" y="3995712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位， </a:t>
            </a:r>
            <a:r>
              <a:rPr lang="en-US" altLang="zh-CN" b="1" dirty="0">
                <a:solidFill>
                  <a:schemeClr val="bg1"/>
                </a:solidFill>
              </a:rPr>
              <a:t>TI</a:t>
            </a:r>
            <a:r>
              <a:rPr lang="zh-CN" altLang="en-US" dirty="0">
                <a:solidFill>
                  <a:schemeClr val="bg1"/>
                </a:solidFill>
              </a:rPr>
              <a:t>：表指示器（</a:t>
            </a:r>
            <a:r>
              <a:rPr lang="en-US" altLang="zh-CN" dirty="0">
                <a:solidFill>
                  <a:schemeClr val="bg1"/>
                </a:solidFill>
              </a:rPr>
              <a:t>Table Indicator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TI=0</a:t>
            </a:r>
            <a:r>
              <a:rPr lang="zh-CN" altLang="en-US" dirty="0">
                <a:solidFill>
                  <a:schemeClr val="bg1"/>
                </a:solidFill>
              </a:rPr>
              <a:t>：这个段描述符在</a:t>
            </a:r>
            <a:r>
              <a:rPr lang="en-US" altLang="zh-CN" b="1" dirty="0">
                <a:solidFill>
                  <a:schemeClr val="bg1"/>
                </a:solidFill>
              </a:rPr>
              <a:t>GDT</a:t>
            </a:r>
            <a:r>
              <a:rPr lang="zh-CN" altLang="en-US" dirty="0">
                <a:solidFill>
                  <a:schemeClr val="bg1"/>
                </a:solidFill>
              </a:rPr>
              <a:t>里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TI=1</a:t>
            </a:r>
            <a:r>
              <a:rPr lang="zh-CN" altLang="en-US" dirty="0">
                <a:solidFill>
                  <a:schemeClr val="bg1"/>
                </a:solidFill>
              </a:rPr>
              <a:t>：这个段描述符在</a:t>
            </a:r>
            <a:r>
              <a:rPr lang="en-US" altLang="zh-CN" b="1" dirty="0" err="1">
                <a:solidFill>
                  <a:schemeClr val="bg1"/>
                </a:solidFill>
              </a:rPr>
              <a:t>LDT</a:t>
            </a:r>
            <a:r>
              <a:rPr lang="zh-CN" altLang="en-US" dirty="0">
                <a:solidFill>
                  <a:schemeClr val="bg1"/>
                </a:solidFill>
              </a:rPr>
              <a:t>里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1E6B46-4E0F-437E-B36A-0BE43DFB0866}"/>
              </a:ext>
            </a:extLst>
          </p:cNvPr>
          <p:cNvSpPr txBox="1"/>
          <p:nvPr/>
        </p:nvSpPr>
        <p:spPr>
          <a:xfrm>
            <a:off x="2009774" y="5010748"/>
            <a:ext cx="5572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0~1</a:t>
            </a:r>
            <a:r>
              <a:rPr lang="zh-CN" altLang="en-US" dirty="0">
                <a:solidFill>
                  <a:schemeClr val="bg1"/>
                </a:solidFill>
              </a:rPr>
              <a:t>位，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RPL</a:t>
            </a:r>
            <a:r>
              <a:rPr lang="zh-CN" altLang="en-US" dirty="0">
                <a:solidFill>
                  <a:schemeClr val="bg1"/>
                </a:solidFill>
              </a:rPr>
              <a:t>：请求权限级。段选择器的权限（一般是构建此选择器的程序的权限）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RPL</a:t>
            </a:r>
            <a:r>
              <a:rPr lang="en-US" altLang="zh-CN" dirty="0">
                <a:solidFill>
                  <a:schemeClr val="bg1"/>
                </a:solidFill>
              </a:rPr>
              <a:t>=00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Ring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RPL</a:t>
            </a:r>
            <a:r>
              <a:rPr lang="en-US" altLang="zh-CN" dirty="0">
                <a:solidFill>
                  <a:schemeClr val="bg1"/>
                </a:solidFill>
              </a:rPr>
              <a:t>=01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Ring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RPL</a:t>
            </a:r>
            <a:r>
              <a:rPr lang="en-US" altLang="zh-CN" dirty="0">
                <a:solidFill>
                  <a:schemeClr val="bg1"/>
                </a:solidFill>
              </a:rPr>
              <a:t>=10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Ring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RPL</a:t>
            </a:r>
            <a:r>
              <a:rPr lang="en-US" altLang="zh-CN" dirty="0">
                <a:solidFill>
                  <a:schemeClr val="bg1"/>
                </a:solidFill>
              </a:rPr>
              <a:t>=11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Ring 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281874F-A135-475F-A4C7-69F89E452DBD}"/>
              </a:ext>
            </a:extLst>
          </p:cNvPr>
          <p:cNvSpPr txBox="1"/>
          <p:nvPr/>
        </p:nvSpPr>
        <p:spPr>
          <a:xfrm>
            <a:off x="6713668" y="2528385"/>
            <a:ext cx="3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4CF88BD-9E82-4DBE-9288-2F809DEB562D}"/>
              </a:ext>
            </a:extLst>
          </p:cNvPr>
          <p:cNvSpPr txBox="1"/>
          <p:nvPr/>
        </p:nvSpPr>
        <p:spPr>
          <a:xfrm>
            <a:off x="5812428" y="2521241"/>
            <a:ext cx="3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1DB830-15E1-4399-A137-B442DCF64890}"/>
              </a:ext>
            </a:extLst>
          </p:cNvPr>
          <p:cNvSpPr txBox="1"/>
          <p:nvPr/>
        </p:nvSpPr>
        <p:spPr>
          <a:xfrm>
            <a:off x="5569911" y="2524813"/>
            <a:ext cx="3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31AAA1-061B-493B-B9CD-9BF50C33DD98}"/>
              </a:ext>
            </a:extLst>
          </p:cNvPr>
          <p:cNvSpPr txBox="1"/>
          <p:nvPr/>
        </p:nvSpPr>
        <p:spPr>
          <a:xfrm>
            <a:off x="4911189" y="2528385"/>
            <a:ext cx="3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D4A94-354A-4FBC-84A7-E81437A85747}"/>
              </a:ext>
            </a:extLst>
          </p:cNvPr>
          <p:cNvSpPr txBox="1"/>
          <p:nvPr/>
        </p:nvSpPr>
        <p:spPr>
          <a:xfrm>
            <a:off x="1551118" y="2571337"/>
            <a:ext cx="45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15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8C0A573-5145-4E14-B876-FC372EECE28D}"/>
                  </a:ext>
                </a:extLst>
              </p:cNvPr>
              <p:cNvSpPr txBox="1"/>
              <p:nvPr/>
            </p:nvSpPr>
            <p:spPr>
              <a:xfrm>
                <a:off x="7520940" y="3316160"/>
                <a:ext cx="243078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64×1024÷8=8192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8C0A573-5145-4E14-B876-FC372EECE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940" y="3316160"/>
                <a:ext cx="24307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24881F3-5A92-43C4-A611-F6CE5D726A39}"/>
              </a:ext>
            </a:extLst>
          </p:cNvPr>
          <p:cNvCxnSpPr>
            <a:stCxn id="42" idx="1"/>
          </p:cNvCxnSpPr>
          <p:nvPr/>
        </p:nvCxnSpPr>
        <p:spPr>
          <a:xfrm flipH="1">
            <a:off x="6941820" y="3500826"/>
            <a:ext cx="579120" cy="184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A1525C0-23D9-4575-9239-93E660D16707}"/>
              </a:ext>
            </a:extLst>
          </p:cNvPr>
          <p:cNvSpPr txBox="1"/>
          <p:nvPr/>
        </p:nvSpPr>
        <p:spPr>
          <a:xfrm>
            <a:off x="8137425" y="1247898"/>
            <a:ext cx="3604260" cy="169277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bg1"/>
                </a:solidFill>
              </a:rPr>
              <a:t>注意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just"/>
            <a:r>
              <a:rPr lang="en-US" altLang="zh-CN" sz="1600" dirty="0">
                <a:solidFill>
                  <a:schemeClr val="bg1"/>
                </a:solidFill>
              </a:rPr>
              <a:t>GDT</a:t>
            </a:r>
            <a:r>
              <a:rPr lang="zh-CN" altLang="en-US" sz="1600" dirty="0">
                <a:solidFill>
                  <a:schemeClr val="bg1"/>
                </a:solidFill>
              </a:rPr>
              <a:t>的第一个</a:t>
            </a:r>
            <a:r>
              <a:rPr lang="en-US" altLang="zh-CN" sz="1600" dirty="0">
                <a:solidFill>
                  <a:schemeClr val="bg1"/>
                </a:solidFill>
              </a:rPr>
              <a:t>SD</a:t>
            </a:r>
            <a:r>
              <a:rPr lang="zh-CN" altLang="en-US" sz="1600" dirty="0">
                <a:solidFill>
                  <a:schemeClr val="bg1"/>
                </a:solidFill>
              </a:rPr>
              <a:t>（索引</a:t>
            </a:r>
            <a:r>
              <a:rPr lang="en-US" altLang="zh-CN" sz="1600" dirty="0">
                <a:solidFill>
                  <a:schemeClr val="bg1"/>
                </a:solidFill>
              </a:rPr>
              <a:t>=0</a:t>
            </a:r>
            <a:r>
              <a:rPr lang="zh-CN" altLang="en-US" sz="1600" dirty="0">
                <a:solidFill>
                  <a:schemeClr val="bg1"/>
                </a:solidFill>
              </a:rPr>
              <a:t>），是一个</a:t>
            </a:r>
            <a:r>
              <a:rPr lang="zh-CN" altLang="en-US" sz="1600" b="1" dirty="0">
                <a:solidFill>
                  <a:schemeClr val="bg1"/>
                </a:solidFill>
              </a:rPr>
              <a:t>空</a:t>
            </a:r>
            <a:r>
              <a:rPr lang="en-US" altLang="zh-CN" sz="1600" b="1" dirty="0">
                <a:solidFill>
                  <a:schemeClr val="bg1"/>
                </a:solidFill>
              </a:rPr>
              <a:t>SD</a:t>
            </a:r>
            <a:r>
              <a:rPr lang="zh-CN" altLang="en-US" sz="1600" dirty="0">
                <a:solidFill>
                  <a:schemeClr val="bg1"/>
                </a:solidFill>
              </a:rPr>
              <a:t>，（所有的位都是</a:t>
            </a:r>
            <a:r>
              <a:rPr lang="en-US" altLang="zh-CN" sz="1600" dirty="0">
                <a:solidFill>
                  <a:schemeClr val="bg1"/>
                </a:solidFill>
              </a:rPr>
              <a:t>0</a:t>
            </a:r>
            <a:r>
              <a:rPr lang="zh-CN" altLang="en-US" sz="1600" dirty="0">
                <a:solidFill>
                  <a:schemeClr val="bg1"/>
                </a:solidFill>
              </a:rPr>
              <a:t>）。如果使用这个</a:t>
            </a:r>
            <a:r>
              <a:rPr lang="en-US" altLang="zh-CN" sz="1600" dirty="0">
                <a:solidFill>
                  <a:schemeClr val="bg1"/>
                </a:solidFill>
              </a:rPr>
              <a:t>SD</a:t>
            </a:r>
            <a:r>
              <a:rPr lang="zh-CN" altLang="en-US" sz="1600" dirty="0">
                <a:solidFill>
                  <a:schemeClr val="bg1"/>
                </a:solidFill>
              </a:rPr>
              <a:t>进行寻址的话，</a:t>
            </a:r>
            <a:r>
              <a:rPr lang="en-US" altLang="zh-CN" sz="1600" dirty="0">
                <a:solidFill>
                  <a:schemeClr val="bg1"/>
                </a:solidFill>
              </a:rPr>
              <a:t>CPU</a:t>
            </a:r>
            <a:r>
              <a:rPr lang="zh-CN" altLang="en-US" sz="1600" dirty="0">
                <a:solidFill>
                  <a:schemeClr val="bg1"/>
                </a:solidFill>
              </a:rPr>
              <a:t>会产生一个</a:t>
            </a:r>
            <a:r>
              <a:rPr lang="en-US" altLang="zh-CN" sz="1600" b="1" dirty="0">
                <a:solidFill>
                  <a:schemeClr val="bg1"/>
                </a:solidFill>
              </a:rPr>
              <a:t>GP</a:t>
            </a:r>
            <a:r>
              <a:rPr lang="zh-CN" altLang="en-US" sz="1600" b="1" dirty="0">
                <a:solidFill>
                  <a:schemeClr val="bg1"/>
                </a:solidFill>
              </a:rPr>
              <a:t>（</a:t>
            </a:r>
            <a:r>
              <a:rPr lang="en-US" altLang="zh-CN" sz="1600" b="1" dirty="0">
                <a:solidFill>
                  <a:schemeClr val="bg1"/>
                </a:solidFill>
              </a:rPr>
              <a:t>General Protection</a:t>
            </a:r>
            <a:r>
              <a:rPr lang="zh-CN" altLang="en-US" sz="1600" b="1" dirty="0">
                <a:solidFill>
                  <a:schemeClr val="bg1"/>
                </a:solidFill>
              </a:rPr>
              <a:t>）异常，</a:t>
            </a:r>
            <a:r>
              <a:rPr lang="zh-CN" altLang="en-US" sz="1600" dirty="0">
                <a:solidFill>
                  <a:schemeClr val="bg1"/>
                </a:solidFill>
              </a:rPr>
              <a:t>这会直接导致</a:t>
            </a:r>
            <a:r>
              <a:rPr lang="en-US" altLang="zh-CN" sz="1600" b="1" dirty="0">
                <a:solidFill>
                  <a:schemeClr val="bg1"/>
                </a:solidFill>
              </a:rPr>
              <a:t>Triple Fault !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218EFA5-0F73-4771-AB6C-D2FE58B7E163}"/>
              </a:ext>
            </a:extLst>
          </p:cNvPr>
          <p:cNvSpPr txBox="1"/>
          <p:nvPr/>
        </p:nvSpPr>
        <p:spPr>
          <a:xfrm>
            <a:off x="5894732" y="5937023"/>
            <a:ext cx="126441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 err="1">
                <a:solidFill>
                  <a:schemeClr val="bg1"/>
                </a:solidFill>
              </a:rPr>
              <a:t>RPL</a:t>
            </a:r>
            <a:r>
              <a:rPr lang="en-US" altLang="zh-CN" b="1" dirty="0">
                <a:solidFill>
                  <a:schemeClr val="bg1"/>
                </a:solidFill>
              </a:rPr>
              <a:t>=</a:t>
            </a:r>
            <a:r>
              <a:rPr lang="en-US" altLang="zh-CN" b="1" dirty="0" err="1">
                <a:solidFill>
                  <a:schemeClr val="bg1"/>
                </a:solidFill>
              </a:rPr>
              <a:t>CPL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7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0" grpId="0" uiExpand="1" build="p"/>
      <p:bldP spid="32" grpId="0" uiExpand="1" build="p"/>
      <p:bldP spid="33" grpId="0"/>
      <p:bldP spid="35" grpId="0"/>
      <p:bldP spid="37" grpId="0"/>
      <p:bldP spid="39" grpId="0"/>
      <p:bldP spid="41" grpId="0"/>
      <p:bldP spid="42" grpId="0" animBg="1"/>
      <p:bldP spid="46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AA2B-4609-4B54-B23D-5911F4F5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0"/>
            <a:ext cx="7018020" cy="7905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再论寻址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逻辑地址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02A1B4-CD73-4B58-875B-7B0AB0E2C276}"/>
              </a:ext>
            </a:extLst>
          </p:cNvPr>
          <p:cNvSpPr txBox="1"/>
          <p:nvPr/>
        </p:nvSpPr>
        <p:spPr>
          <a:xfrm>
            <a:off x="954251" y="1581983"/>
            <a:ext cx="4836948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GetLinearAddr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(</a:t>
            </a:r>
            <a:r>
              <a:rPr lang="en-US" altLang="zh-C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logic_addr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):</a:t>
            </a:r>
          </a:p>
          <a:p>
            <a:pPr lvl="1"/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selector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,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offset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= </a:t>
            </a:r>
            <a:r>
              <a:rPr lang="en-US" altLang="zh-C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logic_addr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Cascadia Code" panose="00000509000000000000" pitchFamily="49" charset="0"/>
            </a:endParaRPr>
          </a:p>
          <a:p>
            <a:pPr lvl="1"/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index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, </a:t>
            </a:r>
            <a:r>
              <a:rPr lang="en-US" altLang="zh-C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ti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, </a:t>
            </a:r>
            <a:r>
              <a:rPr lang="en-US" altLang="zh-C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rpl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=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selector</a:t>
            </a:r>
          </a:p>
          <a:p>
            <a:pPr lvl="1"/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table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= []</a:t>
            </a:r>
          </a:p>
          <a:p>
            <a:pPr lvl="1"/>
            <a:r>
              <a:rPr lang="en-US" altLang="zh-CN" dirty="0">
                <a:solidFill>
                  <a:srgbClr val="D8A0DF"/>
                </a:solidFill>
                <a:latin typeface="Cascadia Code" panose="00000509000000000000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</a:t>
            </a:r>
            <a:r>
              <a:rPr lang="en-US" altLang="zh-C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ti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</a:t>
            </a:r>
            <a:r>
              <a:rPr lang="en-US" altLang="zh-CN" dirty="0">
                <a:solidFill>
                  <a:srgbClr val="D8A0DF"/>
                </a:solidFill>
                <a:latin typeface="Cascadia Code" panose="00000509000000000000" pitchFamily="49" charset="0"/>
              </a:rPr>
              <a:t>is set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: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	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table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= </a:t>
            </a:r>
            <a:r>
              <a:rPr lang="en-US" altLang="zh-CN" dirty="0" err="1">
                <a:solidFill>
                  <a:srgbClr val="15F35A"/>
                </a:solidFill>
                <a:latin typeface="Cascadia Code" panose="00000509000000000000" pitchFamily="49" charset="0"/>
              </a:rPr>
              <a:t>ldt</a:t>
            </a:r>
            <a:endParaRPr lang="en-US" altLang="zh-CN" dirty="0">
              <a:solidFill>
                <a:srgbClr val="15F35A"/>
              </a:solidFill>
              <a:latin typeface="Cascadia Code" panose="00000509000000000000" pitchFamily="49" charset="0"/>
            </a:endParaRPr>
          </a:p>
          <a:p>
            <a:pPr lvl="1"/>
            <a:r>
              <a:rPr lang="en-US" altLang="zh-CN" dirty="0">
                <a:solidFill>
                  <a:srgbClr val="D8A0DF"/>
                </a:solidFill>
                <a:latin typeface="Cascadia Code" panose="00000509000000000000" pitchFamily="49" charset="0"/>
              </a:rPr>
              <a:t>else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: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	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table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= </a:t>
            </a:r>
            <a:r>
              <a:rPr lang="en-US" altLang="zh-CN" dirty="0" err="1">
                <a:solidFill>
                  <a:srgbClr val="15F35A"/>
                </a:solidFill>
                <a:latin typeface="Cascadia Code" panose="00000509000000000000" pitchFamily="49" charset="0"/>
              </a:rPr>
              <a:t>gdt</a:t>
            </a:r>
            <a:endParaRPr lang="en-US" altLang="zh-CN" dirty="0">
              <a:solidFill>
                <a:srgbClr val="15F35A"/>
              </a:solidFill>
              <a:latin typeface="Cascadia Code" panose="00000509000000000000" pitchFamily="49" charset="0"/>
            </a:endParaRPr>
          </a:p>
          <a:p>
            <a:pPr lvl="1"/>
            <a:r>
              <a:rPr lang="en-US" altLang="zh-C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sd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=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table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[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index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*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8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]</a:t>
            </a:r>
          </a:p>
          <a:p>
            <a:pPr lvl="1"/>
            <a:endParaRPr lang="en-US" altLang="zh-CN" dirty="0">
              <a:solidFill>
                <a:schemeClr val="bg1"/>
              </a:solidFill>
              <a:latin typeface="Cascadia Code" panose="00000509000000000000" pitchFamily="49" charset="0"/>
            </a:endParaRPr>
          </a:p>
          <a:p>
            <a:pPr lvl="1"/>
            <a:r>
              <a:rPr lang="en-US" altLang="zh-CN" dirty="0">
                <a:solidFill>
                  <a:srgbClr val="D8A0DF"/>
                </a:solidFill>
                <a:latin typeface="Cascadia Code" panose="00000509000000000000" pitchFamily="49" charset="0"/>
              </a:rPr>
              <a:t>if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n-US" altLang="zh-C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sd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== </a:t>
            </a:r>
            <a:r>
              <a:rPr lang="en-US" altLang="zh-CN" dirty="0">
                <a:solidFill>
                  <a:srgbClr val="D8A0DF"/>
                </a:solidFill>
                <a:latin typeface="Cascadia Code" panose="00000509000000000000" pitchFamily="49" charset="0"/>
              </a:rPr>
              <a:t>null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</a:t>
            </a:r>
            <a:r>
              <a:rPr lang="en-US" altLang="zh-CN" dirty="0">
                <a:solidFill>
                  <a:srgbClr val="D8A0DF"/>
                </a:solidFill>
                <a:latin typeface="Cascadia Code" panose="00000509000000000000" pitchFamily="49" charset="0"/>
              </a:rPr>
              <a:t>or</a:t>
            </a:r>
            <a:r>
              <a:rPr lang="zh-CN" altLang="en-US" dirty="0">
                <a:solidFill>
                  <a:srgbClr val="D8A0DF"/>
                </a:solidFill>
                <a:latin typeface="Cascadia Code" panose="00000509000000000000" pitchFamily="49" charset="0"/>
              </a:rPr>
              <a:t> </a:t>
            </a:r>
            <a:r>
              <a:rPr lang="en-US" altLang="zh-CN" dirty="0">
                <a:solidFill>
                  <a:srgbClr val="D8A0DF"/>
                </a:solidFill>
                <a:latin typeface="Cascadia Code" panose="00000509000000000000" pitchFamily="49" charset="0"/>
              </a:rPr>
              <a:t>not </a:t>
            </a:r>
            <a:r>
              <a:rPr lang="zh-CN" altLang="en-US" dirty="0">
                <a:solidFill>
                  <a:schemeClr val="bg1"/>
                </a:solidFill>
                <a:latin typeface="Cascadia Code" panose="00000509000000000000" pitchFamily="49" charset="0"/>
              </a:rPr>
              <a:t>使用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rpl</a:t>
            </a:r>
            <a:r>
              <a:rPr lang="zh-CN" altLang="en-US" dirty="0">
                <a:solidFill>
                  <a:schemeClr val="bg1"/>
                </a:solidFill>
                <a:latin typeface="Cascadia Code" panose="00000509000000000000" pitchFamily="49" charset="0"/>
              </a:rPr>
              <a:t>去判断是否有权限可以访问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sd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ascadia Code" panose="00000509000000000000" pitchFamily="49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Cascadia Code" panose="00000509000000000000" pitchFamily="49" charset="0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	</a:t>
            </a:r>
            <a:r>
              <a:rPr lang="en-US" altLang="zh-CN" dirty="0">
                <a:solidFill>
                  <a:srgbClr val="D8A0DF"/>
                </a:solidFill>
                <a:latin typeface="Cascadia Code" panose="00000509000000000000" pitchFamily="49" charset="0"/>
              </a:rPr>
              <a:t>throw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</a:t>
            </a:r>
            <a:r>
              <a:rPr lang="en-US" altLang="zh-CN" dirty="0">
                <a:solidFill>
                  <a:srgbClr val="15F35A"/>
                </a:solidFill>
                <a:latin typeface="Cascadia Code" panose="00000509000000000000" pitchFamily="49" charset="0"/>
              </a:rPr>
              <a:t>GP</a:t>
            </a:r>
          </a:p>
          <a:p>
            <a:pPr lvl="1"/>
            <a:endParaRPr lang="en-US" altLang="zh-CN" dirty="0">
              <a:solidFill>
                <a:srgbClr val="15F35A"/>
              </a:solidFill>
              <a:latin typeface="Cascadia Code" panose="00000509000000000000" pitchFamily="49" charset="0"/>
            </a:endParaRPr>
          </a:p>
          <a:p>
            <a:pPr lvl="1"/>
            <a:r>
              <a:rPr lang="en-US" altLang="zh-CN" dirty="0">
                <a:solidFill>
                  <a:srgbClr val="D8A0DF"/>
                </a:solidFill>
                <a:latin typeface="Cascadia Code" panose="00000509000000000000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</a:t>
            </a:r>
            <a:r>
              <a:rPr lang="en-US" altLang="zh-C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sd</a:t>
            </a:r>
            <a:r>
              <a:rPr lang="en-US" altLang="zh-CN" dirty="0" err="1">
                <a:solidFill>
                  <a:schemeClr val="bg1"/>
                </a:solidFill>
                <a:latin typeface="Cascadia Code" panose="00000509000000000000" pitchFamily="49" charset="0"/>
              </a:rPr>
              <a:t>.base</a:t>
            </a:r>
            <a:r>
              <a:rPr lang="en-US" altLang="zh-CN" dirty="0">
                <a:solidFill>
                  <a:schemeClr val="bg1"/>
                </a:solidFill>
                <a:latin typeface="Cascadia Code" panose="00000509000000000000" pitchFamily="49" charset="0"/>
              </a:rPr>
              <a:t> +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offset</a:t>
            </a:r>
          </a:p>
          <a:p>
            <a:endParaRPr lang="en-US" altLang="zh-CN" dirty="0">
              <a:solidFill>
                <a:schemeClr val="bg1"/>
              </a:solidFill>
              <a:latin typeface="Cascadia Code" panose="00000509000000000000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C0828E-F9E2-43B0-A7F1-2626D21F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70" y="2230742"/>
            <a:ext cx="4757914" cy="2731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53D9AF-DCA8-4CE1-A1C4-F89BADE89125}"/>
              </a:ext>
            </a:extLst>
          </p:cNvPr>
          <p:cNvSpPr txBox="1"/>
          <p:nvPr/>
        </p:nvSpPr>
        <p:spPr>
          <a:xfrm>
            <a:off x="954252" y="1028700"/>
            <a:ext cx="514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寻址流程（伪代码）：</a:t>
            </a:r>
          </a:p>
        </p:txBody>
      </p:sp>
    </p:spTree>
    <p:extLst>
      <p:ext uri="{BB962C8B-B14F-4D97-AF65-F5344CB8AC3E}">
        <p14:creationId xmlns:p14="http://schemas.microsoft.com/office/powerpoint/2010/main" val="32963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AA2B-4609-4B54-B23D-5911F4F5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0"/>
            <a:ext cx="7018020" cy="7905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再论寻址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段寄存器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F8B47-E701-4F64-9DED-60F4FA18EFEB}"/>
              </a:ext>
            </a:extLst>
          </p:cNvPr>
          <p:cNvSpPr/>
          <p:nvPr/>
        </p:nvSpPr>
        <p:spPr>
          <a:xfrm>
            <a:off x="1942523" y="1636157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D77C4B-14D2-4D96-80CE-4D700515C7D4}"/>
              </a:ext>
            </a:extLst>
          </p:cNvPr>
          <p:cNvSpPr/>
          <p:nvPr/>
        </p:nvSpPr>
        <p:spPr>
          <a:xfrm>
            <a:off x="4114223" y="1636157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3EA00C-C6D0-47ED-8D54-48BB9A47A7CB}"/>
              </a:ext>
            </a:extLst>
          </p:cNvPr>
          <p:cNvSpPr/>
          <p:nvPr/>
        </p:nvSpPr>
        <p:spPr>
          <a:xfrm>
            <a:off x="5200073" y="1636157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7CA876-AC31-4901-87CC-1C448B68AC7E}"/>
              </a:ext>
            </a:extLst>
          </p:cNvPr>
          <p:cNvSpPr/>
          <p:nvPr/>
        </p:nvSpPr>
        <p:spPr>
          <a:xfrm>
            <a:off x="3028373" y="1636157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F19709-BBD2-4650-B086-9F485AC1A1DB}"/>
              </a:ext>
            </a:extLst>
          </p:cNvPr>
          <p:cNvSpPr txBox="1"/>
          <p:nvPr/>
        </p:nvSpPr>
        <p:spPr>
          <a:xfrm>
            <a:off x="333374" y="1028700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四个在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位模式下依然是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位的寄存器：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5CBC4F-D5A6-41CB-935D-20C46F211BE9}"/>
              </a:ext>
            </a:extLst>
          </p:cNvPr>
          <p:cNvSpPr txBox="1"/>
          <p:nvPr/>
        </p:nvSpPr>
        <p:spPr>
          <a:xfrm>
            <a:off x="333373" y="2373046"/>
            <a:ext cx="185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不是设计失误！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BA2DB0-88BE-4057-84E4-9484B4CB5D2B}"/>
              </a:ext>
            </a:extLst>
          </p:cNvPr>
          <p:cNvSpPr txBox="1"/>
          <p:nvPr/>
        </p:nvSpPr>
        <p:spPr>
          <a:xfrm>
            <a:off x="333372" y="2795837"/>
            <a:ext cx="604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实模式寻址下他们存放的是段地址。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保护模式寻址下他们存放的是段选择器（</a:t>
            </a:r>
            <a:r>
              <a:rPr lang="en-US" altLang="zh-CN" dirty="0">
                <a:solidFill>
                  <a:schemeClr val="bg1"/>
                </a:solidFill>
              </a:rPr>
              <a:t>GDT</a:t>
            </a:r>
            <a:r>
              <a:rPr lang="zh-CN" altLang="en-US" dirty="0">
                <a:solidFill>
                  <a:schemeClr val="bg1"/>
                </a:solidFill>
              </a:rPr>
              <a:t>内的偏移）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429014-0591-4236-85C4-AFB803B8CFFC}"/>
              </a:ext>
            </a:extLst>
          </p:cNvPr>
          <p:cNvSpPr txBox="1"/>
          <p:nvPr/>
        </p:nvSpPr>
        <p:spPr>
          <a:xfrm>
            <a:off x="7182429" y="2557712"/>
            <a:ext cx="467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实模式下：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段地址</a:t>
            </a:r>
            <a:r>
              <a:rPr lang="en-US" altLang="zh-CN" b="1" dirty="0">
                <a:solidFill>
                  <a:schemeClr val="bg1"/>
                </a:solidFill>
                <a:latin typeface="Cascadia Code" panose="00000509000000000000" pitchFamily="49" charset="0"/>
              </a:rPr>
              <a:t>:</a:t>
            </a:r>
            <a:r>
              <a:rPr lang="zh-CN" altLang="en-US" b="1" dirty="0">
                <a:solidFill>
                  <a:schemeClr val="bg1"/>
                </a:solidFill>
              </a:rPr>
              <a:t>偏移地址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F277A8-6360-41C0-98CB-6C3A33097DD4}"/>
              </a:ext>
            </a:extLst>
          </p:cNvPr>
          <p:cNvSpPr txBox="1"/>
          <p:nvPr/>
        </p:nvSpPr>
        <p:spPr>
          <a:xfrm>
            <a:off x="7182429" y="3232618"/>
            <a:ext cx="467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保护模式下：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段选择器</a:t>
            </a:r>
            <a:r>
              <a:rPr lang="en-US" altLang="zh-CN" b="1" dirty="0">
                <a:solidFill>
                  <a:schemeClr val="bg1"/>
                </a:solidFill>
                <a:latin typeface="Cascadia Code" panose="00000509000000000000" pitchFamily="49" charset="0"/>
              </a:rPr>
              <a:t>:</a:t>
            </a:r>
            <a:r>
              <a:rPr lang="zh-CN" altLang="en-US" b="1" dirty="0">
                <a:solidFill>
                  <a:schemeClr val="bg1"/>
                </a:solidFill>
              </a:rPr>
              <a:t>偏移地址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90B646-A624-4709-A3FB-BCC291BFD71A}"/>
              </a:ext>
            </a:extLst>
          </p:cNvPr>
          <p:cNvSpPr txBox="1"/>
          <p:nvPr/>
        </p:nvSpPr>
        <p:spPr>
          <a:xfrm>
            <a:off x="333374" y="4238625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保护模式还免费赠送了两个段寄存器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843362-B07D-4B88-8167-DABEEB01C5F0}"/>
              </a:ext>
            </a:extLst>
          </p:cNvPr>
          <p:cNvSpPr/>
          <p:nvPr/>
        </p:nvSpPr>
        <p:spPr>
          <a:xfrm>
            <a:off x="1942523" y="4972461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028AC8-D6C5-4DA6-A11A-B7F20EDD6A58}"/>
              </a:ext>
            </a:extLst>
          </p:cNvPr>
          <p:cNvSpPr/>
          <p:nvPr/>
        </p:nvSpPr>
        <p:spPr>
          <a:xfrm>
            <a:off x="3028373" y="4972461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67AD2D-A795-4A60-94DC-B12BD15F8D67}"/>
              </a:ext>
            </a:extLst>
          </p:cNvPr>
          <p:cNvSpPr txBox="1"/>
          <p:nvPr/>
        </p:nvSpPr>
        <p:spPr>
          <a:xfrm>
            <a:off x="457200" y="5915025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注意：</a:t>
            </a:r>
            <a:r>
              <a:rPr lang="en-US" altLang="zh-CN" b="1" dirty="0">
                <a:solidFill>
                  <a:schemeClr val="bg1"/>
                </a:solidFill>
              </a:rPr>
              <a:t>CS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altLang="zh-CN" b="1" dirty="0">
                <a:solidFill>
                  <a:schemeClr val="bg1"/>
                </a:solidFill>
              </a:rPr>
              <a:t>SS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b="1" dirty="0">
                <a:solidFill>
                  <a:schemeClr val="bg1"/>
                </a:solidFill>
              </a:rPr>
              <a:t>建议 </a:t>
            </a:r>
            <a:r>
              <a:rPr lang="zh-CN" altLang="en-US" dirty="0">
                <a:solidFill>
                  <a:schemeClr val="bg1"/>
                </a:solidFill>
              </a:rPr>
              <a:t>指向正确类型的段！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F4867-94FC-4253-878E-78770C1BA6ED}"/>
              </a:ext>
            </a:extLst>
          </p:cNvPr>
          <p:cNvSpPr txBox="1"/>
          <p:nvPr/>
        </p:nvSpPr>
        <p:spPr>
          <a:xfrm>
            <a:off x="457200" y="6301264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注意：其他四个随便安排。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2F3117-9345-4751-BF91-DFB818E8273C}"/>
              </a:ext>
            </a:extLst>
          </p:cNvPr>
          <p:cNvSpPr txBox="1"/>
          <p:nvPr/>
        </p:nvSpPr>
        <p:spPr>
          <a:xfrm>
            <a:off x="6000751" y="4601848"/>
            <a:ext cx="5857875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小提示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由于</a:t>
            </a:r>
            <a:r>
              <a:rPr lang="en-US" altLang="zh-CN" dirty="0" err="1">
                <a:solidFill>
                  <a:schemeClr val="bg1"/>
                </a:solidFill>
              </a:rPr>
              <a:t>x86</a:t>
            </a:r>
            <a:r>
              <a:rPr lang="zh-CN" altLang="en-US" dirty="0">
                <a:solidFill>
                  <a:schemeClr val="bg1"/>
                </a:solidFill>
              </a:rPr>
              <a:t>架构采用 </a:t>
            </a:r>
            <a:r>
              <a:rPr lang="zh-CN" altLang="en-US" b="1" dirty="0">
                <a:solidFill>
                  <a:schemeClr val="bg1"/>
                </a:solidFill>
              </a:rPr>
              <a:t>段描述符缓存 </a:t>
            </a:r>
            <a:r>
              <a:rPr lang="zh-CN" altLang="en-US" dirty="0">
                <a:solidFill>
                  <a:schemeClr val="bg1"/>
                </a:solidFill>
              </a:rPr>
              <a:t>的技术。为了获得更好的性能，这边建议在编写代码时，尽量把常用的段选择器存放在这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个寄存器中。</a:t>
            </a:r>
          </a:p>
        </p:txBody>
      </p:sp>
    </p:spTree>
    <p:extLst>
      <p:ext uri="{BB962C8B-B14F-4D97-AF65-F5344CB8AC3E}">
        <p14:creationId xmlns:p14="http://schemas.microsoft.com/office/powerpoint/2010/main" val="2329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3" grpId="0" uiExpand="1" build="p"/>
      <p:bldP spid="14" grpId="0"/>
      <p:bldP spid="16" grpId="0"/>
      <p:bldP spid="18" grpId="0"/>
      <p:bldP spid="19" grpId="0" animBg="1"/>
      <p:bldP spid="22" grpId="0" animBg="1"/>
      <p:bldP spid="23" grpId="0"/>
      <p:bldP spid="25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AA2B-4609-4B54-B23D-5911F4F5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09" y="3033712"/>
            <a:ext cx="4259981" cy="7905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To be continued......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AA2B-4609-4B54-B23D-5911F4F5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0"/>
            <a:ext cx="7018020" cy="7905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分页（</a:t>
            </a:r>
            <a:r>
              <a:rPr lang="en-US" altLang="zh-CN" dirty="0">
                <a:solidFill>
                  <a:schemeClr val="bg1"/>
                </a:solidFill>
              </a:rPr>
              <a:t>Paging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3DB6F9-4C5A-442C-BC6C-86E29F9E78A0}"/>
              </a:ext>
            </a:extLst>
          </p:cNvPr>
          <p:cNvSpPr txBox="1"/>
          <p:nvPr/>
        </p:nvSpPr>
        <p:spPr>
          <a:xfrm>
            <a:off x="1106905" y="1039528"/>
            <a:ext cx="341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分页机制是对段的进一步划分。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2D9E35-3FF6-4A9F-A81B-F94948DAD689}"/>
              </a:ext>
            </a:extLst>
          </p:cNvPr>
          <p:cNvSpPr/>
          <p:nvPr/>
        </p:nvSpPr>
        <p:spPr>
          <a:xfrm>
            <a:off x="1106905" y="2971565"/>
            <a:ext cx="1212783" cy="214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7A0696-DB33-46D7-9815-4D422A12CD24}"/>
              </a:ext>
            </a:extLst>
          </p:cNvPr>
          <p:cNvSpPr/>
          <p:nvPr/>
        </p:nvSpPr>
        <p:spPr>
          <a:xfrm>
            <a:off x="2978217" y="2952315"/>
            <a:ext cx="1212783" cy="62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00E391-5D3B-4866-85DF-A996DC67FDC0}"/>
              </a:ext>
            </a:extLst>
          </p:cNvPr>
          <p:cNvSpPr/>
          <p:nvPr/>
        </p:nvSpPr>
        <p:spPr>
          <a:xfrm>
            <a:off x="2978217" y="3703085"/>
            <a:ext cx="1212783" cy="62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段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423FE0-0D83-4DE1-BCB9-9B59DA93217B}"/>
              </a:ext>
            </a:extLst>
          </p:cNvPr>
          <p:cNvSpPr/>
          <p:nvPr/>
        </p:nvSpPr>
        <p:spPr>
          <a:xfrm>
            <a:off x="2978216" y="4497172"/>
            <a:ext cx="1212783" cy="62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CB5785-F3EF-4BEB-97AA-A948C1B6E81A}"/>
              </a:ext>
            </a:extLst>
          </p:cNvPr>
          <p:cNvSpPr/>
          <p:nvPr/>
        </p:nvSpPr>
        <p:spPr>
          <a:xfrm>
            <a:off x="5113422" y="2952315"/>
            <a:ext cx="1212783" cy="62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862623-042A-4FBC-B832-98B0E8BAF836}"/>
              </a:ext>
            </a:extLst>
          </p:cNvPr>
          <p:cNvSpPr/>
          <p:nvPr/>
        </p:nvSpPr>
        <p:spPr>
          <a:xfrm>
            <a:off x="5113422" y="3703085"/>
            <a:ext cx="1212783" cy="62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E8204B-1F7B-4847-AD83-6675C9CD19B9}"/>
              </a:ext>
            </a:extLst>
          </p:cNvPr>
          <p:cNvSpPr/>
          <p:nvPr/>
        </p:nvSpPr>
        <p:spPr>
          <a:xfrm>
            <a:off x="5113421" y="4497172"/>
            <a:ext cx="1212783" cy="62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441504-AD15-414F-93A5-7738B13221C9}"/>
              </a:ext>
            </a:extLst>
          </p:cNvPr>
          <p:cNvSpPr/>
          <p:nvPr/>
        </p:nvSpPr>
        <p:spPr>
          <a:xfrm>
            <a:off x="2912843" y="2877630"/>
            <a:ext cx="1343527" cy="23561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AF461BB-7AC3-4644-88AF-3625D7FFEDA9}"/>
              </a:ext>
            </a:extLst>
          </p:cNvPr>
          <p:cNvCxnSpPr/>
          <p:nvPr/>
        </p:nvCxnSpPr>
        <p:spPr>
          <a:xfrm flipV="1">
            <a:off x="2319688" y="2877630"/>
            <a:ext cx="593155" cy="939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FD975A-8A9E-4A8E-A98A-91CCD5E171C5}"/>
              </a:ext>
            </a:extLst>
          </p:cNvPr>
          <p:cNvCxnSpPr/>
          <p:nvPr/>
        </p:nvCxnSpPr>
        <p:spPr>
          <a:xfrm>
            <a:off x="2319688" y="5120547"/>
            <a:ext cx="593155" cy="1131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1D4193A-77F0-40D8-9001-895CD2DDEADC}"/>
              </a:ext>
            </a:extLst>
          </p:cNvPr>
          <p:cNvSpPr/>
          <p:nvPr/>
        </p:nvSpPr>
        <p:spPr>
          <a:xfrm>
            <a:off x="2820202" y="3650375"/>
            <a:ext cx="1511166" cy="733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E56A52-A5D3-46FF-9FF3-9E3F7E923A4B}"/>
              </a:ext>
            </a:extLst>
          </p:cNvPr>
          <p:cNvSpPr/>
          <p:nvPr/>
        </p:nvSpPr>
        <p:spPr>
          <a:xfrm>
            <a:off x="5043637" y="2891232"/>
            <a:ext cx="1343527" cy="2342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8CF4EA3-75DC-4758-9C14-CEFE989390DB}"/>
              </a:ext>
            </a:extLst>
          </p:cNvPr>
          <p:cNvCxnSpPr/>
          <p:nvPr/>
        </p:nvCxnSpPr>
        <p:spPr>
          <a:xfrm flipV="1">
            <a:off x="4331368" y="2891232"/>
            <a:ext cx="712269" cy="759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924674-40E1-4890-9442-41764CFC3AA2}"/>
              </a:ext>
            </a:extLst>
          </p:cNvPr>
          <p:cNvCxnSpPr/>
          <p:nvPr/>
        </p:nvCxnSpPr>
        <p:spPr>
          <a:xfrm>
            <a:off x="4331368" y="4383988"/>
            <a:ext cx="721095" cy="8633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9B1CF0E-730A-4B9D-8552-EE9C6AE73D2C}"/>
              </a:ext>
            </a:extLst>
          </p:cNvPr>
          <p:cNvSpPr txBox="1"/>
          <p:nvPr/>
        </p:nvSpPr>
        <p:spPr>
          <a:xfrm>
            <a:off x="1106905" y="151093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内存被进一步划分为更小且更加离散的区域，以实现更加灵活的内存管理。同时减少了内存碎片的产生。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897E8D4-6ECF-4C85-9CF7-212E03E54AD7}"/>
              </a:ext>
            </a:extLst>
          </p:cNvPr>
          <p:cNvSpPr txBox="1"/>
          <p:nvPr/>
        </p:nvSpPr>
        <p:spPr>
          <a:xfrm>
            <a:off x="7377763" y="3188411"/>
            <a:ext cx="2892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应用场景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内存管理的</a:t>
            </a:r>
            <a:r>
              <a:rPr lang="en-US" altLang="zh-CN" dirty="0" err="1">
                <a:solidFill>
                  <a:schemeClr val="bg1"/>
                </a:solidFill>
              </a:rPr>
              <a:t>LRU</a:t>
            </a:r>
            <a:r>
              <a:rPr lang="zh-CN" altLang="en-US" dirty="0">
                <a:solidFill>
                  <a:schemeClr val="bg1"/>
                </a:solidFill>
              </a:rPr>
              <a:t>算法。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虚拟内存。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8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3" grpId="0" animBg="1"/>
      <p:bldP spid="15" grpId="0" animBg="1"/>
      <p:bldP spid="17" grpId="0" animBg="1"/>
      <p:bldP spid="19" grpId="0" animBg="1"/>
      <p:bldP spid="24" grpId="0" animBg="1"/>
      <p:bldP spid="30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AA2B-4609-4B54-B23D-5911F4F5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0"/>
            <a:ext cx="7018020" cy="7905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分页（</a:t>
            </a:r>
            <a:r>
              <a:rPr lang="en-US" altLang="zh-CN" dirty="0">
                <a:solidFill>
                  <a:schemeClr val="bg1"/>
                </a:solidFill>
              </a:rPr>
              <a:t>Paging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AEF27D-69E1-48F4-9716-26D23014A416}"/>
              </a:ext>
            </a:extLst>
          </p:cNvPr>
          <p:cNvSpPr txBox="1"/>
          <p:nvPr/>
        </p:nvSpPr>
        <p:spPr>
          <a:xfrm>
            <a:off x="982980" y="1174282"/>
            <a:ext cx="621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分页只有在保护模式下才可被开启。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84BA3-C0D9-485C-9D4E-1D8EA59D2707}"/>
              </a:ext>
            </a:extLst>
          </p:cNvPr>
          <p:cNvSpPr txBox="1"/>
          <p:nvPr/>
        </p:nvSpPr>
        <p:spPr>
          <a:xfrm>
            <a:off x="982980" y="1543614"/>
            <a:ext cx="621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分页默认是不启用的。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A32178-E5B9-4971-8FE3-38F0630DD2F4}"/>
              </a:ext>
            </a:extLst>
          </p:cNvPr>
          <p:cNvSpPr txBox="1"/>
          <p:nvPr/>
        </p:nvSpPr>
        <p:spPr>
          <a:xfrm>
            <a:off x="982980" y="1927321"/>
            <a:ext cx="621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通过设置</a:t>
            </a:r>
            <a:r>
              <a:rPr lang="en-US" altLang="zh-CN" dirty="0" err="1">
                <a:solidFill>
                  <a:schemeClr val="bg1"/>
                </a:solidFill>
              </a:rPr>
              <a:t>CR0</a:t>
            </a:r>
            <a:r>
              <a:rPr lang="zh-CN" altLang="en-US" dirty="0">
                <a:solidFill>
                  <a:schemeClr val="bg1"/>
                </a:solidFill>
              </a:rPr>
              <a:t>寄存器的</a:t>
            </a:r>
            <a:r>
              <a:rPr lang="en-US" altLang="zh-CN" dirty="0">
                <a:solidFill>
                  <a:schemeClr val="bg1"/>
                </a:solidFill>
              </a:rPr>
              <a:t>PG</a:t>
            </a:r>
            <a:r>
              <a:rPr lang="zh-CN" altLang="en-US" dirty="0">
                <a:solidFill>
                  <a:schemeClr val="bg1"/>
                </a:solidFill>
              </a:rPr>
              <a:t>位可以开启分页。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4058E4-F6A7-48A4-8D86-02BA7390E5F0}"/>
              </a:ext>
            </a:extLst>
          </p:cNvPr>
          <p:cNvSpPr txBox="1"/>
          <p:nvPr/>
        </p:nvSpPr>
        <p:spPr>
          <a:xfrm>
            <a:off x="982979" y="2311028"/>
            <a:ext cx="6486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有三种分页模式，可通过设置不同寄存器的指定位来开启：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位分页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PAE</a:t>
            </a:r>
            <a:r>
              <a:rPr lang="zh-CN" altLang="en-US" dirty="0">
                <a:solidFill>
                  <a:schemeClr val="bg1"/>
                </a:solidFill>
              </a:rPr>
              <a:t>分页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层分页（用于</a:t>
            </a:r>
            <a:r>
              <a:rPr lang="en-US" altLang="zh-CN" dirty="0">
                <a:solidFill>
                  <a:schemeClr val="bg1"/>
                </a:solidFill>
              </a:rPr>
              <a:t>IA-</a:t>
            </a:r>
            <a:r>
              <a:rPr lang="en-US" altLang="zh-CN" dirty="0" err="1">
                <a:solidFill>
                  <a:schemeClr val="bg1"/>
                </a:solidFill>
              </a:rPr>
              <a:t>32e</a:t>
            </a:r>
            <a:r>
              <a:rPr lang="zh-CN" altLang="en-US" dirty="0">
                <a:solidFill>
                  <a:schemeClr val="bg1"/>
                </a:solidFill>
              </a:rPr>
              <a:t>模式）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3F7207-B711-4C53-B9BD-F118C1546A42}"/>
              </a:ext>
            </a:extLst>
          </p:cNvPr>
          <p:cNvSpPr txBox="1"/>
          <p:nvPr/>
        </p:nvSpPr>
        <p:spPr>
          <a:xfrm>
            <a:off x="982978" y="3678606"/>
            <a:ext cx="621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我们主要着重讨论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位分页模式。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F9D2CE-AC05-407D-A44B-3332173E3EAB}"/>
              </a:ext>
            </a:extLst>
          </p:cNvPr>
          <p:cNvSpPr txBox="1"/>
          <p:nvPr/>
        </p:nvSpPr>
        <p:spPr>
          <a:xfrm>
            <a:off x="982977" y="4215187"/>
            <a:ext cx="621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在这个模式下：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位的线性地址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40</a:t>
            </a:r>
            <a:r>
              <a:rPr lang="zh-CN" altLang="en-US" dirty="0">
                <a:solidFill>
                  <a:schemeClr val="bg1"/>
                </a:solidFill>
              </a:rPr>
              <a:t>位的物理地址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每页大小可以是</a:t>
            </a:r>
            <a:r>
              <a:rPr lang="en-US" altLang="zh-CN" dirty="0" err="1">
                <a:solidFill>
                  <a:schemeClr val="bg1"/>
                </a:solidFill>
              </a:rPr>
              <a:t>4KB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 err="1">
                <a:solidFill>
                  <a:schemeClr val="bg1"/>
                </a:solidFill>
              </a:rPr>
              <a:t>4MB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C66EDE-73A2-4BB9-87B7-875EBD084C62}"/>
              </a:ext>
            </a:extLst>
          </p:cNvPr>
          <p:cNvSpPr txBox="1"/>
          <p:nvPr/>
        </p:nvSpPr>
        <p:spPr>
          <a:xfrm>
            <a:off x="6096000" y="3089709"/>
            <a:ext cx="5232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40</a:t>
            </a:r>
            <a:r>
              <a:rPr lang="zh-CN" altLang="en-US" b="1" dirty="0">
                <a:solidFill>
                  <a:schemeClr val="bg1"/>
                </a:solidFill>
              </a:rPr>
              <a:t>位地址？我们不是</a:t>
            </a:r>
            <a:r>
              <a:rPr lang="en-US" altLang="zh-CN" b="1" dirty="0">
                <a:solidFill>
                  <a:schemeClr val="bg1"/>
                </a:solidFill>
              </a:rPr>
              <a:t>32</a:t>
            </a:r>
            <a:r>
              <a:rPr lang="zh-CN" altLang="en-US" b="1" dirty="0">
                <a:solidFill>
                  <a:schemeClr val="bg1"/>
                </a:solidFill>
              </a:rPr>
              <a:t>位的吗？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这个和</a:t>
            </a:r>
            <a:r>
              <a:rPr lang="en-US" altLang="zh-CN" dirty="0">
                <a:solidFill>
                  <a:schemeClr val="bg1"/>
                </a:solidFill>
              </a:rPr>
              <a:t>PSE</a:t>
            </a:r>
            <a:r>
              <a:rPr lang="zh-CN" altLang="en-US" dirty="0">
                <a:solidFill>
                  <a:schemeClr val="bg1"/>
                </a:solidFill>
              </a:rPr>
              <a:t>有关系（</a:t>
            </a:r>
            <a:r>
              <a:rPr lang="en-US" altLang="zh-CN" dirty="0">
                <a:solidFill>
                  <a:schemeClr val="bg1"/>
                </a:solidFill>
              </a:rPr>
              <a:t>Page Size Extension</a:t>
            </a:r>
            <a:r>
              <a:rPr lang="zh-CN" altLang="en-US" dirty="0">
                <a:solidFill>
                  <a:schemeClr val="bg1"/>
                </a:solidFill>
              </a:rPr>
              <a:t>），</a:t>
            </a:r>
            <a:r>
              <a:rPr lang="en-US" altLang="zh-CN" dirty="0">
                <a:solidFill>
                  <a:schemeClr val="bg1"/>
                </a:solidFill>
              </a:rPr>
              <a:t>PSE</a:t>
            </a:r>
            <a:r>
              <a:rPr lang="zh-CN" altLang="en-US" dirty="0">
                <a:solidFill>
                  <a:schemeClr val="bg1"/>
                </a:solidFill>
              </a:rPr>
              <a:t>的特点就是将页的大小从传统的</a:t>
            </a:r>
            <a:r>
              <a:rPr lang="en-US" altLang="zh-CN" dirty="0" err="1">
                <a:solidFill>
                  <a:schemeClr val="bg1"/>
                </a:solidFill>
              </a:rPr>
              <a:t>4KB</a:t>
            </a:r>
            <a:r>
              <a:rPr lang="zh-CN" altLang="en-US" dirty="0">
                <a:solidFill>
                  <a:schemeClr val="bg1"/>
                </a:solidFill>
              </a:rPr>
              <a:t>拓展到</a:t>
            </a:r>
            <a:r>
              <a:rPr lang="en-US" altLang="zh-CN" dirty="0" err="1">
                <a:solidFill>
                  <a:schemeClr val="bg1"/>
                </a:solidFill>
              </a:rPr>
              <a:t>4MB</a:t>
            </a:r>
            <a:r>
              <a:rPr lang="zh-CN" altLang="en-US" dirty="0">
                <a:solidFill>
                  <a:schemeClr val="bg1"/>
                </a:solidFill>
              </a:rPr>
              <a:t>（两者可以共存）。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9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AA2B-4609-4B54-B23D-5911F4F5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0"/>
            <a:ext cx="7018020" cy="7905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顺便提一下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D53657-64C5-41BA-B466-BA48D606521D}"/>
              </a:ext>
            </a:extLst>
          </p:cNvPr>
          <p:cNvSpPr txBox="1"/>
          <p:nvPr/>
        </p:nvSpPr>
        <p:spPr>
          <a:xfrm>
            <a:off x="616017" y="952901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往后的视频中，我将会进行分类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6B104F-D67C-4608-B028-0737DB3B9338}"/>
              </a:ext>
            </a:extLst>
          </p:cNvPr>
          <p:cNvSpPr txBox="1"/>
          <p:nvPr/>
        </p:nvSpPr>
        <p:spPr>
          <a:xfrm>
            <a:off x="2517711" y="1893565"/>
            <a:ext cx="1577134" cy="954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纯理论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Pure Theory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03670A-5532-407B-A578-BA25962D986F}"/>
              </a:ext>
            </a:extLst>
          </p:cNvPr>
          <p:cNvSpPr txBox="1"/>
          <p:nvPr/>
        </p:nvSpPr>
        <p:spPr>
          <a:xfrm>
            <a:off x="7700010" y="1893564"/>
            <a:ext cx="1577134" cy="95410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实践</a:t>
            </a:r>
            <a:endParaRPr lang="en-US" altLang="zh-CN" sz="36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</a:t>
            </a:r>
            <a:endParaRPr lang="zh-CN" altLang="en-US" sz="32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28C512-A6AC-4ED9-BEB0-4C990A781525}"/>
              </a:ext>
            </a:extLst>
          </p:cNvPr>
          <p:cNvSpPr txBox="1"/>
          <p:nvPr/>
        </p:nvSpPr>
        <p:spPr>
          <a:xfrm>
            <a:off x="2517711" y="3080084"/>
            <a:ext cx="195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总是纯干货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一般篇幅长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C1B1B7-ACD8-4259-B0D9-35EE0E3ABD51}"/>
              </a:ext>
            </a:extLst>
          </p:cNvPr>
          <p:cNvSpPr txBox="1"/>
          <p:nvPr/>
        </p:nvSpPr>
        <p:spPr>
          <a:xfrm>
            <a:off x="7646268" y="3080083"/>
            <a:ext cx="270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全是代码！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有时会穿插一些理论作为补充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一般篇幅短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6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AA2B-4609-4B54-B23D-5911F4F5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0"/>
            <a:ext cx="7018020" cy="7905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4D9B2-AA3E-450E-BB64-61470DC5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39850"/>
            <a:ext cx="10515600" cy="4351338"/>
          </a:xfrm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0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345B5-010F-47E6-B3FC-2DED5CDB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73" y="18256"/>
            <a:ext cx="7243618" cy="81301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保护模式下的内存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FB27D6-4403-46DB-AC74-A147AC814B2D}"/>
              </a:ext>
            </a:extLst>
          </p:cNvPr>
          <p:cNvSpPr txBox="1"/>
          <p:nvPr/>
        </p:nvSpPr>
        <p:spPr>
          <a:xfrm>
            <a:off x="886688" y="1080844"/>
            <a:ext cx="790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位模式下面内存被分为一个个段（</a:t>
            </a:r>
            <a:r>
              <a:rPr lang="en-US" altLang="zh-CN" dirty="0">
                <a:solidFill>
                  <a:schemeClr val="bg1"/>
                </a:solidFill>
              </a:rPr>
              <a:t>Segment</a:t>
            </a:r>
            <a:r>
              <a:rPr lang="zh-CN" altLang="en-US" dirty="0">
                <a:solidFill>
                  <a:schemeClr val="bg1"/>
                </a:solidFill>
              </a:rPr>
              <a:t>）。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26FBA5-A236-40BF-8E61-BC7146AFDCC6}"/>
              </a:ext>
            </a:extLst>
          </p:cNvPr>
          <p:cNvSpPr/>
          <p:nvPr/>
        </p:nvSpPr>
        <p:spPr>
          <a:xfrm>
            <a:off x="651164" y="3357607"/>
            <a:ext cx="10889672" cy="1394690"/>
          </a:xfrm>
          <a:prstGeom prst="rect">
            <a:avLst/>
          </a:prstGeom>
          <a:solidFill>
            <a:srgbClr val="4472C4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9DBC0B-2A81-48F1-BDC6-E5D5249FD288}"/>
              </a:ext>
            </a:extLst>
          </p:cNvPr>
          <p:cNvSpPr/>
          <p:nvPr/>
        </p:nvSpPr>
        <p:spPr>
          <a:xfrm>
            <a:off x="3371273" y="3517557"/>
            <a:ext cx="2382982" cy="11144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820F9A-F638-4AEB-BC5A-BC50F319FF8C}"/>
              </a:ext>
            </a:extLst>
          </p:cNvPr>
          <p:cNvSpPr/>
          <p:nvPr/>
        </p:nvSpPr>
        <p:spPr>
          <a:xfrm>
            <a:off x="5888182" y="3517560"/>
            <a:ext cx="2382982" cy="11144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97E90D-C0F7-4193-A25F-322F049E5147}"/>
              </a:ext>
            </a:extLst>
          </p:cNvPr>
          <p:cNvSpPr/>
          <p:nvPr/>
        </p:nvSpPr>
        <p:spPr>
          <a:xfrm>
            <a:off x="8451273" y="3517560"/>
            <a:ext cx="822036" cy="11144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A71DD0-80CE-43F7-9CCB-4379D2E84550}"/>
              </a:ext>
            </a:extLst>
          </p:cNvPr>
          <p:cNvSpPr/>
          <p:nvPr/>
        </p:nvSpPr>
        <p:spPr>
          <a:xfrm>
            <a:off x="9453418" y="3517560"/>
            <a:ext cx="300182" cy="11144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F97125-4769-42A9-AA04-CF71198735D4}"/>
              </a:ext>
            </a:extLst>
          </p:cNvPr>
          <p:cNvSpPr/>
          <p:nvPr/>
        </p:nvSpPr>
        <p:spPr>
          <a:xfrm>
            <a:off x="9933709" y="3517558"/>
            <a:ext cx="115455" cy="11144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A69A4D1-45AF-49DA-A35B-E64FCA202594}"/>
              </a:ext>
            </a:extLst>
          </p:cNvPr>
          <p:cNvSpPr/>
          <p:nvPr/>
        </p:nvSpPr>
        <p:spPr>
          <a:xfrm>
            <a:off x="2371437" y="3517559"/>
            <a:ext cx="822036" cy="11144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BFEC57-C80B-493D-8906-40ACC9505CF8}"/>
              </a:ext>
            </a:extLst>
          </p:cNvPr>
          <p:cNvSpPr/>
          <p:nvPr/>
        </p:nvSpPr>
        <p:spPr>
          <a:xfrm>
            <a:off x="1958110" y="3517559"/>
            <a:ext cx="300182" cy="11144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24F1D4-ED43-4515-B169-FE98AD970BFF}"/>
              </a:ext>
            </a:extLst>
          </p:cNvPr>
          <p:cNvSpPr/>
          <p:nvPr/>
        </p:nvSpPr>
        <p:spPr>
          <a:xfrm>
            <a:off x="1694873" y="3517558"/>
            <a:ext cx="115455" cy="11144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D2400815-6035-48FE-8928-17BBB260F6F9}"/>
              </a:ext>
            </a:extLst>
          </p:cNvPr>
          <p:cNvSpPr/>
          <p:nvPr/>
        </p:nvSpPr>
        <p:spPr>
          <a:xfrm rot="16200000">
            <a:off x="5943600" y="-595811"/>
            <a:ext cx="304800" cy="11129820"/>
          </a:xfrm>
          <a:prstGeom prst="leftBrace">
            <a:avLst>
              <a:gd name="adj1" fmla="val 132575"/>
              <a:gd name="adj2" fmla="val 4883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B9A25B-D10C-4520-A587-EBCC659480D3}"/>
              </a:ext>
            </a:extLst>
          </p:cNvPr>
          <p:cNvSpPr txBox="1"/>
          <p:nvPr/>
        </p:nvSpPr>
        <p:spPr>
          <a:xfrm>
            <a:off x="5141480" y="5282959"/>
            <a:ext cx="168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线性内存空间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748AA5-9AF7-486C-8D3E-56493E75A958}"/>
              </a:ext>
            </a:extLst>
          </p:cNvPr>
          <p:cNvSpPr txBox="1"/>
          <p:nvPr/>
        </p:nvSpPr>
        <p:spPr>
          <a:xfrm>
            <a:off x="2422236" y="6038689"/>
            <a:ext cx="693189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注意：段是离散的对象，也就是说，没有必要非得一个紧挨着一个。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D0528C-9B53-44F3-A354-972C633462AC}"/>
              </a:ext>
            </a:extLst>
          </p:cNvPr>
          <p:cNvSpPr txBox="1"/>
          <p:nvPr/>
        </p:nvSpPr>
        <p:spPr>
          <a:xfrm>
            <a:off x="886687" y="2408448"/>
            <a:ext cx="790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我们可以把段想象成一个具有特定职能的区域，存放着特定职能的数据。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（当然，这个职能是有我们开发者自己决定的。 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52D925-6F0A-4095-8226-54E3F4FC5422}"/>
              </a:ext>
            </a:extLst>
          </p:cNvPr>
          <p:cNvSpPr txBox="1"/>
          <p:nvPr/>
        </p:nvSpPr>
        <p:spPr>
          <a:xfrm>
            <a:off x="886687" y="1517217"/>
            <a:ext cx="790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每个段之间互不干涉，彼此不可见，或许有着不同的权限。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090DFC-C00F-4ADC-A3AD-D5713A6D680E}"/>
              </a:ext>
            </a:extLst>
          </p:cNvPr>
          <p:cNvSpPr txBox="1"/>
          <p:nvPr/>
        </p:nvSpPr>
        <p:spPr>
          <a:xfrm>
            <a:off x="886687" y="1950950"/>
            <a:ext cx="790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段是最小的管理单位（如果我们没有开启分页机制的话）。</a:t>
            </a:r>
          </a:p>
        </p:txBody>
      </p:sp>
    </p:spTree>
    <p:extLst>
      <p:ext uri="{BB962C8B-B14F-4D97-AF65-F5344CB8AC3E}">
        <p14:creationId xmlns:p14="http://schemas.microsoft.com/office/powerpoint/2010/main" val="410931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4" grpId="0"/>
      <p:bldP spid="26" grpId="0" animBg="1"/>
      <p:bldP spid="30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988CAE3-1395-47A7-B740-005DD9DD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73" y="18256"/>
            <a:ext cx="7243618" cy="81301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保护模式下的寻址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DB81D5-36EC-4A18-9108-F3DAF6979557}"/>
              </a:ext>
            </a:extLst>
          </p:cNvPr>
          <p:cNvSpPr txBox="1"/>
          <p:nvPr/>
        </p:nvSpPr>
        <p:spPr>
          <a:xfrm>
            <a:off x="905163" y="1759636"/>
            <a:ext cx="8054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一个段的起始位置</a:t>
            </a:r>
            <a:r>
              <a:rPr lang="zh-CN" altLang="en-US" sz="1800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由</a:t>
            </a:r>
            <a:r>
              <a:rPr lang="zh-CN" altLang="zh-CN" sz="1800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基地址（</a:t>
            </a:r>
            <a:r>
              <a:rPr lang="en-US" altLang="zh-CN" sz="1800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Base Address</a:t>
            </a:r>
            <a:r>
              <a:rPr lang="zh-CN" altLang="zh-CN" sz="1800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）确定。</a:t>
            </a:r>
            <a:r>
              <a:rPr lang="zh-CN" altLang="en-US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大小由界限（</a:t>
            </a:r>
            <a:r>
              <a:rPr lang="en-US" altLang="zh-CN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Limit</a:t>
            </a:r>
            <a:r>
              <a:rPr lang="zh-CN" altLang="en-US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）决定。</a:t>
            </a:r>
            <a:endParaRPr lang="zh-CN" altLang="zh-CN" dirty="0"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40D7E4-3BE2-43F9-877F-12364731C479}"/>
              </a:ext>
            </a:extLst>
          </p:cNvPr>
          <p:cNvSpPr txBox="1"/>
          <p:nvPr/>
        </p:nvSpPr>
        <p:spPr>
          <a:xfrm>
            <a:off x="905163" y="12171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我们如何找到一个段？</a:t>
            </a:r>
            <a:endParaRPr lang="zh-CN" altLang="zh-CN" dirty="0">
              <a:effectLst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11C3D1-03E2-4768-870E-40934E7AF05B}"/>
              </a:ext>
            </a:extLst>
          </p:cNvPr>
          <p:cNvSpPr txBox="1"/>
          <p:nvPr/>
        </p:nvSpPr>
        <p:spPr>
          <a:xfrm>
            <a:off x="905162" y="2395000"/>
            <a:ext cx="852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所以，通过 </a:t>
            </a:r>
            <a:r>
              <a:rPr lang="zh-CN" altLang="en-US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段基地址</a:t>
            </a:r>
            <a:r>
              <a:rPr lang="en-US" altLang="zh-CN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段内偏移</a:t>
            </a:r>
            <a:r>
              <a:rPr lang="zh-CN" altLang="en-US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，我们可以计算出段内任何一个数据的 线性地址</a:t>
            </a:r>
            <a:endParaRPr lang="zh-CN" altLang="zh-CN" dirty="0">
              <a:effectLst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36B5DD-EF37-42ED-88BD-37C3B3E15966}"/>
              </a:ext>
            </a:extLst>
          </p:cNvPr>
          <p:cNvSpPr txBox="1"/>
          <p:nvPr/>
        </p:nvSpPr>
        <p:spPr>
          <a:xfrm>
            <a:off x="905163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位的寻址：</a:t>
            </a:r>
            <a:r>
              <a:rPr lang="zh-CN" altLang="en-US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段地址</a:t>
            </a:r>
            <a:r>
              <a:rPr lang="en-US" altLang="zh-CN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*16+</a:t>
            </a:r>
            <a:r>
              <a:rPr lang="zh-CN" altLang="en-US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偏移地址 </a:t>
            </a:r>
            <a:r>
              <a:rPr lang="zh-CN" altLang="en-US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的区别？</a:t>
            </a:r>
            <a:endParaRPr lang="zh-CN" altLang="zh-CN" dirty="0"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147DCE-65DD-4DC4-8392-0B87862E2272}"/>
              </a:ext>
            </a:extLst>
          </p:cNvPr>
          <p:cNvSpPr txBox="1"/>
          <p:nvPr/>
        </p:nvSpPr>
        <p:spPr>
          <a:xfrm>
            <a:off x="905163" y="3773012"/>
            <a:ext cx="805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effectLst/>
              </a:rPr>
              <a:t>保护模式下的段允许我们自己定义段的位置和段的长度。</a:t>
            </a:r>
            <a:endParaRPr lang="zh-CN" altLang="zh-CN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AF56A8-E570-462A-9E83-D8EC019B4B03}"/>
              </a:ext>
            </a:extLst>
          </p:cNvPr>
          <p:cNvSpPr txBox="1"/>
          <p:nvPr/>
        </p:nvSpPr>
        <p:spPr>
          <a:xfrm>
            <a:off x="905163" y="4299235"/>
            <a:ext cx="8054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因为我们可以使用更大的寄存器了，没有必要在使用</a:t>
            </a:r>
            <a:r>
              <a:rPr lang="en-US" altLang="zh-CN" dirty="0">
                <a:solidFill>
                  <a:schemeClr val="bg1"/>
                </a:solidFill>
              </a:rPr>
              <a:t>*16</a:t>
            </a:r>
            <a:r>
              <a:rPr lang="zh-CN" altLang="en-US" dirty="0">
                <a:solidFill>
                  <a:schemeClr val="bg1"/>
                </a:solidFill>
              </a:rPr>
              <a:t>来进行左移四位来争取更大的寻址空间。</a:t>
            </a:r>
            <a:endParaRPr lang="zh-CN" altLang="zh-CN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936720-1879-4BC4-BA1E-C3256EF84122}"/>
              </a:ext>
            </a:extLst>
          </p:cNvPr>
          <p:cNvSpPr txBox="1"/>
          <p:nvPr/>
        </p:nvSpPr>
        <p:spPr>
          <a:xfrm>
            <a:off x="905162" y="5106441"/>
            <a:ext cx="805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所以，保护模式下的 </a:t>
            </a:r>
            <a:r>
              <a:rPr lang="zh-CN" altLang="en-US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段基地址</a:t>
            </a:r>
            <a:r>
              <a:rPr lang="en-US" altLang="zh-CN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b="1" u="sng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段内偏移</a:t>
            </a:r>
            <a:r>
              <a:rPr lang="zh-CN" altLang="en-US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的取值可以说是更加的自由。</a:t>
            </a:r>
            <a:endParaRPr lang="zh-CN" altLang="zh-CN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138A10-DE93-4D55-B41E-9DA862D9BE59}"/>
              </a:ext>
            </a:extLst>
          </p:cNvPr>
          <p:cNvSpPr/>
          <p:nvPr/>
        </p:nvSpPr>
        <p:spPr>
          <a:xfrm>
            <a:off x="8391565" y="2390536"/>
            <a:ext cx="1020100" cy="383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E171785-DE19-44B5-854F-CDC87BBB5E4D}"/>
              </a:ext>
            </a:extLst>
          </p:cNvPr>
          <p:cNvCxnSpPr>
            <a:stCxn id="19" idx="2"/>
          </p:cNvCxnSpPr>
          <p:nvPr/>
        </p:nvCxnSpPr>
        <p:spPr>
          <a:xfrm>
            <a:off x="8901615" y="2773663"/>
            <a:ext cx="510050" cy="9993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56A929A-789C-4954-A6C5-67A9888FEED5}"/>
              </a:ext>
            </a:extLst>
          </p:cNvPr>
          <p:cNvSpPr txBox="1"/>
          <p:nvPr/>
        </p:nvSpPr>
        <p:spPr>
          <a:xfrm>
            <a:off x="8901615" y="3773012"/>
            <a:ext cx="321885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先暂时不用理会这个词汇的意思，当</a:t>
            </a:r>
            <a:r>
              <a:rPr lang="zh-CN" altLang="en-US" b="1" dirty="0">
                <a:solidFill>
                  <a:schemeClr val="bg1"/>
                </a:solidFill>
              </a:rPr>
              <a:t>分页机制</a:t>
            </a:r>
            <a:r>
              <a:rPr lang="zh-CN" altLang="en-US" dirty="0">
                <a:solidFill>
                  <a:schemeClr val="bg1"/>
                </a:solidFill>
              </a:rPr>
              <a:t>没有启用时，你只需要知道：</a:t>
            </a:r>
            <a:r>
              <a:rPr lang="zh-CN" altLang="en-US" b="1" dirty="0">
                <a:solidFill>
                  <a:schemeClr val="bg1"/>
                </a:solidFill>
              </a:rPr>
              <a:t>线性地址等于物理地址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之后我们会详细展开讲解。</a:t>
            </a:r>
          </a:p>
        </p:txBody>
      </p:sp>
    </p:spTree>
    <p:extLst>
      <p:ext uri="{BB962C8B-B14F-4D97-AF65-F5344CB8AC3E}">
        <p14:creationId xmlns:p14="http://schemas.microsoft.com/office/powerpoint/2010/main" val="9358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19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988CAE3-1395-47A7-B740-005DD9DD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73" y="18256"/>
            <a:ext cx="7243618" cy="81301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全局描述符表（</a:t>
            </a:r>
            <a:r>
              <a:rPr lang="en-US" altLang="zh-CN" dirty="0">
                <a:solidFill>
                  <a:schemeClr val="bg1"/>
                </a:solidFill>
              </a:rPr>
              <a:t>GDT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25E76-74CB-4A42-9F53-685475D33B7D}"/>
              </a:ext>
            </a:extLst>
          </p:cNvPr>
          <p:cNvSpPr txBox="1"/>
          <p:nvPr/>
        </p:nvSpPr>
        <p:spPr>
          <a:xfrm>
            <a:off x="891069" y="1261031"/>
            <a:ext cx="763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全局描述符表是一块内存空间，最大</a:t>
            </a:r>
            <a:r>
              <a:rPr lang="en-US" altLang="zh-CN" dirty="0" err="1">
                <a:solidFill>
                  <a:schemeClr val="bg1"/>
                </a:solidFill>
              </a:rPr>
              <a:t>64KB</a:t>
            </a:r>
            <a:r>
              <a:rPr lang="zh-CN" altLang="en-US" dirty="0">
                <a:solidFill>
                  <a:schemeClr val="bg1"/>
                </a:solidFill>
              </a:rPr>
              <a:t>（稍后我们会看到为什么）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1B3D80-9E34-4A8C-A2B9-F2CFD845D2D6}"/>
              </a:ext>
            </a:extLst>
          </p:cNvPr>
          <p:cNvSpPr txBox="1"/>
          <p:nvPr/>
        </p:nvSpPr>
        <p:spPr>
          <a:xfrm>
            <a:off x="891069" y="1864725"/>
            <a:ext cx="763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可以理解为一个数组，里面的每个元素是</a:t>
            </a:r>
            <a:r>
              <a:rPr lang="zh-CN" altLang="en-US" b="1" dirty="0">
                <a:solidFill>
                  <a:schemeClr val="bg1"/>
                </a:solidFill>
              </a:rPr>
              <a:t>段描述符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4A2CFB-146E-4DEF-BFD4-DCB480391A83}"/>
              </a:ext>
            </a:extLst>
          </p:cNvPr>
          <p:cNvSpPr txBox="1"/>
          <p:nvPr/>
        </p:nvSpPr>
        <p:spPr>
          <a:xfrm>
            <a:off x="891069" y="2468419"/>
            <a:ext cx="763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全局描述符的地址指针会被存放在一个特殊的寄存器里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en-US" altLang="zh-CN" dirty="0" err="1">
                <a:solidFill>
                  <a:schemeClr val="bg1"/>
                </a:solidFill>
              </a:rPr>
              <a:t>GDTR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957AD2-07F9-411E-8FD0-1232EF22D9C1}"/>
              </a:ext>
            </a:extLst>
          </p:cNvPr>
          <p:cNvSpPr txBox="1"/>
          <p:nvPr/>
        </p:nvSpPr>
        <p:spPr>
          <a:xfrm>
            <a:off x="891068" y="3072113"/>
            <a:ext cx="6979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GDTR</a:t>
            </a:r>
            <a:r>
              <a:rPr lang="zh-CN" altLang="en-US" dirty="0">
                <a:solidFill>
                  <a:schemeClr val="bg1"/>
                </a:solidFill>
              </a:rPr>
              <a:t>是一个</a:t>
            </a:r>
            <a:r>
              <a:rPr lang="en-US" altLang="zh-CN" dirty="0">
                <a:solidFill>
                  <a:schemeClr val="bg1"/>
                </a:solidFill>
              </a:rPr>
              <a:t>48</a:t>
            </a:r>
            <a:r>
              <a:rPr lang="zh-CN" altLang="en-US" dirty="0">
                <a:solidFill>
                  <a:schemeClr val="bg1"/>
                </a:solidFill>
              </a:rPr>
              <a:t>位大小的寄存器。这是因为全局描述符的地址指针大小也是</a:t>
            </a:r>
            <a:r>
              <a:rPr lang="en-US" altLang="zh-CN" dirty="0">
                <a:solidFill>
                  <a:schemeClr val="bg1"/>
                </a:solidFill>
              </a:rPr>
              <a:t>48</a:t>
            </a:r>
            <a:r>
              <a:rPr lang="zh-CN" altLang="en-US" dirty="0">
                <a:solidFill>
                  <a:schemeClr val="bg1"/>
                </a:solidFill>
              </a:rPr>
              <a:t>位。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CBDDB9-2935-45CB-A121-09AF8142482C}"/>
              </a:ext>
            </a:extLst>
          </p:cNvPr>
          <p:cNvSpPr txBox="1"/>
          <p:nvPr/>
        </p:nvSpPr>
        <p:spPr>
          <a:xfrm>
            <a:off x="1129002" y="408410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全局描述符的地址指针的格式如下：</a:t>
            </a:r>
            <a:endParaRPr lang="zh-CN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E423515-60EC-4AC0-9E07-15ADACE37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73206"/>
              </p:ext>
            </p:extLst>
          </p:nvPr>
        </p:nvGraphicFramePr>
        <p:xfrm>
          <a:off x="2388635" y="4810295"/>
          <a:ext cx="2715210" cy="365760"/>
        </p:xfrm>
        <a:graphic>
          <a:graphicData uri="http://schemas.openxmlformats.org/drawingml/2006/table">
            <a:tbl>
              <a:tblPr/>
              <a:tblGrid>
                <a:gridCol w="2715210">
                  <a:extLst>
                    <a:ext uri="{9D8B030D-6E8A-4147-A177-3AD203B41FA5}">
                      <a16:colId xmlns:a16="http://schemas.microsoft.com/office/drawing/2014/main" val="2119037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GDT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的起始地址（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位）</a:t>
                      </a: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64891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913D2259-7FEA-4970-B44D-2AD21CA53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91178"/>
              </p:ext>
            </p:extLst>
          </p:nvPr>
        </p:nvGraphicFramePr>
        <p:xfrm>
          <a:off x="5103845" y="4810295"/>
          <a:ext cx="2715210" cy="365760"/>
        </p:xfrm>
        <a:graphic>
          <a:graphicData uri="http://schemas.openxmlformats.org/drawingml/2006/table">
            <a:tbl>
              <a:tblPr/>
              <a:tblGrid>
                <a:gridCol w="2715210">
                  <a:extLst>
                    <a:ext uri="{9D8B030D-6E8A-4147-A177-3AD203B41FA5}">
                      <a16:colId xmlns:a16="http://schemas.microsoft.com/office/drawing/2014/main" val="2119037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GDT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的长度（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位）</a:t>
                      </a: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6489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386C424D-DF54-4E4D-921A-D97D443A7CDA}"/>
              </a:ext>
            </a:extLst>
          </p:cNvPr>
          <p:cNvSpPr txBox="1"/>
          <p:nvPr/>
        </p:nvSpPr>
        <p:spPr>
          <a:xfrm>
            <a:off x="7665923" y="4428877"/>
            <a:ext cx="2799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624B9C-78F3-44BF-A1F5-CA5CBFE21187}"/>
              </a:ext>
            </a:extLst>
          </p:cNvPr>
          <p:cNvSpPr txBox="1"/>
          <p:nvPr/>
        </p:nvSpPr>
        <p:spPr>
          <a:xfrm>
            <a:off x="5029198" y="4460497"/>
            <a:ext cx="43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729F403-0E37-46CF-811C-7FB5F64ED0D4}"/>
              </a:ext>
            </a:extLst>
          </p:cNvPr>
          <p:cNvSpPr txBox="1"/>
          <p:nvPr/>
        </p:nvSpPr>
        <p:spPr>
          <a:xfrm>
            <a:off x="4781935" y="5186686"/>
            <a:ext cx="43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13B199A-E669-4B44-BB35-CB89862C0206}"/>
              </a:ext>
            </a:extLst>
          </p:cNvPr>
          <p:cNvSpPr txBox="1"/>
          <p:nvPr/>
        </p:nvSpPr>
        <p:spPr>
          <a:xfrm>
            <a:off x="2169364" y="5194716"/>
            <a:ext cx="43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388E565-B11D-43F3-9686-326619DD6083}"/>
              </a:ext>
            </a:extLst>
          </p:cNvPr>
          <p:cNvCxnSpPr>
            <a:cxnSpLocks/>
          </p:cNvCxnSpPr>
          <p:nvPr/>
        </p:nvCxnSpPr>
        <p:spPr>
          <a:xfrm flipV="1">
            <a:off x="5346441" y="5379382"/>
            <a:ext cx="471197" cy="5610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3BB8C69-DE30-4F52-A729-28B177F35B3A}"/>
              </a:ext>
            </a:extLst>
          </p:cNvPr>
          <p:cNvSpPr txBox="1"/>
          <p:nvPr/>
        </p:nvSpPr>
        <p:spPr>
          <a:xfrm>
            <a:off x="2696547" y="5751316"/>
            <a:ext cx="264989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这就是为什么，全局描述符表的限制是大小是</a:t>
            </a:r>
            <a:r>
              <a:rPr lang="en-US" altLang="zh-CN" dirty="0" err="1">
                <a:solidFill>
                  <a:schemeClr val="bg1"/>
                </a:solidFill>
              </a:rPr>
              <a:t>64KB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CB50BA2-57D1-4B3E-8B3B-1E2F9C94F74B}"/>
              </a:ext>
            </a:extLst>
          </p:cNvPr>
          <p:cNvSpPr txBox="1"/>
          <p:nvPr/>
        </p:nvSpPr>
        <p:spPr>
          <a:xfrm>
            <a:off x="8761444" y="2138054"/>
            <a:ext cx="310087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因为这样，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才能找的到我们这个“段登记表”在内存的哪个旮旯里。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788CE45-5B12-4569-A4A1-B79E8C0BA9D0}"/>
              </a:ext>
            </a:extLst>
          </p:cNvPr>
          <p:cNvCxnSpPr>
            <a:cxnSpLocks/>
          </p:cNvCxnSpPr>
          <p:nvPr/>
        </p:nvCxnSpPr>
        <p:spPr>
          <a:xfrm flipH="1">
            <a:off x="7945841" y="2630373"/>
            <a:ext cx="859922" cy="45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339BC1B-E2D1-43A8-AD4E-95D07E78C710}"/>
              </a:ext>
            </a:extLst>
          </p:cNvPr>
          <p:cNvSpPr/>
          <p:nvPr/>
        </p:nvSpPr>
        <p:spPr>
          <a:xfrm>
            <a:off x="10307213" y="3684379"/>
            <a:ext cx="1427583" cy="2967135"/>
          </a:xfrm>
          <a:prstGeom prst="rect">
            <a:avLst/>
          </a:prstGeom>
          <a:solidFill>
            <a:srgbClr val="15F35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08B57DB-5DEC-47CB-9107-2B3A273B830C}"/>
              </a:ext>
            </a:extLst>
          </p:cNvPr>
          <p:cNvSpPr/>
          <p:nvPr/>
        </p:nvSpPr>
        <p:spPr>
          <a:xfrm>
            <a:off x="10462991" y="6131413"/>
            <a:ext cx="1116026" cy="443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段描述符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094408-4F73-47C8-8384-D0454C2BB2FA}"/>
              </a:ext>
            </a:extLst>
          </p:cNvPr>
          <p:cNvSpPr/>
          <p:nvPr/>
        </p:nvSpPr>
        <p:spPr>
          <a:xfrm>
            <a:off x="10462991" y="5611149"/>
            <a:ext cx="1116026" cy="443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段描述符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16305-791D-4BFA-B1E0-85FB727B6D2A}"/>
              </a:ext>
            </a:extLst>
          </p:cNvPr>
          <p:cNvSpPr/>
          <p:nvPr/>
        </p:nvSpPr>
        <p:spPr>
          <a:xfrm>
            <a:off x="10462991" y="5177255"/>
            <a:ext cx="1116026" cy="3575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8ACF1D6-D343-42AB-BB20-35098ECA5307}"/>
              </a:ext>
            </a:extLst>
          </p:cNvPr>
          <p:cNvSpPr/>
          <p:nvPr/>
        </p:nvSpPr>
        <p:spPr>
          <a:xfrm>
            <a:off x="10462991" y="4937095"/>
            <a:ext cx="1116026" cy="163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E08E742-847D-452A-909E-DC38BCA61F06}"/>
              </a:ext>
            </a:extLst>
          </p:cNvPr>
          <p:cNvSpPr txBox="1"/>
          <p:nvPr/>
        </p:nvSpPr>
        <p:spPr>
          <a:xfrm>
            <a:off x="11067389" y="3681965"/>
            <a:ext cx="65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GDT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992E49E-9430-49CB-B2A9-A6DCC20690E2}"/>
              </a:ext>
            </a:extLst>
          </p:cNvPr>
          <p:cNvSpPr txBox="1"/>
          <p:nvPr/>
        </p:nvSpPr>
        <p:spPr>
          <a:xfrm>
            <a:off x="8761444" y="6448185"/>
            <a:ext cx="123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起始地址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167B33C-E11D-4684-9AE4-F05912F2E751}"/>
              </a:ext>
            </a:extLst>
          </p:cNvPr>
          <p:cNvSpPr txBox="1"/>
          <p:nvPr/>
        </p:nvSpPr>
        <p:spPr>
          <a:xfrm>
            <a:off x="7970472" y="3543741"/>
            <a:ext cx="204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起始地址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长度</a:t>
            </a:r>
            <a:r>
              <a:rPr lang="en-US" altLang="zh-CN" dirty="0">
                <a:solidFill>
                  <a:schemeClr val="bg1"/>
                </a:solidFill>
              </a:rPr>
              <a:t>-1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9D8393E-1BE6-4414-9047-54DAABE0C010}"/>
              </a:ext>
            </a:extLst>
          </p:cNvPr>
          <p:cNvCxnSpPr>
            <a:cxnSpLocks/>
          </p:cNvCxnSpPr>
          <p:nvPr/>
        </p:nvCxnSpPr>
        <p:spPr>
          <a:xfrm>
            <a:off x="9880089" y="3718444"/>
            <a:ext cx="42712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C4163B1-6C6B-463F-B469-C0CAE999ED9D}"/>
              </a:ext>
            </a:extLst>
          </p:cNvPr>
          <p:cNvCxnSpPr>
            <a:cxnSpLocks/>
          </p:cNvCxnSpPr>
          <p:nvPr/>
        </p:nvCxnSpPr>
        <p:spPr>
          <a:xfrm>
            <a:off x="9880089" y="6632851"/>
            <a:ext cx="42712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72E17E8-4D4E-46F4-A62E-F84F883F7EC3}"/>
              </a:ext>
            </a:extLst>
          </p:cNvPr>
          <p:cNvCxnSpPr/>
          <p:nvPr/>
        </p:nvCxnSpPr>
        <p:spPr>
          <a:xfrm>
            <a:off x="9378040" y="3955912"/>
            <a:ext cx="0" cy="244028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2A687D8-4F02-4D4B-A8A1-89C47B56F3C6}"/>
              </a:ext>
            </a:extLst>
          </p:cNvPr>
          <p:cNvSpPr txBox="1"/>
          <p:nvPr/>
        </p:nvSpPr>
        <p:spPr>
          <a:xfrm>
            <a:off x="9030351" y="4857463"/>
            <a:ext cx="701472" cy="646331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最大</a:t>
            </a:r>
            <a:r>
              <a:rPr lang="en-US" altLang="zh-CN" dirty="0" err="1">
                <a:solidFill>
                  <a:schemeClr val="bg1"/>
                </a:solidFill>
              </a:rPr>
              <a:t>64KB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9" grpId="0"/>
      <p:bldP spid="20" grpId="0"/>
      <p:bldP spid="25" grpId="0"/>
      <p:bldP spid="27" grpId="0"/>
      <p:bldP spid="29" grpId="0"/>
      <p:bldP spid="31" grpId="0"/>
      <p:bldP spid="35" grpId="0" animBg="1"/>
      <p:bldP spid="37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49" grpId="0"/>
      <p:bldP spid="50" grpId="0"/>
      <p:bldP spid="52" grpId="0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D99C89-FF33-4B6A-AA6B-1CBCCDA5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72" y="18256"/>
            <a:ext cx="8007927" cy="81301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段描述符（</a:t>
            </a:r>
            <a:r>
              <a:rPr lang="en-US" altLang="zh-CN" dirty="0">
                <a:solidFill>
                  <a:schemeClr val="bg1"/>
                </a:solidFill>
              </a:rPr>
              <a:t>Segment Descriptor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C947EC-2220-4531-9641-18ECCC36CD25}"/>
              </a:ext>
            </a:extLst>
          </p:cNvPr>
          <p:cNvSpPr txBox="1"/>
          <p:nvPr/>
        </p:nvSpPr>
        <p:spPr>
          <a:xfrm>
            <a:off x="741779" y="1018435"/>
            <a:ext cx="763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段描述符描述了这个段的特性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DD7573-D1B9-41C0-9AF5-1620B880BDA2}"/>
              </a:ext>
            </a:extLst>
          </p:cNvPr>
          <p:cNvSpPr txBox="1"/>
          <p:nvPr/>
        </p:nvSpPr>
        <p:spPr>
          <a:xfrm>
            <a:off x="741779" y="1488076"/>
            <a:ext cx="49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每个段描述符为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个字节，即两个</a:t>
            </a:r>
            <a:r>
              <a:rPr lang="en-US" altLang="zh-CN" dirty="0" err="1">
                <a:solidFill>
                  <a:schemeClr val="bg1"/>
                </a:solidFill>
              </a:rPr>
              <a:t>DWORD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221B45E-69C2-4DEB-A174-9A5C6CDA590F}"/>
              </a:ext>
            </a:extLst>
          </p:cNvPr>
          <p:cNvGraphicFramePr>
            <a:graphicFrameLocks noGrp="1"/>
          </p:cNvGraphicFramePr>
          <p:nvPr/>
        </p:nvGraphicFramePr>
        <p:xfrm>
          <a:off x="6249436" y="1018435"/>
          <a:ext cx="54604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723">
                  <a:extLst>
                    <a:ext uri="{9D8B030D-6E8A-4147-A177-3AD203B41FA5}">
                      <a16:colId xmlns:a16="http://schemas.microsoft.com/office/drawing/2014/main" val="2580958642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3418798381"/>
                    </a:ext>
                  </a:extLst>
                </a:gridCol>
                <a:gridCol w="3405673">
                  <a:extLst>
                    <a:ext uri="{9D8B030D-6E8A-4147-A177-3AD203B41FA5}">
                      <a16:colId xmlns:a16="http://schemas.microsoft.com/office/drawing/2014/main" val="36372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BYTE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字节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3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WORD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字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 BYTE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，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6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DWORD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双字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 WORD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，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 BYTE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，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32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QWORD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四字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DWORD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，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 WORD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，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64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位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0998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A594437-8C52-4075-B1E9-B58CA5A9F4DF}"/>
              </a:ext>
            </a:extLst>
          </p:cNvPr>
          <p:cNvSpPr txBox="1"/>
          <p:nvPr/>
        </p:nvSpPr>
        <p:spPr>
          <a:xfrm>
            <a:off x="6400800" y="2504290"/>
            <a:ext cx="5150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*字的大小与架构有关，这里只是针对</a:t>
            </a:r>
            <a:r>
              <a:rPr lang="en-US" altLang="zh-CN" sz="1400" dirty="0" err="1">
                <a:solidFill>
                  <a:schemeClr val="bg1"/>
                </a:solidFill>
              </a:rPr>
              <a:t>x86</a:t>
            </a:r>
            <a:r>
              <a:rPr lang="zh-CN" altLang="en-US" sz="1400" dirty="0">
                <a:solidFill>
                  <a:schemeClr val="bg1"/>
                </a:solidFill>
              </a:rPr>
              <a:t>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B127D6-8AF8-4E9A-87B1-939477115DA2}"/>
              </a:ext>
            </a:extLst>
          </p:cNvPr>
          <p:cNvSpPr txBox="1"/>
          <p:nvPr/>
        </p:nvSpPr>
        <p:spPr>
          <a:xfrm>
            <a:off x="741779" y="1981041"/>
            <a:ext cx="4931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以下是段描述符的布局。选自：</a:t>
            </a:r>
            <a:r>
              <a:rPr lang="en-GB" altLang="zh-CN" sz="1800" dirty="0">
                <a:solidFill>
                  <a:schemeClr val="bg1"/>
                </a:solidFill>
              </a:rPr>
              <a:t> Intel® 64 and IA-32 Architectures Manual </a:t>
            </a:r>
            <a:r>
              <a:rPr lang="en-US" altLang="zh-CN" sz="1800" dirty="0">
                <a:solidFill>
                  <a:schemeClr val="bg1"/>
                </a:solidFill>
              </a:rPr>
              <a:t>(</a:t>
            </a:r>
            <a:r>
              <a:rPr lang="en-GB" altLang="zh-CN" sz="1800" dirty="0">
                <a:solidFill>
                  <a:schemeClr val="bg1"/>
                </a:solidFill>
              </a:rPr>
              <a:t>Volume </a:t>
            </a:r>
            <a:r>
              <a:rPr lang="en-GB" altLang="zh-CN" sz="1800" dirty="0" err="1">
                <a:solidFill>
                  <a:schemeClr val="bg1"/>
                </a:solidFill>
              </a:rPr>
              <a:t>3A</a:t>
            </a:r>
            <a:r>
              <a:rPr lang="en-US" altLang="zh-CN" sz="1800" dirty="0">
                <a:solidFill>
                  <a:schemeClr val="bg1"/>
                </a:solidFill>
              </a:rPr>
              <a:t>), Chapter 3.4.5, Figure 3-8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B031068-D8B4-4F2C-BEFB-7DE8ED98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80" y="2995128"/>
            <a:ext cx="5381431" cy="36431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729ED57-B50E-4CEB-BB6E-550C8C9F8867}"/>
              </a:ext>
            </a:extLst>
          </p:cNvPr>
          <p:cNvSpPr txBox="1"/>
          <p:nvPr/>
        </p:nvSpPr>
        <p:spPr>
          <a:xfrm>
            <a:off x="6154312" y="4124163"/>
            <a:ext cx="93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低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987705-6529-4F1B-86BF-3C63787EDCAF}"/>
              </a:ext>
            </a:extLst>
          </p:cNvPr>
          <p:cNvSpPr txBox="1"/>
          <p:nvPr/>
        </p:nvSpPr>
        <p:spPr>
          <a:xfrm>
            <a:off x="6154311" y="3312979"/>
            <a:ext cx="93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高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660EDE-8727-409B-B046-6EDE2DC5D50F}"/>
              </a:ext>
            </a:extLst>
          </p:cNvPr>
          <p:cNvCxnSpPr>
            <a:cxnSpLocks/>
          </p:cNvCxnSpPr>
          <p:nvPr/>
        </p:nvCxnSpPr>
        <p:spPr>
          <a:xfrm flipH="1">
            <a:off x="5898111" y="3497645"/>
            <a:ext cx="2736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1E4E1CF-9DD7-4D27-97FC-49EED3CDF6BF}"/>
              </a:ext>
            </a:extLst>
          </p:cNvPr>
          <p:cNvCxnSpPr>
            <a:cxnSpLocks/>
          </p:cNvCxnSpPr>
          <p:nvPr/>
        </p:nvCxnSpPr>
        <p:spPr>
          <a:xfrm flipH="1">
            <a:off x="5922993" y="4325544"/>
            <a:ext cx="2736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D99C89-FF33-4B6A-AA6B-1CBCCDA5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72" y="18256"/>
            <a:ext cx="8007927" cy="81301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段描述符（</a:t>
            </a:r>
            <a:r>
              <a:rPr lang="en-US" altLang="zh-CN" dirty="0">
                <a:solidFill>
                  <a:schemeClr val="bg1"/>
                </a:solidFill>
              </a:rPr>
              <a:t>Segment Descriptor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B031068-D8B4-4F2C-BEFB-7DE8ED983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46" b="54115"/>
          <a:stretch/>
        </p:blipFill>
        <p:spPr>
          <a:xfrm>
            <a:off x="1050153" y="1538607"/>
            <a:ext cx="8096640" cy="121902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A128BD5-3957-4725-9D95-370F97A1BFF1}"/>
              </a:ext>
            </a:extLst>
          </p:cNvPr>
          <p:cNvSpPr txBox="1"/>
          <p:nvPr/>
        </p:nvSpPr>
        <p:spPr>
          <a:xfrm>
            <a:off x="1156998" y="3153747"/>
            <a:ext cx="605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0~15</a:t>
            </a:r>
            <a:r>
              <a:rPr lang="zh-CN" altLang="en-US" dirty="0">
                <a:solidFill>
                  <a:schemeClr val="bg1"/>
                </a:solidFill>
              </a:rPr>
              <a:t>位（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位）：段大小，或者叫做段边界（</a:t>
            </a:r>
            <a:r>
              <a:rPr lang="en-US" altLang="zh-CN" dirty="0">
                <a:solidFill>
                  <a:schemeClr val="bg1"/>
                </a:solidFill>
              </a:rPr>
              <a:t>Limit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F24CE2-A7C1-45B3-BA5A-AC0060D42D47}"/>
              </a:ext>
            </a:extLst>
          </p:cNvPr>
          <p:cNvSpPr txBox="1"/>
          <p:nvPr/>
        </p:nvSpPr>
        <p:spPr>
          <a:xfrm>
            <a:off x="1156997" y="3581400"/>
            <a:ext cx="625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16~31</a:t>
            </a:r>
            <a:r>
              <a:rPr lang="zh-CN" altLang="en-US" dirty="0">
                <a:solidFill>
                  <a:schemeClr val="bg1"/>
                </a:solidFill>
              </a:rPr>
              <a:t>位（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位）：段基地址（线性地址）（</a:t>
            </a:r>
            <a:r>
              <a:rPr lang="en-US" altLang="zh-CN" dirty="0">
                <a:solidFill>
                  <a:schemeClr val="bg1"/>
                </a:solidFill>
              </a:rPr>
              <a:t>Base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D33A54-2C56-41B8-B7C8-1C58D7089DA7}"/>
              </a:ext>
            </a:extLst>
          </p:cNvPr>
          <p:cNvSpPr/>
          <p:nvPr/>
        </p:nvSpPr>
        <p:spPr>
          <a:xfrm>
            <a:off x="9933989" y="3605607"/>
            <a:ext cx="1427583" cy="2967135"/>
          </a:xfrm>
          <a:prstGeom prst="rect">
            <a:avLst/>
          </a:prstGeom>
          <a:solidFill>
            <a:srgbClr val="15F35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050080-DD16-434D-A627-7EF0FB3E07B9}"/>
              </a:ext>
            </a:extLst>
          </p:cNvPr>
          <p:cNvSpPr txBox="1"/>
          <p:nvPr/>
        </p:nvSpPr>
        <p:spPr>
          <a:xfrm>
            <a:off x="10451822" y="4912616"/>
            <a:ext cx="4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6EB238-337E-4294-AE88-9557564CF02E}"/>
              </a:ext>
            </a:extLst>
          </p:cNvPr>
          <p:cNvSpPr txBox="1"/>
          <p:nvPr/>
        </p:nvSpPr>
        <p:spPr>
          <a:xfrm>
            <a:off x="8388220" y="6369413"/>
            <a:ext cx="123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基地址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5AEC055-D5DA-4920-B409-A24DD7CE4DDE}"/>
              </a:ext>
            </a:extLst>
          </p:cNvPr>
          <p:cNvSpPr txBox="1"/>
          <p:nvPr/>
        </p:nvSpPr>
        <p:spPr>
          <a:xfrm>
            <a:off x="7597248" y="3464969"/>
            <a:ext cx="204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基地址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大小</a:t>
            </a:r>
            <a:r>
              <a:rPr lang="en-US" altLang="zh-CN" dirty="0">
                <a:solidFill>
                  <a:schemeClr val="bg1"/>
                </a:solidFill>
              </a:rPr>
              <a:t>-1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A69C612-FF53-4999-BC3A-53FFD804BBA9}"/>
              </a:ext>
            </a:extLst>
          </p:cNvPr>
          <p:cNvCxnSpPr>
            <a:cxnSpLocks/>
          </p:cNvCxnSpPr>
          <p:nvPr/>
        </p:nvCxnSpPr>
        <p:spPr>
          <a:xfrm>
            <a:off x="9506865" y="3639672"/>
            <a:ext cx="42712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4536B8E-D02D-4940-927D-C0AAFB80E2D4}"/>
              </a:ext>
            </a:extLst>
          </p:cNvPr>
          <p:cNvCxnSpPr>
            <a:cxnSpLocks/>
          </p:cNvCxnSpPr>
          <p:nvPr/>
        </p:nvCxnSpPr>
        <p:spPr>
          <a:xfrm>
            <a:off x="9506865" y="6554079"/>
            <a:ext cx="42712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1F4A2B-974E-46B6-BE05-A48B044DFF8D}"/>
              </a:ext>
            </a:extLst>
          </p:cNvPr>
          <p:cNvCxnSpPr/>
          <p:nvPr/>
        </p:nvCxnSpPr>
        <p:spPr>
          <a:xfrm>
            <a:off x="9004816" y="3877140"/>
            <a:ext cx="0" cy="244028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DA5757D-8EB2-424D-ABB4-7046DF55BD4C}"/>
              </a:ext>
            </a:extLst>
          </p:cNvPr>
          <p:cNvSpPr txBox="1"/>
          <p:nvPr/>
        </p:nvSpPr>
        <p:spPr>
          <a:xfrm>
            <a:off x="8657127" y="4778691"/>
            <a:ext cx="701472" cy="369332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Limit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A0A2BD7-E19F-4890-B6F9-AB8217E72D99}"/>
              </a:ext>
            </a:extLst>
          </p:cNvPr>
          <p:cNvSpPr/>
          <p:nvPr/>
        </p:nvSpPr>
        <p:spPr>
          <a:xfrm>
            <a:off x="2640563" y="3581400"/>
            <a:ext cx="849083" cy="440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1C9B15C-D537-494D-BF45-36A7A67B50E3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65105" y="4021494"/>
            <a:ext cx="4666" cy="757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89B8BD1-C7F7-49CA-BA9D-DEC9D78385DF}"/>
              </a:ext>
            </a:extLst>
          </p:cNvPr>
          <p:cNvSpPr txBox="1"/>
          <p:nvPr/>
        </p:nvSpPr>
        <p:spPr>
          <a:xfrm>
            <a:off x="1763489" y="4774496"/>
            <a:ext cx="32703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位的地址？我们不是在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位下面吗？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701D42F-BAAF-4BA9-8468-8F1853AF77FD}"/>
              </a:ext>
            </a:extLst>
          </p:cNvPr>
          <p:cNvSpPr txBox="1"/>
          <p:nvPr/>
        </p:nvSpPr>
        <p:spPr>
          <a:xfrm>
            <a:off x="9280358" y="1724526"/>
            <a:ext cx="204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低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3535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 animBg="1"/>
      <p:bldP spid="30" grpId="0"/>
      <p:bldP spid="31" grpId="0"/>
      <p:bldP spid="32" grpId="0"/>
      <p:bldP spid="36" grpId="0" animBg="1"/>
      <p:bldP spid="37" grpId="0" animBg="1"/>
      <p:bldP spid="40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D99C89-FF33-4B6A-AA6B-1CBCCDA5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72" y="18256"/>
            <a:ext cx="8007927" cy="81301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段描述符（</a:t>
            </a:r>
            <a:r>
              <a:rPr lang="en-US" altLang="zh-CN" dirty="0">
                <a:solidFill>
                  <a:schemeClr val="bg1"/>
                </a:solidFill>
              </a:rPr>
              <a:t>Segment Descriptor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3E253D-B89E-4310-8C34-AF40E25F1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129"/>
          <a:stretch/>
        </p:blipFill>
        <p:spPr>
          <a:xfrm>
            <a:off x="414043" y="1063691"/>
            <a:ext cx="7563630" cy="12223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A479C5-7E81-48EF-91D9-6F4D9EB78214}"/>
              </a:ext>
            </a:extLst>
          </p:cNvPr>
          <p:cNvSpPr txBox="1"/>
          <p:nvPr/>
        </p:nvSpPr>
        <p:spPr>
          <a:xfrm>
            <a:off x="8518358" y="1490179"/>
            <a:ext cx="204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高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847F56-BCC7-4C49-B7C9-E0910193BC8D}"/>
              </a:ext>
            </a:extLst>
          </p:cNvPr>
          <p:cNvSpPr txBox="1"/>
          <p:nvPr/>
        </p:nvSpPr>
        <p:spPr>
          <a:xfrm>
            <a:off x="668382" y="2518416"/>
            <a:ext cx="448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0~7</a:t>
            </a:r>
            <a:r>
              <a:rPr lang="zh-CN" altLang="en-US" dirty="0">
                <a:solidFill>
                  <a:schemeClr val="bg1"/>
                </a:solidFill>
              </a:rPr>
              <a:t>位：段基地址的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15~23</a:t>
            </a:r>
            <a:r>
              <a:rPr lang="zh-CN" altLang="en-US" dirty="0">
                <a:solidFill>
                  <a:schemeClr val="bg1"/>
                </a:solidFill>
              </a:rPr>
              <a:t>位。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24~31</a:t>
            </a:r>
            <a:r>
              <a:rPr lang="zh-CN" altLang="en-US" dirty="0">
                <a:solidFill>
                  <a:schemeClr val="bg1"/>
                </a:solidFill>
              </a:rPr>
              <a:t>位：段基地址的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24~31</a:t>
            </a:r>
            <a:r>
              <a:rPr lang="zh-CN" altLang="en-US" dirty="0">
                <a:solidFill>
                  <a:schemeClr val="bg1"/>
                </a:solidFill>
              </a:rPr>
              <a:t>位。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7D26EE3-038A-4E1C-AA14-3373B672D486}"/>
              </a:ext>
            </a:extLst>
          </p:cNvPr>
          <p:cNvSpPr txBox="1"/>
          <p:nvPr/>
        </p:nvSpPr>
        <p:spPr>
          <a:xfrm>
            <a:off x="668382" y="3232536"/>
            <a:ext cx="448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16~19</a:t>
            </a:r>
            <a:r>
              <a:rPr lang="zh-CN" altLang="en-US" dirty="0">
                <a:solidFill>
                  <a:schemeClr val="bg1"/>
                </a:solidFill>
              </a:rPr>
              <a:t>位：段大小的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16~19</a:t>
            </a:r>
            <a:r>
              <a:rPr lang="zh-CN" altLang="en-US" dirty="0">
                <a:solidFill>
                  <a:schemeClr val="bg1"/>
                </a:solidFill>
              </a:rPr>
              <a:t>位。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5981F5AA-00BB-4EC7-BC94-2C444E3BD6E7}"/>
              </a:ext>
            </a:extLst>
          </p:cNvPr>
          <p:cNvSpPr/>
          <p:nvPr/>
        </p:nvSpPr>
        <p:spPr>
          <a:xfrm>
            <a:off x="5049920" y="2512839"/>
            <a:ext cx="200527" cy="1083452"/>
          </a:xfrm>
          <a:prstGeom prst="rightBrace">
            <a:avLst>
              <a:gd name="adj1" fmla="val 127916"/>
              <a:gd name="adj2" fmla="val 4777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4CCC0C-33D1-4901-9046-A222C8AAB889}"/>
              </a:ext>
            </a:extLst>
          </p:cNvPr>
          <p:cNvSpPr txBox="1"/>
          <p:nvPr/>
        </p:nvSpPr>
        <p:spPr>
          <a:xfrm>
            <a:off x="5391150" y="2592900"/>
            <a:ext cx="3810000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可以看到，段的基地址和范围被拆开来存放，这点我们到时在创建自己的</a:t>
            </a:r>
            <a:r>
              <a:rPr lang="en-US" altLang="zh-CN" dirty="0">
                <a:solidFill>
                  <a:schemeClr val="bg1"/>
                </a:solidFill>
              </a:rPr>
              <a:t>SD</a:t>
            </a:r>
            <a:r>
              <a:rPr lang="zh-CN" altLang="en-US" dirty="0">
                <a:solidFill>
                  <a:schemeClr val="bg1"/>
                </a:solidFill>
              </a:rPr>
              <a:t>时需要特别注意！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9C7843-2D56-44D3-95B0-59B0D2DAE03D}"/>
              </a:ext>
            </a:extLst>
          </p:cNvPr>
          <p:cNvSpPr txBox="1"/>
          <p:nvPr/>
        </p:nvSpPr>
        <p:spPr>
          <a:xfrm>
            <a:off x="668382" y="3823130"/>
            <a:ext cx="756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23</a:t>
            </a:r>
            <a:r>
              <a:rPr lang="zh-CN" altLang="en-US" dirty="0">
                <a:solidFill>
                  <a:schemeClr val="bg1"/>
                </a:solidFill>
              </a:rPr>
              <a:t>位：</a:t>
            </a:r>
            <a:r>
              <a:rPr lang="en-US" altLang="zh-CN" dirty="0">
                <a:solidFill>
                  <a:schemeClr val="bg1"/>
                </a:solidFill>
              </a:rPr>
              <a:t>G</a:t>
            </a:r>
            <a:r>
              <a:rPr lang="zh-CN" altLang="en-US" dirty="0">
                <a:solidFill>
                  <a:schemeClr val="bg1"/>
                </a:solidFill>
              </a:rPr>
              <a:t>，粒度（</a:t>
            </a:r>
            <a:r>
              <a:rPr lang="en-GB" altLang="zh-CN" dirty="0">
                <a:solidFill>
                  <a:schemeClr val="bg1"/>
                </a:solidFill>
              </a:rPr>
              <a:t>Granularity</a:t>
            </a:r>
            <a:r>
              <a:rPr lang="zh-CN" altLang="en-US" dirty="0">
                <a:solidFill>
                  <a:schemeClr val="bg1"/>
                </a:solidFill>
              </a:rPr>
              <a:t>），表明了段大小的单位。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G=0</a:t>
            </a:r>
            <a:r>
              <a:rPr lang="zh-CN" altLang="en-US" dirty="0">
                <a:solidFill>
                  <a:schemeClr val="bg1"/>
                </a:solidFill>
              </a:rPr>
              <a:t>：单位为</a:t>
            </a:r>
            <a:r>
              <a:rPr lang="zh-CN" altLang="en-US" b="1" dirty="0">
                <a:solidFill>
                  <a:schemeClr val="bg1"/>
                </a:solidFill>
              </a:rPr>
              <a:t>一字节</a:t>
            </a:r>
            <a:r>
              <a:rPr lang="zh-CN" altLang="en-US" dirty="0">
                <a:solidFill>
                  <a:schemeClr val="bg1"/>
                </a:solidFill>
              </a:rPr>
              <a:t>，段大小最大可以为</a:t>
            </a:r>
            <a:r>
              <a:rPr lang="en-US" altLang="zh-CN" dirty="0" err="1">
                <a:solidFill>
                  <a:schemeClr val="bg1"/>
                </a:solidFill>
              </a:rPr>
              <a:t>1MB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G=1</a:t>
            </a:r>
            <a:r>
              <a:rPr lang="zh-CN" altLang="en-US" dirty="0">
                <a:solidFill>
                  <a:schemeClr val="bg1"/>
                </a:solidFill>
              </a:rPr>
              <a:t>：单位为</a:t>
            </a:r>
            <a:r>
              <a:rPr lang="en-US" altLang="zh-CN" b="1" dirty="0" err="1">
                <a:solidFill>
                  <a:schemeClr val="bg1"/>
                </a:solidFill>
              </a:rPr>
              <a:t>4KB</a:t>
            </a:r>
            <a:r>
              <a:rPr lang="zh-CN" altLang="en-US" dirty="0">
                <a:solidFill>
                  <a:schemeClr val="bg1"/>
                </a:solidFill>
              </a:rPr>
              <a:t>，段大小最大可以为</a:t>
            </a:r>
            <a:r>
              <a:rPr lang="en-US" altLang="zh-CN" dirty="0" err="1">
                <a:solidFill>
                  <a:schemeClr val="bg1"/>
                </a:solidFill>
              </a:rPr>
              <a:t>4GB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A3F8F4-0E28-4D92-9C32-14256FB405CC}"/>
              </a:ext>
            </a:extLst>
          </p:cNvPr>
          <p:cNvSpPr txBox="1"/>
          <p:nvPr/>
        </p:nvSpPr>
        <p:spPr>
          <a:xfrm>
            <a:off x="624405" y="4816191"/>
            <a:ext cx="756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12</a:t>
            </a:r>
            <a:r>
              <a:rPr lang="zh-CN" altLang="en-US" dirty="0">
                <a:solidFill>
                  <a:schemeClr val="bg1"/>
                </a:solidFill>
              </a:rPr>
              <a:t>位：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，段的职能（段的类型）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S=0</a:t>
            </a:r>
            <a:r>
              <a:rPr lang="zh-CN" altLang="en-US" dirty="0">
                <a:solidFill>
                  <a:schemeClr val="bg1"/>
                </a:solidFill>
              </a:rPr>
              <a:t>：这个段是一个系统段（暂时用不到）。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S=1</a:t>
            </a:r>
            <a:r>
              <a:rPr lang="zh-CN" altLang="en-US" dirty="0">
                <a:solidFill>
                  <a:schemeClr val="bg1"/>
                </a:solidFill>
              </a:rPr>
              <a:t>：这个段是一个代码或数据段。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C152F7-9013-405D-8E7D-80CB8E231E62}"/>
              </a:ext>
            </a:extLst>
          </p:cNvPr>
          <p:cNvSpPr txBox="1"/>
          <p:nvPr/>
        </p:nvSpPr>
        <p:spPr>
          <a:xfrm>
            <a:off x="624405" y="5739521"/>
            <a:ext cx="756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位：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，指示段是否在内存中，这个涉及到虚拟内存。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P=0</a:t>
            </a:r>
            <a:r>
              <a:rPr lang="zh-CN" altLang="en-US" dirty="0">
                <a:solidFill>
                  <a:schemeClr val="bg1"/>
                </a:solidFill>
              </a:rPr>
              <a:t>：这个段目前在内存中。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P=1</a:t>
            </a:r>
            <a:r>
              <a:rPr lang="zh-CN" altLang="en-US" dirty="0">
                <a:solidFill>
                  <a:schemeClr val="bg1"/>
                </a:solidFill>
              </a:rPr>
              <a:t>：这个段不在在内存中。</a:t>
            </a:r>
          </a:p>
        </p:txBody>
      </p:sp>
    </p:spTree>
    <p:extLst>
      <p:ext uri="{BB962C8B-B14F-4D97-AF65-F5344CB8AC3E}">
        <p14:creationId xmlns:p14="http://schemas.microsoft.com/office/powerpoint/2010/main" val="13486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6" grpId="0"/>
      <p:bldP spid="8" grpId="0" animBg="1"/>
      <p:bldP spid="9" grpId="0" animBg="1"/>
      <p:bldP spid="10" grpId="0" uiExpand="1" build="p"/>
      <p:bldP spid="11" grpId="0" uiExpand="1" build="p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D99C89-FF33-4B6A-AA6B-1CBCCDA5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72" y="18256"/>
            <a:ext cx="8007927" cy="81301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段描述符（</a:t>
            </a:r>
            <a:r>
              <a:rPr lang="en-US" altLang="zh-CN" dirty="0">
                <a:solidFill>
                  <a:schemeClr val="bg1"/>
                </a:solidFill>
              </a:rPr>
              <a:t>Segment Descriptor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3E253D-B89E-4310-8C34-AF40E25F1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129"/>
          <a:stretch/>
        </p:blipFill>
        <p:spPr>
          <a:xfrm>
            <a:off x="414043" y="1063691"/>
            <a:ext cx="7563630" cy="12223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A479C5-7E81-48EF-91D9-6F4D9EB78214}"/>
              </a:ext>
            </a:extLst>
          </p:cNvPr>
          <p:cNvSpPr txBox="1"/>
          <p:nvPr/>
        </p:nvSpPr>
        <p:spPr>
          <a:xfrm>
            <a:off x="8518358" y="1490179"/>
            <a:ext cx="204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高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9C7843-2D56-44D3-95B0-59B0D2DAE03D}"/>
              </a:ext>
            </a:extLst>
          </p:cNvPr>
          <p:cNvSpPr txBox="1"/>
          <p:nvPr/>
        </p:nvSpPr>
        <p:spPr>
          <a:xfrm>
            <a:off x="624405" y="2518417"/>
            <a:ext cx="600499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13-14</a:t>
            </a:r>
            <a:r>
              <a:rPr lang="zh-CN" altLang="en-US" dirty="0">
                <a:solidFill>
                  <a:schemeClr val="bg1"/>
                </a:solidFill>
              </a:rPr>
              <a:t>位（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位）：</a:t>
            </a:r>
            <a:r>
              <a:rPr lang="en-US" altLang="zh-CN" dirty="0">
                <a:solidFill>
                  <a:schemeClr val="bg1"/>
                </a:solidFill>
              </a:rPr>
              <a:t>DPL</a:t>
            </a:r>
            <a:r>
              <a:rPr lang="zh-CN" altLang="en-US" dirty="0">
                <a:solidFill>
                  <a:schemeClr val="bg1"/>
                </a:solidFill>
              </a:rPr>
              <a:t>位，指示了段的权限级别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DPL=00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Ring 0</a:t>
            </a:r>
            <a:r>
              <a:rPr lang="zh-CN" altLang="en-US" dirty="0">
                <a:solidFill>
                  <a:schemeClr val="bg1"/>
                </a:solidFill>
              </a:rPr>
              <a:t>级别，最高权限。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DPL=01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Ring 1</a:t>
            </a:r>
            <a:r>
              <a:rPr lang="zh-CN" altLang="en-US" dirty="0">
                <a:solidFill>
                  <a:schemeClr val="bg1"/>
                </a:solidFill>
              </a:rPr>
              <a:t>级别，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DPL=10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Ring 2</a:t>
            </a:r>
            <a:r>
              <a:rPr lang="zh-CN" altLang="en-US" dirty="0">
                <a:solidFill>
                  <a:schemeClr val="bg1"/>
                </a:solidFill>
              </a:rPr>
              <a:t>级别，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DPL=11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Ring 3</a:t>
            </a:r>
            <a:r>
              <a:rPr lang="zh-CN" altLang="en-US" dirty="0">
                <a:solidFill>
                  <a:schemeClr val="bg1"/>
                </a:solidFill>
              </a:rPr>
              <a:t>级别，最底权限。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400" b="1" dirty="0">
                <a:solidFill>
                  <a:schemeClr val="bg1"/>
                </a:solidFill>
              </a:rPr>
              <a:t>P.s. </a:t>
            </a:r>
            <a:r>
              <a:rPr lang="zh-CN" altLang="en-US" sz="1400" b="1" dirty="0">
                <a:solidFill>
                  <a:schemeClr val="bg1"/>
                </a:solidFill>
              </a:rPr>
              <a:t>处理器会根据这个数值来控制段的访问（从高</a:t>
            </a:r>
            <a:r>
              <a:rPr lang="en-US" altLang="zh-CN" sz="1400" b="1" dirty="0">
                <a:solidFill>
                  <a:schemeClr val="bg1"/>
                </a:solidFill>
              </a:rPr>
              <a:t>DPL</a:t>
            </a:r>
            <a:r>
              <a:rPr lang="zh-CN" altLang="en-US" sz="1400" b="1" dirty="0">
                <a:solidFill>
                  <a:schemeClr val="bg1"/>
                </a:solidFill>
              </a:rPr>
              <a:t>访问低</a:t>
            </a:r>
            <a:r>
              <a:rPr lang="en-US" altLang="zh-CN" sz="1400" b="1" dirty="0">
                <a:solidFill>
                  <a:schemeClr val="bg1"/>
                </a:solidFill>
              </a:rPr>
              <a:t>DPL</a:t>
            </a:r>
            <a:r>
              <a:rPr lang="zh-CN" altLang="en-US" sz="1400" b="1" dirty="0">
                <a:solidFill>
                  <a:schemeClr val="bg1"/>
                </a:solidFill>
              </a:rPr>
              <a:t>的段将会被阻止，除非一些特殊的情况，我们很快会说到）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A3F8F4-0E28-4D92-9C32-14256FB405CC}"/>
              </a:ext>
            </a:extLst>
          </p:cNvPr>
          <p:cNvSpPr txBox="1"/>
          <p:nvPr/>
        </p:nvSpPr>
        <p:spPr>
          <a:xfrm>
            <a:off x="533310" y="4613171"/>
            <a:ext cx="75636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21</a:t>
            </a:r>
            <a:r>
              <a:rPr lang="zh-CN" altLang="en-US" dirty="0">
                <a:solidFill>
                  <a:schemeClr val="bg1"/>
                </a:solidFill>
              </a:rPr>
              <a:t>位：</a:t>
            </a:r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zh-CN" altLang="en-US" dirty="0">
                <a:solidFill>
                  <a:schemeClr val="bg1"/>
                </a:solidFill>
              </a:rPr>
              <a:t>，表明这个段是否包含了</a:t>
            </a:r>
            <a:r>
              <a:rPr lang="en-US" altLang="zh-CN" dirty="0">
                <a:solidFill>
                  <a:schemeClr val="bg1"/>
                </a:solidFill>
              </a:rPr>
              <a:t>64</a:t>
            </a:r>
            <a:r>
              <a:rPr lang="zh-CN" altLang="en-US" dirty="0">
                <a:solidFill>
                  <a:schemeClr val="bg1"/>
                </a:solidFill>
              </a:rPr>
              <a:t>位的代码。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L=0</a:t>
            </a:r>
            <a:r>
              <a:rPr lang="zh-CN" altLang="en-US" dirty="0">
                <a:solidFill>
                  <a:schemeClr val="bg1"/>
                </a:solidFill>
              </a:rPr>
              <a:t>：包含。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L=1</a:t>
            </a:r>
            <a:r>
              <a:rPr lang="zh-CN" altLang="en-US" dirty="0">
                <a:solidFill>
                  <a:schemeClr val="bg1"/>
                </a:solidFill>
              </a:rPr>
              <a:t>：未包含。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400" b="1" dirty="0">
                <a:solidFill>
                  <a:schemeClr val="bg1"/>
                </a:solidFill>
              </a:rPr>
              <a:t>P.s. </a:t>
            </a:r>
            <a:r>
              <a:rPr lang="zh-CN" altLang="en-US" sz="1400" b="1" dirty="0">
                <a:solidFill>
                  <a:schemeClr val="bg1"/>
                </a:solidFill>
              </a:rPr>
              <a:t>由于我们目前主要针对的是</a:t>
            </a:r>
            <a:r>
              <a:rPr lang="en-US" altLang="zh-CN" sz="1400" b="1" dirty="0">
                <a:solidFill>
                  <a:schemeClr val="bg1"/>
                </a:solidFill>
              </a:rPr>
              <a:t>32</a:t>
            </a:r>
            <a:r>
              <a:rPr lang="zh-CN" altLang="en-US" sz="1400" b="1" dirty="0">
                <a:solidFill>
                  <a:schemeClr val="bg1"/>
                </a:solidFill>
              </a:rPr>
              <a:t>位操作系统，所以我们一般是令</a:t>
            </a:r>
            <a:r>
              <a:rPr lang="en-US" altLang="zh-CN" sz="1400" b="1" dirty="0">
                <a:solidFill>
                  <a:schemeClr val="bg1"/>
                </a:solidFill>
              </a:rPr>
              <a:t>L=0</a:t>
            </a:r>
            <a:r>
              <a:rPr lang="zh-CN" altLang="en-US" sz="1400" b="1" dirty="0">
                <a:solidFill>
                  <a:schemeClr val="bg1"/>
                </a:solidFill>
              </a:rPr>
              <a:t>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C152F7-9013-405D-8E7D-80CB8E231E62}"/>
              </a:ext>
            </a:extLst>
          </p:cNvPr>
          <p:cNvSpPr txBox="1"/>
          <p:nvPr/>
        </p:nvSpPr>
        <p:spPr>
          <a:xfrm>
            <a:off x="533310" y="5975741"/>
            <a:ext cx="756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位：</a:t>
            </a:r>
            <a:r>
              <a:rPr lang="en-US" altLang="zh-CN" dirty="0" err="1">
                <a:solidFill>
                  <a:schemeClr val="bg1"/>
                </a:solidFill>
              </a:rPr>
              <a:t>AVL</a:t>
            </a:r>
            <a:r>
              <a:rPr lang="zh-CN" altLang="en-US" dirty="0">
                <a:solidFill>
                  <a:schemeClr val="bg1"/>
                </a:solidFill>
              </a:rPr>
              <a:t>，软件保留位。没什么特别的，你可以往这里随便填数字。</a:t>
            </a:r>
          </a:p>
        </p:txBody>
      </p:sp>
    </p:spTree>
    <p:extLst>
      <p:ext uri="{BB962C8B-B14F-4D97-AF65-F5344CB8AC3E}">
        <p14:creationId xmlns:p14="http://schemas.microsoft.com/office/powerpoint/2010/main" val="25032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2361</Words>
  <Application>Microsoft Office PowerPoint</Application>
  <PresentationFormat>宽屏</PresentationFormat>
  <Paragraphs>273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Cascadia Code</vt:lpstr>
      <vt:lpstr>OCR A Std</vt:lpstr>
      <vt:lpstr>Office 主题​​</vt:lpstr>
      <vt:lpstr>保护模式</vt:lpstr>
      <vt:lpstr>顺便提一下</vt:lpstr>
      <vt:lpstr>保护模式下的内存</vt:lpstr>
      <vt:lpstr>保护模式下的寻址</vt:lpstr>
      <vt:lpstr>全局描述符表（GDT）</vt:lpstr>
      <vt:lpstr>段描述符（Segment Descriptor）</vt:lpstr>
      <vt:lpstr>段描述符（Segment Descriptor）</vt:lpstr>
      <vt:lpstr>段描述符（Segment Descriptor）</vt:lpstr>
      <vt:lpstr>段描述符（Segment Descriptor）</vt:lpstr>
      <vt:lpstr>段描述符（Segment Descriptor）</vt:lpstr>
      <vt:lpstr>段描述符（Segment Descriptor）</vt:lpstr>
      <vt:lpstr>特权级</vt:lpstr>
      <vt:lpstr>再论寻址-逻辑地址</vt:lpstr>
      <vt:lpstr>再论寻址-段选择器</vt:lpstr>
      <vt:lpstr>再论寻址-逻辑地址</vt:lpstr>
      <vt:lpstr>再论寻址-段寄存器</vt:lpstr>
      <vt:lpstr>To be continued......</vt:lpstr>
      <vt:lpstr>分页（Paging）</vt:lpstr>
      <vt:lpstr>分页（Paging）</vt:lpstr>
      <vt:lpstr>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保护模式</dc:title>
  <dc:creator>Ou, Zelong</dc:creator>
  <cp:lastModifiedBy>Ou, Zelong</cp:lastModifiedBy>
  <cp:revision>64</cp:revision>
  <dcterms:created xsi:type="dcterms:W3CDTF">2020-09-30T05:31:03Z</dcterms:created>
  <dcterms:modified xsi:type="dcterms:W3CDTF">2020-10-02T07:03:23Z</dcterms:modified>
</cp:coreProperties>
</file>