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naixsky" initials="L" lastIdx="1" clrIdx="0">
    <p:extLst>
      <p:ext uri="{19B8F6BF-5375-455C-9EA6-DF929625EA0E}">
        <p15:presenceInfo xmlns:p15="http://schemas.microsoft.com/office/powerpoint/2012/main" userId="Lunaixsk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FF3131"/>
    <a:srgbClr val="000000"/>
    <a:srgbClr val="5B9BD5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12" autoAdjust="0"/>
  </p:normalViewPr>
  <p:slideViewPr>
    <p:cSldViewPr snapToGrid="0">
      <p:cViewPr varScale="1">
        <p:scale>
          <a:sx n="199" d="100"/>
          <a:sy n="199" d="100"/>
        </p:scale>
        <p:origin x="197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3B267-2F10-4C6B-8B7C-24C6318D7CE7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1D4E8-532F-4AFF-989D-7CAF6863D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767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I/O</a:t>
            </a:r>
            <a:r>
              <a:rPr lang="zh-CN" altLang="en-US" dirty="0"/>
              <a:t>口，</a:t>
            </a:r>
            <a:r>
              <a:rPr lang="en-US" altLang="zh-CN" dirty="0"/>
              <a:t>RAM</a:t>
            </a:r>
            <a:r>
              <a:rPr lang="zh-CN" altLang="en-US" dirty="0"/>
              <a:t>，</a:t>
            </a:r>
            <a:r>
              <a:rPr lang="en-US" altLang="zh-CN" dirty="0"/>
              <a:t>ROM</a:t>
            </a:r>
            <a:r>
              <a:rPr lang="zh-CN" altLang="en-US" dirty="0"/>
              <a:t>在</a:t>
            </a:r>
            <a:r>
              <a:rPr lang="en-US" altLang="zh-CN" dirty="0"/>
              <a:t>CPU</a:t>
            </a:r>
            <a:r>
              <a:rPr lang="zh-CN" altLang="en-US" dirty="0"/>
              <a:t>中都被映射为单独的地址。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1D4E8-532F-4AFF-989D-7CAF6863D56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691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我们之前说过关于寻址的方式，我们将内存比作小区，内存单元就是房间，而段就是楼房。但是在真正的情况下，这些段地址是可以自己设定，也就是说，你可以自己划分区域。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1D4E8-532F-4AFF-989D-7CAF6863D56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819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3924-19CE-4ACA-A258-98CE25234830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2461-06B9-49EB-9A43-1D3DD5589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629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3924-19CE-4ACA-A258-98CE25234830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2461-06B9-49EB-9A43-1D3DD5589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175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3924-19CE-4ACA-A258-98CE25234830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2461-06B9-49EB-9A43-1D3DD5589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668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3924-19CE-4ACA-A258-98CE25234830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2461-06B9-49EB-9A43-1D3DD5589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10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3924-19CE-4ACA-A258-98CE25234830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2461-06B9-49EB-9A43-1D3DD5589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266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3924-19CE-4ACA-A258-98CE25234830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2461-06B9-49EB-9A43-1D3DD5589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09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3924-19CE-4ACA-A258-98CE25234830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2461-06B9-49EB-9A43-1D3DD5589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81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3924-19CE-4ACA-A258-98CE25234830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2461-06B9-49EB-9A43-1D3DD5589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54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3924-19CE-4ACA-A258-98CE25234830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2461-06B9-49EB-9A43-1D3DD5589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412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3924-19CE-4ACA-A258-98CE25234830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2461-06B9-49EB-9A43-1D3DD5589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601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3924-19CE-4ACA-A258-98CE25234830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2461-06B9-49EB-9A43-1D3DD5589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5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13924-19CE-4ACA-A258-98CE25234830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12461-06B9-49EB-9A43-1D3DD5589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305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049164" y="6150114"/>
            <a:ext cx="2142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>
                <a:solidFill>
                  <a:schemeClr val="bg1"/>
                </a:solidFill>
                <a:latin typeface="OCR A Std" panose="020F0609000104060307" pitchFamily="49" charset="0"/>
              </a:rPr>
              <a:t>EP.3</a:t>
            </a:r>
            <a:endParaRPr lang="zh-CN" altLang="en-US" sz="4000" dirty="0">
              <a:solidFill>
                <a:schemeClr val="bg1"/>
              </a:solidFill>
              <a:latin typeface="OCR A Std" panose="020F0609000104060307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192001" y="5106992"/>
            <a:ext cx="3155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400" dirty="0">
                <a:solidFill>
                  <a:schemeClr val="bg1"/>
                </a:solidFill>
              </a:rPr>
              <a:t>初识汇编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011026" y="6150114"/>
            <a:ext cx="952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OCR A Std" panose="020F0609000104060307" pitchFamily="49" charset="0"/>
              </a:rPr>
              <a:t>-0</a:t>
            </a:r>
            <a:endParaRPr lang="zh-CN" altLang="en-US" sz="4000" dirty="0">
              <a:solidFill>
                <a:schemeClr val="bg1"/>
              </a:solidFill>
              <a:latin typeface="OCR A Std" panose="020F0609000104060307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15400" y="5591175"/>
            <a:ext cx="328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8086</a:t>
            </a:r>
            <a:r>
              <a:rPr lang="zh-CN" altLang="en-US" sz="2000" dirty="0">
                <a:solidFill>
                  <a:schemeClr val="bg1"/>
                </a:solidFill>
              </a:rPr>
              <a:t>架构基础和寄存器介绍</a:t>
            </a:r>
          </a:p>
        </p:txBody>
      </p:sp>
    </p:spTree>
    <p:extLst>
      <p:ext uri="{BB962C8B-B14F-4D97-AF65-F5344CB8AC3E}">
        <p14:creationId xmlns:p14="http://schemas.microsoft.com/office/powerpoint/2010/main" val="226752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44444E-6 L -0.25938 -0.0006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6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7 L -0.04883 0.0002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7 L -0.08359 0.0002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938 -0.00138 L -0.2599 -0.02847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36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51922" cy="1325563"/>
          </a:xfrm>
          <a:noFill/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8086</a:t>
            </a:r>
            <a:r>
              <a:rPr lang="zh-CN" altLang="en-US" dirty="0">
                <a:solidFill>
                  <a:schemeClr val="bg1"/>
                </a:solidFill>
              </a:rPr>
              <a:t>架构基础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sz="1800" dirty="0">
                <a:solidFill>
                  <a:schemeClr val="bg1"/>
                </a:solidFill>
              </a:rPr>
              <a:t>8086 Architecture basic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908" y="1039955"/>
            <a:ext cx="6330022" cy="5456387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3655256" y="3277772"/>
            <a:ext cx="5713827" cy="3038622"/>
            <a:chOff x="3655256" y="3277772"/>
            <a:chExt cx="5713827" cy="3038622"/>
          </a:xfrm>
          <a:solidFill>
            <a:srgbClr val="FF3131">
              <a:alpha val="23922"/>
            </a:srgbClr>
          </a:solidFill>
        </p:grpSpPr>
        <p:sp>
          <p:nvSpPr>
            <p:cNvPr id="6" name="矩形 5"/>
            <p:cNvSpPr/>
            <p:nvPr/>
          </p:nvSpPr>
          <p:spPr>
            <a:xfrm>
              <a:off x="6372665" y="3277772"/>
              <a:ext cx="2996418" cy="303862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655256" y="4049150"/>
              <a:ext cx="2717409" cy="22672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655256" y="1885071"/>
            <a:ext cx="5713827" cy="2164079"/>
            <a:chOff x="3655256" y="1885071"/>
            <a:chExt cx="5713827" cy="2164079"/>
          </a:xfrm>
        </p:grpSpPr>
        <p:sp>
          <p:nvSpPr>
            <p:cNvPr id="9" name="矩形 8"/>
            <p:cNvSpPr/>
            <p:nvPr/>
          </p:nvSpPr>
          <p:spPr>
            <a:xfrm>
              <a:off x="3655256" y="1885071"/>
              <a:ext cx="2717409" cy="2164079"/>
            </a:xfrm>
            <a:prstGeom prst="rect">
              <a:avLst/>
            </a:prstGeom>
            <a:solidFill>
              <a:srgbClr val="5B9BD5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372665" y="1885071"/>
              <a:ext cx="2996418" cy="1392701"/>
            </a:xfrm>
            <a:prstGeom prst="rect">
              <a:avLst/>
            </a:prstGeom>
            <a:solidFill>
              <a:srgbClr val="5B9BD5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134708" y="4820528"/>
            <a:ext cx="2686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执行单元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892259" y="2351687"/>
            <a:ext cx="3277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总线控制单元</a:t>
            </a:r>
          </a:p>
        </p:txBody>
      </p:sp>
      <p:sp>
        <p:nvSpPr>
          <p:cNvPr id="14" name="矩形 13"/>
          <p:cNvSpPr/>
          <p:nvPr/>
        </p:nvSpPr>
        <p:spPr>
          <a:xfrm>
            <a:off x="6006906" y="4820528"/>
            <a:ext cx="1983544" cy="764346"/>
          </a:xfrm>
          <a:prstGeom prst="rect">
            <a:avLst/>
          </a:prstGeom>
          <a:noFill/>
          <a:ln w="38100">
            <a:solidFill>
              <a:srgbClr val="FF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595852" y="4589695"/>
            <a:ext cx="2556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算数逻辑单元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635930" y="5081353"/>
            <a:ext cx="2556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用于执行程序所需求的算术和逻辑操作的</a:t>
            </a:r>
          </a:p>
        </p:txBody>
      </p:sp>
      <p:cxnSp>
        <p:nvCxnSpPr>
          <p:cNvPr id="18" name="直接箭头连接符 17"/>
          <p:cNvCxnSpPr>
            <a:stCxn id="14" idx="3"/>
          </p:cNvCxnSpPr>
          <p:nvPr/>
        </p:nvCxnSpPr>
        <p:spPr>
          <a:xfrm flipV="1">
            <a:off x="7990450" y="5143693"/>
            <a:ext cx="1605402" cy="59008"/>
          </a:xfrm>
          <a:prstGeom prst="straightConnector1">
            <a:avLst/>
          </a:prstGeom>
          <a:ln w="38100">
            <a:solidFill>
              <a:srgbClr val="FF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093698" y="4853356"/>
            <a:ext cx="1280160" cy="1139482"/>
          </a:xfrm>
          <a:prstGeom prst="rect">
            <a:avLst/>
          </a:prstGeom>
          <a:noFill/>
          <a:ln w="28575">
            <a:solidFill>
              <a:srgbClr val="FF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>
            <a:stCxn id="20" idx="1"/>
          </p:cNvCxnSpPr>
          <p:nvPr/>
        </p:nvCxnSpPr>
        <p:spPr>
          <a:xfrm flipH="1" flipV="1">
            <a:off x="3305908" y="5359791"/>
            <a:ext cx="787790" cy="63306"/>
          </a:xfrm>
          <a:prstGeom prst="straightConnector1">
            <a:avLst/>
          </a:prstGeom>
          <a:ln w="38100">
            <a:solidFill>
              <a:srgbClr val="FF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914400" y="4682028"/>
            <a:ext cx="2391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16</a:t>
            </a:r>
            <a:r>
              <a:rPr lang="zh-CN" altLang="en-US" sz="2400" dirty="0">
                <a:solidFill>
                  <a:schemeClr val="bg1"/>
                </a:solidFill>
              </a:rPr>
              <a:t>位通用寄存器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914400" y="5046669"/>
            <a:ext cx="2391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顾名思义用于存放数据，其中的前四个寄存器可以分成高八位和第八位寄存器</a:t>
            </a:r>
          </a:p>
        </p:txBody>
      </p:sp>
      <p:sp>
        <p:nvSpPr>
          <p:cNvPr id="26" name="矩形 25"/>
          <p:cNvSpPr/>
          <p:nvPr/>
        </p:nvSpPr>
        <p:spPr>
          <a:xfrm>
            <a:off x="4093698" y="3113649"/>
            <a:ext cx="1280160" cy="666462"/>
          </a:xfrm>
          <a:prstGeom prst="rect">
            <a:avLst/>
          </a:prstGeom>
          <a:noFill/>
          <a:ln w="38100">
            <a:solidFill>
              <a:srgbClr val="FF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>
            <a:stCxn id="26" idx="1"/>
          </p:cNvCxnSpPr>
          <p:nvPr/>
        </p:nvCxnSpPr>
        <p:spPr>
          <a:xfrm flipH="1" flipV="1">
            <a:off x="3305908" y="3376246"/>
            <a:ext cx="787790" cy="70634"/>
          </a:xfrm>
          <a:prstGeom prst="straightConnector1">
            <a:avLst/>
          </a:prstGeom>
          <a:ln w="38100">
            <a:solidFill>
              <a:srgbClr val="FF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876758" y="2759070"/>
            <a:ext cx="2391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16</a:t>
            </a:r>
            <a:r>
              <a:rPr lang="zh-CN" altLang="en-US" sz="2400" dirty="0">
                <a:solidFill>
                  <a:schemeClr val="bg1"/>
                </a:solidFill>
              </a:rPr>
              <a:t>位段寄存器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911102" y="3172223"/>
            <a:ext cx="23915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用于存放供寻址单元寻址的地址。寻址单元可以通过这些地址访问</a:t>
            </a:r>
            <a:r>
              <a:rPr lang="en-US" altLang="zh-CN" dirty="0">
                <a:solidFill>
                  <a:schemeClr val="bg1"/>
                </a:solidFill>
              </a:rPr>
              <a:t>ROM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RAM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I/O</a:t>
            </a:r>
            <a:r>
              <a:rPr lang="zh-CN" altLang="en-US" dirty="0">
                <a:solidFill>
                  <a:schemeClr val="bg1"/>
                </a:solidFill>
              </a:rPr>
              <a:t>口。</a:t>
            </a:r>
          </a:p>
        </p:txBody>
      </p:sp>
      <p:sp>
        <p:nvSpPr>
          <p:cNvPr id="31" name="矩形 30"/>
          <p:cNvSpPr/>
          <p:nvPr/>
        </p:nvSpPr>
        <p:spPr>
          <a:xfrm>
            <a:off x="4192172" y="2204527"/>
            <a:ext cx="1069145" cy="526521"/>
          </a:xfrm>
          <a:prstGeom prst="rect">
            <a:avLst/>
          </a:prstGeom>
          <a:noFill/>
          <a:ln w="38100">
            <a:solidFill>
              <a:srgbClr val="FF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>
            <a:stCxn id="31" idx="1"/>
          </p:cNvCxnSpPr>
          <p:nvPr/>
        </p:nvCxnSpPr>
        <p:spPr>
          <a:xfrm flipH="1" flipV="1">
            <a:off x="3305908" y="2351687"/>
            <a:ext cx="886264" cy="116101"/>
          </a:xfrm>
          <a:prstGeom prst="straightConnector1">
            <a:avLst/>
          </a:prstGeom>
          <a:ln w="38100">
            <a:solidFill>
              <a:srgbClr val="FF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1020731" y="1325563"/>
            <a:ext cx="2281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地址转换引擎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1020732" y="1787228"/>
            <a:ext cx="2247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将段寄存器所包含的数据（即逻辑地址）转换为物理地址</a:t>
            </a:r>
          </a:p>
        </p:txBody>
      </p:sp>
    </p:spTree>
    <p:extLst>
      <p:ext uri="{BB962C8B-B14F-4D97-AF65-F5344CB8AC3E}">
        <p14:creationId xmlns:p14="http://schemas.microsoft.com/office/powerpoint/2010/main" val="54059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.00065 0.1710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7037E-6 L -0.00274 -0.13704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" y="-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/>
      <p:bldP spid="13" grpId="1"/>
      <p:bldP spid="14" grpId="0" animBg="1"/>
      <p:bldP spid="15" grpId="0"/>
      <p:bldP spid="16" grpId="0"/>
      <p:bldP spid="20" grpId="0" animBg="1"/>
      <p:bldP spid="24" grpId="0"/>
      <p:bldP spid="25" grpId="0"/>
      <p:bldP spid="26" grpId="0" animBg="1"/>
      <p:bldP spid="29" grpId="0"/>
      <p:bldP spid="30" grpId="0"/>
      <p:bldP spid="31" grpId="0" animBg="1"/>
      <p:bldP spid="34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12151922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</a:rPr>
              <a:t>8086</a:t>
            </a:r>
            <a:r>
              <a:rPr lang="zh-CN" altLang="en-US" dirty="0">
                <a:solidFill>
                  <a:schemeClr val="bg1"/>
                </a:solidFill>
              </a:rPr>
              <a:t>架构基础 </a:t>
            </a:r>
            <a:r>
              <a:rPr lang="en-US" altLang="zh-CN" dirty="0">
                <a:solidFill>
                  <a:schemeClr val="bg1"/>
                </a:solidFill>
              </a:rPr>
              <a:t>– </a:t>
            </a:r>
            <a:r>
              <a:rPr lang="zh-CN" altLang="en-US" dirty="0">
                <a:solidFill>
                  <a:schemeClr val="bg1"/>
                </a:solidFill>
              </a:rPr>
              <a:t>总线控制单元的一些细节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sz="1800" dirty="0">
                <a:solidFill>
                  <a:schemeClr val="bg1"/>
                </a:solidFill>
              </a:rPr>
              <a:t>8086 Architecture basis – Some details about Bus Interface Unit.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7" t="27750" r="175" b="-477"/>
          <a:stretch/>
        </p:blipFill>
        <p:spPr>
          <a:xfrm>
            <a:off x="0" y="1325563"/>
            <a:ext cx="7128000" cy="2736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4061563"/>
            <a:ext cx="4433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总线控制单元可以</a:t>
            </a:r>
            <a:r>
              <a:rPr lang="en-US" altLang="zh-CN" sz="2400" dirty="0">
                <a:solidFill>
                  <a:schemeClr val="bg1"/>
                </a:solidFill>
              </a:rPr>
              <a:t>……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13163" y="4529874"/>
            <a:ext cx="50846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读入将要执行的指令。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执行内存的读写操作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通过给定的逻辑地址计算出等价的物理地址</a:t>
            </a:r>
          </a:p>
        </p:txBody>
      </p:sp>
      <p:sp>
        <p:nvSpPr>
          <p:cNvPr id="12" name="左大括号 11"/>
          <p:cNvSpPr/>
          <p:nvPr/>
        </p:nvSpPr>
        <p:spPr>
          <a:xfrm>
            <a:off x="914399" y="4529874"/>
            <a:ext cx="498764" cy="1477328"/>
          </a:xfrm>
          <a:prstGeom prst="leftBrace">
            <a:avLst>
              <a:gd name="adj1" fmla="val 51265"/>
              <a:gd name="adj2" fmla="val 47186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28599" y="4529874"/>
            <a:ext cx="6234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总线操作</a:t>
            </a:r>
          </a:p>
        </p:txBody>
      </p:sp>
      <p:sp>
        <p:nvSpPr>
          <p:cNvPr id="14" name="矩形 13"/>
          <p:cNvSpPr/>
          <p:nvPr/>
        </p:nvSpPr>
        <p:spPr>
          <a:xfrm>
            <a:off x="5112327" y="1898073"/>
            <a:ext cx="609600" cy="1025236"/>
          </a:xfrm>
          <a:prstGeom prst="rect">
            <a:avLst/>
          </a:prstGeom>
          <a:noFill/>
          <a:ln w="38100">
            <a:solidFill>
              <a:srgbClr val="FF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14" idx="3"/>
          </p:cNvCxnSpPr>
          <p:nvPr/>
        </p:nvCxnSpPr>
        <p:spPr>
          <a:xfrm flipV="1">
            <a:off x="5721927" y="2078182"/>
            <a:ext cx="1406073" cy="332509"/>
          </a:xfrm>
          <a:prstGeom prst="straightConnector1">
            <a:avLst/>
          </a:prstGeom>
          <a:ln w="38100">
            <a:solidFill>
              <a:srgbClr val="FF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128000" y="1537855"/>
            <a:ext cx="2847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</a:rPr>
              <a:t>指令队列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127999" y="2013603"/>
            <a:ext cx="2847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这个可以看成一个指令缓冲区，用于指令的异步处理。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400800" y="4022406"/>
            <a:ext cx="57511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代码段寄存器</a:t>
            </a:r>
            <a:r>
              <a:rPr lang="en-US" altLang="zh-CN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存放当前执行的程序的段地址。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数据段寄存器</a:t>
            </a:r>
            <a:r>
              <a:rPr lang="en-US" altLang="zh-CN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存放当前执行的程序所用操作数的段地址。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堆栈段寄存器</a:t>
            </a:r>
            <a:r>
              <a:rPr lang="en-US" altLang="zh-CN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存放当前执行的程序所用堆栈的段地址。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附加段寄存器</a:t>
            </a:r>
            <a:r>
              <a:rPr lang="en-US" altLang="zh-CN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          </a:t>
            </a:r>
            <a:r>
              <a:rPr lang="zh-CN" altLang="en-US" dirty="0">
                <a:solidFill>
                  <a:schemeClr val="bg1"/>
                </a:solidFill>
              </a:rPr>
              <a:t>存放当前执行程序中一个辅助数据段的段地址。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程序指针寄存器</a:t>
            </a:r>
            <a:r>
              <a:rPr lang="en-US" altLang="zh-CN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存放下一条指令的偏移地址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6373091" y="4292395"/>
            <a:ext cx="24162" cy="23023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516005" y="2749141"/>
            <a:ext cx="3119911" cy="11079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</a:rPr>
              <a:t>CS</a:t>
            </a:r>
            <a:r>
              <a:rPr lang="zh-CN" altLang="en-US" sz="6600" dirty="0">
                <a:solidFill>
                  <a:schemeClr val="bg1"/>
                </a:solidFill>
              </a:rPr>
              <a:t>：</a:t>
            </a:r>
            <a:r>
              <a:rPr lang="en-US" altLang="zh-CN" sz="6600" dirty="0">
                <a:solidFill>
                  <a:schemeClr val="bg1"/>
                </a:solidFill>
              </a:rPr>
              <a:t>IP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69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7" grpId="1"/>
      <p:bldP spid="9" grpId="0" build="allAtOnce"/>
      <p:bldP spid="12" grpId="0" animBg="1"/>
      <p:bldP spid="12" grpId="1" animBg="1"/>
      <p:bldP spid="13" grpId="0"/>
      <p:bldP spid="13" grpId="1"/>
      <p:bldP spid="14" grpId="0" animBg="1"/>
      <p:bldP spid="14" grpId="1" animBg="1"/>
      <p:bldP spid="19" grpId="0"/>
      <p:bldP spid="19" grpId="1"/>
      <p:bldP spid="21" grpId="0"/>
      <p:bldP spid="21" grpId="1"/>
      <p:bldP spid="22" grpId="0"/>
      <p:bldP spid="22" grpId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12151922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</a:rPr>
              <a:t>8086</a:t>
            </a:r>
            <a:r>
              <a:rPr lang="zh-CN" altLang="en-US" dirty="0">
                <a:solidFill>
                  <a:schemeClr val="bg1"/>
                </a:solidFill>
              </a:rPr>
              <a:t>架构基础 </a:t>
            </a:r>
            <a:r>
              <a:rPr lang="en-US" altLang="zh-CN" dirty="0">
                <a:solidFill>
                  <a:schemeClr val="bg1"/>
                </a:solidFill>
              </a:rPr>
              <a:t>– </a:t>
            </a:r>
            <a:r>
              <a:rPr lang="zh-CN" altLang="en-US" dirty="0">
                <a:solidFill>
                  <a:schemeClr val="bg1"/>
                </a:solidFill>
              </a:rPr>
              <a:t>关于寻址方式的一些疑问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sz="1800" dirty="0">
                <a:solidFill>
                  <a:schemeClr val="bg1"/>
                </a:solidFill>
              </a:rPr>
              <a:t>8086 Architecture basis – Questions about addressing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16005" y="2749141"/>
            <a:ext cx="3119911" cy="11079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</a:rPr>
              <a:t>CS</a:t>
            </a:r>
            <a:r>
              <a:rPr lang="zh-CN" altLang="en-US" sz="6600" dirty="0">
                <a:solidFill>
                  <a:schemeClr val="bg1"/>
                </a:solidFill>
              </a:rPr>
              <a:t>：</a:t>
            </a:r>
            <a:r>
              <a:rPr lang="en-US" altLang="zh-CN" sz="6600" dirty="0">
                <a:solidFill>
                  <a:schemeClr val="bg1"/>
                </a:solidFill>
              </a:rPr>
              <a:t>IP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092548" y="1121433"/>
            <a:ext cx="1966823" cy="5684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7308112" y="1138686"/>
            <a:ext cx="0" cy="5667555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 rot="5400000">
            <a:off x="6509366" y="3779171"/>
            <a:ext cx="196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 MB </a:t>
            </a:r>
            <a:r>
              <a:rPr lang="zh-CN" altLang="en-US" dirty="0">
                <a:solidFill>
                  <a:schemeClr val="bg1"/>
                </a:solidFill>
              </a:rPr>
              <a:t>的内存空间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308111" y="6435306"/>
            <a:ext cx="2030785" cy="370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 0 0 0 0 H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308111" y="1185912"/>
            <a:ext cx="2030785" cy="370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F F F F F H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581625" y="5522255"/>
            <a:ext cx="134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CS=1000 H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3927345" y="5694783"/>
            <a:ext cx="1173193" cy="1213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4393169" y="3674853"/>
            <a:ext cx="0" cy="203206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927345" y="3671089"/>
            <a:ext cx="1173193" cy="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 rot="5400000">
            <a:off x="3630140" y="4591295"/>
            <a:ext cx="196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64 KB</a:t>
            </a:r>
            <a:r>
              <a:rPr lang="zh-CN" altLang="en-US" dirty="0">
                <a:solidFill>
                  <a:schemeClr val="bg1"/>
                </a:solidFill>
              </a:rPr>
              <a:t>的范围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2581625" y="5919169"/>
            <a:ext cx="134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IP =2000 H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3927345" y="4947249"/>
            <a:ext cx="465824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092548" y="4947249"/>
            <a:ext cx="1966823" cy="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7059371" y="4947249"/>
            <a:ext cx="61807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7667759" y="4761336"/>
            <a:ext cx="111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1000</a:t>
            </a:r>
            <a:r>
              <a:rPr lang="en-US" altLang="zh-CN" b="1" dirty="0">
                <a:solidFill>
                  <a:srgbClr val="FF0000"/>
                </a:solidFill>
              </a:rPr>
              <a:t>0 </a:t>
            </a:r>
            <a:r>
              <a:rPr lang="en-US" altLang="zh-CN" b="1" dirty="0">
                <a:solidFill>
                  <a:schemeClr val="bg1"/>
                </a:solidFill>
              </a:rPr>
              <a:t>H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573562" y="4774209"/>
            <a:ext cx="47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+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773353" y="4761336"/>
            <a:ext cx="111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0</a:t>
            </a:r>
            <a:r>
              <a:rPr lang="en-US" altLang="zh-CN" b="1" dirty="0">
                <a:solidFill>
                  <a:schemeClr val="bg1"/>
                </a:solidFill>
              </a:rPr>
              <a:t>2000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H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686965" y="5060525"/>
            <a:ext cx="1344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= 12000 H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14567" y="3791785"/>
            <a:ext cx="134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CS=2000 H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7723036" y="2564475"/>
            <a:ext cx="111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2000</a:t>
            </a:r>
            <a:r>
              <a:rPr lang="en-US" altLang="zh-CN" b="1" dirty="0">
                <a:solidFill>
                  <a:srgbClr val="FF0000"/>
                </a:solidFill>
              </a:rPr>
              <a:t>0 </a:t>
            </a:r>
            <a:r>
              <a:rPr lang="en-US" altLang="zh-CN" b="1" dirty="0">
                <a:solidFill>
                  <a:schemeClr val="bg1"/>
                </a:solidFill>
              </a:rPr>
              <a:t>H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8628839" y="2577348"/>
            <a:ext cx="47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+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8828630" y="2564475"/>
            <a:ext cx="111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0</a:t>
            </a:r>
            <a:r>
              <a:rPr lang="en-US" altLang="zh-CN" b="1" dirty="0">
                <a:solidFill>
                  <a:schemeClr val="bg1"/>
                </a:solidFill>
              </a:rPr>
              <a:t>2000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H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7742242" y="2863664"/>
            <a:ext cx="1344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= 22000 H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3168869" y="2191407"/>
            <a:ext cx="5931035" cy="2569929"/>
            <a:chOff x="3168869" y="2191407"/>
            <a:chExt cx="5931035" cy="2569929"/>
          </a:xfrm>
        </p:grpSpPr>
        <p:sp>
          <p:nvSpPr>
            <p:cNvPr id="91" name="矩形 90"/>
            <p:cNvSpPr/>
            <p:nvPr/>
          </p:nvSpPr>
          <p:spPr>
            <a:xfrm>
              <a:off x="3168869" y="2191407"/>
              <a:ext cx="5931035" cy="25699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3168870" y="2211511"/>
              <a:ext cx="40013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</a:rPr>
                <a:t>在这里</a:t>
              </a:r>
              <a:r>
                <a:rPr lang="en-US" altLang="zh-CN" sz="2400" dirty="0">
                  <a:solidFill>
                    <a:schemeClr val="bg1"/>
                  </a:solidFill>
                </a:rPr>
                <a:t>……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3265714" y="2924539"/>
              <a:ext cx="5834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</a:rPr>
                <a:t>CS</a:t>
              </a:r>
              <a:r>
                <a:rPr lang="zh-CN" altLang="en-US" sz="2400" dirty="0">
                  <a:solidFill>
                    <a:schemeClr val="bg1"/>
                  </a:solidFill>
                </a:rPr>
                <a:t>所含的值我们称之为段地址（段基址）</a:t>
              </a: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3265714" y="3586193"/>
              <a:ext cx="5834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</a:rPr>
                <a:t>IP</a:t>
              </a:r>
              <a:r>
                <a:rPr lang="zh-CN" altLang="en-US" sz="2400" dirty="0">
                  <a:solidFill>
                    <a:schemeClr val="bg1"/>
                  </a:solidFill>
                </a:rPr>
                <a:t>所含的值我们称之为（段内）偏移地址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248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96296E-6 L -0.36407 -0.2291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03" y="-1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7037E-6 L 0.00013 -0.16875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449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16875 L -1.45833E-6 -3.33333E-6 " pathEditMode="relative" rAng="0" ptsTypes="AA">
                                      <p:cBhvr>
                                        <p:cTn id="1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3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3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3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3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64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7037E-6 L 0.00273 -0.48912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-2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6 L 0.00052 -0.32037 " pathEditMode="relative" rAng="0" ptsTypes="AA">
                                      <p:cBhvr>
                                        <p:cTn id="15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16019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 -0.00024 L 0.00065 -0.32037 " pathEditMode="fixed" rAng="0" ptsTypes="AA">
                                      <p:cBhvr>
                                        <p:cTn id="16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6019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6 L -0.00117 -0.3213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16065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10" grpId="0"/>
      <p:bldP spid="11" grpId="0"/>
      <p:bldP spid="12" grpId="0"/>
      <p:bldP spid="13" grpId="0"/>
      <p:bldP spid="13" grpId="1"/>
      <p:bldP spid="13" grpId="2"/>
      <p:bldP spid="24" grpId="0"/>
      <p:bldP spid="24" grpId="1"/>
      <p:bldP spid="25" grpId="0"/>
      <p:bldP spid="25" grpId="1"/>
      <p:bldP spid="25" grpId="2"/>
      <p:bldP spid="25" grpId="3"/>
      <p:bldP spid="33" grpId="0"/>
      <p:bldP spid="33" grpId="1"/>
      <p:bldP spid="34" grpId="0"/>
      <p:bldP spid="34" grpId="1"/>
      <p:bldP spid="37" grpId="0"/>
      <p:bldP spid="37" grpId="1"/>
      <p:bldP spid="38" grpId="0"/>
      <p:bldP spid="38" grpId="1"/>
      <p:bldP spid="17" grpId="0"/>
      <p:bldP spid="87" grpId="0"/>
      <p:bldP spid="88" grpId="0"/>
      <p:bldP spid="89" grpId="0"/>
      <p:bldP spid="9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51922" cy="1325563"/>
          </a:xfrm>
          <a:noFill/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8086</a:t>
            </a:r>
            <a:r>
              <a:rPr lang="zh-CN" altLang="en-US" dirty="0">
                <a:solidFill>
                  <a:schemeClr val="bg1"/>
                </a:solidFill>
              </a:rPr>
              <a:t>架构基础 </a:t>
            </a:r>
            <a:r>
              <a:rPr lang="en-US" altLang="zh-CN" dirty="0">
                <a:solidFill>
                  <a:schemeClr val="bg1"/>
                </a:solidFill>
              </a:rPr>
              <a:t>– </a:t>
            </a:r>
            <a:r>
              <a:rPr lang="zh-CN" altLang="en-US" dirty="0">
                <a:solidFill>
                  <a:schemeClr val="bg1"/>
                </a:solidFill>
              </a:rPr>
              <a:t>基本的内存地图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sz="1800" dirty="0">
                <a:solidFill>
                  <a:schemeClr val="bg1"/>
                </a:solidFill>
              </a:rPr>
              <a:t>8086 Architecture basis – Basic Memory Map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638697" y="1325563"/>
            <a:ext cx="1332411" cy="960437"/>
            <a:chOff x="2638697" y="1325563"/>
            <a:chExt cx="1332411" cy="960437"/>
          </a:xfrm>
        </p:grpSpPr>
        <p:sp>
          <p:nvSpPr>
            <p:cNvPr id="6" name="圆角矩形 5"/>
            <p:cNvSpPr/>
            <p:nvPr/>
          </p:nvSpPr>
          <p:spPr>
            <a:xfrm>
              <a:off x="2638697" y="1325563"/>
              <a:ext cx="1332411" cy="9604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38697" y="1482616"/>
              <a:ext cx="13324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</a:rPr>
                <a:t>CS</a:t>
              </a:r>
              <a:endParaRPr lang="zh-CN" altLang="en-US" sz="3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310742" y="1325563"/>
            <a:ext cx="1332411" cy="960437"/>
            <a:chOff x="4310742" y="1325563"/>
            <a:chExt cx="1332411" cy="960437"/>
          </a:xfrm>
        </p:grpSpPr>
        <p:sp>
          <p:nvSpPr>
            <p:cNvPr id="9" name="圆角矩形 8"/>
            <p:cNvSpPr/>
            <p:nvPr/>
          </p:nvSpPr>
          <p:spPr>
            <a:xfrm>
              <a:off x="4310742" y="1325563"/>
              <a:ext cx="1332411" cy="9604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310742" y="1482616"/>
              <a:ext cx="13324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</a:rPr>
                <a:t>DS</a:t>
              </a:r>
              <a:endParaRPr lang="zh-CN" altLang="en-US" sz="3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982787" y="1332076"/>
            <a:ext cx="1332411" cy="960437"/>
            <a:chOff x="5982787" y="1332076"/>
            <a:chExt cx="1332411" cy="960437"/>
          </a:xfrm>
        </p:grpSpPr>
        <p:sp>
          <p:nvSpPr>
            <p:cNvPr id="11" name="圆角矩形 10"/>
            <p:cNvSpPr/>
            <p:nvPr/>
          </p:nvSpPr>
          <p:spPr>
            <a:xfrm>
              <a:off x="5982787" y="1332076"/>
              <a:ext cx="1332411" cy="9604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982787" y="1489129"/>
              <a:ext cx="13324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</a:rPr>
                <a:t>SS</a:t>
              </a:r>
              <a:endParaRPr lang="zh-CN" altLang="en-US" sz="3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654832" y="1332076"/>
            <a:ext cx="1332411" cy="960437"/>
            <a:chOff x="7654832" y="1332076"/>
            <a:chExt cx="1332411" cy="960437"/>
          </a:xfrm>
        </p:grpSpPr>
        <p:sp>
          <p:nvSpPr>
            <p:cNvPr id="13" name="圆角矩形 12"/>
            <p:cNvSpPr/>
            <p:nvPr/>
          </p:nvSpPr>
          <p:spPr>
            <a:xfrm>
              <a:off x="7654832" y="1332076"/>
              <a:ext cx="1332411" cy="9604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654832" y="1489129"/>
              <a:ext cx="13324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 err="1">
                  <a:solidFill>
                    <a:schemeClr val="bg1"/>
                  </a:solidFill>
                </a:rPr>
                <a:t>ES</a:t>
              </a:r>
              <a:endParaRPr lang="zh-CN" altLang="en-US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52251" y="3951197"/>
            <a:ext cx="12047419" cy="960437"/>
          </a:xfrm>
          <a:prstGeom prst="round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345474" y="4307348"/>
            <a:ext cx="262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 MB </a:t>
            </a:r>
            <a:r>
              <a:rPr lang="zh-CN" altLang="en-US" dirty="0">
                <a:solidFill>
                  <a:schemeClr val="bg1"/>
                </a:solidFill>
              </a:rPr>
              <a:t>内存空间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2251" y="4918147"/>
            <a:ext cx="128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00000 H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40522" y="3575352"/>
            <a:ext cx="128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0FFFF</a:t>
            </a:r>
            <a:r>
              <a:rPr lang="en-US" altLang="zh-CN" dirty="0">
                <a:solidFill>
                  <a:schemeClr val="bg1"/>
                </a:solidFill>
              </a:rPr>
              <a:t> H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971108" y="4911634"/>
            <a:ext cx="128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43600 H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959379" y="3568839"/>
            <a:ext cx="128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535FF</a:t>
            </a:r>
            <a:r>
              <a:rPr lang="en-US" altLang="zh-CN" dirty="0">
                <a:solidFill>
                  <a:schemeClr val="bg1"/>
                </a:solidFill>
              </a:rPr>
              <a:t> H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567932" y="4911634"/>
            <a:ext cx="128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ABC00</a:t>
            </a:r>
            <a:r>
              <a:rPr lang="en-US" altLang="zh-CN" dirty="0">
                <a:solidFill>
                  <a:schemeClr val="bg1"/>
                </a:solidFill>
              </a:rPr>
              <a:t> H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556203" y="3568839"/>
            <a:ext cx="128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BBBFF</a:t>
            </a:r>
            <a:r>
              <a:rPr lang="en-US" altLang="zh-CN" dirty="0">
                <a:solidFill>
                  <a:schemeClr val="bg1"/>
                </a:solidFill>
              </a:rPr>
              <a:t> H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443168" y="4924660"/>
            <a:ext cx="128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F0000</a:t>
            </a:r>
            <a:r>
              <a:rPr lang="en-US" altLang="zh-CN" dirty="0">
                <a:solidFill>
                  <a:schemeClr val="bg1"/>
                </a:solidFill>
              </a:rPr>
              <a:t> H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1244732" y="3584958"/>
            <a:ext cx="128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FFFFF</a:t>
            </a:r>
            <a:r>
              <a:rPr lang="en-US" altLang="zh-CN" dirty="0">
                <a:solidFill>
                  <a:schemeClr val="bg1"/>
                </a:solidFill>
              </a:rPr>
              <a:t> H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0" y="5743804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不难发现，每个段的结束地址减去起始地址，都等于</a:t>
            </a:r>
            <a:r>
              <a:rPr lang="en-US" altLang="zh-CN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FFFF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CN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这也就是说明，每个段的最大容量是</a:t>
            </a:r>
            <a:r>
              <a:rPr lang="en-US" altLang="zh-CN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64KB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，即偏移地址所能达到的最大段内寻址。</a:t>
            </a:r>
          </a:p>
        </p:txBody>
      </p:sp>
    </p:spTree>
    <p:extLst>
      <p:ext uri="{BB962C8B-B14F-4D97-AF65-F5344CB8AC3E}">
        <p14:creationId xmlns:p14="http://schemas.microsoft.com/office/powerpoint/2010/main" val="37726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44444E-6 L -0.34922 0.38056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1" y="1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7 L -0.15872 0.38194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43" y="19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7 L -0.17005 0.38194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03" y="19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44444E-6 L 0.66302 0.38056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51" y="1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20" grpId="0"/>
      <p:bldP spid="21" grpId="0"/>
      <p:bldP spid="23" grpId="0"/>
      <p:bldP spid="24" grpId="0"/>
      <p:bldP spid="26" grpId="0"/>
      <p:bldP spid="27" grpId="0"/>
      <p:bldP spid="29" grpId="0"/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A5E5F97-0FA4-45A0-8EFD-DFDF55740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51922" cy="1325563"/>
          </a:xfrm>
          <a:noFill/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8086</a:t>
            </a:r>
            <a:r>
              <a:rPr lang="zh-CN" altLang="en-US" dirty="0">
                <a:solidFill>
                  <a:schemeClr val="bg1"/>
                </a:solidFill>
              </a:rPr>
              <a:t>架构基础 </a:t>
            </a:r>
            <a:r>
              <a:rPr lang="en-US" altLang="zh-CN" dirty="0">
                <a:solidFill>
                  <a:schemeClr val="bg1"/>
                </a:solidFill>
              </a:rPr>
              <a:t>– </a:t>
            </a:r>
            <a:r>
              <a:rPr lang="zh-CN" altLang="en-US" dirty="0">
                <a:solidFill>
                  <a:schemeClr val="bg1"/>
                </a:solidFill>
              </a:rPr>
              <a:t>更多的寄存器（一）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sz="1800" dirty="0">
                <a:solidFill>
                  <a:schemeClr val="bg1"/>
                </a:solidFill>
              </a:rPr>
              <a:t>8086 Architecture basis – More Registers (one)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9D7268-1E50-4CDD-9AD1-FD18917E0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20" y="1188874"/>
            <a:ext cx="3045514" cy="28651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0456CDF-C2E3-409B-A610-1C5A512628A2}"/>
              </a:ext>
            </a:extLst>
          </p:cNvPr>
          <p:cNvSpPr/>
          <p:nvPr/>
        </p:nvSpPr>
        <p:spPr>
          <a:xfrm>
            <a:off x="758858" y="2234153"/>
            <a:ext cx="1725105" cy="207389"/>
          </a:xfrm>
          <a:prstGeom prst="rect">
            <a:avLst/>
          </a:prstGeom>
          <a:noFill/>
          <a:ln w="38100">
            <a:solidFill>
              <a:srgbClr val="FF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E40F55D-7631-4695-ADC5-C56B43DBDB0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483963" y="2337848"/>
            <a:ext cx="284637" cy="0"/>
          </a:xfrm>
          <a:prstGeom prst="straightConnector1">
            <a:avLst/>
          </a:prstGeom>
          <a:ln w="38100">
            <a:solidFill>
              <a:srgbClr val="FF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EC4A9714-CAB6-4CDF-910C-D55E02EE8C1A}"/>
              </a:ext>
            </a:extLst>
          </p:cNvPr>
          <p:cNvSpPr txBox="1"/>
          <p:nvPr/>
        </p:nvSpPr>
        <p:spPr>
          <a:xfrm>
            <a:off x="2715901" y="2207042"/>
            <a:ext cx="4493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rgbClr val="FF0000"/>
                </a:solidFill>
              </a:rPr>
              <a:t>AX</a:t>
            </a:r>
            <a:endParaRPr lang="zh-CN" altLang="en-US" sz="1100" b="1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A2ACEF-40F0-47C8-A609-B4FC4B4AE4F1}"/>
              </a:ext>
            </a:extLst>
          </p:cNvPr>
          <p:cNvSpPr txBox="1"/>
          <p:nvPr/>
        </p:nvSpPr>
        <p:spPr>
          <a:xfrm>
            <a:off x="3449554" y="1196187"/>
            <a:ext cx="3597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我们的寄存器发生了什么问题？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95B41B3-9945-4032-ADB5-6E032B4D7F47}"/>
              </a:ext>
            </a:extLst>
          </p:cNvPr>
          <p:cNvSpPr/>
          <p:nvPr/>
        </p:nvSpPr>
        <p:spPr>
          <a:xfrm>
            <a:off x="758858" y="2425767"/>
            <a:ext cx="1725105" cy="207389"/>
          </a:xfrm>
          <a:prstGeom prst="rect">
            <a:avLst/>
          </a:prstGeom>
          <a:noFill/>
          <a:ln w="38100">
            <a:solidFill>
              <a:srgbClr val="FF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241ED20-96F2-4FCB-A70F-B9C01BD8F327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2483963" y="2529462"/>
            <a:ext cx="284637" cy="0"/>
          </a:xfrm>
          <a:prstGeom prst="straightConnector1">
            <a:avLst/>
          </a:prstGeom>
          <a:ln w="38100">
            <a:solidFill>
              <a:srgbClr val="FF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DBCD5007-B108-4924-896D-1448D2BE6A47}"/>
              </a:ext>
            </a:extLst>
          </p:cNvPr>
          <p:cNvSpPr txBox="1"/>
          <p:nvPr/>
        </p:nvSpPr>
        <p:spPr>
          <a:xfrm>
            <a:off x="2715901" y="2398656"/>
            <a:ext cx="4493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rgbClr val="FF0000"/>
                </a:solidFill>
              </a:rPr>
              <a:t>BX</a:t>
            </a:r>
            <a:endParaRPr lang="zh-CN" altLang="en-US" sz="1100" b="1" dirty="0">
              <a:solidFill>
                <a:srgbClr val="FF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9A5E946-27B8-4C7E-A43B-4E01E6B8F4DA}"/>
              </a:ext>
            </a:extLst>
          </p:cNvPr>
          <p:cNvSpPr/>
          <p:nvPr/>
        </p:nvSpPr>
        <p:spPr>
          <a:xfrm>
            <a:off x="758858" y="2617378"/>
            <a:ext cx="1725105" cy="207389"/>
          </a:xfrm>
          <a:prstGeom prst="rect">
            <a:avLst/>
          </a:prstGeom>
          <a:noFill/>
          <a:ln w="38100">
            <a:solidFill>
              <a:srgbClr val="FF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E9338C2-4F37-4643-A5A8-6FFA209F01C8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483963" y="2721073"/>
            <a:ext cx="284637" cy="0"/>
          </a:xfrm>
          <a:prstGeom prst="straightConnector1">
            <a:avLst/>
          </a:prstGeom>
          <a:ln w="38100">
            <a:solidFill>
              <a:srgbClr val="FF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2F4E97F4-D097-44F6-9427-AE76581CAC17}"/>
              </a:ext>
            </a:extLst>
          </p:cNvPr>
          <p:cNvSpPr txBox="1"/>
          <p:nvPr/>
        </p:nvSpPr>
        <p:spPr>
          <a:xfrm>
            <a:off x="2715901" y="2590267"/>
            <a:ext cx="4493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rgbClr val="FF0000"/>
                </a:solidFill>
              </a:rPr>
              <a:t>CX</a:t>
            </a:r>
            <a:endParaRPr lang="zh-CN" altLang="en-US" sz="1100" b="1" dirty="0">
              <a:solidFill>
                <a:srgbClr val="FF0000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A8913A1-272C-4BC3-9818-E27ADE9BA1B4}"/>
              </a:ext>
            </a:extLst>
          </p:cNvPr>
          <p:cNvSpPr/>
          <p:nvPr/>
        </p:nvSpPr>
        <p:spPr>
          <a:xfrm>
            <a:off x="758858" y="2792319"/>
            <a:ext cx="1725105" cy="207389"/>
          </a:xfrm>
          <a:prstGeom prst="rect">
            <a:avLst/>
          </a:prstGeom>
          <a:noFill/>
          <a:ln w="38100">
            <a:solidFill>
              <a:srgbClr val="FF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E2C64B8-A5F9-4F72-9C34-44E40C5EFE57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2483963" y="2896014"/>
            <a:ext cx="284637" cy="0"/>
          </a:xfrm>
          <a:prstGeom prst="straightConnector1">
            <a:avLst/>
          </a:prstGeom>
          <a:ln w="38100">
            <a:solidFill>
              <a:srgbClr val="FF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DA63DBF-79B8-4868-86CA-785C8E79B6AC}"/>
              </a:ext>
            </a:extLst>
          </p:cNvPr>
          <p:cNvSpPr txBox="1"/>
          <p:nvPr/>
        </p:nvSpPr>
        <p:spPr>
          <a:xfrm>
            <a:off x="2715901" y="2765208"/>
            <a:ext cx="4493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rgbClr val="FF0000"/>
                </a:solidFill>
              </a:rPr>
              <a:t>DX</a:t>
            </a:r>
            <a:endParaRPr lang="zh-CN" altLang="en-US" sz="1100" b="1" dirty="0">
              <a:solidFill>
                <a:srgbClr val="FF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AEABD24-D4AF-4A8C-A3B4-45B01437FE3C}"/>
              </a:ext>
            </a:extLst>
          </p:cNvPr>
          <p:cNvSpPr txBox="1"/>
          <p:nvPr/>
        </p:nvSpPr>
        <p:spPr>
          <a:xfrm>
            <a:off x="3758020" y="1565519"/>
            <a:ext cx="299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要知道，</a:t>
            </a:r>
            <a:r>
              <a:rPr lang="en-US" altLang="zh-CN" sz="1100" dirty="0">
                <a:solidFill>
                  <a:schemeClr val="bg1"/>
                </a:solidFill>
              </a:rPr>
              <a:t>8086</a:t>
            </a:r>
            <a:r>
              <a:rPr lang="zh-CN" altLang="en-US" sz="1100" dirty="0">
                <a:solidFill>
                  <a:schemeClr val="bg1"/>
                </a:solidFill>
              </a:rPr>
              <a:t>是</a:t>
            </a:r>
            <a:r>
              <a:rPr lang="en-US" altLang="zh-CN" sz="1100" dirty="0">
                <a:solidFill>
                  <a:schemeClr val="bg1"/>
                </a:solidFill>
              </a:rPr>
              <a:t>16</a:t>
            </a:r>
            <a:r>
              <a:rPr lang="zh-CN" altLang="en-US" sz="1100" dirty="0">
                <a:solidFill>
                  <a:schemeClr val="bg1"/>
                </a:solidFill>
              </a:rPr>
              <a:t>位处理器，所以寄存器也是</a:t>
            </a:r>
            <a:r>
              <a:rPr lang="en-US" altLang="zh-CN" sz="1100" dirty="0">
                <a:solidFill>
                  <a:schemeClr val="bg1"/>
                </a:solidFill>
              </a:rPr>
              <a:t>16</a:t>
            </a:r>
            <a:r>
              <a:rPr lang="zh-CN" altLang="en-US" sz="1100" dirty="0">
                <a:solidFill>
                  <a:schemeClr val="bg1"/>
                </a:solidFill>
              </a:rPr>
              <a:t>位的。既然之前说过，</a:t>
            </a:r>
            <a:r>
              <a:rPr lang="en-US" altLang="zh-CN" sz="1100" dirty="0">
                <a:solidFill>
                  <a:schemeClr val="bg1"/>
                </a:solidFill>
              </a:rPr>
              <a:t>8086</a:t>
            </a:r>
            <a:r>
              <a:rPr lang="zh-CN" altLang="en-US" sz="1100" dirty="0">
                <a:solidFill>
                  <a:schemeClr val="bg1"/>
                </a:solidFill>
              </a:rPr>
              <a:t>既能处理</a:t>
            </a:r>
            <a:r>
              <a:rPr lang="en-US" altLang="zh-CN" sz="1100" dirty="0">
                <a:solidFill>
                  <a:schemeClr val="bg1"/>
                </a:solidFill>
              </a:rPr>
              <a:t>16</a:t>
            </a:r>
            <a:r>
              <a:rPr lang="zh-CN" altLang="en-US" sz="1100" dirty="0">
                <a:solidFill>
                  <a:schemeClr val="bg1"/>
                </a:solidFill>
              </a:rPr>
              <a:t>位的数据也能处理</a:t>
            </a:r>
            <a:r>
              <a:rPr lang="en-US" altLang="zh-CN" sz="1100" dirty="0">
                <a:solidFill>
                  <a:schemeClr val="bg1"/>
                </a:solidFill>
              </a:rPr>
              <a:t>8</a:t>
            </a:r>
            <a:r>
              <a:rPr lang="zh-CN" altLang="en-US" sz="1100" dirty="0">
                <a:solidFill>
                  <a:schemeClr val="bg1"/>
                </a:solidFill>
              </a:rPr>
              <a:t>位的数据，那么这究竟是如何实现的呢？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9D62A59-1F37-4F84-A8BC-61B81317F786}"/>
              </a:ext>
            </a:extLst>
          </p:cNvPr>
          <p:cNvSpPr txBox="1"/>
          <p:nvPr/>
        </p:nvSpPr>
        <p:spPr>
          <a:xfrm>
            <a:off x="3449554" y="2299233"/>
            <a:ext cx="318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寄存器高低位的拆分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95A401A-8501-4B72-9BCD-93D7FFD3BA81}"/>
              </a:ext>
            </a:extLst>
          </p:cNvPr>
          <p:cNvSpPr txBox="1"/>
          <p:nvPr/>
        </p:nvSpPr>
        <p:spPr>
          <a:xfrm>
            <a:off x="3758020" y="2670768"/>
            <a:ext cx="339937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8086</a:t>
            </a:r>
            <a:r>
              <a:rPr lang="zh-CN" altLang="en-US" sz="1100" dirty="0">
                <a:solidFill>
                  <a:schemeClr val="bg1"/>
                </a:solidFill>
              </a:rPr>
              <a:t>允许将四个标准的</a:t>
            </a:r>
            <a:r>
              <a:rPr lang="en-US" altLang="zh-CN" sz="1100" dirty="0">
                <a:solidFill>
                  <a:schemeClr val="bg1"/>
                </a:solidFill>
              </a:rPr>
              <a:t>16</a:t>
            </a:r>
            <a:r>
              <a:rPr lang="zh-CN" altLang="en-US" sz="1100" dirty="0">
                <a:solidFill>
                  <a:schemeClr val="bg1"/>
                </a:solidFill>
              </a:rPr>
              <a:t>位寄存器（只是红色方框框起来的那四个）拆分成两个</a:t>
            </a:r>
            <a:r>
              <a:rPr lang="en-US" altLang="zh-CN" sz="1100" dirty="0">
                <a:solidFill>
                  <a:schemeClr val="bg1"/>
                </a:solidFill>
              </a:rPr>
              <a:t>8</a:t>
            </a:r>
            <a:r>
              <a:rPr lang="zh-CN" altLang="en-US" sz="1100" dirty="0">
                <a:solidFill>
                  <a:schemeClr val="bg1"/>
                </a:solidFill>
              </a:rPr>
              <a:t>位寄存器。以</a:t>
            </a:r>
            <a:r>
              <a:rPr lang="en-US" altLang="zh-CN" sz="1100" dirty="0">
                <a:solidFill>
                  <a:schemeClr val="bg1"/>
                </a:solidFill>
              </a:rPr>
              <a:t>AX</a:t>
            </a:r>
            <a:r>
              <a:rPr lang="zh-CN" altLang="en-US" sz="1100" dirty="0">
                <a:solidFill>
                  <a:schemeClr val="bg1"/>
                </a:solidFill>
              </a:rPr>
              <a:t>为例，如下图所示。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42F1098-6462-4623-A898-AF183C6207E8}"/>
              </a:ext>
            </a:extLst>
          </p:cNvPr>
          <p:cNvSpPr/>
          <p:nvPr/>
        </p:nvSpPr>
        <p:spPr>
          <a:xfrm>
            <a:off x="3550586" y="3304456"/>
            <a:ext cx="275167" cy="240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</a:t>
            </a:r>
            <a:endParaRPr lang="zh-CN" altLang="en-US" sz="14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E0C4B4A-45A8-4B32-A09C-593C187A882D}"/>
              </a:ext>
            </a:extLst>
          </p:cNvPr>
          <p:cNvSpPr/>
          <p:nvPr/>
        </p:nvSpPr>
        <p:spPr>
          <a:xfrm>
            <a:off x="3825753" y="3304455"/>
            <a:ext cx="275167" cy="240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</a:t>
            </a:r>
            <a:endParaRPr lang="zh-CN" altLang="en-US" sz="14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B7E70DD-BA17-4DC1-B49E-47366D14F692}"/>
              </a:ext>
            </a:extLst>
          </p:cNvPr>
          <p:cNvSpPr/>
          <p:nvPr/>
        </p:nvSpPr>
        <p:spPr>
          <a:xfrm>
            <a:off x="4100920" y="3304455"/>
            <a:ext cx="275167" cy="240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</a:t>
            </a:r>
            <a:endParaRPr lang="zh-CN" altLang="en-US" sz="14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4D52B2E-70A0-493F-827D-656CDB5419D3}"/>
              </a:ext>
            </a:extLst>
          </p:cNvPr>
          <p:cNvSpPr/>
          <p:nvPr/>
        </p:nvSpPr>
        <p:spPr>
          <a:xfrm>
            <a:off x="4376087" y="3304455"/>
            <a:ext cx="275167" cy="240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</a:t>
            </a:r>
            <a:endParaRPr lang="zh-CN" altLang="en-US" sz="14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055115-4264-4975-B30F-A4D5E10DCB20}"/>
              </a:ext>
            </a:extLst>
          </p:cNvPr>
          <p:cNvSpPr/>
          <p:nvPr/>
        </p:nvSpPr>
        <p:spPr>
          <a:xfrm>
            <a:off x="4651254" y="3304456"/>
            <a:ext cx="275167" cy="240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</a:t>
            </a:r>
            <a:endParaRPr lang="zh-CN" altLang="en-US" sz="14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28DB3D4-395B-4FA4-B9C4-1528F9737CD9}"/>
              </a:ext>
            </a:extLst>
          </p:cNvPr>
          <p:cNvSpPr/>
          <p:nvPr/>
        </p:nvSpPr>
        <p:spPr>
          <a:xfrm>
            <a:off x="4926421" y="3304455"/>
            <a:ext cx="275167" cy="240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</a:t>
            </a:r>
            <a:endParaRPr lang="zh-CN" altLang="en-US" sz="14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3D48B4E-674E-40F0-9FD1-6E550B9CFD82}"/>
              </a:ext>
            </a:extLst>
          </p:cNvPr>
          <p:cNvSpPr/>
          <p:nvPr/>
        </p:nvSpPr>
        <p:spPr>
          <a:xfrm>
            <a:off x="5201588" y="3304455"/>
            <a:ext cx="275167" cy="240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</a:t>
            </a:r>
            <a:endParaRPr lang="zh-CN" altLang="en-US" sz="14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A1CB225-FC5C-4138-BC18-A18311AA10AD}"/>
              </a:ext>
            </a:extLst>
          </p:cNvPr>
          <p:cNvSpPr/>
          <p:nvPr/>
        </p:nvSpPr>
        <p:spPr>
          <a:xfrm>
            <a:off x="5476755" y="3304455"/>
            <a:ext cx="275167" cy="240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</a:t>
            </a:r>
            <a:endParaRPr lang="zh-CN" altLang="en-US" sz="14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ABC433A-2BB8-419A-8735-681215675F37}"/>
              </a:ext>
            </a:extLst>
          </p:cNvPr>
          <p:cNvSpPr/>
          <p:nvPr/>
        </p:nvSpPr>
        <p:spPr>
          <a:xfrm>
            <a:off x="5751922" y="3304456"/>
            <a:ext cx="275167" cy="240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</a:t>
            </a:r>
            <a:endParaRPr lang="zh-CN" altLang="en-US" sz="14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774ECF0-3594-4399-9596-EC1AF61D208A}"/>
              </a:ext>
            </a:extLst>
          </p:cNvPr>
          <p:cNvSpPr/>
          <p:nvPr/>
        </p:nvSpPr>
        <p:spPr>
          <a:xfrm>
            <a:off x="6027089" y="3304455"/>
            <a:ext cx="275167" cy="240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</a:t>
            </a:r>
            <a:endParaRPr lang="zh-CN" altLang="en-US" sz="14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F6C1A15-2DEA-4787-9ABB-9BFCC997A93E}"/>
              </a:ext>
            </a:extLst>
          </p:cNvPr>
          <p:cNvSpPr/>
          <p:nvPr/>
        </p:nvSpPr>
        <p:spPr>
          <a:xfrm>
            <a:off x="6302256" y="3304455"/>
            <a:ext cx="275167" cy="240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</a:t>
            </a:r>
            <a:endParaRPr lang="zh-CN" altLang="en-US" sz="14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A1A63CF-C7AD-40CA-B141-8772174579EF}"/>
              </a:ext>
            </a:extLst>
          </p:cNvPr>
          <p:cNvSpPr/>
          <p:nvPr/>
        </p:nvSpPr>
        <p:spPr>
          <a:xfrm>
            <a:off x="6577423" y="3304455"/>
            <a:ext cx="275167" cy="240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</a:t>
            </a:r>
            <a:endParaRPr lang="zh-CN" altLang="en-US" sz="14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BB69FF6-9536-444C-A52B-3A42AC96ED15}"/>
              </a:ext>
            </a:extLst>
          </p:cNvPr>
          <p:cNvSpPr/>
          <p:nvPr/>
        </p:nvSpPr>
        <p:spPr>
          <a:xfrm>
            <a:off x="6852590" y="3304456"/>
            <a:ext cx="275167" cy="240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</a:t>
            </a:r>
            <a:endParaRPr lang="zh-CN" altLang="en-US" sz="14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C88C96B-46BB-4CDF-88B9-84FCE7955524}"/>
              </a:ext>
            </a:extLst>
          </p:cNvPr>
          <p:cNvSpPr/>
          <p:nvPr/>
        </p:nvSpPr>
        <p:spPr>
          <a:xfrm>
            <a:off x="7127757" y="3304455"/>
            <a:ext cx="275167" cy="240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</a:t>
            </a:r>
            <a:endParaRPr lang="zh-CN" altLang="en-US" sz="14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64DB582-FEF5-4729-8DE4-0E4A1393D35F}"/>
              </a:ext>
            </a:extLst>
          </p:cNvPr>
          <p:cNvSpPr/>
          <p:nvPr/>
        </p:nvSpPr>
        <p:spPr>
          <a:xfrm>
            <a:off x="7402924" y="3304455"/>
            <a:ext cx="275167" cy="240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</a:t>
            </a:r>
            <a:endParaRPr lang="zh-CN" altLang="en-US" sz="14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F5807C1-0EED-45D2-9B15-5F720CFA5E02}"/>
              </a:ext>
            </a:extLst>
          </p:cNvPr>
          <p:cNvSpPr/>
          <p:nvPr/>
        </p:nvSpPr>
        <p:spPr>
          <a:xfrm>
            <a:off x="7678091" y="3304455"/>
            <a:ext cx="275167" cy="240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</a:t>
            </a:r>
            <a:endParaRPr lang="zh-CN" altLang="en-US" sz="1400" dirty="0"/>
          </a:p>
        </p:txBody>
      </p:sp>
      <p:sp>
        <p:nvSpPr>
          <p:cNvPr id="51" name="右中括号 50">
            <a:extLst>
              <a:ext uri="{FF2B5EF4-FFF2-40B4-BE49-F238E27FC236}">
                <a16:creationId xmlns:a16="http://schemas.microsoft.com/office/drawing/2014/main" id="{D2C6761E-EB56-4E74-BE71-B707598CD930}"/>
              </a:ext>
            </a:extLst>
          </p:cNvPr>
          <p:cNvSpPr/>
          <p:nvPr/>
        </p:nvSpPr>
        <p:spPr>
          <a:xfrm rot="5400000">
            <a:off x="4629310" y="2493418"/>
            <a:ext cx="45719" cy="2203166"/>
          </a:xfrm>
          <a:prstGeom prst="rightBracket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右中括号 51">
            <a:extLst>
              <a:ext uri="{FF2B5EF4-FFF2-40B4-BE49-F238E27FC236}">
                <a16:creationId xmlns:a16="http://schemas.microsoft.com/office/drawing/2014/main" id="{3C6F9EC4-92D0-4E91-A231-5CF8A7B19560}"/>
              </a:ext>
            </a:extLst>
          </p:cNvPr>
          <p:cNvSpPr/>
          <p:nvPr/>
        </p:nvSpPr>
        <p:spPr>
          <a:xfrm rot="5400000">
            <a:off x="6828815" y="2595064"/>
            <a:ext cx="45719" cy="2203166"/>
          </a:xfrm>
          <a:prstGeom prst="rightBracket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5381770-57B7-42F1-A1E1-3F1A61F58C17}"/>
              </a:ext>
            </a:extLst>
          </p:cNvPr>
          <p:cNvSpPr txBox="1"/>
          <p:nvPr/>
        </p:nvSpPr>
        <p:spPr>
          <a:xfrm>
            <a:off x="4328991" y="3617861"/>
            <a:ext cx="9276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</a:rPr>
              <a:t>高八位</a:t>
            </a:r>
            <a:endParaRPr lang="en-US" altLang="zh-CN" sz="1100" dirty="0">
              <a:solidFill>
                <a:schemeClr val="bg1"/>
              </a:solidFill>
            </a:endParaRPr>
          </a:p>
          <a:p>
            <a:pPr algn="ctr"/>
            <a:r>
              <a:rPr lang="zh-CN" altLang="en-US" sz="1100" dirty="0">
                <a:solidFill>
                  <a:schemeClr val="bg1"/>
                </a:solidFill>
              </a:rPr>
              <a:t>（</a:t>
            </a:r>
            <a:r>
              <a:rPr lang="en-US" altLang="zh-CN" sz="1100" dirty="0">
                <a:solidFill>
                  <a:srgbClr val="FF0000"/>
                </a:solidFill>
              </a:rPr>
              <a:t>A</a:t>
            </a:r>
            <a:r>
              <a:rPr lang="en-US" altLang="zh-CN" sz="1100" b="1" dirty="0">
                <a:solidFill>
                  <a:srgbClr val="FF0000"/>
                </a:solidFill>
              </a:rPr>
              <a:t>H </a:t>
            </a:r>
            <a:r>
              <a:rPr lang="en-US" altLang="zh-CN" sz="1100" dirty="0" err="1">
                <a:solidFill>
                  <a:schemeClr val="bg1"/>
                </a:solidFill>
              </a:rPr>
              <a:t>igh</a:t>
            </a:r>
            <a:r>
              <a:rPr lang="zh-CN" altLang="en-US" sz="11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667E4BC-F742-4866-85B7-D1D68D957A5A}"/>
              </a:ext>
            </a:extLst>
          </p:cNvPr>
          <p:cNvSpPr txBox="1"/>
          <p:nvPr/>
        </p:nvSpPr>
        <p:spPr>
          <a:xfrm>
            <a:off x="6609965" y="3711110"/>
            <a:ext cx="7604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</a:rPr>
              <a:t>低八位</a:t>
            </a:r>
            <a:endParaRPr lang="en-US" altLang="zh-CN" sz="1100" dirty="0">
              <a:solidFill>
                <a:schemeClr val="bg1"/>
              </a:solidFill>
            </a:endParaRPr>
          </a:p>
          <a:p>
            <a:pPr algn="ctr"/>
            <a:r>
              <a:rPr lang="zh-CN" altLang="en-US" sz="1100" dirty="0">
                <a:solidFill>
                  <a:schemeClr val="bg1"/>
                </a:solidFill>
              </a:rPr>
              <a:t>（</a:t>
            </a:r>
            <a:r>
              <a:rPr lang="en-US" altLang="zh-CN" sz="1100" dirty="0">
                <a:solidFill>
                  <a:srgbClr val="FF0000"/>
                </a:solidFill>
              </a:rPr>
              <a:t>A</a:t>
            </a:r>
            <a:r>
              <a:rPr lang="en-US" altLang="zh-CN" sz="1100" b="1" dirty="0">
                <a:solidFill>
                  <a:srgbClr val="FF0000"/>
                </a:solidFill>
              </a:rPr>
              <a:t>L </a:t>
            </a:r>
            <a:r>
              <a:rPr lang="en-US" altLang="zh-CN" sz="1100" dirty="0">
                <a:solidFill>
                  <a:schemeClr val="bg1"/>
                </a:solidFill>
              </a:rPr>
              <a:t>ow</a:t>
            </a:r>
            <a:r>
              <a:rPr lang="zh-CN" altLang="en-US" sz="11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55" name="右中括号 54">
            <a:extLst>
              <a:ext uri="{FF2B5EF4-FFF2-40B4-BE49-F238E27FC236}">
                <a16:creationId xmlns:a16="http://schemas.microsoft.com/office/drawing/2014/main" id="{80AD5D01-B3C3-44B2-B3D7-2EA1CAF46FE0}"/>
              </a:ext>
            </a:extLst>
          </p:cNvPr>
          <p:cNvSpPr/>
          <p:nvPr/>
        </p:nvSpPr>
        <p:spPr>
          <a:xfrm rot="5400000">
            <a:off x="5729062" y="1900085"/>
            <a:ext cx="45719" cy="4402672"/>
          </a:xfrm>
          <a:prstGeom prst="rightBracket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07E9A07-4EEE-4D9A-AE4D-085C68ACC42F}"/>
              </a:ext>
            </a:extLst>
          </p:cNvPr>
          <p:cNvSpPr txBox="1"/>
          <p:nvPr/>
        </p:nvSpPr>
        <p:spPr>
          <a:xfrm>
            <a:off x="5579942" y="4101421"/>
            <a:ext cx="6191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</a:rPr>
              <a:t>寄存器</a:t>
            </a:r>
            <a:r>
              <a:rPr lang="en-US" altLang="zh-CN" sz="1100" dirty="0">
                <a:solidFill>
                  <a:schemeClr val="bg1"/>
                </a:solidFill>
              </a:rPr>
              <a:t>AX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814DC02F-AF18-4D7F-A868-305DDE5BCE9F}"/>
              </a:ext>
            </a:extLst>
          </p:cNvPr>
          <p:cNvSpPr txBox="1"/>
          <p:nvPr/>
        </p:nvSpPr>
        <p:spPr>
          <a:xfrm>
            <a:off x="202020" y="4427382"/>
            <a:ext cx="273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他们都有些什么用途？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F316338-8C48-42C6-9374-E26D164A0411}"/>
              </a:ext>
            </a:extLst>
          </p:cNvPr>
          <p:cNvSpPr txBox="1"/>
          <p:nvPr/>
        </p:nvSpPr>
        <p:spPr>
          <a:xfrm>
            <a:off x="282283" y="4849636"/>
            <a:ext cx="7784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AX </a:t>
            </a:r>
            <a:r>
              <a:rPr lang="en-US" altLang="zh-CN" sz="1400" dirty="0">
                <a:solidFill>
                  <a:schemeClr val="bg1"/>
                </a:solidFill>
                <a:sym typeface="Wingdings" panose="05000000000000000000" pitchFamily="2" charset="2"/>
              </a:rPr>
              <a:t>:</a:t>
            </a:r>
            <a:r>
              <a:rPr lang="zh-CN" alt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（</a:t>
            </a:r>
            <a:r>
              <a:rPr lang="en-US" altLang="zh-CN" sz="1400" dirty="0">
                <a:solidFill>
                  <a:schemeClr val="bg1"/>
                </a:solidFill>
                <a:sym typeface="Wingdings" panose="05000000000000000000" pitchFamily="2" charset="2"/>
              </a:rPr>
              <a:t>Accumulator</a:t>
            </a:r>
            <a:r>
              <a:rPr lang="zh-CN" alt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）  </a:t>
            </a:r>
            <a:r>
              <a:rPr lang="zh-CN" altLang="en-US" sz="1400" dirty="0">
                <a:solidFill>
                  <a:schemeClr val="bg1"/>
                </a:solidFill>
              </a:rPr>
              <a:t>俗称累加寄存器，通常用于存放算数或者逻辑运算的结果。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4886D4D-3B95-411B-A72B-41E14D4C7974}"/>
              </a:ext>
            </a:extLst>
          </p:cNvPr>
          <p:cNvSpPr txBox="1"/>
          <p:nvPr/>
        </p:nvSpPr>
        <p:spPr>
          <a:xfrm>
            <a:off x="282282" y="5164609"/>
            <a:ext cx="6390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BX :</a:t>
            </a:r>
            <a:r>
              <a:rPr lang="zh-CN" alt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（</a:t>
            </a:r>
            <a:r>
              <a:rPr lang="en-US" altLang="zh-CN" sz="1400" dirty="0">
                <a:solidFill>
                  <a:schemeClr val="bg1"/>
                </a:solidFill>
                <a:sym typeface="Wingdings" panose="05000000000000000000" pitchFamily="2" charset="2"/>
              </a:rPr>
              <a:t>Base Register</a:t>
            </a:r>
            <a:r>
              <a:rPr lang="zh-CN" alt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）  </a:t>
            </a:r>
            <a:r>
              <a:rPr lang="zh-CN" altLang="en-US" sz="1400" dirty="0">
                <a:solidFill>
                  <a:schemeClr val="bg1"/>
                </a:solidFill>
              </a:rPr>
              <a:t>俗称基址寄存器，通常用于操作数据时存放基地址。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22F3C9D-A52D-4F09-8E36-5E134381231E}"/>
              </a:ext>
            </a:extLst>
          </p:cNvPr>
          <p:cNvSpPr txBox="1"/>
          <p:nvPr/>
        </p:nvSpPr>
        <p:spPr>
          <a:xfrm>
            <a:off x="282282" y="5479582"/>
            <a:ext cx="6390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CX :</a:t>
            </a:r>
            <a:r>
              <a:rPr lang="zh-CN" alt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（</a:t>
            </a:r>
            <a:r>
              <a:rPr lang="en-US" altLang="zh-CN" sz="1400" dirty="0">
                <a:solidFill>
                  <a:schemeClr val="bg1"/>
                </a:solidFill>
                <a:sym typeface="Wingdings" panose="05000000000000000000" pitchFamily="2" charset="2"/>
              </a:rPr>
              <a:t>Count Register</a:t>
            </a:r>
            <a:r>
              <a:rPr lang="zh-CN" alt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）</a:t>
            </a:r>
            <a:r>
              <a:rPr lang="zh-CN" altLang="en-US" sz="1400" dirty="0">
                <a:solidFill>
                  <a:schemeClr val="bg1"/>
                </a:solidFill>
              </a:rPr>
              <a:t>俗称计数寄存器，顾名思义，计数用的。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9D09AA2-1F72-4BC1-ADF7-0C5A01B7A734}"/>
              </a:ext>
            </a:extLst>
          </p:cNvPr>
          <p:cNvSpPr txBox="1"/>
          <p:nvPr/>
        </p:nvSpPr>
        <p:spPr>
          <a:xfrm>
            <a:off x="284263" y="5796988"/>
            <a:ext cx="7033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DX :</a:t>
            </a:r>
            <a:r>
              <a:rPr lang="zh-CN" alt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（</a:t>
            </a:r>
            <a:r>
              <a:rPr lang="en-US" altLang="zh-CN" sz="1400" dirty="0">
                <a:solidFill>
                  <a:schemeClr val="bg1"/>
                </a:solidFill>
                <a:sym typeface="Wingdings" panose="05000000000000000000" pitchFamily="2" charset="2"/>
              </a:rPr>
              <a:t>Data Register</a:t>
            </a:r>
            <a:r>
              <a:rPr lang="zh-CN" alt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）  </a:t>
            </a:r>
            <a:r>
              <a:rPr lang="zh-CN" altLang="en-US" sz="1400" dirty="0">
                <a:solidFill>
                  <a:schemeClr val="bg1"/>
                </a:solidFill>
              </a:rPr>
              <a:t>俗称数据寄存器，通常用于存放在内存读写操作时产生的数据。</a:t>
            </a:r>
          </a:p>
        </p:txBody>
      </p:sp>
    </p:spTree>
    <p:extLst>
      <p:ext uri="{BB962C8B-B14F-4D97-AF65-F5344CB8AC3E}">
        <p14:creationId xmlns:p14="http://schemas.microsoft.com/office/powerpoint/2010/main" val="337773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  <p:bldP spid="14" grpId="0"/>
      <p:bldP spid="17" grpId="0" animBg="1"/>
      <p:bldP spid="19" grpId="0"/>
      <p:bldP spid="20" grpId="0" animBg="1"/>
      <p:bldP spid="22" grpId="0"/>
      <p:bldP spid="23" grpId="0" animBg="1"/>
      <p:bldP spid="25" grpId="0"/>
      <p:bldP spid="26" grpId="0"/>
      <p:bldP spid="27" grpId="0"/>
      <p:bldP spid="29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5" grpId="0" animBg="1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8D0381C-3020-4766-8F8D-780EBC5DA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51922" cy="1325563"/>
          </a:xfrm>
          <a:noFill/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8086</a:t>
            </a:r>
            <a:r>
              <a:rPr lang="zh-CN" altLang="en-US" dirty="0">
                <a:solidFill>
                  <a:schemeClr val="bg1"/>
                </a:solidFill>
              </a:rPr>
              <a:t>架构基础 </a:t>
            </a:r>
            <a:r>
              <a:rPr lang="en-US" altLang="zh-CN" dirty="0">
                <a:solidFill>
                  <a:schemeClr val="bg1"/>
                </a:solidFill>
              </a:rPr>
              <a:t>– </a:t>
            </a:r>
            <a:r>
              <a:rPr lang="zh-CN" altLang="en-US" dirty="0">
                <a:solidFill>
                  <a:schemeClr val="bg1"/>
                </a:solidFill>
              </a:rPr>
              <a:t>更多的寄存器（二）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sz="1800" dirty="0">
                <a:solidFill>
                  <a:schemeClr val="bg1"/>
                </a:solidFill>
              </a:rPr>
              <a:t>8086 Architecture basis – More Registers (two)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DFC356-0F2F-41FC-998E-456FF9FB2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07" y="1325563"/>
            <a:ext cx="3045514" cy="28651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DCBBC5B-10EC-47CA-AEAE-CEF88E4578C1}"/>
              </a:ext>
            </a:extLst>
          </p:cNvPr>
          <p:cNvSpPr/>
          <p:nvPr/>
        </p:nvSpPr>
        <p:spPr>
          <a:xfrm>
            <a:off x="773596" y="3105564"/>
            <a:ext cx="1736035" cy="7686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70DD55-02EA-4AB0-83DF-D9038ABDA136}"/>
              </a:ext>
            </a:extLst>
          </p:cNvPr>
          <p:cNvSpPr txBox="1"/>
          <p:nvPr/>
        </p:nvSpPr>
        <p:spPr>
          <a:xfrm>
            <a:off x="3259621" y="1325563"/>
            <a:ext cx="6255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这些寄存器都有什么作用？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503C175-70A5-4C0C-A340-AF5FEF031702}"/>
              </a:ext>
            </a:extLst>
          </p:cNvPr>
          <p:cNvSpPr txBox="1"/>
          <p:nvPr/>
        </p:nvSpPr>
        <p:spPr>
          <a:xfrm>
            <a:off x="3473728" y="1694895"/>
            <a:ext cx="8932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SP</a:t>
            </a:r>
            <a:r>
              <a:rPr lang="en-US" altLang="zh-CN" dirty="0">
                <a:solidFill>
                  <a:schemeClr val="bg1"/>
                </a:solidFill>
              </a:rPr>
              <a:t>: (Stack Pointer)  </a:t>
            </a:r>
            <a:r>
              <a:rPr lang="zh-CN" altLang="en-US" dirty="0">
                <a:solidFill>
                  <a:schemeClr val="bg1"/>
                </a:solidFill>
              </a:rPr>
              <a:t>俗称堆栈指针寄存器，指向当前的堆栈位置（栈顶）。一般与</a:t>
            </a:r>
            <a:r>
              <a:rPr lang="en-US" altLang="zh-CN" b="1" dirty="0">
                <a:solidFill>
                  <a:srgbClr val="FF0000"/>
                </a:solidFill>
              </a:rPr>
              <a:t>SS</a:t>
            </a:r>
            <a:r>
              <a:rPr lang="zh-CN" altLang="en-US" dirty="0">
                <a:solidFill>
                  <a:schemeClr val="bg1"/>
                </a:solidFill>
              </a:rPr>
              <a:t>联用。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C920C8-5678-4F6C-BE4C-6853BBF16C6E}"/>
              </a:ext>
            </a:extLst>
          </p:cNvPr>
          <p:cNvSpPr txBox="1"/>
          <p:nvPr/>
        </p:nvSpPr>
        <p:spPr>
          <a:xfrm>
            <a:off x="3473728" y="2459233"/>
            <a:ext cx="867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BP</a:t>
            </a:r>
            <a:r>
              <a:rPr lang="en-US" altLang="zh-CN" dirty="0">
                <a:solidFill>
                  <a:schemeClr val="bg1"/>
                </a:solidFill>
              </a:rPr>
              <a:t>: (Base Pointer)  </a:t>
            </a:r>
            <a:r>
              <a:rPr lang="zh-CN" altLang="en-US" dirty="0">
                <a:solidFill>
                  <a:schemeClr val="bg1"/>
                </a:solidFill>
              </a:rPr>
              <a:t>俗称堆栈基址指针寄存器，用于作为栈内寻址使用。一般与</a:t>
            </a:r>
            <a:r>
              <a:rPr lang="en-US" altLang="zh-CN" b="1" dirty="0">
                <a:solidFill>
                  <a:srgbClr val="FF0000"/>
                </a:solidFill>
              </a:rPr>
              <a:t>SP</a:t>
            </a:r>
            <a:r>
              <a:rPr lang="zh-CN" altLang="en-US" dirty="0">
                <a:solidFill>
                  <a:schemeClr val="bg1"/>
                </a:solidFill>
              </a:rPr>
              <a:t>联用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9D218BD-4F67-4BB3-8C3E-1BD69D4F04FF}"/>
              </a:ext>
            </a:extLst>
          </p:cNvPr>
          <p:cNvSpPr txBox="1"/>
          <p:nvPr/>
        </p:nvSpPr>
        <p:spPr>
          <a:xfrm>
            <a:off x="3473728" y="3158572"/>
            <a:ext cx="823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</a:rPr>
              <a:t>SI</a:t>
            </a:r>
            <a:r>
              <a:rPr lang="en-US" altLang="zh-CN" dirty="0">
                <a:solidFill>
                  <a:schemeClr val="bg1"/>
                </a:solidFill>
              </a:rPr>
              <a:t>: (Source Index)  </a:t>
            </a:r>
            <a:r>
              <a:rPr lang="zh-CN" altLang="en-US" dirty="0">
                <a:solidFill>
                  <a:schemeClr val="bg1"/>
                </a:solidFill>
              </a:rPr>
              <a:t>俗称原变址寄存器，用来存放相对于</a:t>
            </a:r>
            <a:r>
              <a:rPr lang="en-US" altLang="zh-CN" dirty="0">
                <a:solidFill>
                  <a:schemeClr val="bg1"/>
                </a:solidFill>
              </a:rPr>
              <a:t>DS</a:t>
            </a:r>
            <a:r>
              <a:rPr lang="zh-CN" altLang="en-US" dirty="0">
                <a:solidFill>
                  <a:schemeClr val="bg1"/>
                </a:solidFill>
              </a:rPr>
              <a:t>段的源变址指针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AD44DA0-21C7-4816-ADDA-4E08E29A0413}"/>
              </a:ext>
            </a:extLst>
          </p:cNvPr>
          <p:cNvSpPr txBox="1"/>
          <p:nvPr/>
        </p:nvSpPr>
        <p:spPr>
          <a:xfrm>
            <a:off x="3473728" y="3681293"/>
            <a:ext cx="8238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</a:rPr>
              <a:t>DI</a:t>
            </a:r>
            <a:r>
              <a:rPr lang="en-US" altLang="zh-CN" dirty="0">
                <a:solidFill>
                  <a:schemeClr val="bg1"/>
                </a:solidFill>
              </a:rPr>
              <a:t>: (Destination Index)  </a:t>
            </a:r>
            <a:r>
              <a:rPr lang="zh-CN" altLang="en-US" dirty="0">
                <a:solidFill>
                  <a:schemeClr val="bg1"/>
                </a:solidFill>
              </a:rPr>
              <a:t>俗称目的变址寄存器，用来存放相对于 </a:t>
            </a:r>
            <a:r>
              <a:rPr lang="en-US" altLang="zh-CN" dirty="0">
                <a:solidFill>
                  <a:schemeClr val="bg1"/>
                </a:solidFill>
              </a:rPr>
              <a:t>ES </a:t>
            </a:r>
            <a:r>
              <a:rPr lang="zh-CN" altLang="en-US" dirty="0">
                <a:solidFill>
                  <a:schemeClr val="bg1"/>
                </a:solidFill>
              </a:rPr>
              <a:t>段的目的变址指针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208BEA1-46B1-4CD8-A60C-01CABA257261}"/>
              </a:ext>
            </a:extLst>
          </p:cNvPr>
          <p:cNvSpPr txBox="1"/>
          <p:nvPr/>
        </p:nvSpPr>
        <p:spPr>
          <a:xfrm>
            <a:off x="0" y="4243674"/>
            <a:ext cx="4545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SP</a:t>
            </a:r>
            <a:r>
              <a:rPr lang="zh-CN" altLang="en-US" sz="2400" dirty="0">
                <a:solidFill>
                  <a:schemeClr val="bg1"/>
                </a:solidFill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</a:rPr>
              <a:t>SS</a:t>
            </a:r>
            <a:r>
              <a:rPr lang="zh-CN" altLang="en-US" sz="2400" dirty="0">
                <a:solidFill>
                  <a:schemeClr val="bg1"/>
                </a:solidFill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</a:rPr>
              <a:t>BP </a:t>
            </a:r>
            <a:r>
              <a:rPr lang="zh-CN" altLang="en-US" sz="2400" dirty="0">
                <a:solidFill>
                  <a:schemeClr val="bg1"/>
                </a:solidFill>
              </a:rPr>
              <a:t>之间的关系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E56E972-655F-43AB-9173-1F69209E0C38}"/>
              </a:ext>
            </a:extLst>
          </p:cNvPr>
          <p:cNvSpPr txBox="1"/>
          <p:nvPr/>
        </p:nvSpPr>
        <p:spPr>
          <a:xfrm>
            <a:off x="0" y="4705339"/>
            <a:ext cx="5526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一个堆栈，有栈底和栈顶之分，</a:t>
            </a:r>
            <a:r>
              <a:rPr lang="en-US" altLang="zh-CN" dirty="0">
                <a:solidFill>
                  <a:schemeClr val="bg1"/>
                </a:solidFill>
              </a:rPr>
              <a:t>SS</a:t>
            </a:r>
            <a:r>
              <a:rPr lang="zh-CN" altLang="en-US" dirty="0">
                <a:solidFill>
                  <a:schemeClr val="bg1"/>
                </a:solidFill>
              </a:rPr>
              <a:t>指向的就是栈的起始地址，而</a:t>
            </a:r>
            <a:r>
              <a:rPr lang="en-US" altLang="zh-CN" dirty="0">
                <a:solidFill>
                  <a:schemeClr val="bg1"/>
                </a:solidFill>
              </a:rPr>
              <a:t>SP</a:t>
            </a:r>
            <a:r>
              <a:rPr lang="zh-CN" altLang="en-US" dirty="0">
                <a:solidFill>
                  <a:schemeClr val="bg1"/>
                </a:solidFill>
              </a:rPr>
              <a:t>则是</a:t>
            </a:r>
            <a:r>
              <a:rPr lang="en-US" altLang="zh-CN" dirty="0">
                <a:solidFill>
                  <a:schemeClr val="bg1"/>
                </a:solidFill>
              </a:rPr>
              <a:t>SS</a:t>
            </a:r>
            <a:r>
              <a:rPr lang="zh-CN" altLang="en-US" dirty="0">
                <a:solidFill>
                  <a:schemeClr val="bg1"/>
                </a:solidFill>
              </a:rPr>
              <a:t>地段内偏移地址，</a:t>
            </a:r>
            <a:r>
              <a:rPr lang="en-US" altLang="zh-CN" dirty="0">
                <a:solidFill>
                  <a:schemeClr val="bg1"/>
                </a:solidFill>
              </a:rPr>
              <a:t>SS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altLang="zh-CN" dirty="0">
                <a:solidFill>
                  <a:schemeClr val="bg1"/>
                </a:solidFill>
              </a:rPr>
              <a:t>SP</a:t>
            </a:r>
            <a:r>
              <a:rPr lang="zh-CN" altLang="en-US" dirty="0">
                <a:solidFill>
                  <a:schemeClr val="bg1"/>
                </a:solidFill>
              </a:rPr>
              <a:t>指向的是一个栈顶。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A15C18F-4795-429E-B2D2-82547E241FD3}"/>
              </a:ext>
            </a:extLst>
          </p:cNvPr>
          <p:cNvSpPr txBox="1"/>
          <p:nvPr/>
        </p:nvSpPr>
        <p:spPr>
          <a:xfrm>
            <a:off x="0" y="5628669"/>
            <a:ext cx="5526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假设一个栈中压入了许多的数据。这时候如果想访问这些数据，请使用</a:t>
            </a:r>
            <a:r>
              <a:rPr lang="en-US" altLang="zh-CN" dirty="0">
                <a:solidFill>
                  <a:schemeClr val="bg1"/>
                </a:solidFill>
              </a:rPr>
              <a:t>BP</a:t>
            </a:r>
            <a:r>
              <a:rPr lang="zh-CN" altLang="en-US" dirty="0">
                <a:solidFill>
                  <a:schemeClr val="bg1"/>
                </a:solidFill>
              </a:rPr>
              <a:t>而非</a:t>
            </a:r>
            <a:r>
              <a:rPr lang="en-US" altLang="zh-CN" dirty="0">
                <a:solidFill>
                  <a:schemeClr val="bg1"/>
                </a:solidFill>
              </a:rPr>
              <a:t>SP</a:t>
            </a:r>
            <a:r>
              <a:rPr lang="zh-CN" altLang="en-US" dirty="0">
                <a:solidFill>
                  <a:schemeClr val="bg1"/>
                </a:solidFill>
              </a:rPr>
              <a:t>，因为后者指向的是栈顶，修改了这个的值，那么麻烦可就大了。这个时候如果再有程序往栈里压数据，有可能就会出现覆盖的情况。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6E426FC-B27C-4331-83AA-65FFA5F9D9B6}"/>
              </a:ext>
            </a:extLst>
          </p:cNvPr>
          <p:cNvSpPr txBox="1"/>
          <p:nvPr/>
        </p:nvSpPr>
        <p:spPr>
          <a:xfrm>
            <a:off x="5784574" y="4184580"/>
            <a:ext cx="4545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SI</a:t>
            </a:r>
            <a:r>
              <a:rPr lang="zh-CN" altLang="en-US" sz="2400" dirty="0">
                <a:solidFill>
                  <a:schemeClr val="bg1"/>
                </a:solidFill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</a:rPr>
              <a:t>DI</a:t>
            </a:r>
            <a:r>
              <a:rPr lang="zh-CN" altLang="en-US" sz="2400" dirty="0">
                <a:solidFill>
                  <a:schemeClr val="bg1"/>
                </a:solidFill>
              </a:rPr>
              <a:t>之间的关系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0DDC90C-351E-47A5-89BC-B718B86ED9AA}"/>
              </a:ext>
            </a:extLst>
          </p:cNvPr>
          <p:cNvSpPr txBox="1"/>
          <p:nvPr/>
        </p:nvSpPr>
        <p:spPr>
          <a:xfrm>
            <a:off x="5784574" y="4637998"/>
            <a:ext cx="6407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通常来讲，这两个寄存器和</a:t>
            </a:r>
            <a:r>
              <a:rPr lang="en-US" altLang="zh-CN" dirty="0">
                <a:solidFill>
                  <a:schemeClr val="bg1"/>
                </a:solidFill>
              </a:rPr>
              <a:t>BX</a:t>
            </a:r>
            <a:r>
              <a:rPr lang="zh-CN" altLang="en-US" dirty="0">
                <a:solidFill>
                  <a:schemeClr val="bg1"/>
                </a:solidFill>
              </a:rPr>
              <a:t>功能类似，混用是允许的，都是用来存放地址或者数据的。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156C17E-22E1-4646-8A05-22684F282709}"/>
              </a:ext>
            </a:extLst>
          </p:cNvPr>
          <p:cNvSpPr txBox="1"/>
          <p:nvPr/>
        </p:nvSpPr>
        <p:spPr>
          <a:xfrm>
            <a:off x="5784574" y="5187483"/>
            <a:ext cx="6407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SI DI </a:t>
            </a:r>
            <a:r>
              <a:rPr lang="zh-CN" altLang="en-US" dirty="0">
                <a:solidFill>
                  <a:schemeClr val="bg1"/>
                </a:solidFill>
              </a:rPr>
              <a:t>一般与数据段寄存器</a:t>
            </a:r>
            <a:r>
              <a:rPr lang="en-US" altLang="zh-CN" dirty="0">
                <a:solidFill>
                  <a:schemeClr val="bg1"/>
                </a:solidFill>
              </a:rPr>
              <a:t>DS</a:t>
            </a:r>
            <a:r>
              <a:rPr lang="zh-CN" altLang="en-US" dirty="0">
                <a:solidFill>
                  <a:schemeClr val="bg1"/>
                </a:solidFill>
              </a:rPr>
              <a:t>联用，用来确定数据段中某一存储单元的地址。他们都有自增、减地功能所以用于变址是很方便的。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0C73845-0DE5-4B48-89E5-CC39AD3F71D4}"/>
              </a:ext>
            </a:extLst>
          </p:cNvPr>
          <p:cNvSpPr/>
          <p:nvPr/>
        </p:nvSpPr>
        <p:spPr>
          <a:xfrm>
            <a:off x="5784574" y="602219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Helvetica" panose="020B0604020202020204" pitchFamily="34" charset="0"/>
              </a:rPr>
              <a:t>在串处理指令中</a:t>
            </a:r>
            <a:r>
              <a:rPr lang="en-US" altLang="zh-CN" dirty="0">
                <a:solidFill>
                  <a:schemeClr val="bg1"/>
                </a:solidFill>
                <a:latin typeface="Helvetica" panose="020B0604020202020204" pitchFamily="34" charset="0"/>
              </a:rPr>
              <a:t>SI </a:t>
            </a:r>
            <a:r>
              <a:rPr lang="zh-CN" altLang="en-US" dirty="0">
                <a:solidFill>
                  <a:schemeClr val="bg1"/>
                </a:solidFill>
                <a:latin typeface="Helvetica" panose="020B0604020202020204" pitchFamily="34" charset="0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Helvetica" panose="020B0604020202020204" pitchFamily="34" charset="0"/>
              </a:rPr>
              <a:t>DI</a:t>
            </a:r>
            <a:r>
              <a:rPr lang="zh-CN" altLang="en-US" dirty="0">
                <a:solidFill>
                  <a:schemeClr val="bg1"/>
                </a:solidFill>
                <a:latin typeface="Helvetica" panose="020B0604020202020204" pitchFamily="34" charset="0"/>
              </a:rPr>
              <a:t>作为隐含的源变址和目的变址寄存器。此时不可混用，</a:t>
            </a:r>
            <a:r>
              <a:rPr lang="en-US" altLang="zh-CN" dirty="0">
                <a:solidFill>
                  <a:schemeClr val="bg1"/>
                </a:solidFill>
                <a:latin typeface="Helvetica" panose="020B0604020202020204" pitchFamily="34" charset="0"/>
              </a:rPr>
              <a:t>SI</a:t>
            </a:r>
            <a:r>
              <a:rPr lang="zh-CN" altLang="en-US" dirty="0">
                <a:solidFill>
                  <a:schemeClr val="bg1"/>
                </a:solidFill>
                <a:latin typeface="Helvetica" panose="020B0604020202020204" pitchFamily="34" charset="0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Helvetica" panose="020B0604020202020204" pitchFamily="34" charset="0"/>
              </a:rPr>
              <a:t>DS</a:t>
            </a:r>
            <a:r>
              <a:rPr lang="zh-CN" altLang="en-US" dirty="0">
                <a:solidFill>
                  <a:schemeClr val="bg1"/>
                </a:solidFill>
                <a:latin typeface="Helvetica" panose="020B0604020202020204" pitchFamily="34" charset="0"/>
              </a:rPr>
              <a:t>联用，</a:t>
            </a:r>
            <a:r>
              <a:rPr lang="en-US" altLang="zh-CN" dirty="0">
                <a:solidFill>
                  <a:schemeClr val="bg1"/>
                </a:solidFill>
                <a:latin typeface="Helvetica" panose="020B0604020202020204" pitchFamily="34" charset="0"/>
              </a:rPr>
              <a:t>DI</a:t>
            </a:r>
            <a:r>
              <a:rPr lang="zh-CN" altLang="en-US" dirty="0">
                <a:solidFill>
                  <a:schemeClr val="bg1"/>
                </a:solidFill>
                <a:latin typeface="Helvetica" panose="020B0604020202020204" pitchFamily="34" charset="0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Helvetica" panose="020B0604020202020204" pitchFamily="34" charset="0"/>
              </a:rPr>
              <a:t>ES</a:t>
            </a:r>
            <a:r>
              <a:rPr lang="zh-CN" altLang="en-US" dirty="0">
                <a:solidFill>
                  <a:schemeClr val="bg1"/>
                </a:solidFill>
                <a:latin typeface="Helvetica" panose="020B0604020202020204" pitchFamily="34" charset="0"/>
              </a:rPr>
              <a:t>联用，分别达到在数据段和附加段中寻址的目的。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573705E-B732-491C-A4B2-FDAD7FBA3B0C}"/>
              </a:ext>
            </a:extLst>
          </p:cNvPr>
          <p:cNvSpPr/>
          <p:nvPr/>
        </p:nvSpPr>
        <p:spPr>
          <a:xfrm>
            <a:off x="1522862" y="2187338"/>
            <a:ext cx="8759687" cy="2952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9076462-2415-4F98-96FD-230AF63D7D52}"/>
              </a:ext>
            </a:extLst>
          </p:cNvPr>
          <p:cNvSpPr txBox="1"/>
          <p:nvPr/>
        </p:nvSpPr>
        <p:spPr>
          <a:xfrm>
            <a:off x="1519756" y="2187338"/>
            <a:ext cx="8736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关于寄存器的一些注意事项！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0A1AD8C-FEF1-4974-BE2C-90F25D3502A2}"/>
              </a:ext>
            </a:extLst>
          </p:cNvPr>
          <p:cNvSpPr txBox="1"/>
          <p:nvPr/>
        </p:nvSpPr>
        <p:spPr>
          <a:xfrm>
            <a:off x="1519756" y="2709718"/>
            <a:ext cx="873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、不要写错名字！比如 </a:t>
            </a:r>
            <a:r>
              <a:rPr lang="en-US" altLang="zh-CN" dirty="0">
                <a:solidFill>
                  <a:schemeClr val="bg1"/>
                </a:solidFill>
              </a:rPr>
              <a:t>AX </a:t>
            </a:r>
            <a:r>
              <a:rPr lang="zh-CN" altLang="en-US" dirty="0">
                <a:solidFill>
                  <a:schemeClr val="bg1"/>
                </a:solidFill>
              </a:rPr>
              <a:t>写成 </a:t>
            </a:r>
            <a:r>
              <a:rPr lang="en-US" altLang="zh-CN" dirty="0">
                <a:solidFill>
                  <a:schemeClr val="bg1"/>
                </a:solidFill>
              </a:rPr>
              <a:t>AS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2AA461D-240F-49D4-A156-BB601754F78D}"/>
              </a:ext>
            </a:extLst>
          </p:cNvPr>
          <p:cNvSpPr txBox="1"/>
          <p:nvPr/>
        </p:nvSpPr>
        <p:spPr>
          <a:xfrm>
            <a:off x="1519756" y="3087774"/>
            <a:ext cx="873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、除了</a:t>
            </a:r>
            <a:r>
              <a:rPr lang="en-US" altLang="zh-CN" b="1" i="1" dirty="0">
                <a:solidFill>
                  <a:srgbClr val="FF0000"/>
                </a:solidFill>
              </a:rPr>
              <a:t>AX</a:t>
            </a:r>
            <a:r>
              <a:rPr lang="zh-CN" altLang="en-US" b="1" i="1" dirty="0">
                <a:solidFill>
                  <a:srgbClr val="FF0000"/>
                </a:solidFill>
              </a:rPr>
              <a:t>、</a:t>
            </a:r>
            <a:r>
              <a:rPr lang="en-US" altLang="zh-CN" b="1" i="1" dirty="0">
                <a:solidFill>
                  <a:srgbClr val="FF0000"/>
                </a:solidFill>
              </a:rPr>
              <a:t>BX</a:t>
            </a:r>
            <a:r>
              <a:rPr lang="zh-CN" altLang="en-US" b="1" i="1" dirty="0">
                <a:solidFill>
                  <a:srgbClr val="FF0000"/>
                </a:solidFill>
              </a:rPr>
              <a:t>、</a:t>
            </a:r>
            <a:r>
              <a:rPr lang="en-US" altLang="zh-CN" b="1" i="1" dirty="0">
                <a:solidFill>
                  <a:srgbClr val="FF0000"/>
                </a:solidFill>
              </a:rPr>
              <a:t>CS</a:t>
            </a:r>
            <a:r>
              <a:rPr lang="zh-CN" altLang="en-US" b="1" i="1" dirty="0">
                <a:solidFill>
                  <a:srgbClr val="FF0000"/>
                </a:solidFill>
              </a:rPr>
              <a:t>、</a:t>
            </a:r>
            <a:r>
              <a:rPr lang="en-US" altLang="zh-CN" b="1" i="1" dirty="0">
                <a:solidFill>
                  <a:srgbClr val="FF0000"/>
                </a:solidFill>
              </a:rPr>
              <a:t>DX</a:t>
            </a:r>
            <a:r>
              <a:rPr lang="zh-CN" altLang="en-US" dirty="0">
                <a:solidFill>
                  <a:schemeClr val="bg1"/>
                </a:solidFill>
              </a:rPr>
              <a:t>可以被拆分为</a:t>
            </a:r>
            <a:r>
              <a:rPr lang="en-US" altLang="zh-CN" dirty="0">
                <a:solidFill>
                  <a:schemeClr val="bg1"/>
                </a:solidFill>
              </a:rPr>
              <a:t>8</a:t>
            </a:r>
            <a:r>
              <a:rPr lang="zh-CN" altLang="en-US" dirty="0">
                <a:solidFill>
                  <a:schemeClr val="bg1"/>
                </a:solidFill>
              </a:rPr>
              <a:t>位寄存器以外，其他</a:t>
            </a:r>
            <a:r>
              <a:rPr lang="zh-CN" altLang="en-US" b="1" i="1" dirty="0">
                <a:solidFill>
                  <a:srgbClr val="FF0000"/>
                </a:solidFill>
              </a:rPr>
              <a:t>一律不行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46E558E-C131-4646-B7E0-F78F8E5A388C}"/>
              </a:ext>
            </a:extLst>
          </p:cNvPr>
          <p:cNvSpPr txBox="1"/>
          <p:nvPr/>
        </p:nvSpPr>
        <p:spPr>
          <a:xfrm>
            <a:off x="1533009" y="3465830"/>
            <a:ext cx="8736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、在一般的开发中，</a:t>
            </a:r>
            <a:r>
              <a:rPr lang="zh-CN" altLang="en-US" b="1" i="1" dirty="0">
                <a:solidFill>
                  <a:srgbClr val="FF0000"/>
                </a:solidFill>
              </a:rPr>
              <a:t>通用寄存器</a:t>
            </a:r>
            <a:r>
              <a:rPr lang="zh-CN" altLang="en-US" dirty="0">
                <a:solidFill>
                  <a:schemeClr val="bg1"/>
                </a:solidFill>
              </a:rPr>
              <a:t>（非段寄存器）理论上讲是可以混用的。但是请注意，如果程序需要执行某些特别的命令时：比如串操作和栈操作，请务必不要乱用，否则会出现意想不到地情况。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E274D08-875C-472D-9705-3FF552AE656D}"/>
              </a:ext>
            </a:extLst>
          </p:cNvPr>
          <p:cNvSpPr/>
          <p:nvPr/>
        </p:nvSpPr>
        <p:spPr>
          <a:xfrm>
            <a:off x="1552681" y="4355167"/>
            <a:ext cx="8716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zh-CN" altLang="en-US" dirty="0">
                <a:solidFill>
                  <a:schemeClr val="bg1"/>
                </a:solidFill>
              </a:rPr>
              <a:t>、再次强调，常见的寄存器有：</a:t>
            </a:r>
            <a:r>
              <a:rPr lang="en-US" altLang="zh-CN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AX</a:t>
            </a:r>
            <a:r>
              <a:rPr lang="zh-CN" altLang="en-US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BX</a:t>
            </a:r>
            <a:r>
              <a:rPr lang="zh-CN" altLang="en-US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CX</a:t>
            </a:r>
            <a:r>
              <a:rPr lang="zh-CN" altLang="en-US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DX</a:t>
            </a:r>
            <a:r>
              <a:rPr lang="zh-CN" altLang="en-US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</a:t>
            </a:r>
            <a:r>
              <a:rPr lang="zh-CN" altLang="en-US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</a:t>
            </a:r>
            <a:r>
              <a:rPr lang="zh-CN" altLang="en-US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</a:t>
            </a:r>
            <a:r>
              <a:rPr lang="zh-CN" altLang="en-US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r>
              <a:rPr lang="zh-CN" altLang="en-US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</a:t>
            </a:r>
            <a:r>
              <a:rPr lang="zh-CN" altLang="en-US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</a:t>
            </a:r>
            <a:r>
              <a:rPr lang="zh-CN" altLang="en-US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</a:t>
            </a:r>
            <a:r>
              <a:rPr lang="zh-CN" altLang="en-US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</a:t>
            </a:r>
            <a:r>
              <a:rPr lang="zh-CN" altLang="en-US" dirty="0">
                <a:solidFill>
                  <a:schemeClr val="bg1"/>
                </a:solidFill>
              </a:rPr>
              <a:t>，其中 </a:t>
            </a:r>
            <a:r>
              <a:rPr lang="en-US" altLang="zh-CN" b="1" u="sng" dirty="0">
                <a:solidFill>
                  <a:srgbClr val="FF0000"/>
                </a:solidFill>
              </a:rPr>
              <a:t>CS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和 </a:t>
            </a:r>
            <a:r>
              <a:rPr lang="en-US" altLang="zh-CN" b="1" u="sng" dirty="0">
                <a:solidFill>
                  <a:srgbClr val="FF0000"/>
                </a:solidFill>
              </a:rPr>
              <a:t>IP </a:t>
            </a:r>
            <a:r>
              <a:rPr lang="zh-CN" altLang="en-US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不可直接读写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11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2" grpId="0" animBg="1"/>
      <p:bldP spid="23" grpId="0"/>
      <p:bldP spid="24" grpId="0"/>
      <p:bldP spid="25" grpId="0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A43A521-7DED-4F6C-9F2C-4B8425B273B5}"/>
              </a:ext>
            </a:extLst>
          </p:cNvPr>
          <p:cNvSpPr txBox="1"/>
          <p:nvPr/>
        </p:nvSpPr>
        <p:spPr>
          <a:xfrm>
            <a:off x="0" y="25576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/>
              <a:t>E O F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754290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1110</Words>
  <Application>Microsoft Office PowerPoint</Application>
  <PresentationFormat>宽屏</PresentationFormat>
  <Paragraphs>129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Arial</vt:lpstr>
      <vt:lpstr>Helvetica</vt:lpstr>
      <vt:lpstr>OCR A Std</vt:lpstr>
      <vt:lpstr>Wingdings</vt:lpstr>
      <vt:lpstr>Office 主题​​</vt:lpstr>
      <vt:lpstr>PowerPoint 演示文稿</vt:lpstr>
      <vt:lpstr>8086架构基础 8086 Architecture basic</vt:lpstr>
      <vt:lpstr>PowerPoint 演示文稿</vt:lpstr>
      <vt:lpstr>PowerPoint 演示文稿</vt:lpstr>
      <vt:lpstr>8086架构基础 – 基本的内存地图 8086 Architecture basis – Basic Memory Map</vt:lpstr>
      <vt:lpstr>8086架构基础 – 更多的寄存器（一） 8086 Architecture basis – More Registers (one)</vt:lpstr>
      <vt:lpstr>8086架构基础 – 更多的寄存器（二） 8086 Architecture basis – More Registers (two)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Lunaixsky</dc:creator>
  <cp:lastModifiedBy>phile Minecraft</cp:lastModifiedBy>
  <cp:revision>213</cp:revision>
  <dcterms:created xsi:type="dcterms:W3CDTF">2017-08-07T20:25:37Z</dcterms:created>
  <dcterms:modified xsi:type="dcterms:W3CDTF">2017-09-01T03:30:05Z</dcterms:modified>
</cp:coreProperties>
</file>