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8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2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8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C277-0562-4FD9-886E-20EA63421FD5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729D-7357-44A2-927A-473520B29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4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qYpVmo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69755" y="5122506"/>
            <a:ext cx="4394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16</a:t>
            </a:r>
            <a:r>
              <a:rPr lang="zh-CN" altLang="en-US" sz="3200" dirty="0">
                <a:solidFill>
                  <a:schemeClr val="bg1"/>
                </a:solidFill>
              </a:rPr>
              <a:t>位实模式下的寻址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41902" y="6150114"/>
            <a:ext cx="1810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OCR A Extended" panose="02010509020102010303" pitchFamily="50" charset="0"/>
              </a:rPr>
              <a:t>EP.2</a:t>
            </a:r>
            <a:endParaRPr lang="zh-CN" altLang="en-US" sz="4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5617" y="2412616"/>
            <a:ext cx="10754138" cy="197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617" y="2412616"/>
            <a:ext cx="10754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课程课件</a:t>
            </a:r>
            <a:endParaRPr lang="en-US" altLang="zh-CN" sz="2800" b="1" dirty="0"/>
          </a:p>
          <a:p>
            <a:pPr algn="ctr"/>
            <a:endParaRPr lang="en-US" altLang="zh-CN" sz="2800" b="1" dirty="0"/>
          </a:p>
          <a:p>
            <a:pPr algn="ctr"/>
            <a:r>
              <a:rPr lang="en-US" altLang="zh-CN" sz="2800" b="1" dirty="0">
                <a:hlinkClick r:id="rId3"/>
              </a:rPr>
              <a:t>http://</a:t>
            </a:r>
            <a:r>
              <a:rPr lang="en-US" altLang="zh-CN" sz="2800" b="1" dirty="0" err="1">
                <a:hlinkClick r:id="rId3"/>
              </a:rPr>
              <a:t>pan.baidu.com</a:t>
            </a:r>
            <a:r>
              <a:rPr lang="en-US" altLang="zh-CN" sz="2800" b="1" dirty="0">
                <a:hlinkClick r:id="rId3"/>
              </a:rPr>
              <a:t>/s/</a:t>
            </a:r>
            <a:r>
              <a:rPr lang="en-US" altLang="zh-CN" sz="2800" b="1" dirty="0" err="1">
                <a:hlinkClick r:id="rId3"/>
              </a:rPr>
              <a:t>1qYpVmoc</a:t>
            </a:r>
            <a:endParaRPr lang="en-US" altLang="zh-CN" sz="2800" b="1" dirty="0"/>
          </a:p>
          <a:p>
            <a:pPr algn="ctr"/>
            <a:r>
              <a:rPr lang="zh-CN" altLang="en-US" sz="2800" b="1" dirty="0"/>
              <a:t>密码：</a:t>
            </a:r>
            <a:r>
              <a:rPr lang="en-US" altLang="zh-CN" sz="2800" b="1" dirty="0"/>
              <a:t>dt43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77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-0.40899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1425" y="25578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dirty="0"/>
              <a:t>什么是</a:t>
            </a:r>
            <a:r>
              <a:rPr lang="en-US" altLang="zh-CN" sz="8800" dirty="0"/>
              <a:t>8086</a:t>
            </a:r>
            <a:r>
              <a:rPr lang="zh-CN" altLang="en-US" sz="8800" dirty="0"/>
              <a:t>？</a:t>
            </a:r>
            <a:br>
              <a:rPr lang="en-US" altLang="zh-CN" sz="8800" dirty="0"/>
            </a:br>
            <a:r>
              <a:rPr lang="en-US" altLang="zh-CN" sz="3200" dirty="0"/>
              <a:t>What is 8086?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85" y="1663960"/>
            <a:ext cx="4762500" cy="381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9289" y="205272"/>
            <a:ext cx="788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Intel 8086</a:t>
            </a:r>
            <a:r>
              <a:rPr lang="zh-CN" altLang="en-US" sz="2400" dirty="0"/>
              <a:t>是一个由</a:t>
            </a:r>
            <a:r>
              <a:rPr lang="en-US" altLang="zh-CN" sz="2400" dirty="0"/>
              <a:t>Intel</a:t>
            </a:r>
            <a:r>
              <a:rPr lang="zh-CN" altLang="en-US" sz="2400" dirty="0"/>
              <a:t>于</a:t>
            </a:r>
            <a:r>
              <a:rPr lang="en-US" altLang="zh-CN" sz="2400" dirty="0"/>
              <a:t>1978</a:t>
            </a:r>
            <a:r>
              <a:rPr lang="zh-CN" altLang="en-US" sz="2400" dirty="0"/>
              <a:t>年所设计的</a:t>
            </a:r>
            <a:r>
              <a:rPr lang="en-US" altLang="zh-CN" sz="2400" dirty="0"/>
              <a:t>16</a:t>
            </a:r>
            <a:r>
              <a:rPr lang="zh-CN" altLang="en-US" sz="2400" dirty="0"/>
              <a:t>位微处理器芯片，是目前</a:t>
            </a:r>
            <a:r>
              <a:rPr lang="en-US" altLang="zh-CN" sz="2400" dirty="0"/>
              <a:t>x86</a:t>
            </a:r>
            <a:r>
              <a:rPr lang="zh-CN" altLang="en-US" sz="2400" dirty="0"/>
              <a:t>架构的鼻祖。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288" y="1196879"/>
            <a:ext cx="7884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8086</a:t>
            </a:r>
            <a:r>
              <a:rPr lang="zh-CN" altLang="en-US" sz="2400" dirty="0"/>
              <a:t>是</a:t>
            </a:r>
            <a:r>
              <a:rPr lang="en-US" altLang="zh-CN" sz="2400" dirty="0"/>
              <a:t>Intel</a:t>
            </a:r>
            <a:r>
              <a:rPr lang="zh-CN" altLang="en-US" sz="2400" dirty="0"/>
              <a:t>系列的</a:t>
            </a:r>
            <a:r>
              <a:rPr lang="en-US" altLang="zh-CN" sz="2400" dirty="0"/>
              <a:t>16</a:t>
            </a:r>
            <a:r>
              <a:rPr lang="zh-CN" altLang="en-US" sz="2400" dirty="0"/>
              <a:t>位微处理器，芯片上有</a:t>
            </a:r>
            <a:r>
              <a:rPr lang="en-US" altLang="zh-CN" sz="2400" dirty="0"/>
              <a:t>4</a:t>
            </a:r>
            <a:r>
              <a:rPr lang="zh-CN" altLang="en-US" sz="2400" dirty="0"/>
              <a:t>万个晶体管，采用 </a:t>
            </a:r>
            <a:r>
              <a:rPr lang="en-US" altLang="zh-CN" sz="2400" dirty="0"/>
              <a:t>HMOS</a:t>
            </a:r>
            <a:r>
              <a:rPr lang="zh-CN" altLang="en-US" sz="2400" dirty="0"/>
              <a:t>工艺制造，用单一的</a:t>
            </a:r>
            <a:r>
              <a:rPr lang="en-US" altLang="zh-CN" sz="2400" dirty="0"/>
              <a:t>+5V</a:t>
            </a:r>
            <a:r>
              <a:rPr lang="zh-CN" altLang="en-US" sz="2400" dirty="0"/>
              <a:t>电源，时钟频率为</a:t>
            </a:r>
            <a:r>
              <a:rPr lang="en-US" altLang="zh-CN" sz="2400" dirty="0"/>
              <a:t>4.77MHz~10MHz</a:t>
            </a:r>
            <a:r>
              <a:rPr lang="zh-CN" altLang="en-US" sz="2400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288" y="2557819"/>
            <a:ext cx="592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8086</a:t>
            </a:r>
            <a:r>
              <a:rPr lang="zh-CN" altLang="en-US" sz="2400" dirty="0"/>
              <a:t>有</a:t>
            </a:r>
            <a:r>
              <a:rPr lang="en-US" altLang="zh-CN" sz="2400" dirty="0"/>
              <a:t>16</a:t>
            </a:r>
            <a:r>
              <a:rPr lang="zh-CN" altLang="en-US" sz="2400" dirty="0"/>
              <a:t>根数据线和</a:t>
            </a:r>
            <a:r>
              <a:rPr lang="en-US" altLang="zh-CN" sz="2400" dirty="0"/>
              <a:t>20</a:t>
            </a:r>
            <a:r>
              <a:rPr lang="zh-CN" altLang="en-US" sz="2400" dirty="0"/>
              <a:t>根地址线，它既能处理</a:t>
            </a:r>
            <a:r>
              <a:rPr lang="en-US" altLang="zh-CN" sz="2400" dirty="0"/>
              <a:t>16</a:t>
            </a:r>
            <a:r>
              <a:rPr lang="zh-CN" altLang="en-US" sz="2400" dirty="0"/>
              <a:t>位数据，也能处理</a:t>
            </a:r>
            <a:r>
              <a:rPr lang="en-US" altLang="zh-CN" sz="2400" dirty="0"/>
              <a:t>8</a:t>
            </a:r>
            <a:r>
              <a:rPr lang="zh-CN" altLang="en-US" sz="2400" dirty="0"/>
              <a:t>位数据。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9288" y="3576912"/>
            <a:ext cx="724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Intel 8086</a:t>
            </a:r>
            <a:r>
              <a:rPr lang="zh-CN" altLang="en-US" sz="2400" dirty="0"/>
              <a:t>拥有四个</a:t>
            </a:r>
            <a:r>
              <a:rPr lang="en-US" altLang="zh-CN" sz="2400" dirty="0"/>
              <a:t>16</a:t>
            </a:r>
            <a:r>
              <a:rPr lang="zh-CN" altLang="en-US" sz="2400" dirty="0"/>
              <a:t>位的通用寄存器，也能够当作八个</a:t>
            </a:r>
            <a:r>
              <a:rPr lang="en-US" altLang="zh-CN" sz="2400" dirty="0"/>
              <a:t>8</a:t>
            </a:r>
            <a:r>
              <a:rPr lang="zh-CN" altLang="en-US" sz="2400" dirty="0"/>
              <a:t>位寄存器来存取，以及四个</a:t>
            </a:r>
            <a:r>
              <a:rPr lang="en-US" altLang="zh-CN" sz="2400" dirty="0"/>
              <a:t>16</a:t>
            </a:r>
            <a:r>
              <a:rPr lang="zh-CN" altLang="en-US" sz="2400" dirty="0"/>
              <a:t>位索引寄存器（包含了堆栈指标）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77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8086 —— </a:t>
            </a:r>
            <a:r>
              <a:rPr lang="zh-CN" altLang="en-US" dirty="0"/>
              <a:t>经典的</a:t>
            </a:r>
            <a:r>
              <a:rPr lang="en-US" altLang="zh-CN" dirty="0"/>
              <a:t>16</a:t>
            </a:r>
            <a:r>
              <a:rPr lang="zh-CN" altLang="en-US" dirty="0"/>
              <a:t>位环境</a:t>
            </a:r>
            <a:br>
              <a:rPr lang="en-US" altLang="zh-CN" dirty="0"/>
            </a:br>
            <a:r>
              <a:rPr lang="en-US" altLang="zh-CN" sz="2000" dirty="0"/>
              <a:t>8086 —— A classic 16 bit runtime environment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5564"/>
                <a:ext cx="10515600" cy="34143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我们知道，</a:t>
                </a:r>
                <a:r>
                  <a:rPr lang="en-US" altLang="zh-CN" sz="2000" dirty="0"/>
                  <a:t>8086CPU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20</a:t>
                </a:r>
                <a:r>
                  <a:rPr lang="zh-CN" altLang="en-US" sz="2000" dirty="0"/>
                  <a:t>根地址总线，根据前面的公式，</a:t>
                </a:r>
                <a:r>
                  <a:rPr lang="en-US" altLang="zh-CN" sz="2000" dirty="0"/>
                  <a:t>8086</a:t>
                </a:r>
                <a:r>
                  <a:rPr lang="zh-CN" altLang="en-US" sz="2000" dirty="0"/>
                  <a:t>可以最大支持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内存单元，即</a:t>
                </a:r>
                <a:r>
                  <a:rPr lang="en-US" altLang="zh-CN" sz="2000" dirty="0"/>
                  <a:t>1048576B=1024KB=1MB</a:t>
                </a:r>
                <a:r>
                  <a:rPr lang="zh-CN" altLang="en-US" sz="2000" dirty="0"/>
                  <a:t>的内存大小。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通过前面的介绍，我们也知道，</a:t>
                </a:r>
                <a:r>
                  <a:rPr lang="en-US" altLang="zh-CN" sz="2000" dirty="0"/>
                  <a:t>8086CPU</a:t>
                </a:r>
                <a:r>
                  <a:rPr lang="zh-CN" altLang="en-US" sz="2000" dirty="0"/>
                  <a:t>用的是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位寄存器，也就是说，他只支持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位环境。直到目前为止，几乎所有的主流</a:t>
                </a:r>
                <a:r>
                  <a:rPr lang="en-US" altLang="zh-CN" sz="2000" dirty="0"/>
                  <a:t>CPU</a:t>
                </a:r>
                <a:r>
                  <a:rPr lang="zh-CN" altLang="en-US" sz="2000" dirty="0"/>
                  <a:t>（不管</a:t>
                </a:r>
                <a:r>
                  <a:rPr lang="en-US" altLang="zh-CN" sz="2000" dirty="0"/>
                  <a:t>32</a:t>
                </a:r>
                <a:r>
                  <a:rPr lang="zh-CN" altLang="en-US" sz="2000" dirty="0"/>
                  <a:t>位的也好，</a:t>
                </a:r>
                <a:r>
                  <a:rPr lang="en-US" altLang="zh-CN" sz="2000" dirty="0"/>
                  <a:t>64</a:t>
                </a:r>
                <a:r>
                  <a:rPr lang="zh-CN" altLang="en-US" sz="2000" dirty="0"/>
                  <a:t>位的也好）在加电后，都是位于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位环境下的，而这个环境我们称之为</a:t>
                </a:r>
                <a:r>
                  <a:rPr lang="zh-CN" altLang="en-US" sz="2000" b="1" dirty="0"/>
                  <a:t>“实模式”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在实模式下</a:t>
                </a:r>
                <a:r>
                  <a:rPr lang="en-US" altLang="zh-CN" sz="2000" dirty="0"/>
                  <a:t>…</a:t>
                </a:r>
              </a:p>
              <a:p>
                <a:pPr lvl="7"/>
                <a:r>
                  <a:rPr lang="zh-CN" altLang="en-US" b="1" dirty="0"/>
                  <a:t>最大的寻址能力只有</a:t>
                </a:r>
                <a:r>
                  <a:rPr lang="en-US" altLang="zh-CN" b="1" dirty="0"/>
                  <a:t>1MB</a:t>
                </a:r>
              </a:p>
              <a:p>
                <a:pPr lvl="7"/>
                <a:r>
                  <a:rPr lang="zh-CN" altLang="en-US" b="1" dirty="0"/>
                  <a:t>是真正自由的模式，用户可以对</a:t>
                </a:r>
                <a:r>
                  <a:rPr lang="en-US" altLang="zh-CN" b="1" dirty="0"/>
                  <a:t>CPU</a:t>
                </a:r>
                <a:r>
                  <a:rPr lang="zh-CN" altLang="en-US" b="1" dirty="0"/>
                  <a:t>以及其他器件进行任意操作。</a:t>
                </a:r>
                <a:endParaRPr lang="en-US" altLang="zh-CN" b="1" dirty="0"/>
              </a:p>
              <a:p>
                <a:pPr lvl="7"/>
                <a:r>
                  <a:rPr lang="zh-CN" altLang="en-US" b="1" dirty="0"/>
                  <a:t>通常用于系统引导部分的加载，以及内核的读取。</a:t>
                </a:r>
                <a:endParaRPr lang="en-US" altLang="zh-CN" b="1" dirty="0"/>
              </a:p>
              <a:p>
                <a:pPr lvl="1" algn="ctr"/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5564"/>
                <a:ext cx="10515600" cy="3414388"/>
              </a:xfrm>
              <a:blipFill>
                <a:blip r:embed="rId3"/>
                <a:stretch>
                  <a:fillRect l="-522" t="-1783" r="-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645" y="5234474"/>
                <a:ext cx="12030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	</a:t>
                </a:r>
                <a:r>
                  <a:rPr lang="zh-CN" altLang="en-US" sz="2400" dirty="0"/>
                  <a:t>不难发现，</a:t>
                </a:r>
                <a:r>
                  <a:rPr lang="en-US" altLang="zh-CN" sz="2400" dirty="0"/>
                  <a:t>8086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16</a:t>
                </a:r>
                <a:r>
                  <a:rPr lang="zh-CN" altLang="en-US" sz="2400" dirty="0"/>
                  <a:t>位模式的，所以地址和数据也都是</a:t>
                </a:r>
                <a:r>
                  <a:rPr lang="en-US" altLang="zh-CN" sz="2400" dirty="0"/>
                  <a:t>16</a:t>
                </a:r>
                <a:r>
                  <a:rPr lang="zh-CN" altLang="en-US" sz="2400" dirty="0"/>
                  <a:t>位的。但前面不是说</a:t>
                </a:r>
                <a:r>
                  <a:rPr lang="en-US" altLang="zh-CN" sz="2400" dirty="0"/>
                  <a:t>8086</a:t>
                </a:r>
                <a:r>
                  <a:rPr lang="zh-CN" altLang="en-US" sz="2400" dirty="0"/>
                  <a:t>有</a:t>
                </a:r>
                <a:r>
                  <a:rPr lang="en-US" altLang="zh-CN" sz="2400" dirty="0"/>
                  <a:t>20</a:t>
                </a:r>
                <a:r>
                  <a:rPr lang="zh-CN" altLang="en-US" sz="2400" dirty="0"/>
                  <a:t>条地址总线吗？那</a:t>
                </a:r>
                <a:r>
                  <a:rPr lang="en-US" altLang="zh-CN" sz="2400" dirty="0"/>
                  <a:t>16</a:t>
                </a:r>
                <a:r>
                  <a:rPr lang="zh-CN" altLang="en-US" sz="2400" dirty="0"/>
                  <a:t>位怎么可能满足</a:t>
                </a:r>
                <a:r>
                  <a:rPr lang="en-US" altLang="zh-CN" sz="2400" dirty="0"/>
                  <a:t>20</a:t>
                </a:r>
                <a:r>
                  <a:rPr lang="zh-CN" altLang="en-US" sz="2400" dirty="0"/>
                  <a:t>条地址总线的需求？</a:t>
                </a:r>
                <a:r>
                  <a:rPr lang="en-US" altLang="zh-CN" sz="2400" dirty="0"/>
                  <a:t>16</a:t>
                </a:r>
                <a:r>
                  <a:rPr lang="zh-CN" altLang="en-US" sz="2400" dirty="0"/>
                  <a:t>位不就意味着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65536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=64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r>
                  <a:rPr lang="zh-CN" altLang="en-US" sz="2400" dirty="0"/>
                  <a:t>的寻址范围吗？哪来的</a:t>
                </a:r>
                <a:r>
                  <a:rPr lang="en-US" altLang="zh-CN" sz="2400" dirty="0"/>
                  <a:t>1MB</a:t>
                </a:r>
                <a:r>
                  <a:rPr lang="zh-CN" altLang="en-US" sz="2400" dirty="0"/>
                  <a:t>？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5" y="5234474"/>
                <a:ext cx="12030669" cy="1200329"/>
              </a:xfrm>
              <a:prstGeom prst="rect">
                <a:avLst/>
              </a:prstGeom>
              <a:blipFill>
                <a:blip r:embed="rId4"/>
                <a:stretch>
                  <a:fillRect l="-760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8086CPU</a:t>
            </a:r>
            <a:r>
              <a:rPr lang="zh-CN" altLang="en-US" dirty="0"/>
              <a:t>的寻址方法</a:t>
            </a:r>
            <a:br>
              <a:rPr lang="en-US" altLang="zh-CN" dirty="0"/>
            </a:br>
            <a:r>
              <a:rPr lang="en-US" altLang="zh-CN" sz="2000" dirty="0"/>
              <a:t>How dose the 8086CPU can Access the memory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240971"/>
            <a:ext cx="1183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为了解决在</a:t>
            </a:r>
            <a:r>
              <a:rPr lang="en-US" altLang="zh-CN" dirty="0"/>
              <a:t>16</a:t>
            </a:r>
            <a:r>
              <a:rPr lang="zh-CN" altLang="en-US" dirty="0"/>
              <a:t>位下面进行</a:t>
            </a:r>
            <a:r>
              <a:rPr lang="en-US" altLang="zh-CN" dirty="0"/>
              <a:t>20</a:t>
            </a:r>
            <a:r>
              <a:rPr lang="zh-CN" altLang="en-US" dirty="0"/>
              <a:t>位寻址的问题。</a:t>
            </a:r>
            <a:r>
              <a:rPr lang="en-US" altLang="zh-CN" dirty="0"/>
              <a:t>Intel</a:t>
            </a:r>
            <a:r>
              <a:rPr lang="zh-CN" altLang="en-US" dirty="0"/>
              <a:t>引入了</a:t>
            </a:r>
            <a:r>
              <a:rPr lang="zh-CN" altLang="en-US" b="1" dirty="0"/>
              <a:t>段地址</a:t>
            </a:r>
            <a:r>
              <a:rPr lang="zh-CN" altLang="en-US" dirty="0"/>
              <a:t>和</a:t>
            </a:r>
            <a:r>
              <a:rPr lang="zh-CN" altLang="en-US" b="1" dirty="0"/>
              <a:t>偏移地址</a:t>
            </a:r>
            <a:r>
              <a:rPr lang="zh-CN" altLang="en-US" dirty="0"/>
              <a:t>的概念。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我们如何理解这两个概念？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4563" y="2256634"/>
            <a:ext cx="1106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我们已经知道，内存空间就像是一个各个小屋子，里面的人就是数据。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而这两个概念就是将他们划分归类。所以，这在这个概念里</a:t>
            </a:r>
            <a:r>
              <a:rPr lang="en-US" altLang="zh-CN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段地址就好比是一座座居民楼的编号。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偏移地址就好比是里面的房号。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492911"/>
            <a:ext cx="48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来看看一个更形象的类比。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4563" y="3954576"/>
            <a:ext cx="11066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假如你要去拜访一个多年不见的朋友，你到达他的小区里时，他告诉你最南边的是</a:t>
            </a:r>
            <a:r>
              <a:rPr lang="en-US" altLang="zh-CN" dirty="0"/>
              <a:t>0</a:t>
            </a:r>
            <a:r>
              <a:rPr lang="zh-CN" altLang="en-US" dirty="0"/>
              <a:t>号房，然后他住在第</a:t>
            </a:r>
            <a:r>
              <a:rPr lang="en-US" altLang="zh-CN" dirty="0"/>
              <a:t>23333</a:t>
            </a:r>
            <a:r>
              <a:rPr lang="zh-CN" altLang="en-US" dirty="0"/>
              <a:t>号房。是不是觉得很麻烦？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但如果我们引入段地址的概念的话，那么就会变成：他住在第</a:t>
            </a:r>
            <a:r>
              <a:rPr lang="en-US" altLang="zh-CN" dirty="0"/>
              <a:t>4</a:t>
            </a:r>
            <a:r>
              <a:rPr lang="zh-CN" altLang="en-US" dirty="0"/>
              <a:t>栋的</a:t>
            </a:r>
            <a:r>
              <a:rPr lang="en-US" altLang="zh-CN" dirty="0"/>
              <a:t>1401</a:t>
            </a:r>
            <a:r>
              <a:rPr lang="zh-CN" altLang="en-US" dirty="0"/>
              <a:t>房。这是不是就方便多了？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位模式下的内存中也是如此。内存是按一段一段来分的（一栋一栋的楼房），然后每段里又有若干个内存空间（一间间的房子）。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430624" y="5975682"/>
            <a:ext cx="766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在这里，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栋就是段地址，</a:t>
            </a:r>
            <a:r>
              <a:rPr lang="en-US" altLang="zh-CN" sz="2400" b="1" dirty="0"/>
              <a:t>1401</a:t>
            </a:r>
            <a:r>
              <a:rPr lang="zh-CN" altLang="en-US" sz="2400" b="1" dirty="0"/>
              <a:t>房就是偏移地址。</a:t>
            </a:r>
          </a:p>
        </p:txBody>
      </p:sp>
    </p:spTree>
    <p:extLst>
      <p:ext uri="{BB962C8B-B14F-4D97-AF65-F5344CB8AC3E}">
        <p14:creationId xmlns:p14="http://schemas.microsoft.com/office/powerpoint/2010/main" val="34924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8086CPU</a:t>
            </a:r>
            <a:r>
              <a:rPr lang="zh-CN" altLang="en-US" dirty="0"/>
              <a:t>的寻址方法</a:t>
            </a:r>
            <a:br>
              <a:rPr lang="en-US" altLang="zh-CN" dirty="0"/>
            </a:br>
            <a:r>
              <a:rPr lang="en-US" altLang="zh-CN" sz="2000" dirty="0"/>
              <a:t>How dose the 8086CPU can Access the memory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258349"/>
            <a:ext cx="722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来看看段地址和偏移地址在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中的应用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7897" y="1658459"/>
            <a:ext cx="1061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首先，我们已经很形象的理解了这两个地址的概念了。现在，我们就基于这两个概念来给大家说说，</a:t>
            </a:r>
            <a:r>
              <a:rPr lang="en-US" altLang="zh-CN" dirty="0"/>
              <a:t>8086CPU</a:t>
            </a:r>
            <a:r>
              <a:rPr lang="zh-CN" altLang="en-US" dirty="0"/>
              <a:t>是如何利用</a:t>
            </a:r>
            <a:r>
              <a:rPr lang="en-US" altLang="zh-CN" dirty="0"/>
              <a:t>16</a:t>
            </a:r>
            <a:r>
              <a:rPr lang="zh-CN" altLang="en-US" dirty="0"/>
              <a:t>位来时线</a:t>
            </a:r>
            <a:r>
              <a:rPr lang="en-US" altLang="zh-CN" dirty="0"/>
              <a:t>20</a:t>
            </a:r>
            <a:r>
              <a:rPr lang="zh-CN" altLang="en-US" dirty="0"/>
              <a:t>位的</a:t>
            </a:r>
            <a:r>
              <a:rPr lang="en-US" altLang="zh-CN" dirty="0"/>
              <a:t>1MB</a:t>
            </a:r>
            <a:r>
              <a:rPr lang="zh-CN" altLang="en-US" dirty="0"/>
              <a:t>寻址的。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1124125" y="258391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52632" y="258391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1139" y="258391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09646" y="258391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38153" y="258391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766660" y="258391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95167" y="2583913"/>
                <a:ext cx="528507" cy="461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67" y="2583913"/>
                <a:ext cx="528507" cy="461395"/>
              </a:xfrm>
              <a:prstGeom prst="rect">
                <a:avLst/>
              </a:prstGeom>
              <a:blipFill>
                <a:blip r:embed="rId3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78173" y="3196206"/>
                <a:ext cx="11280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位地址可访问的范围，即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/>
                  <a:t>字节，</a:t>
                </a:r>
                <a:r>
                  <a:rPr lang="en-US" altLang="zh-CN" dirty="0"/>
                  <a:t>64KB</a:t>
                </a:r>
                <a:r>
                  <a:rPr lang="zh-CN" altLang="en-US" dirty="0"/>
                  <a:t>。可以看到，这是非常的低效率的，才六十四</a:t>
                </a:r>
                <a:r>
                  <a:rPr lang="en-US" altLang="zh-CN" dirty="0"/>
                  <a:t>KB</a:t>
                </a:r>
                <a:r>
                  <a:rPr lang="zh-CN" altLang="en-US" dirty="0"/>
                  <a:t>，能干啥？</a:t>
                </a:r>
                <a:endParaRPr lang="en-US" altLang="zh-CN" dirty="0"/>
              </a:p>
              <a:p>
                <a:r>
                  <a:rPr lang="zh-CN" altLang="en-US" dirty="0"/>
                  <a:t>对不对？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3" y="3196206"/>
                <a:ext cx="11280238" cy="646331"/>
              </a:xfrm>
              <a:prstGeom prst="rect">
                <a:avLst/>
              </a:prstGeom>
              <a:blipFill>
                <a:blip r:embed="rId4"/>
                <a:stretch>
                  <a:fillRect l="-43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1479" y="3993435"/>
            <a:ext cx="1151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但是，如果我们用两个</a:t>
            </a:r>
            <a:r>
              <a:rPr lang="en-US" altLang="zh-CN" dirty="0"/>
              <a:t>16</a:t>
            </a:r>
            <a:r>
              <a:rPr lang="zh-CN" altLang="en-US" dirty="0"/>
              <a:t>位数据去表示地址的话，或许情况就大不相同了，这也是</a:t>
            </a:r>
            <a:r>
              <a:rPr lang="en-US" altLang="zh-CN" dirty="0"/>
              <a:t>8086CPU</a:t>
            </a:r>
            <a:r>
              <a:rPr lang="zh-CN" altLang="en-US" dirty="0"/>
              <a:t>的工程师所想的。</a:t>
            </a:r>
            <a:endParaRPr lang="en-US" altLang="zh-CN" dirty="0"/>
          </a:p>
          <a:p>
            <a:r>
              <a:rPr lang="zh-CN" altLang="en-US" dirty="0"/>
              <a:t>我们来看看段地址和偏移地址：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973899" y="4976295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02406" y="4976294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30913" y="4976294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59420" y="4976295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93415" y="4976294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21922" y="497629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50429" y="497629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078936" y="4976294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10980" y="4795712"/>
            <a:ext cx="64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：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116687" y="5626709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段地址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642468" y="5626709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偏移地址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879578" y="5626709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比</a:t>
            </a:r>
          </a:p>
        </p:txBody>
      </p:sp>
    </p:spTree>
    <p:extLst>
      <p:ext uri="{BB962C8B-B14F-4D97-AF65-F5344CB8AC3E}">
        <p14:creationId xmlns:p14="http://schemas.microsoft.com/office/powerpoint/2010/main" val="41521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20" grpId="0"/>
      <p:bldP spid="3" grpId="0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10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8086CPU</a:t>
            </a:r>
            <a:r>
              <a:rPr lang="zh-CN" altLang="en-US" dirty="0"/>
              <a:t>的寻址方法</a:t>
            </a:r>
            <a:br>
              <a:rPr lang="en-US" altLang="zh-CN" dirty="0"/>
            </a:br>
            <a:r>
              <a:rPr lang="en-US" altLang="zh-CN" sz="2000" dirty="0"/>
              <a:t>How dose the 8086CPU can Access the memory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1311723"/>
            <a:ext cx="933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我们真的能够通过这种方式寻址到</a:t>
            </a:r>
            <a:r>
              <a:rPr lang="en-US" altLang="zh-CN" sz="2800" b="1" dirty="0"/>
              <a:t>1MB</a:t>
            </a:r>
            <a:r>
              <a:rPr lang="zh-CN" altLang="en-US" sz="2800" b="1" dirty="0"/>
              <a:t>的内存吗？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910" y="1996225"/>
            <a:ext cx="1207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我们不妨来看一下：内存是分段的，每个段有若干个内存空间。已知段地址就是这些内存段的编号，偏移地址就是段内空间的编号。我们就有了这样一个图景：</a:t>
            </a:r>
          </a:p>
        </p:txBody>
      </p:sp>
      <p:sp>
        <p:nvSpPr>
          <p:cNvPr id="8" name="矩形 7"/>
          <p:cNvSpPr/>
          <p:nvPr/>
        </p:nvSpPr>
        <p:spPr>
          <a:xfrm>
            <a:off x="1002406" y="2803838"/>
            <a:ext cx="10303098" cy="170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2406" y="2862856"/>
            <a:ext cx="163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sp>
        <p:nvSpPr>
          <p:cNvPr id="10" name="矩形 9"/>
          <p:cNvSpPr/>
          <p:nvPr/>
        </p:nvSpPr>
        <p:spPr>
          <a:xfrm>
            <a:off x="1223493" y="3291207"/>
            <a:ext cx="2704563" cy="111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23493" y="3273803"/>
            <a:ext cx="772733" cy="38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段一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754" y="369122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45261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373768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02275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49143" y="3291207"/>
            <a:ext cx="2704563" cy="111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49143" y="3273803"/>
            <a:ext cx="772733" cy="38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段二</a:t>
            </a:r>
          </a:p>
        </p:txBody>
      </p:sp>
      <p:sp>
        <p:nvSpPr>
          <p:cNvPr id="23" name="矩形 22"/>
          <p:cNvSpPr/>
          <p:nvPr/>
        </p:nvSpPr>
        <p:spPr>
          <a:xfrm>
            <a:off x="4242404" y="369122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70911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99418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827925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240332" y="3291207"/>
            <a:ext cx="2704563" cy="111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240332" y="3273803"/>
            <a:ext cx="772733" cy="38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段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33593" y="3691223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62100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390607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919114" y="3691222"/>
            <a:ext cx="528507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9746" y="3291207"/>
            <a:ext cx="1039622" cy="111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62270" y="3653843"/>
            <a:ext cx="101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15909" y="4790941"/>
                <a:ext cx="116682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有了大致的架构后，我们开始计算吧！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已知段地址和偏移地址都是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位组成，也就是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/>
                  <a:t>，就是</a:t>
                </a:r>
                <a:r>
                  <a:rPr lang="en-US" altLang="zh-CN" dirty="0"/>
                  <a:t>16B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段地址有四位，每位用十六进制表示，那么就有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=65536</m:t>
                    </m:r>
                  </m:oMath>
                </a14:m>
                <a:r>
                  <a:rPr lang="zh-CN" altLang="en-US" dirty="0"/>
                  <a:t>个不同的组合，也就代表着</a:t>
                </a:r>
                <a:r>
                  <a:rPr lang="en-US" altLang="zh-CN" dirty="0"/>
                  <a:t>65536</a:t>
                </a:r>
                <a:r>
                  <a:rPr lang="zh-CN" altLang="en-US" dirty="0"/>
                  <a:t>个内存段。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偏移地址也是四位，每位用十六进制表示，那么就有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的寻址能力。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两两相乘，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=1048576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的寻址范围，除以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/>
                          <m:t>1024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，恰恰是</a:t>
                </a:r>
                <a:r>
                  <a:rPr lang="en-US" altLang="zh-CN" dirty="0"/>
                  <a:t>1MB</a:t>
                </a:r>
                <a:r>
                  <a:rPr lang="zh-CN" altLang="en-US" dirty="0"/>
                  <a:t>，我们的</a:t>
                </a:r>
                <a:r>
                  <a:rPr lang="en-US" altLang="zh-CN" dirty="0"/>
                  <a:t>1MB</a:t>
                </a:r>
                <a:r>
                  <a:rPr lang="zh-CN" altLang="en-US" dirty="0"/>
                  <a:t>寻址目标达成了！</a:t>
                </a: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9" y="4790941"/>
                <a:ext cx="11668259" cy="1477328"/>
              </a:xfrm>
              <a:prstGeom prst="rect">
                <a:avLst/>
              </a:prstGeom>
              <a:blipFill>
                <a:blip r:embed="rId3"/>
                <a:stretch>
                  <a:fillRect l="-418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845261" y="1922104"/>
            <a:ext cx="8283970" cy="19794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5261" y="1970128"/>
                <a:ext cx="828397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注意！为什么偏移地址是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bg1"/>
                    </a:solidFill>
                  </a:rPr>
                  <a:t>，而不是像段地址那样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16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的四次方？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这里我们很有必要说一下，因为只有这个偏移地址是代表的是真实的内存空间，而段地址只是一个抽象，表示一种组合编号。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就好比楼宇一样，一栋楼的栋号，指向的只是一个有一堆房间（内存空间）构成的一个区域，并不是某个房间。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</a:rPr>
                  <a:t>所以，这里的偏移地址表示的是一个寻址能力。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61" y="1970128"/>
                <a:ext cx="8283970" cy="1754326"/>
              </a:xfrm>
              <a:prstGeom prst="rect">
                <a:avLst/>
              </a:prstGeom>
              <a:blipFill>
                <a:blip r:embed="rId4"/>
                <a:stretch>
                  <a:fillRect l="-662" t="-1389" b="-4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1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8086CPU</a:t>
            </a:r>
            <a:r>
              <a:rPr lang="zh-CN" altLang="en-US" dirty="0"/>
              <a:t>的寻址方法</a:t>
            </a:r>
            <a:br>
              <a:rPr lang="en-US" altLang="zh-CN" dirty="0"/>
            </a:br>
            <a:r>
              <a:rPr lang="en-US" altLang="zh-CN" sz="2000" dirty="0"/>
              <a:t>How dose the 8086CPU can Access the memory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094730"/>
            <a:ext cx="103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CPU</a:t>
            </a:r>
            <a:r>
              <a:rPr lang="zh-CN" altLang="en-US" sz="2400" b="1" dirty="0"/>
              <a:t>如何理解这个人们抽象的出来的“段地址偏移地址”概念？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2888" y="1685925"/>
            <a:ext cx="1194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我们知道，这个偏移地址的概念，其实在</a:t>
            </a:r>
            <a:r>
              <a:rPr lang="en-US" altLang="zh-CN" dirty="0"/>
              <a:t>CPU</a:t>
            </a:r>
            <a:r>
              <a:rPr lang="zh-CN" altLang="en-US" dirty="0"/>
              <a:t>中并不存在的，他只是工程师们臆想出来的一种东西，一种方法。真正寻址还是要靠物理地址。</a:t>
            </a:r>
            <a:endParaRPr lang="en-US" altLang="zh-CN" dirty="0"/>
          </a:p>
          <a:p>
            <a:r>
              <a:rPr lang="zh-CN" altLang="en-US" b="1" dirty="0"/>
              <a:t>所以，为此，工程师们设计出了一个计算方法，共</a:t>
            </a:r>
            <a:r>
              <a:rPr lang="en-US" altLang="zh-CN" b="1" dirty="0"/>
              <a:t>CPU</a:t>
            </a:r>
            <a:r>
              <a:rPr lang="zh-CN" altLang="en-US" b="1" dirty="0"/>
              <a:t>将其转换成物理地址。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0388" y="2738785"/>
            <a:ext cx="655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段地址乘十六加上偏移地址等于物理地址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00388" y="3329980"/>
            <a:ext cx="655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段地址左移四位加上偏移地址等于物理地址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791645"/>
            <a:ext cx="103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如何去计算？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2888" y="4253310"/>
            <a:ext cx="1177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：给定段地址</a:t>
            </a:r>
            <a:r>
              <a:rPr lang="en-US" altLang="zh-CN" dirty="0"/>
              <a:t>0x245E</a:t>
            </a:r>
            <a:r>
              <a:rPr lang="zh-CN" altLang="en-US" dirty="0"/>
              <a:t>，和偏移地址</a:t>
            </a:r>
            <a:r>
              <a:rPr lang="en-US" altLang="zh-CN" dirty="0"/>
              <a:t>0x2333</a:t>
            </a:r>
            <a:r>
              <a:rPr lang="zh-CN" altLang="en-US" dirty="0"/>
              <a:t>，计算在内存中所表示的物理地址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622642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0x234E</a:t>
            </a:r>
            <a:r>
              <a:rPr lang="zh-CN" altLang="en-US" dirty="0"/>
              <a:t>是十六进制，二进制表示为</a:t>
            </a:r>
            <a:r>
              <a:rPr lang="en-US" altLang="zh-CN" dirty="0"/>
              <a:t>0010 0100 0101 1110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0x2333</a:t>
            </a:r>
            <a:r>
              <a:rPr lang="zh-CN" altLang="en-US" dirty="0"/>
              <a:t>是十六进制，二进制表示为</a:t>
            </a:r>
            <a:r>
              <a:rPr lang="en-US" altLang="zh-CN" dirty="0"/>
              <a:t>0010 0011 0011 0011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现在根据公式，将段地址左移四位，高低位补零，就有：</a:t>
            </a:r>
            <a:r>
              <a:rPr lang="en-US" altLang="zh-CN" dirty="0"/>
              <a:t>0010 0100 0101 1110 0000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然后加上偏移地址</a:t>
            </a:r>
            <a:r>
              <a:rPr lang="en-US" altLang="zh-CN" dirty="0"/>
              <a:t>0x2333</a:t>
            </a:r>
            <a:r>
              <a:rPr lang="zh-CN" altLang="en-US" dirty="0"/>
              <a:t>，就有：</a:t>
            </a:r>
            <a:r>
              <a:rPr lang="en-US" altLang="zh-CN" dirty="0"/>
              <a:t>0010 0110 1001 0001 0011</a:t>
            </a:r>
            <a:r>
              <a:rPr lang="zh-CN" altLang="en-US" dirty="0"/>
              <a:t>。换算成</a:t>
            </a:r>
            <a:r>
              <a:rPr lang="en-US" altLang="zh-CN" dirty="0"/>
              <a:t>16</a:t>
            </a:r>
            <a:r>
              <a:rPr lang="zh-CN" altLang="en-US" dirty="0"/>
              <a:t>进制就是：</a:t>
            </a:r>
            <a:r>
              <a:rPr lang="en-US" altLang="zh-CN" dirty="0"/>
              <a:t>0x26913</a:t>
            </a:r>
            <a:r>
              <a:rPr lang="zh-CN" altLang="en-US" dirty="0"/>
              <a:t>。所以物理地址就是</a:t>
            </a:r>
            <a:r>
              <a:rPr lang="en-US" altLang="zh-CN" dirty="0"/>
              <a:t>0x26913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609997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我们不妨数一下</a:t>
            </a:r>
            <a:r>
              <a:rPr lang="en-US" altLang="zh-CN" sz="2400" b="1" dirty="0"/>
              <a:t>0010 0110 1001 0001 0011</a:t>
            </a:r>
            <a:r>
              <a:rPr lang="zh-CN" altLang="en-US" sz="2400" b="1" dirty="0"/>
              <a:t>，有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位。恰恰是</a:t>
            </a:r>
            <a:r>
              <a:rPr lang="en-US" altLang="zh-CN" sz="2400" b="1" dirty="0"/>
              <a:t>8086CPU</a:t>
            </a:r>
            <a:r>
              <a:rPr lang="zh-CN" altLang="en-US" sz="2400" b="1" dirty="0"/>
              <a:t>的总线宽度！这就是</a:t>
            </a:r>
            <a:r>
              <a:rPr lang="en-US" altLang="zh-CN" sz="2400" b="1" dirty="0"/>
              <a:t>8086CPU</a:t>
            </a:r>
            <a:r>
              <a:rPr lang="zh-CN" altLang="en-US" sz="2400" b="1" dirty="0"/>
              <a:t>如何借助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位寄存器完成</a:t>
            </a:r>
            <a:r>
              <a:rPr lang="en-US" altLang="zh-CN" sz="2400" b="1" dirty="0"/>
              <a:t>1MB</a:t>
            </a:r>
            <a:r>
              <a:rPr lang="zh-CN" altLang="en-US" sz="2400" b="1" dirty="0"/>
              <a:t>寻址的神奇过程！</a:t>
            </a:r>
          </a:p>
        </p:txBody>
      </p:sp>
    </p:spTree>
    <p:extLst>
      <p:ext uri="{BB962C8B-B14F-4D97-AF65-F5344CB8AC3E}">
        <p14:creationId xmlns:p14="http://schemas.microsoft.com/office/powerpoint/2010/main" val="28637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1234</Words>
  <Application>Microsoft Office PowerPoint</Application>
  <PresentationFormat>宽屏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OCR A Extended</vt:lpstr>
      <vt:lpstr>Office 主题​​</vt:lpstr>
      <vt:lpstr>PowerPoint 演示文稿</vt:lpstr>
      <vt:lpstr>什么是8086？ What is 8086?</vt:lpstr>
      <vt:lpstr>8086 —— 经典的16位环境 8086 —— A classic 16 bit runtime environment</vt:lpstr>
      <vt:lpstr>8086CPU的寻址方法 How dose the 8086CPU can Access the memory</vt:lpstr>
      <vt:lpstr>8086CPU的寻址方法 How dose the 8086CPU can Access the memory</vt:lpstr>
      <vt:lpstr>8086CPU的寻址方法 How dose the 8086CPU can Access the memory</vt:lpstr>
      <vt:lpstr>8086CPU的寻址方法 How dose the 8086CPU can Access the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phile Minecraft</dc:creator>
  <cp:lastModifiedBy>phile Minecraft</cp:lastModifiedBy>
  <cp:revision>68</cp:revision>
  <dcterms:created xsi:type="dcterms:W3CDTF">2016-12-24T10:06:42Z</dcterms:created>
  <dcterms:modified xsi:type="dcterms:W3CDTF">2017-02-25T05:46:31Z</dcterms:modified>
</cp:coreProperties>
</file>