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A000A0"/>
    <a:srgbClr val="FF8080"/>
    <a:srgbClr val="8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>
        <p:scale>
          <a:sx n="125" d="100"/>
          <a:sy n="125" d="100"/>
        </p:scale>
        <p:origin x="9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39ED4-60AD-4F70-8A07-B68EE0DA1D3A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BFE0-6C79-47CE-91B5-80B033373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BFE0-6C79-47CE-91B5-80B033373D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DC95A-2A64-4F8F-A9D6-9D5CC3D9F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F4349A-C986-4850-904C-424C43C4A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682CC-EC5B-470A-B591-AC3CC4A3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B6B63-8BAD-455C-AB59-CBD9570F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94F4A-AE3B-4517-87A6-C4E345CC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5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8E249-125F-47FC-9388-148157C8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40F94-2180-458D-B97E-D8FAC2F41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259E1-BB2A-4EC1-B94A-C0135232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E5903-5992-4003-9B3B-CDD6218A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39972-453F-4F58-8639-93EA064C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8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2DA63-9789-480B-9D8E-EC0206609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94D5D-CC70-43C4-9227-866820302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5A60E-458F-4798-8E34-95DDB4CC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EB5F6-3662-4E7D-A28E-78C272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D4C7B-77DF-428A-834E-08CC9C8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D14A5-D2FC-41BD-A9A7-90E4D0C1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DD58F-A9A4-4B37-888C-AC51CB5C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5E707-9C50-4ED7-89DA-7A8625D4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45E5-38FB-4103-AE43-A3C7014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01846-A65D-404F-A870-93B1877C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5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1D664-62C3-49C2-9316-97881DC0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17BEF-E5F0-4E2B-A589-C05FB4F4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063EC-BC96-4579-9D54-44CA4C32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20858-264F-41C9-8DB7-D42C52A1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C466C-C8BF-4F15-89E4-B1173027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4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E52D-6E32-46FD-98C4-3A3E2D78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9DA66-FBFE-4EBF-9DF7-F59D4E03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1080B-61A7-400A-ACB8-71A96F21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9BFD5-3B72-4CAE-9F9A-16B8F6EA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58EC6-5A44-46AB-80D8-7DB94D63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88E36-BC2B-4B72-9774-722CD2C8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6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92A2-61AF-4B83-B980-54619657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D0FDD-A4C1-4931-92F5-D092B90F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F5EAD-83E2-4B87-9AB8-F9BFFCC3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679E9E-5DAF-4DDE-946E-977F0213F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E2C045-FA76-4E70-B345-567A9D7D8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51AD7A-A0E3-4D74-97DE-30C2B9A9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163080-D1FF-47A6-9A89-BC1E3878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60E4C-04F5-41F4-AD62-A5A1B9B6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A5F55-D9D6-4DF7-A64A-4E3C587A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270BD8-3300-45E2-85A1-809958C3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C2FAA7-5363-44DA-85DF-7016B147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3C757-202E-4912-8593-32D1EEF6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C2F3E6-39BC-4C14-BDFD-02E0E8A5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3391D-EA23-475D-BFBF-CAD479A8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5A52C4-E8C3-4CC5-99CB-0588300B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67D68-F23D-4278-8418-0EA13CB9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F21EF-D991-44BA-8675-25C9C8E6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19471-E3CD-48C3-84ED-68FA94967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3EEE0-2264-4663-A7B2-B527C014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D056D-FFB7-4542-A572-73651873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28B4C-FA59-4DCB-B6BF-58346E5A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A3136-06A6-4793-851D-496F6DA7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516C5-7DA3-4510-8213-7B4583120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880D2-39AC-47F3-B51E-2351F8E7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D4899-CFDA-419B-997C-DE512150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9F53A-0ED1-4929-A2E9-D7736B55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40D20-3AAF-4A91-8A1C-A610864E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5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1AFD04-9A54-4B0E-BD4C-7F27DDE9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0FDD0-377A-4731-833A-8E2CE8157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CBA8D-2E9D-4CD2-92E8-B53DC7C8F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D78D-2E84-4AD7-897B-388F98A1FB72}" type="datetimeFigureOut">
              <a:rPr lang="zh-CN" altLang="en-US" smtClean="0"/>
              <a:t>2019-06-23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37838-46D7-4CDD-8372-5CE0D3C34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64BB0-8D04-4440-9285-ABF142CEE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6AE3-02B3-4014-A94C-BA78CC91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0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49164" y="6150114"/>
            <a:ext cx="2142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latin typeface="OCR A Std" panose="020F0609000104060307" pitchFamily="49" charset="0"/>
              </a:rPr>
              <a:t>EP.4</a:t>
            </a:r>
            <a:endParaRPr lang="zh-CN" altLang="en-US" sz="4000" dirty="0">
              <a:solidFill>
                <a:schemeClr val="bg1"/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92001" y="5106992"/>
            <a:ext cx="315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</a:rPr>
              <a:t>汇编与硬件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11026" y="6150114"/>
            <a:ext cx="95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OCR A Std" panose="020F0609000104060307" pitchFamily="49" charset="0"/>
              </a:rPr>
              <a:t>-0</a:t>
            </a:r>
            <a:endParaRPr lang="zh-CN" altLang="en-US" sz="4000" dirty="0">
              <a:solidFill>
                <a:schemeClr val="bg1"/>
              </a:solidFill>
              <a:latin typeface="OCR A Std" panose="020F0609000104060307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15400" y="5591175"/>
            <a:ext cx="328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BIOS</a:t>
            </a:r>
            <a:r>
              <a:rPr lang="zh-CN" altLang="en-US" sz="2000" dirty="0">
                <a:solidFill>
                  <a:schemeClr val="bg1"/>
                </a:solidFill>
              </a:rPr>
              <a:t>与磁盘读写基础</a:t>
            </a:r>
          </a:p>
        </p:txBody>
      </p:sp>
    </p:spTree>
    <p:extLst>
      <p:ext uri="{BB962C8B-B14F-4D97-AF65-F5344CB8AC3E}">
        <p14:creationId xmlns:p14="http://schemas.microsoft.com/office/powerpoint/2010/main" val="22675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25938 -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04883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08359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38 -0.00138 L -0.2599 -0.0284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9D5DC64-A05B-4D0D-BE15-72A37C7E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altLang="zh-CN" dirty="0"/>
              <a:t>BIOS</a:t>
            </a:r>
            <a:br>
              <a:rPr lang="en-US" altLang="zh-CN" dirty="0"/>
            </a:br>
            <a:r>
              <a:rPr lang="en-US" altLang="zh-CN" sz="1800" dirty="0"/>
              <a:t>BIOS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509EF0-CA7F-44C3-BE54-AA9DF3013575}"/>
              </a:ext>
            </a:extLst>
          </p:cNvPr>
          <p:cNvSpPr txBox="1"/>
          <p:nvPr/>
        </p:nvSpPr>
        <p:spPr>
          <a:xfrm>
            <a:off x="2171113" y="1325563"/>
            <a:ext cx="7849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 B</a:t>
            </a:r>
            <a:r>
              <a:rPr lang="en-US" altLang="zh-CN" sz="4400" dirty="0"/>
              <a:t>asic</a:t>
            </a:r>
            <a:r>
              <a:rPr lang="en-US" altLang="zh-CN" sz="4400" b="1" dirty="0"/>
              <a:t> I</a:t>
            </a:r>
            <a:r>
              <a:rPr lang="en-US" altLang="zh-CN" sz="4400" dirty="0"/>
              <a:t>nput</a:t>
            </a:r>
            <a:r>
              <a:rPr lang="en-US" altLang="zh-CN" sz="4400" b="1" dirty="0"/>
              <a:t> </a:t>
            </a:r>
            <a:r>
              <a:rPr lang="en-US" altLang="zh-CN" sz="4400" dirty="0"/>
              <a:t>and</a:t>
            </a:r>
            <a:r>
              <a:rPr lang="en-US" altLang="zh-CN" sz="4400" b="1" dirty="0"/>
              <a:t> O</a:t>
            </a:r>
            <a:r>
              <a:rPr lang="en-US" altLang="zh-CN" sz="4400" dirty="0"/>
              <a:t>utput</a:t>
            </a:r>
            <a:r>
              <a:rPr lang="en-US" altLang="zh-CN" sz="4400" b="1" dirty="0"/>
              <a:t> S</a:t>
            </a:r>
            <a:r>
              <a:rPr lang="en-US" altLang="zh-CN" sz="4400" dirty="0"/>
              <a:t>ystem</a:t>
            </a:r>
            <a:endParaRPr lang="zh-CN" altLang="en-US" sz="4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173E58-846C-4C43-A4E4-379E3981B4B1}"/>
              </a:ext>
            </a:extLst>
          </p:cNvPr>
          <p:cNvSpPr txBox="1"/>
          <p:nvPr/>
        </p:nvSpPr>
        <p:spPr>
          <a:xfrm>
            <a:off x="2171113" y="2266405"/>
            <a:ext cx="7849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基本输入输出系统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DFE9E3-89B6-477F-9AAB-04E2638ABA4A}"/>
              </a:ext>
            </a:extLst>
          </p:cNvPr>
          <p:cNvSpPr txBox="1"/>
          <p:nvPr/>
        </p:nvSpPr>
        <p:spPr>
          <a:xfrm>
            <a:off x="2171113" y="4039722"/>
            <a:ext cx="7849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硬盘，软盘，显示屏，键盘</a:t>
            </a:r>
            <a:r>
              <a:rPr lang="en-US" altLang="zh-CN" sz="4400" b="1" dirty="0"/>
              <a:t>……</a:t>
            </a:r>
            <a:r>
              <a:rPr lang="zh-CN" altLang="en-US" sz="4400" b="1" dirty="0"/>
              <a:t>跟输入和输出有关的东西。</a:t>
            </a:r>
          </a:p>
        </p:txBody>
      </p:sp>
    </p:spTree>
    <p:extLst>
      <p:ext uri="{BB962C8B-B14F-4D97-AF65-F5344CB8AC3E}">
        <p14:creationId xmlns:p14="http://schemas.microsoft.com/office/powerpoint/2010/main" val="12297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9D5DC64-A05B-4D0D-BE15-72A37C7E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altLang="zh-CN" dirty="0"/>
              <a:t>BIOS - </a:t>
            </a:r>
            <a:r>
              <a:rPr lang="en-US" altLang="zh-CN" dirty="0" err="1"/>
              <a:t>IVT</a:t>
            </a:r>
            <a:br>
              <a:rPr lang="en-US" altLang="zh-CN" dirty="0"/>
            </a:br>
            <a:r>
              <a:rPr lang="en-US" altLang="zh-CN" sz="1800" dirty="0"/>
              <a:t>BIOS - </a:t>
            </a:r>
            <a:r>
              <a:rPr lang="en-US" altLang="zh-CN" sz="1800" dirty="0" err="1"/>
              <a:t>IVT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509EF0-CA7F-44C3-BE54-AA9DF3013575}"/>
              </a:ext>
            </a:extLst>
          </p:cNvPr>
          <p:cNvSpPr txBox="1"/>
          <p:nvPr/>
        </p:nvSpPr>
        <p:spPr>
          <a:xfrm>
            <a:off x="2171113" y="1325563"/>
            <a:ext cx="7849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 I</a:t>
            </a:r>
            <a:r>
              <a:rPr lang="en-US" altLang="zh-CN" sz="4400" dirty="0"/>
              <a:t>nterrupt</a:t>
            </a:r>
            <a:r>
              <a:rPr lang="en-US" altLang="zh-CN" sz="4400" b="1" dirty="0"/>
              <a:t> V</a:t>
            </a:r>
            <a:r>
              <a:rPr lang="en-US" altLang="zh-CN" sz="4400" dirty="0"/>
              <a:t>ector</a:t>
            </a:r>
            <a:r>
              <a:rPr lang="en-US" altLang="zh-CN" sz="4400" b="1" dirty="0"/>
              <a:t> T</a:t>
            </a:r>
            <a:r>
              <a:rPr lang="en-US" altLang="zh-CN" sz="4400" dirty="0"/>
              <a:t>able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173E58-846C-4C43-A4E4-379E3981B4B1}"/>
              </a:ext>
            </a:extLst>
          </p:cNvPr>
          <p:cNvSpPr txBox="1"/>
          <p:nvPr/>
        </p:nvSpPr>
        <p:spPr>
          <a:xfrm>
            <a:off x="2171113" y="2266405"/>
            <a:ext cx="7849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中断向量表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DFE9E3-89B6-477F-9AAB-04E2638ABA4A}"/>
              </a:ext>
            </a:extLst>
          </p:cNvPr>
          <p:cNvSpPr txBox="1"/>
          <p:nvPr/>
        </p:nvSpPr>
        <p:spPr>
          <a:xfrm>
            <a:off x="1269706" y="3420567"/>
            <a:ext cx="965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中断：某个任务或者是程序使得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必须要去</a:t>
            </a:r>
            <a:r>
              <a:rPr lang="zh-CN" altLang="en-US" sz="2800" b="1" i="1" dirty="0"/>
              <a:t>立即执行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F0CA68-999D-41CE-B164-A75A13CEE897}"/>
              </a:ext>
            </a:extLst>
          </p:cNvPr>
          <p:cNvSpPr txBox="1"/>
          <p:nvPr/>
        </p:nvSpPr>
        <p:spPr>
          <a:xfrm>
            <a:off x="1269706" y="4190008"/>
            <a:ext cx="965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向量表：一个表，里面存放所有中断程序的地址</a:t>
            </a:r>
            <a:endParaRPr lang="zh-CN" altLang="en-US" sz="2800" b="1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F47504-9B60-43D2-A789-7B236A23C8C4}"/>
              </a:ext>
            </a:extLst>
          </p:cNvPr>
          <p:cNvSpPr txBox="1"/>
          <p:nvPr/>
        </p:nvSpPr>
        <p:spPr>
          <a:xfrm>
            <a:off x="1269706" y="5269350"/>
            <a:ext cx="9652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BIOS</a:t>
            </a:r>
            <a:r>
              <a:rPr lang="zh-CN" altLang="en-US" sz="2800" b="1" dirty="0"/>
              <a:t>中断：</a:t>
            </a:r>
            <a:r>
              <a:rPr lang="en-US" altLang="zh-CN" sz="2800" b="1" dirty="0"/>
              <a:t>BIOS</a:t>
            </a:r>
            <a:r>
              <a:rPr lang="zh-CN" altLang="en-US" sz="2800" b="1" dirty="0"/>
              <a:t>提供的各种便民内置函数（尽可能简化硬件操作）。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9388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2C6D48B-8964-4D25-81F2-B7A19A60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altLang="zh-CN" dirty="0"/>
              <a:t>BIOS </a:t>
            </a:r>
            <a:r>
              <a:rPr lang="zh-CN" altLang="en-US" dirty="0"/>
              <a:t>与引导的关系</a:t>
            </a:r>
            <a:br>
              <a:rPr lang="en-US" altLang="zh-CN" dirty="0"/>
            </a:br>
            <a:r>
              <a:rPr lang="en-US" altLang="zh-CN" sz="1800" dirty="0"/>
              <a:t>The relationship between BIOS and bootloader </a:t>
            </a:r>
            <a:endParaRPr lang="zh-CN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2CF56-9A1D-4870-A546-1A82A9D50D3E}"/>
              </a:ext>
            </a:extLst>
          </p:cNvPr>
          <p:cNvSpPr/>
          <p:nvPr/>
        </p:nvSpPr>
        <p:spPr>
          <a:xfrm>
            <a:off x="1406769" y="1842867"/>
            <a:ext cx="1223889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507E15-965D-46EC-9187-37A5DBEB3C58}"/>
              </a:ext>
            </a:extLst>
          </p:cNvPr>
          <p:cNvSpPr/>
          <p:nvPr/>
        </p:nvSpPr>
        <p:spPr>
          <a:xfrm>
            <a:off x="3547400" y="1654711"/>
            <a:ext cx="1690469" cy="122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r>
              <a:rPr lang="zh-CN" altLang="en-US" dirty="0"/>
              <a:t>加载与对系统的检查</a:t>
            </a:r>
            <a:r>
              <a:rPr lang="en-US" altLang="zh-CN" dirty="0"/>
              <a:t>+</a:t>
            </a:r>
            <a:r>
              <a:rPr lang="zh-CN" altLang="en-US" dirty="0"/>
              <a:t>初始化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01CE29-8E14-4078-8E1C-C717B8808C8D}"/>
              </a:ext>
            </a:extLst>
          </p:cNvPr>
          <p:cNvSpPr/>
          <p:nvPr/>
        </p:nvSpPr>
        <p:spPr>
          <a:xfrm>
            <a:off x="6063177" y="1842867"/>
            <a:ext cx="3174606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尝试去读取磁盘或软盘的第</a:t>
            </a:r>
            <a:r>
              <a:rPr lang="en-US" altLang="zh-CN" dirty="0"/>
              <a:t>0</a:t>
            </a:r>
            <a:r>
              <a:rPr lang="zh-CN" altLang="en-US" dirty="0"/>
              <a:t>扇区的内容到一个特定的区域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D8B7F5-87A3-4169-8C39-847297C737AF}"/>
              </a:ext>
            </a:extLst>
          </p:cNvPr>
          <p:cNvSpPr/>
          <p:nvPr/>
        </p:nvSpPr>
        <p:spPr>
          <a:xfrm>
            <a:off x="10063091" y="1842867"/>
            <a:ext cx="144428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尝试执行该内容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DB7E07-D7B9-4C1C-8089-3FB179DA6FD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30658" y="2264898"/>
            <a:ext cx="91674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BC22FCF-D570-4A17-8AD9-AD6193F7B80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37869" y="2264898"/>
            <a:ext cx="82530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8DF047-E9F4-4357-9CCA-5BF973303AAB}"/>
              </a:ext>
            </a:extLst>
          </p:cNvPr>
          <p:cNvCxnSpPr>
            <a:cxnSpLocks/>
          </p:cNvCxnSpPr>
          <p:nvPr/>
        </p:nvCxnSpPr>
        <p:spPr>
          <a:xfrm>
            <a:off x="9237783" y="2264898"/>
            <a:ext cx="82530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2FD4039-54BF-468C-A9DF-C7585CF4F029}"/>
              </a:ext>
            </a:extLst>
          </p:cNvPr>
          <p:cNvSpPr/>
          <p:nvPr/>
        </p:nvSpPr>
        <p:spPr>
          <a:xfrm>
            <a:off x="7526215" y="2264898"/>
            <a:ext cx="1711569" cy="309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69AAE1-08E7-4008-90E7-0770ACB710BB}"/>
              </a:ext>
            </a:extLst>
          </p:cNvPr>
          <p:cNvSpPr txBox="1"/>
          <p:nvPr/>
        </p:nvSpPr>
        <p:spPr>
          <a:xfrm rot="1237445">
            <a:off x="9237783" y="2574389"/>
            <a:ext cx="47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5D4D29-9CDD-466F-8091-4C1F5CA56BEA}"/>
              </a:ext>
            </a:extLst>
          </p:cNvPr>
          <p:cNvSpPr txBox="1"/>
          <p:nvPr/>
        </p:nvSpPr>
        <p:spPr>
          <a:xfrm>
            <a:off x="2630659" y="3521206"/>
            <a:ext cx="6930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0000"/>
                </a:solidFill>
              </a:rPr>
              <a:t>0000 : </a:t>
            </a:r>
            <a:r>
              <a:rPr lang="en-US" altLang="zh-CN" sz="8000" b="1" dirty="0" err="1">
                <a:solidFill>
                  <a:srgbClr val="FF0000"/>
                </a:solidFill>
              </a:rPr>
              <a:t>0x7c00</a:t>
            </a:r>
            <a:endParaRPr lang="en-US" altLang="zh-C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7" grpId="0"/>
      <p:bldP spid="17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80112D-9AAC-4483-852B-A28B6BC5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zh-CN" altLang="en-US" dirty="0"/>
              <a:t>磁盘基础：柱面</a:t>
            </a:r>
            <a:r>
              <a:rPr lang="en-US" altLang="zh-CN" dirty="0"/>
              <a:t>-</a:t>
            </a:r>
            <a:r>
              <a:rPr lang="zh-CN" altLang="en-US" dirty="0"/>
              <a:t>磁头</a:t>
            </a:r>
            <a:r>
              <a:rPr lang="en-US" altLang="zh-CN" dirty="0"/>
              <a:t>-</a:t>
            </a:r>
            <a:r>
              <a:rPr lang="zh-CN" altLang="en-US" dirty="0"/>
              <a:t>扇区模型（</a:t>
            </a:r>
            <a:r>
              <a:rPr lang="en-US" altLang="zh-CN" dirty="0"/>
              <a:t>CHS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sz="1800" dirty="0"/>
              <a:t>Disk basis: Cylinder-Head-Sector model (CHS)</a:t>
            </a:r>
            <a:endParaRPr lang="zh-CN" altLang="en-US" sz="1800" dirty="0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9C14917D-F393-4970-B547-4FA0D4A87A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9300" r="15459" b="10817"/>
          <a:stretch/>
        </p:blipFill>
        <p:spPr>
          <a:xfrm>
            <a:off x="5257800" y="5008571"/>
            <a:ext cx="4356000" cy="1656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69A05D7-C3E4-4FEA-A274-11930FE817B2}"/>
              </a:ext>
            </a:extLst>
          </p:cNvPr>
          <p:cNvSpPr txBox="1"/>
          <p:nvPr/>
        </p:nvSpPr>
        <p:spPr>
          <a:xfrm>
            <a:off x="537029" y="1524000"/>
            <a:ext cx="555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CHS</a:t>
            </a:r>
            <a:r>
              <a:rPr lang="zh-CN" altLang="en-US" dirty="0"/>
              <a:t>模型，也叫做</a:t>
            </a:r>
            <a:r>
              <a:rPr lang="en-US" altLang="zh-CN" dirty="0"/>
              <a:t>CHS</a:t>
            </a:r>
            <a:r>
              <a:rPr lang="zh-CN" altLang="en-US" dirty="0"/>
              <a:t>寻址模式。是</a:t>
            </a:r>
            <a:r>
              <a:rPr lang="en-US" altLang="zh-CN" dirty="0"/>
              <a:t>BIOS</a:t>
            </a:r>
            <a:r>
              <a:rPr lang="zh-CN" altLang="en-US" dirty="0"/>
              <a:t>用来定位磁盘扇区的一种地址表达。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272A5D-33D9-4737-873C-9F8A3058B7A7}"/>
              </a:ext>
            </a:extLst>
          </p:cNvPr>
          <p:cNvSpPr txBox="1"/>
          <p:nvPr/>
        </p:nvSpPr>
        <p:spPr>
          <a:xfrm>
            <a:off x="537029" y="3063297"/>
            <a:ext cx="53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*磁头，读取数据盘的东西，正反两面都有。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2D9651-22B0-4180-8632-BBEE48134873}"/>
              </a:ext>
            </a:extLst>
          </p:cNvPr>
          <p:cNvSpPr/>
          <p:nvPr/>
        </p:nvSpPr>
        <p:spPr>
          <a:xfrm>
            <a:off x="529772" y="23687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1" dirty="0"/>
              <a:t>*扇区：磁盘存储的最小区域，一般为</a:t>
            </a:r>
            <a:r>
              <a:rPr lang="en-US" altLang="zh-CN" b="1" i="1" dirty="0" err="1"/>
              <a:t>512B</a:t>
            </a:r>
            <a:r>
              <a:rPr lang="zh-CN" altLang="en-US" b="1" i="1" dirty="0"/>
              <a:t>大小（现代的一些</a:t>
            </a:r>
            <a:r>
              <a:rPr lang="en-US" altLang="zh-CN" b="1" i="1" dirty="0"/>
              <a:t>HDD</a:t>
            </a:r>
            <a:r>
              <a:rPr lang="zh-CN" altLang="en-US" b="1" i="1" dirty="0"/>
              <a:t>是</a:t>
            </a:r>
            <a:r>
              <a:rPr lang="en-US" altLang="zh-CN" b="1" i="1" dirty="0" err="1"/>
              <a:t>4KB</a:t>
            </a:r>
            <a:r>
              <a:rPr lang="zh-CN" altLang="en-US" b="1" i="1" dirty="0"/>
              <a:t>大小）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914745-3722-4D8E-98EC-6C5100413138}"/>
              </a:ext>
            </a:extLst>
          </p:cNvPr>
          <p:cNvSpPr txBox="1"/>
          <p:nvPr/>
        </p:nvSpPr>
        <p:spPr>
          <a:xfrm>
            <a:off x="529772" y="3543722"/>
            <a:ext cx="5370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*扇道，在</a:t>
            </a:r>
            <a:r>
              <a:rPr lang="en-US" altLang="zh-CN" b="1" i="1" dirty="0"/>
              <a:t>CHS</a:t>
            </a:r>
            <a:r>
              <a:rPr lang="zh-CN" altLang="en-US" b="1" i="1" dirty="0"/>
              <a:t>模型中叫做</a:t>
            </a:r>
            <a:r>
              <a:rPr lang="zh-CN" altLang="en-US" b="1" i="1" u="sng" dirty="0"/>
              <a:t>柱面</a:t>
            </a:r>
            <a:r>
              <a:rPr lang="zh-CN" altLang="en-US" b="1" i="1" dirty="0"/>
              <a:t>，因为扇道就是围着圆圈的一道，如果说我们有多个数据盘像这个</a:t>
            </a:r>
            <a:r>
              <a:rPr lang="zh-CN" altLang="en-US" b="1" i="1" u="sng" dirty="0">
                <a:solidFill>
                  <a:srgbClr val="FF0000"/>
                </a:solidFill>
              </a:rPr>
              <a:t>图</a:t>
            </a:r>
            <a:endParaRPr lang="en-US" altLang="zh-CN" b="1" i="1" u="sng" dirty="0">
              <a:solidFill>
                <a:srgbClr val="FF0000"/>
              </a:solidFill>
            </a:endParaRPr>
          </a:p>
          <a:p>
            <a:r>
              <a:rPr lang="zh-CN" altLang="en-US" b="1" i="1" dirty="0"/>
              <a:t>一样的叠在一起，那么看上去就像是一个圆柱体，所以叫柱面。每个盘在一个柱面的范围内有</a:t>
            </a:r>
            <a:r>
              <a:rPr lang="en-US" altLang="zh-CN" b="1" i="1" u="sng" dirty="0"/>
              <a:t>18</a:t>
            </a:r>
            <a:r>
              <a:rPr lang="zh-CN" altLang="en-US" b="1" i="1" u="sng" dirty="0"/>
              <a:t>个扇区。</a:t>
            </a:r>
            <a:r>
              <a:rPr lang="zh-CN" altLang="en-US" b="1" i="1" dirty="0"/>
              <a:t>每一个头所对应的的盘面有</a:t>
            </a:r>
            <a:r>
              <a:rPr lang="en-US" altLang="zh-CN" b="1" i="1" u="sng" dirty="0"/>
              <a:t>80</a:t>
            </a:r>
            <a:r>
              <a:rPr lang="zh-CN" altLang="en-US" b="1" i="1" u="sng" dirty="0"/>
              <a:t>个柱面</a:t>
            </a:r>
            <a:r>
              <a:rPr lang="zh-CN" altLang="en-US" b="1" i="1" dirty="0"/>
              <a:t>（扇道）</a:t>
            </a:r>
            <a:endParaRPr lang="zh-CN" altLang="en-US" b="1" i="1" u="sng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C35628-C2AC-4A4A-BB35-C84F40BD7F96}"/>
              </a:ext>
            </a:extLst>
          </p:cNvPr>
          <p:cNvCxnSpPr/>
          <p:nvPr/>
        </p:nvCxnSpPr>
        <p:spPr>
          <a:xfrm>
            <a:off x="5500914" y="4005943"/>
            <a:ext cx="899886" cy="1002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9C02632-ED05-4F4D-837B-E4150DD5236A}"/>
              </a:ext>
            </a:extLst>
          </p:cNvPr>
          <p:cNvSpPr/>
          <p:nvPr/>
        </p:nvSpPr>
        <p:spPr>
          <a:xfrm>
            <a:off x="529772" y="5084508"/>
            <a:ext cx="4971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dirty="0"/>
              <a:t>一般而言，在</a:t>
            </a:r>
            <a:r>
              <a:rPr lang="en-US" altLang="zh-CN" b="1" i="1" dirty="0"/>
              <a:t>CHS</a:t>
            </a:r>
            <a:r>
              <a:rPr lang="zh-CN" altLang="en-US" b="1" i="1" dirty="0"/>
              <a:t>模型中，磁盘的起始扇区表示为</a:t>
            </a:r>
            <a:r>
              <a:rPr lang="en-US" altLang="zh-CN" b="1" i="1" dirty="0" err="1"/>
              <a:t>C0H0S1</a:t>
            </a:r>
            <a:r>
              <a:rPr lang="zh-CN" altLang="en-US" b="1" i="1" dirty="0"/>
              <a:t>，意思是第</a:t>
            </a:r>
            <a:r>
              <a:rPr lang="en-US" altLang="zh-CN" b="1" i="1" dirty="0"/>
              <a:t>0</a:t>
            </a:r>
            <a:r>
              <a:rPr lang="zh-CN" altLang="en-US" b="1" i="1" dirty="0"/>
              <a:t>柱面第</a:t>
            </a:r>
            <a:r>
              <a:rPr lang="en-US" altLang="zh-CN" b="1" i="1" dirty="0"/>
              <a:t>0</a:t>
            </a:r>
            <a:r>
              <a:rPr lang="zh-CN" altLang="en-US" b="1" i="1" dirty="0"/>
              <a:t>磁头的第</a:t>
            </a:r>
            <a:r>
              <a:rPr lang="en-US" altLang="zh-CN" b="1" i="1" dirty="0"/>
              <a:t>1</a:t>
            </a:r>
            <a:r>
              <a:rPr lang="zh-CN" altLang="en-US" b="1" i="1" dirty="0"/>
              <a:t>扇区。</a:t>
            </a:r>
            <a:r>
              <a:rPr lang="en-US" altLang="zh-CN" b="1" i="1" dirty="0"/>
              <a:t>(</a:t>
            </a:r>
            <a:r>
              <a:rPr lang="zh-CN" altLang="en-US" b="1" i="1" dirty="0"/>
              <a:t>注意，没有“第</a:t>
            </a:r>
            <a:r>
              <a:rPr lang="en-US" altLang="zh-CN" b="1" i="1" dirty="0"/>
              <a:t>0</a:t>
            </a:r>
            <a:r>
              <a:rPr lang="zh-CN" altLang="en-US" b="1" i="1" dirty="0"/>
              <a:t>扇区”）</a:t>
            </a:r>
            <a:endParaRPr lang="zh-CN" altLang="en-US" dirty="0"/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B0CF2396-B614-4BF1-AD0D-DD18E62BF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5770" y="1325563"/>
            <a:ext cx="4806458" cy="480645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15C3B19-B61D-42AD-BDF2-ED9717C3B724}"/>
              </a:ext>
            </a:extLst>
          </p:cNvPr>
          <p:cNvSpPr txBox="1"/>
          <p:nvPr/>
        </p:nvSpPr>
        <p:spPr>
          <a:xfrm>
            <a:off x="7508115" y="1200834"/>
            <a:ext cx="214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FF8080"/>
                </a:solidFill>
              </a:rPr>
              <a:t>磁道</a:t>
            </a:r>
            <a:r>
              <a:rPr lang="en-US" altLang="zh-CN" b="1" dirty="0">
                <a:solidFill>
                  <a:srgbClr val="FF8080"/>
                </a:solidFill>
              </a:rPr>
              <a:t>/</a:t>
            </a:r>
            <a:r>
              <a:rPr lang="zh-CN" altLang="en-US" b="1" dirty="0">
                <a:solidFill>
                  <a:srgbClr val="FF8080"/>
                </a:solidFill>
              </a:rPr>
              <a:t>柱面</a:t>
            </a:r>
            <a:r>
              <a:rPr lang="en-US" altLang="zh-CN" b="1" dirty="0">
                <a:solidFill>
                  <a:srgbClr val="FF8080"/>
                </a:solidFill>
              </a:rPr>
              <a:t>Track/Cylinder</a:t>
            </a:r>
            <a:endParaRPr lang="zh-CN" altLang="en-US" b="1" dirty="0">
              <a:solidFill>
                <a:srgbClr val="FF808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D8E8AC-68AE-4526-8539-2126AB712B15}"/>
              </a:ext>
            </a:extLst>
          </p:cNvPr>
          <p:cNvSpPr txBox="1"/>
          <p:nvPr/>
        </p:nvSpPr>
        <p:spPr>
          <a:xfrm>
            <a:off x="10658517" y="1847165"/>
            <a:ext cx="21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000A0"/>
                </a:solidFill>
              </a:rPr>
              <a:t>扇区（</a:t>
            </a:r>
            <a:r>
              <a:rPr lang="en-US" altLang="zh-CN" b="1" dirty="0">
                <a:solidFill>
                  <a:srgbClr val="A000A0"/>
                </a:solidFill>
              </a:rPr>
              <a:t>Sector</a:t>
            </a:r>
            <a:r>
              <a:rPr lang="zh-CN" altLang="en-US" b="1" dirty="0">
                <a:solidFill>
                  <a:srgbClr val="A000A0"/>
                </a:solidFill>
              </a:rPr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2E40AB-720E-447C-9336-BD76B6FEC7C9}"/>
              </a:ext>
            </a:extLst>
          </p:cNvPr>
          <p:cNvSpPr txBox="1"/>
          <p:nvPr/>
        </p:nvSpPr>
        <p:spPr>
          <a:xfrm>
            <a:off x="9894599" y="5651905"/>
            <a:ext cx="21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A000"/>
                </a:solidFill>
              </a:rPr>
              <a:t>簇（</a:t>
            </a:r>
            <a:r>
              <a:rPr lang="en-US" altLang="zh-CN" b="1" dirty="0">
                <a:solidFill>
                  <a:srgbClr val="00A000"/>
                </a:solidFill>
              </a:rPr>
              <a:t>Cluster</a:t>
            </a:r>
            <a:r>
              <a:rPr lang="zh-CN" altLang="en-US" b="1" dirty="0">
                <a:solidFill>
                  <a:srgbClr val="00A000"/>
                </a:solidFill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FDC22-4742-468E-AF38-45500F2FB24F}"/>
              </a:ext>
            </a:extLst>
          </p:cNvPr>
          <p:cNvSpPr/>
          <p:nvPr/>
        </p:nvSpPr>
        <p:spPr>
          <a:xfrm>
            <a:off x="351417" y="1593830"/>
            <a:ext cx="6463086" cy="316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C4BBE4-A3B0-4511-BB27-334E31149D19}"/>
              </a:ext>
            </a:extLst>
          </p:cNvPr>
          <p:cNvSpPr txBox="1"/>
          <p:nvPr/>
        </p:nvSpPr>
        <p:spPr>
          <a:xfrm>
            <a:off x="1009899" y="173750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一般而言，每个磁道（扇道）一共有</a:t>
            </a:r>
            <a:r>
              <a:rPr lang="en-US" altLang="zh-CN" b="1" i="1" u="sng" dirty="0">
                <a:solidFill>
                  <a:schemeClr val="bg1"/>
                </a:solidFill>
              </a:rPr>
              <a:t>18</a:t>
            </a:r>
            <a:r>
              <a:rPr lang="zh-CN" altLang="en-US" dirty="0">
                <a:solidFill>
                  <a:schemeClr val="bg1"/>
                </a:solidFill>
              </a:rPr>
              <a:t>个扇区。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扇区编号从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开始，而非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80B174-F6C0-46AA-B6E4-09805B8F0130}"/>
              </a:ext>
            </a:extLst>
          </p:cNvPr>
          <p:cNvSpPr txBox="1"/>
          <p:nvPr/>
        </p:nvSpPr>
        <p:spPr>
          <a:xfrm>
            <a:off x="1060699" y="256700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一般而言，每个盘面，有</a:t>
            </a:r>
            <a:r>
              <a:rPr lang="en-US" altLang="zh-CN" dirty="0">
                <a:solidFill>
                  <a:schemeClr val="bg1"/>
                </a:solidFill>
              </a:rPr>
              <a:t>80</a:t>
            </a:r>
            <a:r>
              <a:rPr lang="zh-CN" altLang="en-US" dirty="0">
                <a:solidFill>
                  <a:schemeClr val="bg1"/>
                </a:solidFill>
              </a:rPr>
              <a:t>个磁道（扇道）。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磁道（扇区）编号从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开始。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A8F9FC-ED0C-4208-A91B-B4AA61D580AA}"/>
              </a:ext>
            </a:extLst>
          </p:cNvPr>
          <p:cNvSpPr txBox="1"/>
          <p:nvPr/>
        </p:nvSpPr>
        <p:spPr>
          <a:xfrm>
            <a:off x="1060699" y="361008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一般而言，每个软盘有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个磁头，一个磁头对应一个盘面。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磁头编号从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开始。</a:t>
            </a:r>
          </a:p>
        </p:txBody>
      </p:sp>
    </p:spTree>
    <p:extLst>
      <p:ext uri="{BB962C8B-B14F-4D97-AF65-F5344CB8AC3E}">
        <p14:creationId xmlns:p14="http://schemas.microsoft.com/office/powerpoint/2010/main" val="27532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4" grpId="0"/>
      <p:bldP spid="25" grpId="0"/>
      <p:bldP spid="26" grpId="0"/>
      <p:bldP spid="2" grpId="0" animBg="1"/>
      <p:bldP spid="3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3896D-46EB-47E9-9061-ED09A481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zh-CN" altLang="en-US" dirty="0"/>
              <a:t>磁盘基础：磁盘操作之</a:t>
            </a:r>
            <a:r>
              <a:rPr lang="en-US" altLang="zh-CN" dirty="0" err="1"/>
              <a:t>0x13</a:t>
            </a:r>
            <a:r>
              <a:rPr lang="zh-CN" altLang="en-US" dirty="0"/>
              <a:t>号中断</a:t>
            </a:r>
            <a:br>
              <a:rPr lang="en-US" altLang="zh-CN" dirty="0"/>
            </a:br>
            <a:r>
              <a:rPr lang="en-US" altLang="zh-CN" sz="1800" dirty="0"/>
              <a:t>Disk basis: Disk Operation of </a:t>
            </a:r>
            <a:r>
              <a:rPr lang="en-US" altLang="zh-CN" sz="1800" dirty="0" err="1"/>
              <a:t>0x13</a:t>
            </a:r>
            <a:r>
              <a:rPr lang="en-US" altLang="zh-CN" sz="1800" dirty="0"/>
              <a:t> interruption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173C36-8D89-4F57-901A-BD295BCC92EA}"/>
              </a:ext>
            </a:extLst>
          </p:cNvPr>
          <p:cNvSpPr txBox="1"/>
          <p:nvPr/>
        </p:nvSpPr>
        <p:spPr>
          <a:xfrm>
            <a:off x="548640" y="1325563"/>
            <a:ext cx="1008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BIOS</a:t>
            </a:r>
            <a:r>
              <a:rPr lang="zh-CN" altLang="en-US" dirty="0"/>
              <a:t>提供了一个十分便捷的磁盘操作方法。就是</a:t>
            </a:r>
            <a:r>
              <a:rPr lang="en-US" altLang="zh-CN" dirty="0" err="1"/>
              <a:t>0x13</a:t>
            </a:r>
            <a:r>
              <a:rPr lang="zh-CN" altLang="en-US" dirty="0"/>
              <a:t>号中断，使用任何一个中断就像是</a:t>
            </a:r>
            <a:r>
              <a:rPr lang="zh-CN" altLang="en-US" b="1" u="sng" dirty="0"/>
              <a:t>调用一个函数</a:t>
            </a:r>
            <a:r>
              <a:rPr lang="zh-CN" altLang="en-US" dirty="0"/>
              <a:t>一样简单，我们只需要做的是</a:t>
            </a:r>
            <a:r>
              <a:rPr lang="zh-CN" altLang="en-US" b="1" u="sng" dirty="0"/>
              <a:t>通过寄存器</a:t>
            </a:r>
            <a:r>
              <a:rPr lang="zh-CN" altLang="en-US" dirty="0"/>
              <a:t>传入指定的参数即可。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0x13</a:t>
            </a:r>
            <a:r>
              <a:rPr lang="zh-CN" altLang="en-US" dirty="0"/>
              <a:t>号中断，我们会在绝大多数操作后可获取状态码，来指示我们的操作是否成功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2B87D4-36D4-4050-936B-9F5FCC0F4446}"/>
              </a:ext>
            </a:extLst>
          </p:cNvPr>
          <p:cNvSpPr txBox="1"/>
          <p:nvPr/>
        </p:nvSpPr>
        <p:spPr>
          <a:xfrm>
            <a:off x="792479" y="2295952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0x13</a:t>
            </a:r>
            <a:r>
              <a:rPr lang="zh-CN" altLang="en-US" sz="2400" b="1" dirty="0"/>
              <a:t>号中断参数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2BB516-EB6B-41F7-9286-AE4E7B8EB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24135"/>
              </p:ext>
            </p:extLst>
          </p:nvPr>
        </p:nvGraphicFramePr>
        <p:xfrm>
          <a:off x="145867" y="2872740"/>
          <a:ext cx="429768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337">
                  <a:extLst>
                    <a:ext uri="{9D8B030D-6E8A-4147-A177-3AD203B41FA5}">
                      <a16:colId xmlns:a16="http://schemas.microsoft.com/office/drawing/2014/main" val="2778107109"/>
                    </a:ext>
                  </a:extLst>
                </a:gridCol>
                <a:gridCol w="3396343">
                  <a:extLst>
                    <a:ext uri="{9D8B030D-6E8A-4147-A177-3AD203B41FA5}">
                      <a16:colId xmlns:a16="http://schemas.microsoft.com/office/drawing/2014/main" val="3325308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代表参数含义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要访问的驱动器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8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0x13</a:t>
                      </a:r>
                      <a:r>
                        <a:rPr lang="zh-CN" altLang="en-US" dirty="0"/>
                        <a:t>号中断的子功能选择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7681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E9BFF3-0F82-4ACC-9B71-485B89516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13805"/>
              </p:ext>
            </p:extLst>
          </p:nvPr>
        </p:nvGraphicFramePr>
        <p:xfrm>
          <a:off x="145868" y="4536996"/>
          <a:ext cx="429768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337">
                  <a:extLst>
                    <a:ext uri="{9D8B030D-6E8A-4147-A177-3AD203B41FA5}">
                      <a16:colId xmlns:a16="http://schemas.microsoft.com/office/drawing/2014/main" val="2778107109"/>
                    </a:ext>
                  </a:extLst>
                </a:gridCol>
                <a:gridCol w="3396343">
                  <a:extLst>
                    <a:ext uri="{9D8B030D-6E8A-4147-A177-3AD203B41FA5}">
                      <a16:colId xmlns:a16="http://schemas.microsoft.com/office/drawing/2014/main" val="3325308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DL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代表的驱动器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第一个</a:t>
                      </a:r>
                      <a:r>
                        <a:rPr lang="zh-CN" altLang="en-US" u="sng" dirty="0">
                          <a:solidFill>
                            <a:schemeClr val="tx1"/>
                          </a:solidFill>
                        </a:rPr>
                        <a:t>软盘</a:t>
                      </a:r>
                      <a:endParaRPr lang="en-US" altLang="zh-CN" b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8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第二个</a:t>
                      </a:r>
                      <a:r>
                        <a:rPr lang="zh-CN" altLang="en-US" u="sng" dirty="0">
                          <a:solidFill>
                            <a:schemeClr val="tx1"/>
                          </a:solidFill>
                        </a:rPr>
                        <a:t>软盘</a:t>
                      </a:r>
                      <a:endParaRPr lang="zh-CN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7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第一个</a:t>
                      </a:r>
                      <a:r>
                        <a:rPr lang="zh-CN" altLang="en-US" b="0" u="sng" dirty="0">
                          <a:solidFill>
                            <a:schemeClr val="tx1"/>
                          </a:solidFill>
                        </a:rPr>
                        <a:t>硬盘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5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0x81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第二个</a:t>
                      </a:r>
                      <a:r>
                        <a:rPr lang="zh-CN" altLang="en-US" b="0" u="sng" dirty="0">
                          <a:solidFill>
                            <a:schemeClr val="tx1"/>
                          </a:solidFill>
                        </a:rPr>
                        <a:t>硬盘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7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0xE0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DVD/CD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597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79D41CA-297E-4909-BEBD-6E8D4519DFB5}"/>
              </a:ext>
            </a:extLst>
          </p:cNvPr>
          <p:cNvSpPr txBox="1"/>
          <p:nvPr/>
        </p:nvSpPr>
        <p:spPr>
          <a:xfrm>
            <a:off x="792479" y="4075331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DL</a:t>
            </a:r>
            <a:r>
              <a:rPr lang="zh-CN" altLang="en-US" sz="2400" b="1" dirty="0"/>
              <a:t>驱动器号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3895C7-C8C6-4A88-AA81-A11DD2378A0C}"/>
              </a:ext>
            </a:extLst>
          </p:cNvPr>
          <p:cNvSpPr txBox="1"/>
          <p:nvPr/>
        </p:nvSpPr>
        <p:spPr>
          <a:xfrm>
            <a:off x="6892837" y="2623912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0x13</a:t>
            </a:r>
            <a:r>
              <a:rPr lang="zh-CN" altLang="en-US" sz="2400" b="1" dirty="0"/>
              <a:t>号功能编号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3FB42BD-DD14-4DCD-A751-6895E5B64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91935"/>
              </p:ext>
            </p:extLst>
          </p:nvPr>
        </p:nvGraphicFramePr>
        <p:xfrm>
          <a:off x="6096000" y="3121270"/>
          <a:ext cx="429768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337">
                  <a:extLst>
                    <a:ext uri="{9D8B030D-6E8A-4147-A177-3AD203B41FA5}">
                      <a16:colId xmlns:a16="http://schemas.microsoft.com/office/drawing/2014/main" val="2778107109"/>
                    </a:ext>
                  </a:extLst>
                </a:gridCol>
                <a:gridCol w="3396343">
                  <a:extLst>
                    <a:ext uri="{9D8B030D-6E8A-4147-A177-3AD203B41FA5}">
                      <a16:colId xmlns:a16="http://schemas.microsoft.com/office/drawing/2014/main" val="3325308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AH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功能号含义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u="none" dirty="0">
                          <a:solidFill>
                            <a:schemeClr val="tx1"/>
                          </a:solidFill>
                        </a:rPr>
                        <a:t>重置磁盘驱动器</a:t>
                      </a:r>
                      <a:endParaRPr lang="en-US" altLang="zh-CN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8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u="none" dirty="0">
                          <a:solidFill>
                            <a:schemeClr val="tx1"/>
                          </a:solidFill>
                        </a:rPr>
                        <a:t>获取上次操作的状态码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7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u="none" dirty="0">
                          <a:solidFill>
                            <a:schemeClr val="tx1"/>
                          </a:solidFill>
                        </a:rPr>
                        <a:t>将指定扇区的数据读入内存指定区域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5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0x03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u="none" dirty="0">
                          <a:solidFill>
                            <a:schemeClr val="tx1"/>
                          </a:solidFill>
                        </a:rPr>
                        <a:t>将指定数据写入指定的扇区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7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校验扇区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0x15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读取选定磁盘类型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5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8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94D541-A2C0-4271-9CA8-8B0FDE7E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0080" cy="1325563"/>
          </a:xfrm>
          <a:noFill/>
        </p:spPr>
        <p:txBody>
          <a:bodyPr>
            <a:normAutofit/>
          </a:bodyPr>
          <a:lstStyle/>
          <a:p>
            <a:r>
              <a:rPr lang="zh-CN" altLang="en-US" dirty="0"/>
              <a:t>磁盘基础：磁盘操作之</a:t>
            </a:r>
            <a:r>
              <a:rPr lang="en-US" altLang="zh-CN" dirty="0" err="1"/>
              <a:t>0x13</a:t>
            </a:r>
            <a:r>
              <a:rPr lang="zh-CN" altLang="en-US" dirty="0"/>
              <a:t>号中断 </a:t>
            </a:r>
            <a:r>
              <a:rPr lang="en-US" altLang="zh-CN" dirty="0"/>
              <a:t>- </a:t>
            </a:r>
            <a:r>
              <a:rPr lang="en-US" altLang="zh-CN" dirty="0" err="1"/>
              <a:t>0x00</a:t>
            </a:r>
            <a:r>
              <a:rPr lang="zh-CN" altLang="en-US" dirty="0"/>
              <a:t>功能号</a:t>
            </a:r>
            <a:br>
              <a:rPr lang="en-US" altLang="zh-CN" dirty="0"/>
            </a:br>
            <a:r>
              <a:rPr lang="en-US" altLang="zh-CN" sz="1800" dirty="0"/>
              <a:t>Disk basis: Disk Operation , </a:t>
            </a:r>
            <a:r>
              <a:rPr lang="en-US" altLang="zh-CN" sz="1800" dirty="0" err="1"/>
              <a:t>0x00</a:t>
            </a:r>
            <a:r>
              <a:rPr lang="en-US" altLang="zh-CN" sz="1800" dirty="0"/>
              <a:t> function of </a:t>
            </a:r>
            <a:r>
              <a:rPr lang="en-US" altLang="zh-CN" sz="1800" dirty="0" err="1"/>
              <a:t>0x13</a:t>
            </a:r>
            <a:r>
              <a:rPr lang="en-US" altLang="zh-CN" sz="1800" dirty="0"/>
              <a:t> interruption 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3D52D-0363-4F2A-80A0-0BE132D8EC11}"/>
              </a:ext>
            </a:extLst>
          </p:cNvPr>
          <p:cNvSpPr txBox="1"/>
          <p:nvPr/>
        </p:nvSpPr>
        <p:spPr>
          <a:xfrm>
            <a:off x="845626" y="1913825"/>
            <a:ext cx="407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功能：</a:t>
            </a:r>
            <a:r>
              <a:rPr lang="zh-CN" altLang="en-US" sz="3200" dirty="0"/>
              <a:t>磁盘磁头复位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AA2A7-4D63-4AE1-B822-A5FBD9A44AA5}"/>
              </a:ext>
            </a:extLst>
          </p:cNvPr>
          <p:cNvSpPr txBox="1"/>
          <p:nvPr/>
        </p:nvSpPr>
        <p:spPr>
          <a:xfrm>
            <a:off x="845626" y="3136612"/>
            <a:ext cx="119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参数：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B9CB473-6A6C-4386-8C27-A2429F82B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11891"/>
              </p:ext>
            </p:extLst>
          </p:nvPr>
        </p:nvGraphicFramePr>
        <p:xfrm>
          <a:off x="861258" y="389872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265676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4530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代表的意思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驱动器号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1323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0B819D4-654A-42E6-8C3B-251327AC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33707"/>
              </p:ext>
            </p:extLst>
          </p:nvPr>
        </p:nvGraphicFramePr>
        <p:xfrm>
          <a:off x="5767753" y="2498599"/>
          <a:ext cx="54441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79">
                  <a:extLst>
                    <a:ext uri="{9D8B030D-6E8A-4147-A177-3AD203B41FA5}">
                      <a16:colId xmlns:a16="http://schemas.microsoft.com/office/drawing/2014/main" val="2045208562"/>
                    </a:ext>
                  </a:extLst>
                </a:gridCol>
                <a:gridCol w="3910819">
                  <a:extLst>
                    <a:ext uri="{9D8B030D-6E8A-4147-A177-3AD203B41FA5}">
                      <a16:colId xmlns:a16="http://schemas.microsoft.com/office/drawing/2014/main" val="34548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r>
                        <a:rPr lang="zh-CN" altLang="en-US" dirty="0"/>
                        <a:t>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3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非法的指令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试图写带有写保护的磁盘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9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扇区不存在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3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复位失败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8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损坏的扇区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损坏的柱面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9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非法的扇区数量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3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0x20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磁盘控制器崩了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9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0x80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0xAA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控制器响应超时，驱动器未准备好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2216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6D0F884-AA58-433B-8822-C9E3067C6E99}"/>
              </a:ext>
            </a:extLst>
          </p:cNvPr>
          <p:cNvSpPr txBox="1"/>
          <p:nvPr/>
        </p:nvSpPr>
        <p:spPr>
          <a:xfrm>
            <a:off x="5767753" y="1990769"/>
            <a:ext cx="63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常用返回码（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会在出错时被赋值） ：</a:t>
            </a:r>
          </a:p>
        </p:txBody>
      </p:sp>
    </p:spTree>
    <p:extLst>
      <p:ext uri="{BB962C8B-B14F-4D97-AF65-F5344CB8AC3E}">
        <p14:creationId xmlns:p14="http://schemas.microsoft.com/office/powerpoint/2010/main" val="8240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94D541-A2C0-4271-9CA8-8B0FDE7E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0080" cy="1325563"/>
          </a:xfrm>
          <a:noFill/>
        </p:spPr>
        <p:txBody>
          <a:bodyPr>
            <a:normAutofit/>
          </a:bodyPr>
          <a:lstStyle/>
          <a:p>
            <a:r>
              <a:rPr lang="zh-CN" altLang="en-US" dirty="0"/>
              <a:t>磁盘基础：磁盘操作之</a:t>
            </a:r>
            <a:r>
              <a:rPr lang="en-US" altLang="zh-CN" dirty="0" err="1"/>
              <a:t>0x13</a:t>
            </a:r>
            <a:r>
              <a:rPr lang="zh-CN" altLang="en-US" dirty="0"/>
              <a:t>号中断 </a:t>
            </a:r>
            <a:r>
              <a:rPr lang="en-US" altLang="zh-CN" dirty="0"/>
              <a:t>- </a:t>
            </a:r>
            <a:r>
              <a:rPr lang="en-US" altLang="zh-CN" dirty="0" err="1"/>
              <a:t>0x02</a:t>
            </a:r>
            <a:r>
              <a:rPr lang="zh-CN" altLang="en-US" dirty="0"/>
              <a:t>功能号</a:t>
            </a:r>
            <a:br>
              <a:rPr lang="en-US" altLang="zh-CN" dirty="0"/>
            </a:br>
            <a:r>
              <a:rPr lang="en-US" altLang="zh-CN" sz="1800" dirty="0"/>
              <a:t>Disk basis: Disk Operation , </a:t>
            </a:r>
            <a:r>
              <a:rPr lang="en-US" altLang="zh-CN" sz="1800" dirty="0" err="1"/>
              <a:t>0x02</a:t>
            </a:r>
            <a:r>
              <a:rPr lang="en-US" altLang="zh-CN" sz="1800" dirty="0"/>
              <a:t> function of </a:t>
            </a:r>
            <a:r>
              <a:rPr lang="en-US" altLang="zh-CN" sz="1800" dirty="0" err="1"/>
              <a:t>0x13</a:t>
            </a:r>
            <a:r>
              <a:rPr lang="en-US" altLang="zh-CN" sz="1800" dirty="0"/>
              <a:t> interruption 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3D52D-0363-4F2A-80A0-0BE132D8EC11}"/>
              </a:ext>
            </a:extLst>
          </p:cNvPr>
          <p:cNvSpPr txBox="1"/>
          <p:nvPr/>
        </p:nvSpPr>
        <p:spPr>
          <a:xfrm>
            <a:off x="845626" y="1913825"/>
            <a:ext cx="4079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功能：</a:t>
            </a:r>
            <a:r>
              <a:rPr lang="zh-CN" altLang="en-US" sz="3200" dirty="0"/>
              <a:t>读指定扇区的数据到指定内存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AA2A7-4D63-4AE1-B822-A5FBD9A44AA5}"/>
              </a:ext>
            </a:extLst>
          </p:cNvPr>
          <p:cNvSpPr txBox="1"/>
          <p:nvPr/>
        </p:nvSpPr>
        <p:spPr>
          <a:xfrm>
            <a:off x="845626" y="3136612"/>
            <a:ext cx="119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参数：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B9CB473-6A6C-4386-8C27-A2429F82B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10539"/>
              </p:ext>
            </p:extLst>
          </p:nvPr>
        </p:nvGraphicFramePr>
        <p:xfrm>
          <a:off x="662940" y="3866956"/>
          <a:ext cx="44522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59">
                  <a:extLst>
                    <a:ext uri="{9D8B030D-6E8A-4147-A177-3AD203B41FA5}">
                      <a16:colId xmlns:a16="http://schemas.microsoft.com/office/drawing/2014/main" val="1526567600"/>
                    </a:ext>
                  </a:extLst>
                </a:gridCol>
                <a:gridCol w="3475672">
                  <a:extLst>
                    <a:ext uri="{9D8B030D-6E8A-4147-A177-3AD203B41FA5}">
                      <a16:colId xmlns:a16="http://schemas.microsoft.com/office/drawing/2014/main" val="3884530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代表的意思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驱动器号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1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需要读的扇区数量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4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柱面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6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3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ES : BX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缓冲区地址（段地址 </a:t>
                      </a:r>
                      <a:r>
                        <a:rPr lang="en-US" altLang="zh-CN" dirty="0"/>
                        <a:t>: </a:t>
                      </a:r>
                      <a:r>
                        <a:rPr lang="zh-CN" altLang="en-US" dirty="0"/>
                        <a:t>偏移地址）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5929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258B9A5-55C8-485A-ACF8-5592E158A3F7}"/>
              </a:ext>
            </a:extLst>
          </p:cNvPr>
          <p:cNvSpPr txBox="1"/>
          <p:nvPr/>
        </p:nvSpPr>
        <p:spPr>
          <a:xfrm>
            <a:off x="5767753" y="1990769"/>
            <a:ext cx="63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常用返回码（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会在出错时被赋值） 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0B819D4-654A-42E6-8C3B-251327AC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80882"/>
              </p:ext>
            </p:extLst>
          </p:nvPr>
        </p:nvGraphicFramePr>
        <p:xfrm>
          <a:off x="5767753" y="2498599"/>
          <a:ext cx="54441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79">
                  <a:extLst>
                    <a:ext uri="{9D8B030D-6E8A-4147-A177-3AD203B41FA5}">
                      <a16:colId xmlns:a16="http://schemas.microsoft.com/office/drawing/2014/main" val="2045208562"/>
                    </a:ext>
                  </a:extLst>
                </a:gridCol>
                <a:gridCol w="3910819">
                  <a:extLst>
                    <a:ext uri="{9D8B030D-6E8A-4147-A177-3AD203B41FA5}">
                      <a16:colId xmlns:a16="http://schemas.microsoft.com/office/drawing/2014/main" val="34548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r>
                        <a:rPr lang="zh-CN" altLang="en-US" dirty="0"/>
                        <a:t>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3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非法的指令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试图写带有写保护的磁盘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9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扇区不存在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3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复位失败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8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损坏的扇区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0X0B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损坏的柱面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9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0x0D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非法的扇区数量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3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0x20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磁盘控制器崩了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9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0x80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0xAA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控制器响应超时，驱动器未准备好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2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6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94D541-A2C0-4271-9CA8-8B0FDE7E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0080" cy="1325563"/>
          </a:xfrm>
          <a:noFill/>
        </p:spPr>
        <p:txBody>
          <a:bodyPr>
            <a:normAutofit/>
          </a:bodyPr>
          <a:lstStyle/>
          <a:p>
            <a:r>
              <a:rPr lang="zh-CN" altLang="en-US" dirty="0"/>
              <a:t>磁盘基础：磁盘操作之</a:t>
            </a:r>
            <a:r>
              <a:rPr lang="en-US" altLang="zh-CN" dirty="0" err="1"/>
              <a:t>0x13</a:t>
            </a:r>
            <a:r>
              <a:rPr lang="zh-CN" altLang="en-US" dirty="0"/>
              <a:t>号中断 </a:t>
            </a:r>
            <a:r>
              <a:rPr lang="en-US" altLang="zh-CN" dirty="0"/>
              <a:t>- </a:t>
            </a:r>
            <a:r>
              <a:rPr lang="en-US" altLang="zh-CN" dirty="0" err="1"/>
              <a:t>0x03</a:t>
            </a:r>
            <a:r>
              <a:rPr lang="zh-CN" altLang="en-US" dirty="0"/>
              <a:t>功能号</a:t>
            </a:r>
            <a:br>
              <a:rPr lang="en-US" altLang="zh-CN" dirty="0"/>
            </a:br>
            <a:r>
              <a:rPr lang="en-US" altLang="zh-CN" sz="1800" dirty="0"/>
              <a:t>Disk basis: Disk Operation , </a:t>
            </a:r>
            <a:r>
              <a:rPr lang="en-US" altLang="zh-CN" sz="1800" dirty="0" err="1"/>
              <a:t>0x03</a:t>
            </a:r>
            <a:r>
              <a:rPr lang="en-US" altLang="zh-CN" sz="1800" dirty="0"/>
              <a:t> function of </a:t>
            </a:r>
            <a:r>
              <a:rPr lang="en-US" altLang="zh-CN" sz="1800" dirty="0" err="1"/>
              <a:t>0x13</a:t>
            </a:r>
            <a:r>
              <a:rPr lang="en-US" altLang="zh-CN" sz="1800" dirty="0"/>
              <a:t> interruption 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3D52D-0363-4F2A-80A0-0BE132D8EC11}"/>
              </a:ext>
            </a:extLst>
          </p:cNvPr>
          <p:cNvSpPr txBox="1"/>
          <p:nvPr/>
        </p:nvSpPr>
        <p:spPr>
          <a:xfrm>
            <a:off x="845626" y="1913825"/>
            <a:ext cx="4079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功能：</a:t>
            </a:r>
            <a:r>
              <a:rPr lang="zh-CN" altLang="en-US" sz="3200" dirty="0"/>
              <a:t>将指定数据写入指定的扇区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AA2A7-4D63-4AE1-B822-A5FBD9A44AA5}"/>
              </a:ext>
            </a:extLst>
          </p:cNvPr>
          <p:cNvSpPr txBox="1"/>
          <p:nvPr/>
        </p:nvSpPr>
        <p:spPr>
          <a:xfrm>
            <a:off x="845626" y="3136612"/>
            <a:ext cx="119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参数：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B9CB473-6A6C-4386-8C27-A2429F82B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44442"/>
              </p:ext>
            </p:extLst>
          </p:nvPr>
        </p:nvGraphicFramePr>
        <p:xfrm>
          <a:off x="655712" y="3866956"/>
          <a:ext cx="445945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87">
                  <a:extLst>
                    <a:ext uri="{9D8B030D-6E8A-4147-A177-3AD203B41FA5}">
                      <a16:colId xmlns:a16="http://schemas.microsoft.com/office/drawing/2014/main" val="1526567600"/>
                    </a:ext>
                  </a:extLst>
                </a:gridCol>
                <a:gridCol w="3475672">
                  <a:extLst>
                    <a:ext uri="{9D8B030D-6E8A-4147-A177-3AD203B41FA5}">
                      <a16:colId xmlns:a16="http://schemas.microsoft.com/office/drawing/2014/main" val="3884530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代表的意思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驱动器号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1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需要写的扇区数量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4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柱面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6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3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ES : BX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待写入数据地址（段地址 </a:t>
                      </a:r>
                      <a:r>
                        <a:rPr lang="en-US" altLang="zh-CN" dirty="0"/>
                        <a:t>: </a:t>
                      </a:r>
                      <a:r>
                        <a:rPr lang="zh-CN" altLang="en-US" dirty="0"/>
                        <a:t>偏移地址）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5929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258B9A5-55C8-485A-ACF8-5592E158A3F7}"/>
              </a:ext>
            </a:extLst>
          </p:cNvPr>
          <p:cNvSpPr txBox="1"/>
          <p:nvPr/>
        </p:nvSpPr>
        <p:spPr>
          <a:xfrm>
            <a:off x="5767753" y="1990769"/>
            <a:ext cx="63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常用返回码（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会在出错时被赋值） 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0B819D4-654A-42E6-8C3B-251327AC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60425"/>
              </p:ext>
            </p:extLst>
          </p:nvPr>
        </p:nvGraphicFramePr>
        <p:xfrm>
          <a:off x="5767753" y="2498599"/>
          <a:ext cx="54441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79">
                  <a:extLst>
                    <a:ext uri="{9D8B030D-6E8A-4147-A177-3AD203B41FA5}">
                      <a16:colId xmlns:a16="http://schemas.microsoft.com/office/drawing/2014/main" val="2045208562"/>
                    </a:ext>
                  </a:extLst>
                </a:gridCol>
                <a:gridCol w="3910819">
                  <a:extLst>
                    <a:ext uri="{9D8B030D-6E8A-4147-A177-3AD203B41FA5}">
                      <a16:colId xmlns:a16="http://schemas.microsoft.com/office/drawing/2014/main" val="34548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r>
                        <a:rPr lang="zh-CN" altLang="en-US" dirty="0"/>
                        <a:t>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3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非法的指令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试图写带有写保护的磁盘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89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扇区不存在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3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复位失败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8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损坏的扇区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0X0B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损坏的柱面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9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0x0D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非法的扇区数量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3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0x20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磁盘控制器崩了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9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0x80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0xAA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控制器响应超时，驱动器未准备好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2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4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836</Words>
  <Application>Microsoft Office PowerPoint</Application>
  <PresentationFormat>宽屏</PresentationFormat>
  <Paragraphs>186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OCR A Std</vt:lpstr>
      <vt:lpstr>Office 主题​​</vt:lpstr>
      <vt:lpstr>PowerPoint 演示文稿</vt:lpstr>
      <vt:lpstr>BIOS BIOS</vt:lpstr>
      <vt:lpstr>BIOS - IVT BIOS - IVT</vt:lpstr>
      <vt:lpstr>BIOS 与引导的关系 The relationship between BIOS and bootloader </vt:lpstr>
      <vt:lpstr>磁盘基础：柱面-磁头-扇区模型（CHS） Disk basis: Cylinder-Head-Sector model (CHS)</vt:lpstr>
      <vt:lpstr>磁盘基础：磁盘操作之0x13号中断 Disk basis: Disk Operation of 0x13 interruption</vt:lpstr>
      <vt:lpstr>磁盘基础：磁盘操作之0x13号中断 - 0x00功能号 Disk basis: Disk Operation , 0x00 function of 0x13 interruption </vt:lpstr>
      <vt:lpstr>磁盘基础：磁盘操作之0x13号中断 - 0x02功能号 Disk basis: Disk Operation , 0x02 function of 0x13 interruption </vt:lpstr>
      <vt:lpstr>磁盘基础：磁盘操作之0x13号中断 - 0x03功能号 Disk basis: Disk Operation , 0x03 function of 0x13 interruption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Ivanov Ou</dc:creator>
  <cp:lastModifiedBy>Ivanov Ou</cp:lastModifiedBy>
  <cp:revision>127</cp:revision>
  <dcterms:created xsi:type="dcterms:W3CDTF">2018-08-02T12:34:55Z</dcterms:created>
  <dcterms:modified xsi:type="dcterms:W3CDTF">2019-06-25T13:04:33Z</dcterms:modified>
</cp:coreProperties>
</file>