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8" r:id="rId3"/>
    <p:sldId id="257" r:id="rId4"/>
    <p:sldId id="260" r:id="rId5"/>
    <p:sldId id="259" r:id="rId6"/>
    <p:sldId id="261" r:id="rId7"/>
    <p:sldId id="262" r:id="rId8"/>
    <p:sldId id="263" r:id="rId9"/>
    <p:sldId id="264" r:id="rId10"/>
    <p:sldId id="265" r:id="rId11"/>
    <p:sldId id="269" r:id="rId12"/>
    <p:sldId id="268" r:id="rId13"/>
    <p:sldId id="267" r:id="rId14"/>
    <p:sldId id="266" r:id="rId15"/>
    <p:sldId id="270" r:id="rId16"/>
    <p:sldId id="271" r:id="rId17"/>
    <p:sldId id="272" r:id="rId18"/>
    <p:sldId id="284" r:id="rId19"/>
    <p:sldId id="286" r:id="rId20"/>
    <p:sldId id="285" r:id="rId21"/>
    <p:sldId id="287" r:id="rId22"/>
    <p:sldId id="281" r:id="rId23"/>
    <p:sldId id="283" r:id="rId24"/>
    <p:sldId id="282" r:id="rId25"/>
    <p:sldId id="291" r:id="rId26"/>
    <p:sldId id="289" r:id="rId27"/>
    <p:sldId id="293" r:id="rId28"/>
    <p:sldId id="294" r:id="rId29"/>
    <p:sldId id="292" r:id="rId30"/>
    <p:sldId id="290" r:id="rId31"/>
    <p:sldId id="273" r:id="rId32"/>
    <p:sldId id="274" r:id="rId33"/>
    <p:sldId id="275" r:id="rId34"/>
    <p:sldId id="295" r:id="rId35"/>
    <p:sldId id="280" r:id="rId36"/>
    <p:sldId id="296" r:id="rId37"/>
    <p:sldId id="297" r:id="rId38"/>
    <p:sldId id="298" r:id="rId39"/>
    <p:sldId id="299" r:id="rId40"/>
    <p:sldId id="300" r:id="rId41"/>
    <p:sldId id="301" r:id="rId42"/>
    <p:sldId id="302" r:id="rId43"/>
    <p:sldId id="303" r:id="rId44"/>
    <p:sldId id="304"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lem Shalem" userId="da78589b4237e1e5" providerId="LiveId" clId="{A45CED01-C67A-4A8E-AD8E-DDB803534FCC}"/>
    <pc:docChg chg="custSel addSld delSld modSld sldOrd">
      <pc:chgData name="Shalem Shalem" userId="da78589b4237e1e5" providerId="LiveId" clId="{A45CED01-C67A-4A8E-AD8E-DDB803534FCC}" dt="2021-07-25T15:00:09.278" v="545" actId="27636"/>
      <pc:docMkLst>
        <pc:docMk/>
      </pc:docMkLst>
      <pc:sldChg chg="del">
        <pc:chgData name="Shalem Shalem" userId="da78589b4237e1e5" providerId="LiveId" clId="{A45CED01-C67A-4A8E-AD8E-DDB803534FCC}" dt="2021-07-25T14:42:46.178" v="256" actId="2696"/>
        <pc:sldMkLst>
          <pc:docMk/>
          <pc:sldMk cId="3951755021" sldId="276"/>
        </pc:sldMkLst>
      </pc:sldChg>
      <pc:sldChg chg="del">
        <pc:chgData name="Shalem Shalem" userId="da78589b4237e1e5" providerId="LiveId" clId="{A45CED01-C67A-4A8E-AD8E-DDB803534FCC}" dt="2021-07-25T14:44:49.911" v="258" actId="2696"/>
        <pc:sldMkLst>
          <pc:docMk/>
          <pc:sldMk cId="3338246380" sldId="277"/>
        </pc:sldMkLst>
      </pc:sldChg>
      <pc:sldChg chg="del">
        <pc:chgData name="Shalem Shalem" userId="da78589b4237e1e5" providerId="LiveId" clId="{A45CED01-C67A-4A8E-AD8E-DDB803534FCC}" dt="2021-07-25T14:48:52.167" v="405" actId="2696"/>
        <pc:sldMkLst>
          <pc:docMk/>
          <pc:sldMk cId="3321668696" sldId="278"/>
        </pc:sldMkLst>
      </pc:sldChg>
      <pc:sldChg chg="del">
        <pc:chgData name="Shalem Shalem" userId="da78589b4237e1e5" providerId="LiveId" clId="{A45CED01-C67A-4A8E-AD8E-DDB803534FCC}" dt="2021-07-25T14:49:24.110" v="406" actId="2696"/>
        <pc:sldMkLst>
          <pc:docMk/>
          <pc:sldMk cId="3726571750" sldId="279"/>
        </pc:sldMkLst>
      </pc:sldChg>
      <pc:sldChg chg="modSp mod">
        <pc:chgData name="Shalem Shalem" userId="da78589b4237e1e5" providerId="LiveId" clId="{A45CED01-C67A-4A8E-AD8E-DDB803534FCC}" dt="2021-07-25T14:05:36.626" v="88" actId="6549"/>
        <pc:sldMkLst>
          <pc:docMk/>
          <pc:sldMk cId="2349415729" sldId="281"/>
        </pc:sldMkLst>
        <pc:spChg chg="mod">
          <ac:chgData name="Shalem Shalem" userId="da78589b4237e1e5" providerId="LiveId" clId="{A45CED01-C67A-4A8E-AD8E-DDB803534FCC}" dt="2021-07-25T14:05:36.626" v="88" actId="6549"/>
          <ac:spMkLst>
            <pc:docMk/>
            <pc:sldMk cId="2349415729" sldId="281"/>
            <ac:spMk id="3" creationId="{DF04CC8A-8FBE-4BD2-B9FE-CF1101FE0E39}"/>
          </ac:spMkLst>
        </pc:spChg>
      </pc:sldChg>
      <pc:sldChg chg="modSp new mod ord">
        <pc:chgData name="Shalem Shalem" userId="da78589b4237e1e5" providerId="LiveId" clId="{A45CED01-C67A-4A8E-AD8E-DDB803534FCC}" dt="2021-07-25T14:59:27.317" v="494" actId="255"/>
        <pc:sldMkLst>
          <pc:docMk/>
          <pc:sldMk cId="1381307265" sldId="284"/>
        </pc:sldMkLst>
        <pc:spChg chg="mod">
          <ac:chgData name="Shalem Shalem" userId="da78589b4237e1e5" providerId="LiveId" clId="{A45CED01-C67A-4A8E-AD8E-DDB803534FCC}" dt="2021-07-25T14:04:37.214" v="13" actId="14100"/>
          <ac:spMkLst>
            <pc:docMk/>
            <pc:sldMk cId="1381307265" sldId="284"/>
            <ac:spMk id="2" creationId="{9E80B3E4-4D16-4E53-8AB3-1B9064097CD8}"/>
          </ac:spMkLst>
        </pc:spChg>
        <pc:spChg chg="mod">
          <ac:chgData name="Shalem Shalem" userId="da78589b4237e1e5" providerId="LiveId" clId="{A45CED01-C67A-4A8E-AD8E-DDB803534FCC}" dt="2021-07-25T14:59:27.317" v="494" actId="255"/>
          <ac:spMkLst>
            <pc:docMk/>
            <pc:sldMk cId="1381307265" sldId="284"/>
            <ac:spMk id="3" creationId="{BE7773E4-B324-4938-BD10-F1B2ACD55B17}"/>
          </ac:spMkLst>
        </pc:spChg>
      </pc:sldChg>
      <pc:sldChg chg="delSp modSp new mod">
        <pc:chgData name="Shalem Shalem" userId="da78589b4237e1e5" providerId="LiveId" clId="{A45CED01-C67A-4A8E-AD8E-DDB803534FCC}" dt="2021-07-25T14:59:42.424" v="496" actId="5793"/>
        <pc:sldMkLst>
          <pc:docMk/>
          <pc:sldMk cId="4196595326" sldId="285"/>
        </pc:sldMkLst>
        <pc:spChg chg="del">
          <ac:chgData name="Shalem Shalem" userId="da78589b4237e1e5" providerId="LiveId" clId="{A45CED01-C67A-4A8E-AD8E-DDB803534FCC}" dt="2021-07-25T14:54:43.122" v="435" actId="478"/>
          <ac:spMkLst>
            <pc:docMk/>
            <pc:sldMk cId="4196595326" sldId="285"/>
            <ac:spMk id="2" creationId="{C34EF96B-35FE-4F0F-AD4D-BDDEE6725C84}"/>
          </ac:spMkLst>
        </pc:spChg>
        <pc:spChg chg="mod">
          <ac:chgData name="Shalem Shalem" userId="da78589b4237e1e5" providerId="LiveId" clId="{A45CED01-C67A-4A8E-AD8E-DDB803534FCC}" dt="2021-07-25T14:59:42.424" v="496" actId="5793"/>
          <ac:spMkLst>
            <pc:docMk/>
            <pc:sldMk cId="4196595326" sldId="285"/>
            <ac:spMk id="3" creationId="{8F587B79-089B-4469-BBD8-426FA28B7D17}"/>
          </ac:spMkLst>
        </pc:spChg>
      </pc:sldChg>
      <pc:sldChg chg="modSp new mod ord">
        <pc:chgData name="Shalem Shalem" userId="da78589b4237e1e5" providerId="LiveId" clId="{A45CED01-C67A-4A8E-AD8E-DDB803534FCC}" dt="2021-07-25T14:54:31.037" v="434" actId="20577"/>
        <pc:sldMkLst>
          <pc:docMk/>
          <pc:sldMk cId="3655428222" sldId="286"/>
        </pc:sldMkLst>
        <pc:spChg chg="mod">
          <ac:chgData name="Shalem Shalem" userId="da78589b4237e1e5" providerId="LiveId" clId="{A45CED01-C67A-4A8E-AD8E-DDB803534FCC}" dt="2021-07-25T14:54:31.037" v="434" actId="20577"/>
          <ac:spMkLst>
            <pc:docMk/>
            <pc:sldMk cId="3655428222" sldId="286"/>
            <ac:spMk id="2" creationId="{006507B4-89DA-42D9-9727-AB9E26D7D585}"/>
          </ac:spMkLst>
        </pc:spChg>
        <pc:spChg chg="mod">
          <ac:chgData name="Shalem Shalem" userId="da78589b4237e1e5" providerId="LiveId" clId="{A45CED01-C67A-4A8E-AD8E-DDB803534FCC}" dt="2021-07-25T14:07:49.389" v="92" actId="27636"/>
          <ac:spMkLst>
            <pc:docMk/>
            <pc:sldMk cId="3655428222" sldId="286"/>
            <ac:spMk id="3" creationId="{2642FE9D-D81F-4F9B-9E66-8B7D926AA2A0}"/>
          </ac:spMkLst>
        </pc:spChg>
      </pc:sldChg>
      <pc:sldChg chg="delSp modSp new mod">
        <pc:chgData name="Shalem Shalem" userId="da78589b4237e1e5" providerId="LiveId" clId="{A45CED01-C67A-4A8E-AD8E-DDB803534FCC}" dt="2021-07-25T15:00:09.278" v="545" actId="27636"/>
        <pc:sldMkLst>
          <pc:docMk/>
          <pc:sldMk cId="367821264" sldId="287"/>
        </pc:sldMkLst>
        <pc:spChg chg="del">
          <ac:chgData name="Shalem Shalem" userId="da78589b4237e1e5" providerId="LiveId" clId="{A45CED01-C67A-4A8E-AD8E-DDB803534FCC}" dt="2021-07-25T14:54:50.811" v="436" actId="478"/>
          <ac:spMkLst>
            <pc:docMk/>
            <pc:sldMk cId="367821264" sldId="287"/>
            <ac:spMk id="2" creationId="{4F39AD6E-1A17-44BE-B6F7-E3D61E862A06}"/>
          </ac:spMkLst>
        </pc:spChg>
        <pc:spChg chg="mod">
          <ac:chgData name="Shalem Shalem" userId="da78589b4237e1e5" providerId="LiveId" clId="{A45CED01-C67A-4A8E-AD8E-DDB803534FCC}" dt="2021-07-25T15:00:09.278" v="545" actId="27636"/>
          <ac:spMkLst>
            <pc:docMk/>
            <pc:sldMk cId="367821264" sldId="287"/>
            <ac:spMk id="3" creationId="{5D1C17BE-1680-4D0E-A639-CEF60CFB14FF}"/>
          </ac:spMkLst>
        </pc:spChg>
      </pc:sldChg>
      <pc:sldChg chg="addSp delSp new del">
        <pc:chgData name="Shalem Shalem" userId="da78589b4237e1e5" providerId="LiveId" clId="{A45CED01-C67A-4A8E-AD8E-DDB803534FCC}" dt="2021-07-25T14:55:00.672" v="437" actId="2696"/>
        <pc:sldMkLst>
          <pc:docMk/>
          <pc:sldMk cId="1054047131" sldId="288"/>
        </pc:sldMkLst>
        <pc:spChg chg="add del">
          <ac:chgData name="Shalem Shalem" userId="da78589b4237e1e5" providerId="LiveId" clId="{A45CED01-C67A-4A8E-AD8E-DDB803534FCC}" dt="2021-07-25T14:13:35.901" v="102" actId="478"/>
          <ac:spMkLst>
            <pc:docMk/>
            <pc:sldMk cId="1054047131" sldId="288"/>
            <ac:spMk id="4" creationId="{C71D7F17-F561-4813-BD10-C374BC0F488E}"/>
          </ac:spMkLst>
        </pc:spChg>
        <pc:spChg chg="add">
          <ac:chgData name="Shalem Shalem" userId="da78589b4237e1e5" providerId="LiveId" clId="{A45CED01-C67A-4A8E-AD8E-DDB803534FCC}" dt="2021-07-25T14:13:27.638" v="101"/>
          <ac:spMkLst>
            <pc:docMk/>
            <pc:sldMk cId="1054047131" sldId="288"/>
            <ac:spMk id="5" creationId="{33BF9F14-2251-4348-977B-9CFD5B01C10A}"/>
          </ac:spMkLst>
        </pc:spChg>
      </pc:sldChg>
      <pc:sldChg chg="addSp delSp modSp new mod">
        <pc:chgData name="Shalem Shalem" userId="da78589b4237e1e5" providerId="LiveId" clId="{A45CED01-C67A-4A8E-AD8E-DDB803534FCC}" dt="2021-07-25T14:15:53.800" v="126" actId="14100"/>
        <pc:sldMkLst>
          <pc:docMk/>
          <pc:sldMk cId="1708772023" sldId="289"/>
        </pc:sldMkLst>
        <pc:spChg chg="del">
          <ac:chgData name="Shalem Shalem" userId="da78589b4237e1e5" providerId="LiveId" clId="{A45CED01-C67A-4A8E-AD8E-DDB803534FCC}" dt="2021-07-25T14:15:49.090" v="125" actId="478"/>
          <ac:spMkLst>
            <pc:docMk/>
            <pc:sldMk cId="1708772023" sldId="289"/>
            <ac:spMk id="2" creationId="{21ADF222-A1D4-4F5D-9B3E-B9650E1B0F99}"/>
          </ac:spMkLst>
        </pc:spChg>
        <pc:spChg chg="del">
          <ac:chgData name="Shalem Shalem" userId="da78589b4237e1e5" providerId="LiveId" clId="{A45CED01-C67A-4A8E-AD8E-DDB803534FCC}" dt="2021-07-25T14:15:38.011" v="122"/>
          <ac:spMkLst>
            <pc:docMk/>
            <pc:sldMk cId="1708772023" sldId="289"/>
            <ac:spMk id="3" creationId="{6A558F93-0B57-43E0-84A4-157056D1B716}"/>
          </ac:spMkLst>
        </pc:spChg>
        <pc:picChg chg="add mod">
          <ac:chgData name="Shalem Shalem" userId="da78589b4237e1e5" providerId="LiveId" clId="{A45CED01-C67A-4A8E-AD8E-DDB803534FCC}" dt="2021-07-25T14:15:53.800" v="126" actId="14100"/>
          <ac:picMkLst>
            <pc:docMk/>
            <pc:sldMk cId="1708772023" sldId="289"/>
            <ac:picMk id="4" creationId="{1C7C0BDC-B069-4860-997C-E21D5C082CDB}"/>
          </ac:picMkLst>
        </pc:picChg>
      </pc:sldChg>
      <pc:sldChg chg="delSp modSp new mod">
        <pc:chgData name="Shalem Shalem" userId="da78589b4237e1e5" providerId="LiveId" clId="{A45CED01-C67A-4A8E-AD8E-DDB803534FCC}" dt="2021-07-25T14:55:51.764" v="440" actId="478"/>
        <pc:sldMkLst>
          <pc:docMk/>
          <pc:sldMk cId="4065070939" sldId="290"/>
        </pc:sldMkLst>
        <pc:spChg chg="del">
          <ac:chgData name="Shalem Shalem" userId="da78589b4237e1e5" providerId="LiveId" clId="{A45CED01-C67A-4A8E-AD8E-DDB803534FCC}" dt="2021-07-25T14:55:51.764" v="440" actId="478"/>
          <ac:spMkLst>
            <pc:docMk/>
            <pc:sldMk cId="4065070939" sldId="290"/>
            <ac:spMk id="2" creationId="{352D7069-62BE-4E05-A7A7-16DE18B61FFF}"/>
          </ac:spMkLst>
        </pc:spChg>
        <pc:spChg chg="mod">
          <ac:chgData name="Shalem Shalem" userId="da78589b4237e1e5" providerId="LiveId" clId="{A45CED01-C67A-4A8E-AD8E-DDB803534FCC}" dt="2021-07-25T14:20:24.903" v="137" actId="27636"/>
          <ac:spMkLst>
            <pc:docMk/>
            <pc:sldMk cId="4065070939" sldId="290"/>
            <ac:spMk id="3" creationId="{2DCF6E41-EF57-4EB3-9032-D340C7AB5B9D}"/>
          </ac:spMkLst>
        </pc:spChg>
      </pc:sldChg>
      <pc:sldChg chg="modSp new mod">
        <pc:chgData name="Shalem Shalem" userId="da78589b4237e1e5" providerId="LiveId" clId="{A45CED01-C67A-4A8E-AD8E-DDB803534FCC}" dt="2021-07-25T14:17:28.821" v="127"/>
        <pc:sldMkLst>
          <pc:docMk/>
          <pc:sldMk cId="580492628" sldId="291"/>
        </pc:sldMkLst>
        <pc:spChg chg="mod">
          <ac:chgData name="Shalem Shalem" userId="da78589b4237e1e5" providerId="LiveId" clId="{A45CED01-C67A-4A8E-AD8E-DDB803534FCC}" dt="2021-07-25T14:14:44.470" v="121" actId="5793"/>
          <ac:spMkLst>
            <pc:docMk/>
            <pc:sldMk cId="580492628" sldId="291"/>
            <ac:spMk id="2" creationId="{D9C86F9E-70FA-4C4C-9292-8295763753E3}"/>
          </ac:spMkLst>
        </pc:spChg>
        <pc:spChg chg="mod">
          <ac:chgData name="Shalem Shalem" userId="da78589b4237e1e5" providerId="LiveId" clId="{A45CED01-C67A-4A8E-AD8E-DDB803534FCC}" dt="2021-07-25T14:17:28.821" v="127"/>
          <ac:spMkLst>
            <pc:docMk/>
            <pc:sldMk cId="580492628" sldId="291"/>
            <ac:spMk id="3" creationId="{637E6A1D-4531-47C0-91AD-7240BB42069C}"/>
          </ac:spMkLst>
        </pc:spChg>
      </pc:sldChg>
      <pc:sldChg chg="delSp modSp new mod">
        <pc:chgData name="Shalem Shalem" userId="da78589b4237e1e5" providerId="LiveId" clId="{A45CED01-C67A-4A8E-AD8E-DDB803534FCC}" dt="2021-07-25T14:55:40.876" v="439" actId="478"/>
        <pc:sldMkLst>
          <pc:docMk/>
          <pc:sldMk cId="2731087857" sldId="292"/>
        </pc:sldMkLst>
        <pc:spChg chg="del">
          <ac:chgData name="Shalem Shalem" userId="da78589b4237e1e5" providerId="LiveId" clId="{A45CED01-C67A-4A8E-AD8E-DDB803534FCC}" dt="2021-07-25T14:55:40.876" v="439" actId="478"/>
          <ac:spMkLst>
            <pc:docMk/>
            <pc:sldMk cId="2731087857" sldId="292"/>
            <ac:spMk id="2" creationId="{46FE6CCB-384F-4374-86B0-9C7F408AFE8C}"/>
          </ac:spMkLst>
        </pc:spChg>
        <pc:spChg chg="mod">
          <ac:chgData name="Shalem Shalem" userId="da78589b4237e1e5" providerId="LiveId" clId="{A45CED01-C67A-4A8E-AD8E-DDB803534FCC}" dt="2021-07-25T14:19:42.211" v="135"/>
          <ac:spMkLst>
            <pc:docMk/>
            <pc:sldMk cId="2731087857" sldId="292"/>
            <ac:spMk id="3" creationId="{B7FFE7F5-2FF2-4BC6-93F5-9453A49CC473}"/>
          </ac:spMkLst>
        </pc:spChg>
      </pc:sldChg>
      <pc:sldChg chg="delSp modSp new mod">
        <pc:chgData name="Shalem Shalem" userId="da78589b4237e1e5" providerId="LiveId" clId="{A45CED01-C67A-4A8E-AD8E-DDB803534FCC}" dt="2021-07-25T14:20:31.988" v="138" actId="478"/>
        <pc:sldMkLst>
          <pc:docMk/>
          <pc:sldMk cId="3031985521" sldId="293"/>
        </pc:sldMkLst>
        <pc:spChg chg="del">
          <ac:chgData name="Shalem Shalem" userId="da78589b4237e1e5" providerId="LiveId" clId="{A45CED01-C67A-4A8E-AD8E-DDB803534FCC}" dt="2021-07-25T14:20:31.988" v="138" actId="478"/>
          <ac:spMkLst>
            <pc:docMk/>
            <pc:sldMk cId="3031985521" sldId="293"/>
            <ac:spMk id="2" creationId="{F1848CCF-DBF5-41DF-9E7D-E1907F5C9AD2}"/>
          </ac:spMkLst>
        </pc:spChg>
        <pc:spChg chg="mod">
          <ac:chgData name="Shalem Shalem" userId="da78589b4237e1e5" providerId="LiveId" clId="{A45CED01-C67A-4A8E-AD8E-DDB803534FCC}" dt="2021-07-25T14:18:38.820" v="132" actId="27636"/>
          <ac:spMkLst>
            <pc:docMk/>
            <pc:sldMk cId="3031985521" sldId="293"/>
            <ac:spMk id="3" creationId="{BC96CD24-8C38-4A92-A849-04E5D95F9729}"/>
          </ac:spMkLst>
        </pc:spChg>
      </pc:sldChg>
      <pc:sldChg chg="delSp modSp new mod">
        <pc:chgData name="Shalem Shalem" userId="da78589b4237e1e5" providerId="LiveId" clId="{A45CED01-C67A-4A8E-AD8E-DDB803534FCC}" dt="2021-07-25T14:55:32.663" v="438" actId="478"/>
        <pc:sldMkLst>
          <pc:docMk/>
          <pc:sldMk cId="1262582224" sldId="294"/>
        </pc:sldMkLst>
        <pc:spChg chg="del">
          <ac:chgData name="Shalem Shalem" userId="da78589b4237e1e5" providerId="LiveId" clId="{A45CED01-C67A-4A8E-AD8E-DDB803534FCC}" dt="2021-07-25T14:55:32.663" v="438" actId="478"/>
          <ac:spMkLst>
            <pc:docMk/>
            <pc:sldMk cId="1262582224" sldId="294"/>
            <ac:spMk id="2" creationId="{2B1DE10B-18DD-4479-A46F-C005A5806301}"/>
          </ac:spMkLst>
        </pc:spChg>
        <pc:spChg chg="mod">
          <ac:chgData name="Shalem Shalem" userId="da78589b4237e1e5" providerId="LiveId" clId="{A45CED01-C67A-4A8E-AD8E-DDB803534FCC}" dt="2021-07-25T14:19:13.451" v="134"/>
          <ac:spMkLst>
            <pc:docMk/>
            <pc:sldMk cId="1262582224" sldId="294"/>
            <ac:spMk id="3" creationId="{980F387F-1709-42B4-91ED-D81D35BD15DB}"/>
          </ac:spMkLst>
        </pc:spChg>
      </pc:sldChg>
      <pc:sldChg chg="delSp modSp new mod">
        <pc:chgData name="Shalem Shalem" userId="da78589b4237e1e5" providerId="LiveId" clId="{A45CED01-C67A-4A8E-AD8E-DDB803534FCC}" dt="2021-07-25T14:49:40.816" v="407" actId="5793"/>
        <pc:sldMkLst>
          <pc:docMk/>
          <pc:sldMk cId="528929321" sldId="295"/>
        </pc:sldMkLst>
        <pc:spChg chg="del">
          <ac:chgData name="Shalem Shalem" userId="da78589b4237e1e5" providerId="LiveId" clId="{A45CED01-C67A-4A8E-AD8E-DDB803534FCC}" dt="2021-07-25T14:22:29.702" v="142" actId="478"/>
          <ac:spMkLst>
            <pc:docMk/>
            <pc:sldMk cId="528929321" sldId="295"/>
            <ac:spMk id="2" creationId="{DD6874B7-BBC9-443A-A84D-82BB4F563AC0}"/>
          </ac:spMkLst>
        </pc:spChg>
        <pc:spChg chg="mod">
          <ac:chgData name="Shalem Shalem" userId="da78589b4237e1e5" providerId="LiveId" clId="{A45CED01-C67A-4A8E-AD8E-DDB803534FCC}" dt="2021-07-25T14:49:40.816" v="407" actId="5793"/>
          <ac:spMkLst>
            <pc:docMk/>
            <pc:sldMk cId="528929321" sldId="295"/>
            <ac:spMk id="3" creationId="{72FFAD04-F2ED-4765-99E9-C8A8933B20ED}"/>
          </ac:spMkLst>
        </pc:spChg>
      </pc:sldChg>
      <pc:sldChg chg="addSp delSp modSp new mod">
        <pc:chgData name="Shalem Shalem" userId="da78589b4237e1e5" providerId="LiveId" clId="{A45CED01-C67A-4A8E-AD8E-DDB803534FCC}" dt="2021-07-25T14:56:13.024" v="442" actId="20577"/>
        <pc:sldMkLst>
          <pc:docMk/>
          <pc:sldMk cId="780961669" sldId="296"/>
        </pc:sldMkLst>
        <pc:spChg chg="mod">
          <ac:chgData name="Shalem Shalem" userId="da78589b4237e1e5" providerId="LiveId" clId="{A45CED01-C67A-4A8E-AD8E-DDB803534FCC}" dt="2021-07-25T14:23:15.125" v="145" actId="27636"/>
          <ac:spMkLst>
            <pc:docMk/>
            <pc:sldMk cId="780961669" sldId="296"/>
            <ac:spMk id="2" creationId="{A723A245-D130-4C61-AE6C-6F8339F21E4C}"/>
          </ac:spMkLst>
        </pc:spChg>
        <pc:spChg chg="mod">
          <ac:chgData name="Shalem Shalem" userId="da78589b4237e1e5" providerId="LiveId" clId="{A45CED01-C67A-4A8E-AD8E-DDB803534FCC}" dt="2021-07-25T14:56:13.024" v="442" actId="20577"/>
          <ac:spMkLst>
            <pc:docMk/>
            <pc:sldMk cId="780961669" sldId="296"/>
            <ac:spMk id="3" creationId="{3022F534-49F3-46CB-907A-B1918ACF97AC}"/>
          </ac:spMkLst>
        </pc:spChg>
        <pc:spChg chg="add del">
          <ac:chgData name="Shalem Shalem" userId="da78589b4237e1e5" providerId="LiveId" clId="{A45CED01-C67A-4A8E-AD8E-DDB803534FCC}" dt="2021-07-25T14:25:12.031" v="148"/>
          <ac:spMkLst>
            <pc:docMk/>
            <pc:sldMk cId="780961669" sldId="296"/>
            <ac:spMk id="4" creationId="{CD7AC3CF-D388-4501-83E7-7A867E78B8ED}"/>
          </ac:spMkLst>
        </pc:spChg>
      </pc:sldChg>
      <pc:sldChg chg="addSp delSp modSp new mod">
        <pc:chgData name="Shalem Shalem" userId="da78589b4237e1e5" providerId="LiveId" clId="{A45CED01-C67A-4A8E-AD8E-DDB803534FCC}" dt="2021-07-25T14:26:51.192" v="195" actId="14100"/>
        <pc:sldMkLst>
          <pc:docMk/>
          <pc:sldMk cId="698449406" sldId="297"/>
        </pc:sldMkLst>
        <pc:spChg chg="del">
          <ac:chgData name="Shalem Shalem" userId="da78589b4237e1e5" providerId="LiveId" clId="{A45CED01-C67A-4A8E-AD8E-DDB803534FCC}" dt="2021-07-25T14:25:54.773" v="186" actId="478"/>
          <ac:spMkLst>
            <pc:docMk/>
            <pc:sldMk cId="698449406" sldId="297"/>
            <ac:spMk id="2" creationId="{2CEAA1F8-1E09-4DB8-813D-1455526716AC}"/>
          </ac:spMkLst>
        </pc:spChg>
        <pc:spChg chg="del">
          <ac:chgData name="Shalem Shalem" userId="da78589b4237e1e5" providerId="LiveId" clId="{A45CED01-C67A-4A8E-AD8E-DDB803534FCC}" dt="2021-07-25T14:25:20.495" v="150"/>
          <ac:spMkLst>
            <pc:docMk/>
            <pc:sldMk cId="698449406" sldId="297"/>
            <ac:spMk id="3" creationId="{448005D2-CCA5-4BCD-B22C-B89F8F40458D}"/>
          </ac:spMkLst>
        </pc:spChg>
        <pc:spChg chg="add mod">
          <ac:chgData name="Shalem Shalem" userId="da78589b4237e1e5" providerId="LiveId" clId="{A45CED01-C67A-4A8E-AD8E-DDB803534FCC}" dt="2021-07-25T14:26:51.192" v="195" actId="14100"/>
          <ac:spMkLst>
            <pc:docMk/>
            <pc:sldMk cId="698449406" sldId="297"/>
            <ac:spMk id="4" creationId="{CB5FF72D-5CCE-4915-93D7-815C87914B9A}"/>
          </ac:spMkLst>
        </pc:spChg>
      </pc:sldChg>
      <pc:sldChg chg="modSp new mod">
        <pc:chgData name="Shalem Shalem" userId="da78589b4237e1e5" providerId="LiveId" clId="{A45CED01-C67A-4A8E-AD8E-DDB803534FCC}" dt="2021-07-25T14:50:37.685" v="408" actId="2711"/>
        <pc:sldMkLst>
          <pc:docMk/>
          <pc:sldMk cId="1370637247" sldId="298"/>
        </pc:sldMkLst>
        <pc:spChg chg="mod">
          <ac:chgData name="Shalem Shalem" userId="da78589b4237e1e5" providerId="LiveId" clId="{A45CED01-C67A-4A8E-AD8E-DDB803534FCC}" dt="2021-07-25T14:43:07.655" v="257"/>
          <ac:spMkLst>
            <pc:docMk/>
            <pc:sldMk cId="1370637247" sldId="298"/>
            <ac:spMk id="2" creationId="{3CB573D7-17DA-4EBC-8D33-CF891671B829}"/>
          </ac:spMkLst>
        </pc:spChg>
        <pc:spChg chg="mod">
          <ac:chgData name="Shalem Shalem" userId="da78589b4237e1e5" providerId="LiveId" clId="{A45CED01-C67A-4A8E-AD8E-DDB803534FCC}" dt="2021-07-25T14:50:37.685" v="408" actId="2711"/>
          <ac:spMkLst>
            <pc:docMk/>
            <pc:sldMk cId="1370637247" sldId="298"/>
            <ac:spMk id="3" creationId="{C3853B8C-39AB-4A46-94BB-F03F170012F6}"/>
          </ac:spMkLst>
        </pc:spChg>
      </pc:sldChg>
      <pc:sldChg chg="modSp new mod">
        <pc:chgData name="Shalem Shalem" userId="da78589b4237e1e5" providerId="LiveId" clId="{A45CED01-C67A-4A8E-AD8E-DDB803534FCC}" dt="2021-07-25T14:56:50.690" v="444" actId="2711"/>
        <pc:sldMkLst>
          <pc:docMk/>
          <pc:sldMk cId="129257461" sldId="299"/>
        </pc:sldMkLst>
        <pc:spChg chg="mod">
          <ac:chgData name="Shalem Shalem" userId="da78589b4237e1e5" providerId="LiveId" clId="{A45CED01-C67A-4A8E-AD8E-DDB803534FCC}" dt="2021-07-25T14:56:39.970" v="443" actId="2711"/>
          <ac:spMkLst>
            <pc:docMk/>
            <pc:sldMk cId="129257461" sldId="299"/>
            <ac:spMk id="2" creationId="{3E898391-E0E2-43E9-B2F4-9692A5765172}"/>
          </ac:spMkLst>
        </pc:spChg>
        <pc:spChg chg="mod">
          <ac:chgData name="Shalem Shalem" userId="da78589b4237e1e5" providerId="LiveId" clId="{A45CED01-C67A-4A8E-AD8E-DDB803534FCC}" dt="2021-07-25T14:56:50.690" v="444" actId="2711"/>
          <ac:spMkLst>
            <pc:docMk/>
            <pc:sldMk cId="129257461" sldId="299"/>
            <ac:spMk id="3" creationId="{7E547830-4B8C-4AE0-BE44-4508DFE0A9A9}"/>
          </ac:spMkLst>
        </pc:spChg>
      </pc:sldChg>
      <pc:sldChg chg="addSp delSp modSp new mod">
        <pc:chgData name="Shalem Shalem" userId="da78589b4237e1e5" providerId="LiveId" clId="{A45CED01-C67A-4A8E-AD8E-DDB803534FCC}" dt="2021-07-25T14:32:49.396" v="223" actId="20577"/>
        <pc:sldMkLst>
          <pc:docMk/>
          <pc:sldMk cId="1507976141" sldId="300"/>
        </pc:sldMkLst>
        <pc:spChg chg="del">
          <ac:chgData name="Shalem Shalem" userId="da78589b4237e1e5" providerId="LiveId" clId="{A45CED01-C67A-4A8E-AD8E-DDB803534FCC}" dt="2021-07-25T14:31:48.672" v="213" actId="478"/>
          <ac:spMkLst>
            <pc:docMk/>
            <pc:sldMk cId="1507976141" sldId="300"/>
            <ac:spMk id="2" creationId="{2333C047-61CF-4A3E-96B7-FE9DA178B121}"/>
          </ac:spMkLst>
        </pc:spChg>
        <pc:spChg chg="del">
          <ac:chgData name="Shalem Shalem" userId="da78589b4237e1e5" providerId="LiveId" clId="{A45CED01-C67A-4A8E-AD8E-DDB803534FCC}" dt="2021-07-25T14:30:17.222" v="204"/>
          <ac:spMkLst>
            <pc:docMk/>
            <pc:sldMk cId="1507976141" sldId="300"/>
            <ac:spMk id="3" creationId="{1EA3E9E4-BD3C-4A7E-AC73-E6DCD30DF22A}"/>
          </ac:spMkLst>
        </pc:spChg>
        <pc:spChg chg="add mod">
          <ac:chgData name="Shalem Shalem" userId="da78589b4237e1e5" providerId="LiveId" clId="{A45CED01-C67A-4A8E-AD8E-DDB803534FCC}" dt="2021-07-25T14:32:49.396" v="223" actId="20577"/>
          <ac:spMkLst>
            <pc:docMk/>
            <pc:sldMk cId="1507976141" sldId="300"/>
            <ac:spMk id="4" creationId="{D5A4993D-67D4-4C59-9AF9-4D0461F36229}"/>
          </ac:spMkLst>
        </pc:spChg>
      </pc:sldChg>
      <pc:sldChg chg="modSp new mod">
        <pc:chgData name="Shalem Shalem" userId="da78589b4237e1e5" providerId="LiveId" clId="{A45CED01-C67A-4A8E-AD8E-DDB803534FCC}" dt="2021-07-25T14:46:06.801" v="261" actId="27636"/>
        <pc:sldMkLst>
          <pc:docMk/>
          <pc:sldMk cId="2645143576" sldId="301"/>
        </pc:sldMkLst>
        <pc:spChg chg="mod">
          <ac:chgData name="Shalem Shalem" userId="da78589b4237e1e5" providerId="LiveId" clId="{A45CED01-C67A-4A8E-AD8E-DDB803534FCC}" dt="2021-07-25T14:46:06.801" v="261" actId="27636"/>
          <ac:spMkLst>
            <pc:docMk/>
            <pc:sldMk cId="2645143576" sldId="301"/>
            <ac:spMk id="2" creationId="{E118AC53-2117-41C8-9EE8-CCFE2EB836C6}"/>
          </ac:spMkLst>
        </pc:spChg>
        <pc:spChg chg="mod">
          <ac:chgData name="Shalem Shalem" userId="da78589b4237e1e5" providerId="LiveId" clId="{A45CED01-C67A-4A8E-AD8E-DDB803534FCC}" dt="2021-07-25T14:34:45.886" v="225"/>
          <ac:spMkLst>
            <pc:docMk/>
            <pc:sldMk cId="2645143576" sldId="301"/>
            <ac:spMk id="3" creationId="{72A2EFD9-6919-49C4-ABB1-680493A4E833}"/>
          </ac:spMkLst>
        </pc:spChg>
      </pc:sldChg>
      <pc:sldChg chg="delSp modSp new mod">
        <pc:chgData name="Shalem Shalem" userId="da78589b4237e1e5" providerId="LiveId" clId="{A45CED01-C67A-4A8E-AD8E-DDB803534FCC}" dt="2021-07-25T14:57:51.704" v="486" actId="20577"/>
        <pc:sldMkLst>
          <pc:docMk/>
          <pc:sldMk cId="2813380170" sldId="302"/>
        </pc:sldMkLst>
        <pc:spChg chg="del">
          <ac:chgData name="Shalem Shalem" userId="da78589b4237e1e5" providerId="LiveId" clId="{A45CED01-C67A-4A8E-AD8E-DDB803534FCC}" dt="2021-07-25T14:35:24.636" v="229" actId="478"/>
          <ac:spMkLst>
            <pc:docMk/>
            <pc:sldMk cId="2813380170" sldId="302"/>
            <ac:spMk id="2" creationId="{6BF3785E-8FBA-4B18-ABC7-EAD267E877A6}"/>
          </ac:spMkLst>
        </pc:spChg>
        <pc:spChg chg="mod">
          <ac:chgData name="Shalem Shalem" userId="da78589b4237e1e5" providerId="LiveId" clId="{A45CED01-C67A-4A8E-AD8E-DDB803534FCC}" dt="2021-07-25T14:57:51.704" v="486" actId="20577"/>
          <ac:spMkLst>
            <pc:docMk/>
            <pc:sldMk cId="2813380170" sldId="302"/>
            <ac:spMk id="3" creationId="{568B887E-6349-49AC-976C-A65747E2D9E9}"/>
          </ac:spMkLst>
        </pc:spChg>
      </pc:sldChg>
      <pc:sldChg chg="modSp new mod">
        <pc:chgData name="Shalem Shalem" userId="da78589b4237e1e5" providerId="LiveId" clId="{A45CED01-C67A-4A8E-AD8E-DDB803534FCC}" dt="2021-07-25T14:48:36.185" v="404"/>
        <pc:sldMkLst>
          <pc:docMk/>
          <pc:sldMk cId="2533875592" sldId="303"/>
        </pc:sldMkLst>
        <pc:spChg chg="mod">
          <ac:chgData name="Shalem Shalem" userId="da78589b4237e1e5" providerId="LiveId" clId="{A45CED01-C67A-4A8E-AD8E-DDB803534FCC}" dt="2021-07-25T14:48:36.185" v="404"/>
          <ac:spMkLst>
            <pc:docMk/>
            <pc:sldMk cId="2533875592" sldId="303"/>
            <ac:spMk id="2" creationId="{98BBBFE8-EFA1-43B7-94F7-452234CCC63C}"/>
          </ac:spMkLst>
        </pc:spChg>
        <pc:spChg chg="mod">
          <ac:chgData name="Shalem Shalem" userId="da78589b4237e1e5" providerId="LiveId" clId="{A45CED01-C67A-4A8E-AD8E-DDB803534FCC}" dt="2021-07-25T14:36:35.712" v="237"/>
          <ac:spMkLst>
            <pc:docMk/>
            <pc:sldMk cId="2533875592" sldId="303"/>
            <ac:spMk id="3" creationId="{87033AAE-1056-4DF2-94E6-58FEEEBDA877}"/>
          </ac:spMkLst>
        </pc:spChg>
      </pc:sldChg>
      <pc:sldChg chg="addSp delSp modSp new mod">
        <pc:chgData name="Shalem Shalem" userId="da78589b4237e1e5" providerId="LiveId" clId="{A45CED01-C67A-4A8E-AD8E-DDB803534FCC}" dt="2021-07-25T14:58:07.538" v="487" actId="20577"/>
        <pc:sldMkLst>
          <pc:docMk/>
          <pc:sldMk cId="585196620" sldId="304"/>
        </pc:sldMkLst>
        <pc:spChg chg="mod">
          <ac:chgData name="Shalem Shalem" userId="da78589b4237e1e5" providerId="LiveId" clId="{A45CED01-C67A-4A8E-AD8E-DDB803534FCC}" dt="2021-07-25T14:58:07.538" v="487" actId="20577"/>
          <ac:spMkLst>
            <pc:docMk/>
            <pc:sldMk cId="585196620" sldId="304"/>
            <ac:spMk id="2" creationId="{9263E0BE-288C-46D8-8821-AC441A670FA4}"/>
          </ac:spMkLst>
        </pc:spChg>
        <pc:spChg chg="add del mod">
          <ac:chgData name="Shalem Shalem" userId="da78589b4237e1e5" providerId="LiveId" clId="{A45CED01-C67A-4A8E-AD8E-DDB803534FCC}" dt="2021-07-25T14:41:13.884" v="252"/>
          <ac:spMkLst>
            <pc:docMk/>
            <pc:sldMk cId="585196620" sldId="304"/>
            <ac:spMk id="3" creationId="{EE23C55A-E8DF-42DD-B4BF-77552E15A2D2}"/>
          </ac:spMkLst>
        </pc:spChg>
        <pc:spChg chg="add del mod">
          <ac:chgData name="Shalem Shalem" userId="da78589b4237e1e5" providerId="LiveId" clId="{A45CED01-C67A-4A8E-AD8E-DDB803534FCC}" dt="2021-07-25T14:38:04.535" v="240"/>
          <ac:spMkLst>
            <pc:docMk/>
            <pc:sldMk cId="585196620" sldId="304"/>
            <ac:spMk id="4" creationId="{797E686B-3A01-4C52-AA1B-2B4ED4CA81B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4F84F2-8BCA-4C02-B3E8-76A92A6ADBF9}" type="datetimeFigureOut">
              <a:rPr lang="en-IN" smtClean="0"/>
              <a:t>25-07-2021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2B8F48D-9CE3-4E02-9C76-B607D2FA5C9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0568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F84F2-8BCA-4C02-B3E8-76A92A6ADBF9}"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B8F48D-9CE3-4E02-9C76-B607D2FA5C9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9248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F84F2-8BCA-4C02-B3E8-76A92A6ADBF9}"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B8F48D-9CE3-4E02-9C76-B607D2FA5C9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312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F84F2-8BCA-4C02-B3E8-76A92A6ADBF9}"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B8F48D-9CE3-4E02-9C76-B607D2FA5C9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3027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4F84F2-8BCA-4C02-B3E8-76A92A6ADBF9}"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B8F48D-9CE3-4E02-9C76-B607D2FA5C9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145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4F84F2-8BCA-4C02-B3E8-76A92A6ADBF9}" type="datetimeFigureOut">
              <a:rPr lang="en-IN" smtClean="0"/>
              <a:t>25-07-2021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B8F48D-9CE3-4E02-9C76-B607D2FA5C9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9283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4F84F2-8BCA-4C02-B3E8-76A92A6ADBF9}" type="datetimeFigureOut">
              <a:rPr lang="en-IN" smtClean="0"/>
              <a:t>25-07-2021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B8F48D-9CE3-4E02-9C76-B607D2FA5C9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3080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4F84F2-8BCA-4C02-B3E8-76A92A6ADBF9}" type="datetimeFigureOut">
              <a:rPr lang="en-IN" smtClean="0"/>
              <a:t>25-07-2021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B8F48D-9CE3-4E02-9C76-B607D2FA5C9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4792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4F84F2-8BCA-4C02-B3E8-76A92A6ADBF9}" type="datetimeFigureOut">
              <a:rPr lang="en-IN" smtClean="0"/>
              <a:t>25-07-2021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B8F48D-9CE3-4E02-9C76-B607D2FA5C9A}" type="slidenum">
              <a:rPr lang="en-IN" smtClean="0"/>
              <a:t>‹#›</a:t>
            </a:fld>
            <a:endParaRPr lang="en-IN"/>
          </a:p>
        </p:txBody>
      </p:sp>
    </p:spTree>
    <p:extLst>
      <p:ext uri="{BB962C8B-B14F-4D97-AF65-F5344CB8AC3E}">
        <p14:creationId xmlns:p14="http://schemas.microsoft.com/office/powerpoint/2010/main" val="2884440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4F84F2-8BCA-4C02-B3E8-76A92A6ADBF9}" type="datetimeFigureOut">
              <a:rPr lang="en-IN" smtClean="0"/>
              <a:t>25-07-2021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B8F48D-9CE3-4E02-9C76-B607D2FA5C9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2458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E4F84F2-8BCA-4C02-B3E8-76A92A6ADBF9}" type="datetimeFigureOut">
              <a:rPr lang="en-IN" smtClean="0"/>
              <a:t>25-07-2021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02B8F48D-9CE3-4E02-9C76-B607D2FA5C9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5674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E4F84F2-8BCA-4C02-B3E8-76A92A6ADBF9}" type="datetimeFigureOut">
              <a:rPr lang="en-IN" smtClean="0"/>
              <a:t>25-07-2021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2B8F48D-9CE3-4E02-9C76-B607D2FA5C9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292164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lh3.googleusercontent.com/_iFIztPmvqg8/Ta2H2xHyQPI/AAAAAAAAEkw/4wrxVD6mDOw/Functions-of-Banks.p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BD1D6-0ADE-42B6-8982-12D927D53A9B}"/>
              </a:ext>
            </a:extLst>
          </p:cNvPr>
          <p:cNvSpPr>
            <a:spLocks noGrp="1"/>
          </p:cNvSpPr>
          <p:nvPr>
            <p:ph type="ctrTitle"/>
          </p:nvPr>
        </p:nvSpPr>
        <p:spPr/>
        <p:txBody>
          <a:bodyPr>
            <a:normAutofit fontScale="90000"/>
          </a:bodyPr>
          <a:lstStyle/>
          <a:p>
            <a:pPr>
              <a:lnSpc>
                <a:spcPct val="115000"/>
              </a:lnSpc>
              <a:spcAft>
                <a:spcPts val="1000"/>
              </a:spcAft>
            </a:pPr>
            <a:r>
              <a:rPr lang="en-US" sz="1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UNIT-III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Calibri" panose="020F0502020204030204" pitchFamily="34" charset="0"/>
                <a:ea typeface="Calibri" panose="020F0502020204030204" pitchFamily="34" charset="0"/>
                <a:cs typeface="Times New Roman" panose="02020603050405020304" pitchFamily="18" charset="0"/>
              </a:rPr>
              <a:t>Financial Intermediaries: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Meaning of Financial Intermediation; Functions of Financial Intermediaries; Major Financial Intermediaries and Their Roles, </a:t>
            </a:r>
            <a:r>
              <a:rPr lang="en-US" sz="18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Banking Financial Institutions</a:t>
            </a:r>
            <a:r>
              <a:rPr lang="en-US" sz="1800" dirty="0">
                <a:solidFill>
                  <a:srgbClr val="FF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Commercial Banking, The public and private sector Bank, Role of Banks,</a:t>
            </a:r>
            <a:r>
              <a:rPr lang="en-US" sz="1800" dirty="0">
                <a:effectLst/>
                <a:latin typeface="Calibri" panose="020F0502020204030204" pitchFamily="34" charset="0"/>
                <a:ea typeface="Calibri" panose="020F0502020204030204" pitchFamily="34" charset="0"/>
                <a:cs typeface="Calibri" panose="020F0502020204030204" pitchFamily="34" charset="0"/>
              </a:rPr>
              <a:t> Banks Financial Statements, Banks Computation, </a:t>
            </a:r>
            <a:r>
              <a:rPr lang="en-US" sz="18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International Banking</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NPA</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Risk Management in Banking</a:t>
            </a:r>
            <a:r>
              <a:rPr lang="en-US" sz="1800" dirty="0">
                <a:effectLst/>
                <a:latin typeface="Calibri" panose="020F0502020204030204" pitchFamily="34" charset="0"/>
                <a:ea typeface="Calibri" panose="020F0502020204030204" pitchFamily="34" charset="0"/>
                <a:cs typeface="Calibri" panose="020F0502020204030204" pitchFamily="34" charset="0"/>
              </a:rPr>
              <a:t> and Banking Innovations, </a:t>
            </a:r>
            <a:r>
              <a:rPr lang="en-US" sz="1800" dirty="0">
                <a:solidFill>
                  <a:srgbClr val="002060"/>
                </a:solidFill>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NBFCs</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Concept, guidelines, growth and prospects, </a:t>
            </a:r>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IFCI, SFCs, IRBI, SIDC ,SIDBI– Introduction and operational policies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110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77AF-31CA-45A9-BEE7-7792FAF7EEBF}"/>
              </a:ext>
            </a:extLst>
          </p:cNvPr>
          <p:cNvSpPr>
            <a:spLocks noGrp="1"/>
          </p:cNvSpPr>
          <p:nvPr>
            <p:ph type="title"/>
          </p:nvPr>
        </p:nvSpPr>
        <p:spPr/>
        <p:txBody>
          <a:bodyPr/>
          <a:lstStyle/>
          <a:p>
            <a:r>
              <a:rPr lang="en-US"/>
              <a:t>Functions of banks</a:t>
            </a:r>
            <a:endParaRPr lang="en-IN" dirty="0"/>
          </a:p>
        </p:txBody>
      </p:sp>
      <p:pic>
        <p:nvPicPr>
          <p:cNvPr id="4" name="Content Placeholder 3" descr="functions of banks">
            <a:hlinkClick r:id="rId2" tooltip="&quot;Functions of Banks&quot;"/>
            <a:extLst>
              <a:ext uri="{FF2B5EF4-FFF2-40B4-BE49-F238E27FC236}">
                <a16:creationId xmlns:a16="http://schemas.microsoft.com/office/drawing/2014/main" id="{E40DF560-1BE3-4635-90BD-C7A66FC92F33}"/>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51579" y="1979720"/>
            <a:ext cx="8287225" cy="3382393"/>
          </a:xfrm>
          <a:prstGeom prst="rect">
            <a:avLst/>
          </a:prstGeom>
          <a:noFill/>
          <a:ln>
            <a:noFill/>
          </a:ln>
        </p:spPr>
      </p:pic>
    </p:spTree>
    <p:extLst>
      <p:ext uri="{BB962C8B-B14F-4D97-AF65-F5344CB8AC3E}">
        <p14:creationId xmlns:p14="http://schemas.microsoft.com/office/powerpoint/2010/main" val="251535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D8048D-D600-4153-BF8F-59BA12D77522}"/>
              </a:ext>
            </a:extLst>
          </p:cNvPr>
          <p:cNvSpPr>
            <a:spLocks noGrp="1"/>
          </p:cNvSpPr>
          <p:nvPr>
            <p:ph idx="1"/>
          </p:nvPr>
        </p:nvSpPr>
        <p:spPr/>
        <p:txBody>
          <a:bodyPr/>
          <a:lstStyle/>
          <a:p>
            <a:pPr marL="0" indent="0">
              <a:buNone/>
            </a:pPr>
            <a:r>
              <a:rPr lang="en-US" sz="3200" dirty="0"/>
              <a:t>Savings Deposit</a:t>
            </a:r>
            <a:r>
              <a:rPr lang="en-US" dirty="0"/>
              <a:t> </a:t>
            </a:r>
          </a:p>
          <a:p>
            <a:r>
              <a:rPr lang="en-US" dirty="0"/>
              <a:t>Rate of interest will be low</a:t>
            </a:r>
          </a:p>
          <a:p>
            <a:r>
              <a:rPr lang="en-US" dirty="0"/>
              <a:t>Withdrawals and deposits are allowed</a:t>
            </a:r>
          </a:p>
          <a:p>
            <a:r>
              <a:rPr lang="en-US" dirty="0"/>
              <a:t>Salary and wage earners </a:t>
            </a:r>
          </a:p>
          <a:p>
            <a:r>
              <a:rPr lang="en-US" dirty="0"/>
              <a:t>Single and joint account</a:t>
            </a:r>
          </a:p>
          <a:p>
            <a:r>
              <a:rPr lang="en-US" dirty="0"/>
              <a:t>Restrictions</a:t>
            </a:r>
            <a:endParaRPr lang="en-IN" dirty="0"/>
          </a:p>
        </p:txBody>
      </p:sp>
    </p:spTree>
    <p:extLst>
      <p:ext uri="{BB962C8B-B14F-4D97-AF65-F5344CB8AC3E}">
        <p14:creationId xmlns:p14="http://schemas.microsoft.com/office/powerpoint/2010/main" val="3584106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2ED48C-85B3-4530-90C6-AA6BA7EAEC0C}"/>
              </a:ext>
            </a:extLst>
          </p:cNvPr>
          <p:cNvSpPr>
            <a:spLocks noGrp="1"/>
          </p:cNvSpPr>
          <p:nvPr>
            <p:ph idx="1"/>
          </p:nvPr>
        </p:nvSpPr>
        <p:spPr>
          <a:xfrm>
            <a:off x="1313895" y="1287262"/>
            <a:ext cx="9740959" cy="4179083"/>
          </a:xfrm>
        </p:spPr>
        <p:txBody>
          <a:bodyPr>
            <a:normAutofit fontScale="92500" lnSpcReduction="20000"/>
          </a:bodyPr>
          <a:lstStyle/>
          <a:p>
            <a:pPr marL="0" indent="0">
              <a:buNone/>
            </a:pPr>
            <a:r>
              <a:rPr lang="en-US" sz="3200" dirty="0"/>
              <a:t>Fixed deposits</a:t>
            </a:r>
          </a:p>
          <a:p>
            <a:r>
              <a:rPr lang="en-US" dirty="0"/>
              <a:t>Lumpsum amount is deposited at one time for specific period</a:t>
            </a:r>
          </a:p>
          <a:p>
            <a:r>
              <a:rPr lang="en-US" dirty="0"/>
              <a:t>High rate of interest varies from deposit to deposit</a:t>
            </a:r>
          </a:p>
          <a:p>
            <a:r>
              <a:rPr lang="en-US" dirty="0"/>
              <a:t>Withdrawals are not allowed before expiry date</a:t>
            </a:r>
          </a:p>
          <a:p>
            <a:pPr marL="0" indent="0">
              <a:buNone/>
            </a:pPr>
            <a:r>
              <a:rPr lang="en-US" sz="3500" dirty="0"/>
              <a:t>Current deposit</a:t>
            </a:r>
          </a:p>
          <a:p>
            <a:r>
              <a:rPr lang="en-US" dirty="0">
                <a:solidFill>
                  <a:srgbClr val="FF0000"/>
                </a:solidFill>
              </a:rPr>
              <a:t>Business man</a:t>
            </a:r>
          </a:p>
          <a:p>
            <a:r>
              <a:rPr lang="en-US" dirty="0"/>
              <a:t>Withdrawals are freely allowed</a:t>
            </a:r>
          </a:p>
          <a:p>
            <a:r>
              <a:rPr lang="en-US" dirty="0"/>
              <a:t>No interest</a:t>
            </a:r>
          </a:p>
          <a:p>
            <a:r>
              <a:rPr lang="en-US" dirty="0"/>
              <a:t>Service facility and overdraft facility</a:t>
            </a:r>
          </a:p>
          <a:p>
            <a:endParaRPr lang="en-US" dirty="0"/>
          </a:p>
          <a:p>
            <a:endParaRPr lang="en-IN" dirty="0"/>
          </a:p>
        </p:txBody>
      </p:sp>
    </p:spTree>
    <p:extLst>
      <p:ext uri="{BB962C8B-B14F-4D97-AF65-F5344CB8AC3E}">
        <p14:creationId xmlns:p14="http://schemas.microsoft.com/office/powerpoint/2010/main" val="436913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BB89F3-1115-4070-A052-468BD5FC6788}"/>
              </a:ext>
            </a:extLst>
          </p:cNvPr>
          <p:cNvSpPr>
            <a:spLocks noGrp="1"/>
          </p:cNvSpPr>
          <p:nvPr>
            <p:ph idx="1"/>
          </p:nvPr>
        </p:nvSpPr>
        <p:spPr/>
        <p:txBody>
          <a:bodyPr/>
          <a:lstStyle/>
          <a:p>
            <a:pPr marL="0" indent="0">
              <a:buNone/>
            </a:pPr>
            <a:r>
              <a:rPr lang="en-US" sz="3200" dirty="0"/>
              <a:t>Recurring deposit</a:t>
            </a:r>
          </a:p>
          <a:p>
            <a:r>
              <a:rPr lang="en-US" dirty="0"/>
              <a:t>Operate by salaried person</a:t>
            </a:r>
          </a:p>
          <a:p>
            <a:r>
              <a:rPr lang="en-US" dirty="0"/>
              <a:t>Petty traders</a:t>
            </a:r>
          </a:p>
          <a:p>
            <a:r>
              <a:rPr lang="en-US" dirty="0"/>
              <a:t>Periodic deposits</a:t>
            </a:r>
          </a:p>
          <a:p>
            <a:r>
              <a:rPr lang="en-US" dirty="0"/>
              <a:t>Withdrawal's permitted only of certain period. High rate of interest paid</a:t>
            </a:r>
            <a:endParaRPr lang="en-IN" dirty="0"/>
          </a:p>
        </p:txBody>
      </p:sp>
    </p:spTree>
    <p:extLst>
      <p:ext uri="{BB962C8B-B14F-4D97-AF65-F5344CB8AC3E}">
        <p14:creationId xmlns:p14="http://schemas.microsoft.com/office/powerpoint/2010/main" val="1220877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EDFDCC-5654-4B04-B84E-2E0882B4841E}"/>
              </a:ext>
            </a:extLst>
          </p:cNvPr>
          <p:cNvSpPr>
            <a:spLocks noGrp="1"/>
          </p:cNvSpPr>
          <p:nvPr>
            <p:ph idx="1"/>
          </p:nvPr>
        </p:nvSpPr>
        <p:spPr/>
        <p:txBody>
          <a:bodyPr>
            <a:normAutofit/>
          </a:bodyPr>
          <a:lstStyle/>
          <a:p>
            <a:r>
              <a:rPr lang="en-US" dirty="0"/>
              <a:t>Overdraft</a:t>
            </a:r>
          </a:p>
          <a:p>
            <a:pPr marL="0" indent="0">
              <a:buNone/>
            </a:pPr>
            <a:r>
              <a:rPr lang="en-IN" b="0" i="0" dirty="0">
                <a:solidFill>
                  <a:srgbClr val="41484D"/>
                </a:solidFill>
                <a:effectLst/>
                <a:latin typeface="Arial" panose="020B0604020202020204" pitchFamily="34" charset="0"/>
              </a:rPr>
              <a:t>This type of </a:t>
            </a:r>
            <a:r>
              <a:rPr lang="en-IN" b="0" i="0" dirty="0">
                <a:solidFill>
                  <a:srgbClr val="FF0000"/>
                </a:solidFill>
                <a:effectLst/>
                <a:latin typeface="Arial" panose="020B0604020202020204" pitchFamily="34" charset="0"/>
              </a:rPr>
              <a:t>advances are given to current account holders</a:t>
            </a:r>
            <a:r>
              <a:rPr lang="en-IN" b="0" i="0" dirty="0">
                <a:solidFill>
                  <a:srgbClr val="41484D"/>
                </a:solidFill>
                <a:effectLst/>
                <a:latin typeface="Arial" panose="020B0604020202020204" pitchFamily="34" charset="0"/>
              </a:rPr>
              <a:t>. No separate account is maintained. All entries are made in the </a:t>
            </a:r>
            <a:r>
              <a:rPr lang="en-IN" b="0" i="0" dirty="0">
                <a:solidFill>
                  <a:srgbClr val="FF0000"/>
                </a:solidFill>
                <a:effectLst/>
                <a:latin typeface="Arial" panose="020B0604020202020204" pitchFamily="34" charset="0"/>
              </a:rPr>
              <a:t>current account</a:t>
            </a:r>
            <a:r>
              <a:rPr lang="en-IN" b="0" i="0" dirty="0">
                <a:solidFill>
                  <a:srgbClr val="41484D"/>
                </a:solidFill>
                <a:effectLst/>
                <a:latin typeface="Arial" panose="020B0604020202020204" pitchFamily="34" charset="0"/>
              </a:rPr>
              <a:t>. A certain amount is sanctioned as overdraft which can be withdrawn within a certain period of time say three months or so. Interest is charged on actual amount withdrawn. It is s</a:t>
            </a:r>
            <a:r>
              <a:rPr lang="en-IN" b="0" i="0" dirty="0">
                <a:solidFill>
                  <a:srgbClr val="41484D"/>
                </a:solidFill>
                <a:effectLst/>
                <a:highlight>
                  <a:srgbClr val="008000"/>
                </a:highlight>
                <a:latin typeface="Arial" panose="020B0604020202020204" pitchFamily="34" charset="0"/>
              </a:rPr>
              <a:t>anctioned to businessman and firms.</a:t>
            </a:r>
            <a:endParaRPr lang="en-US" dirty="0">
              <a:highlight>
                <a:srgbClr val="008000"/>
              </a:highlight>
            </a:endParaRPr>
          </a:p>
        </p:txBody>
      </p:sp>
    </p:spTree>
    <p:extLst>
      <p:ext uri="{BB962C8B-B14F-4D97-AF65-F5344CB8AC3E}">
        <p14:creationId xmlns:p14="http://schemas.microsoft.com/office/powerpoint/2010/main" val="755087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6FD9D5-CAAF-4F5F-9B9E-6BAFA1D2492B}"/>
              </a:ext>
            </a:extLst>
          </p:cNvPr>
          <p:cNvSpPr>
            <a:spLocks noGrp="1"/>
          </p:cNvSpPr>
          <p:nvPr>
            <p:ph idx="1"/>
          </p:nvPr>
        </p:nvSpPr>
        <p:spPr/>
        <p:txBody>
          <a:bodyPr/>
          <a:lstStyle/>
          <a:p>
            <a:pPr marL="0" indent="0">
              <a:buNone/>
            </a:pPr>
            <a:r>
              <a:rPr lang="en-IN" b="0" i="0" dirty="0">
                <a:solidFill>
                  <a:srgbClr val="41484D"/>
                </a:solidFill>
                <a:effectLst/>
                <a:latin typeface="Arial" panose="020B0604020202020204" pitchFamily="34" charset="0"/>
              </a:rPr>
              <a:t>Cash credit</a:t>
            </a:r>
          </a:p>
          <a:p>
            <a:r>
              <a:rPr lang="en-IN" b="0" i="0" dirty="0">
                <a:solidFill>
                  <a:srgbClr val="41484D"/>
                </a:solidFill>
                <a:effectLst/>
                <a:latin typeface="Arial" panose="020B0604020202020204" pitchFamily="34" charset="0"/>
              </a:rPr>
              <a:t>The client is allowed cash credit </a:t>
            </a:r>
            <a:r>
              <a:rPr lang="en-IN" b="0" i="0" dirty="0" err="1">
                <a:solidFill>
                  <a:srgbClr val="41484D"/>
                </a:solidFill>
                <a:effectLst/>
                <a:latin typeface="Arial" panose="020B0604020202020204" pitchFamily="34" charset="0"/>
              </a:rPr>
              <a:t>upto</a:t>
            </a:r>
            <a:r>
              <a:rPr lang="en-IN" b="0" i="0" dirty="0">
                <a:solidFill>
                  <a:srgbClr val="41484D"/>
                </a:solidFill>
                <a:effectLst/>
                <a:latin typeface="Arial" panose="020B0604020202020204" pitchFamily="34" charset="0"/>
              </a:rPr>
              <a:t> a specific limit fixed in advance. It can be given to current account holders as well as to others who do not have an account with bank. Separate cash credit account is maintained. Interest is charged on the amount withdrawn in excess of limit. </a:t>
            </a:r>
            <a:r>
              <a:rPr lang="en-IN" b="0" i="0" dirty="0">
                <a:solidFill>
                  <a:srgbClr val="41484D"/>
                </a:solidFill>
                <a:effectLst/>
                <a:highlight>
                  <a:srgbClr val="008000"/>
                </a:highlight>
                <a:latin typeface="Arial" panose="020B0604020202020204" pitchFamily="34" charset="0"/>
              </a:rPr>
              <a:t>The cash credit is given against the security of tangible assets and / or guarantee</a:t>
            </a:r>
            <a:r>
              <a:rPr lang="en-IN" b="0" i="0" dirty="0">
                <a:solidFill>
                  <a:srgbClr val="41484D"/>
                </a:solidFill>
                <a:effectLst/>
                <a:latin typeface="Arial" panose="020B0604020202020204" pitchFamily="34" charset="0"/>
              </a:rPr>
              <a:t>s. The advance is given for a longer period and a larger amount of loan is sanctioned than that of overdraft.</a:t>
            </a:r>
          </a:p>
          <a:p>
            <a:r>
              <a:rPr lang="en-IN" b="0" i="0" dirty="0">
                <a:solidFill>
                  <a:srgbClr val="41484D"/>
                </a:solidFill>
                <a:effectLst/>
                <a:highlight>
                  <a:srgbClr val="008000"/>
                </a:highlight>
                <a:latin typeface="Arial" panose="020B0604020202020204" pitchFamily="34" charset="0"/>
              </a:rPr>
              <a:t>Short term loans, working capital </a:t>
            </a:r>
          </a:p>
          <a:p>
            <a:endParaRPr lang="en-IN" dirty="0"/>
          </a:p>
        </p:txBody>
      </p:sp>
    </p:spTree>
    <p:extLst>
      <p:ext uri="{BB962C8B-B14F-4D97-AF65-F5344CB8AC3E}">
        <p14:creationId xmlns:p14="http://schemas.microsoft.com/office/powerpoint/2010/main" val="1801866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44B0BC-37E6-4FF1-B105-424A6BB74CA8}"/>
              </a:ext>
            </a:extLst>
          </p:cNvPr>
          <p:cNvSpPr>
            <a:spLocks noGrp="1"/>
          </p:cNvSpPr>
          <p:nvPr>
            <p:ph idx="1"/>
          </p:nvPr>
        </p:nvSpPr>
        <p:spPr/>
        <p:txBody>
          <a:bodyPr>
            <a:normAutofit lnSpcReduction="10000"/>
          </a:bodyPr>
          <a:lstStyle/>
          <a:p>
            <a:pPr algn="l"/>
            <a:r>
              <a:rPr lang="en-IN" b="1" i="0" dirty="0">
                <a:solidFill>
                  <a:srgbClr val="4A4344"/>
                </a:solidFill>
                <a:effectLst/>
                <a:latin typeface="Arial" panose="020B0604020202020204" pitchFamily="34" charset="0"/>
              </a:rPr>
              <a:t>Loans</a:t>
            </a:r>
            <a:endParaRPr lang="en-IN" b="1" i="0" dirty="0">
              <a:solidFill>
                <a:srgbClr val="F2170B"/>
              </a:solidFill>
              <a:effectLst/>
              <a:latin typeface="Arial" panose="020B0604020202020204" pitchFamily="34" charset="0"/>
            </a:endParaRPr>
          </a:p>
          <a:p>
            <a:pPr algn="just"/>
            <a:br>
              <a:rPr lang="en-IN" dirty="0"/>
            </a:br>
            <a:r>
              <a:rPr lang="en-IN" b="0" i="0" dirty="0">
                <a:solidFill>
                  <a:srgbClr val="41484D"/>
                </a:solidFill>
                <a:effectLst/>
                <a:latin typeface="Arial" panose="020B0604020202020204" pitchFamily="34" charset="0"/>
              </a:rPr>
              <a:t>It is normally for short term say a period of one year or medium term say a period of five years. Now-a-days, banks do lend money for long term. Repayment of money can be in the form of </a:t>
            </a:r>
            <a:r>
              <a:rPr lang="en-IN" b="0" i="0" dirty="0" err="1">
                <a:solidFill>
                  <a:srgbClr val="41484D"/>
                </a:solidFill>
                <a:effectLst/>
                <a:latin typeface="Arial" panose="020B0604020202020204" pitchFamily="34" charset="0"/>
              </a:rPr>
              <a:t>installments</a:t>
            </a:r>
            <a:r>
              <a:rPr lang="en-IN" b="0" i="0" dirty="0">
                <a:solidFill>
                  <a:srgbClr val="41484D"/>
                </a:solidFill>
                <a:effectLst/>
                <a:latin typeface="Arial" panose="020B0604020202020204" pitchFamily="34" charset="0"/>
              </a:rPr>
              <a:t> spread over a period of time or in a lumpsum amount. Interest is charged on the actual amount sanctioned, whether withdrawn or not. The rate of interest may be slightly lower than what is charged on overdrafts and cash credits. Loans are normally secured against tangible assets of the company.</a:t>
            </a:r>
          </a:p>
          <a:p>
            <a:endParaRPr lang="en-IN" dirty="0"/>
          </a:p>
        </p:txBody>
      </p:sp>
    </p:spTree>
    <p:extLst>
      <p:ext uri="{BB962C8B-B14F-4D97-AF65-F5344CB8AC3E}">
        <p14:creationId xmlns:p14="http://schemas.microsoft.com/office/powerpoint/2010/main" val="2392805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8615CC-371C-4842-B486-EBA64EC1E8FC}"/>
              </a:ext>
            </a:extLst>
          </p:cNvPr>
          <p:cNvSpPr>
            <a:spLocks noGrp="1"/>
          </p:cNvSpPr>
          <p:nvPr>
            <p:ph idx="1"/>
          </p:nvPr>
        </p:nvSpPr>
        <p:spPr/>
        <p:txBody>
          <a:bodyPr/>
          <a:lstStyle/>
          <a:p>
            <a:pPr algn="l"/>
            <a:r>
              <a:rPr lang="en-IN" b="1" i="0" dirty="0">
                <a:solidFill>
                  <a:srgbClr val="4A4344"/>
                </a:solidFill>
                <a:effectLst/>
                <a:latin typeface="Arial" panose="020B0604020202020204" pitchFamily="34" charset="0"/>
              </a:rPr>
              <a:t>Discounting of Bill of Exchange</a:t>
            </a:r>
            <a:endParaRPr lang="en-IN" b="1" i="0" dirty="0">
              <a:solidFill>
                <a:srgbClr val="F2170B"/>
              </a:solidFill>
              <a:effectLst/>
              <a:latin typeface="Arial" panose="020B0604020202020204" pitchFamily="34" charset="0"/>
            </a:endParaRPr>
          </a:p>
          <a:p>
            <a:pPr algn="just"/>
            <a:br>
              <a:rPr lang="en-IN" dirty="0"/>
            </a:br>
            <a:r>
              <a:rPr lang="en-IN" b="0" i="0" dirty="0">
                <a:solidFill>
                  <a:srgbClr val="41484D"/>
                </a:solidFill>
                <a:effectLst/>
                <a:latin typeface="Arial" panose="020B0604020202020204" pitchFamily="34" charset="0"/>
              </a:rPr>
              <a:t>The bank can advance money by discounting or by purchasing bills of exchange both domestic and foreign bills. The bank pays the bill amount to the drawer or the beneficiary of the bill by deducting usual discount charges. On maturity, the bill is presented to the drawee or acceptor of the bill and the amount is collected.</a:t>
            </a:r>
          </a:p>
          <a:p>
            <a:endParaRPr lang="en-IN" dirty="0"/>
          </a:p>
        </p:txBody>
      </p:sp>
    </p:spTree>
    <p:extLst>
      <p:ext uri="{BB962C8B-B14F-4D97-AF65-F5344CB8AC3E}">
        <p14:creationId xmlns:p14="http://schemas.microsoft.com/office/powerpoint/2010/main" val="1979137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0B3E4-4D16-4E53-8AB3-1B9064097CD8}"/>
              </a:ext>
            </a:extLst>
          </p:cNvPr>
          <p:cNvSpPr>
            <a:spLocks noGrp="1"/>
          </p:cNvSpPr>
          <p:nvPr>
            <p:ph type="title"/>
          </p:nvPr>
        </p:nvSpPr>
        <p:spPr>
          <a:xfrm>
            <a:off x="1451579" y="804520"/>
            <a:ext cx="9574487" cy="793462"/>
          </a:xfrm>
        </p:spPr>
        <p:txBody>
          <a:bodyPr/>
          <a:lstStyle/>
          <a:p>
            <a:r>
              <a:rPr lang="en-US" sz="3200" dirty="0">
                <a:effectLst/>
                <a:latin typeface="Calibri" panose="020F0502020204030204" pitchFamily="34" charset="0"/>
                <a:ea typeface="Calibri" panose="020F0502020204030204" pitchFamily="34" charset="0"/>
                <a:cs typeface="Calibri" panose="020F0502020204030204" pitchFamily="34" charset="0"/>
              </a:rPr>
              <a:t>Banks Financial Statements, Banks Computation,</a:t>
            </a:r>
            <a:endParaRPr lang="en-IN" dirty="0"/>
          </a:p>
        </p:txBody>
      </p:sp>
      <p:sp>
        <p:nvSpPr>
          <p:cNvPr id="3" name="Content Placeholder 2">
            <a:extLst>
              <a:ext uri="{FF2B5EF4-FFF2-40B4-BE49-F238E27FC236}">
                <a16:creationId xmlns:a16="http://schemas.microsoft.com/office/drawing/2014/main" id="{BE7773E4-B324-4938-BD10-F1B2ACD55B17}"/>
              </a:ext>
            </a:extLst>
          </p:cNvPr>
          <p:cNvSpPr>
            <a:spLocks noGrp="1"/>
          </p:cNvSpPr>
          <p:nvPr>
            <p:ph idx="1"/>
          </p:nvPr>
        </p:nvSpPr>
        <p:spPr>
          <a:xfrm>
            <a:off x="443884" y="1846555"/>
            <a:ext cx="11398928" cy="4527612"/>
          </a:xfrm>
        </p:spPr>
        <p:txBody>
          <a:bodyPr>
            <a:normAutofit fontScale="62500" lnSpcReduction="20000"/>
          </a:bodyPr>
          <a:lstStyle/>
          <a:p>
            <a:pPr algn="l">
              <a:lnSpc>
                <a:spcPct val="150000"/>
              </a:lnSpc>
            </a:pPr>
            <a:r>
              <a:rPr lang="en-US" sz="2400" b="1" i="0" dirty="0">
                <a:effectLst/>
                <a:latin typeface="Times New Roman" panose="02020603050405020304" pitchFamily="18" charset="0"/>
                <a:cs typeface="Times New Roman" panose="02020603050405020304" pitchFamily="18" charset="0"/>
              </a:rPr>
              <a:t>Financial statements</a:t>
            </a:r>
            <a:r>
              <a:rPr lang="en-US" sz="2400" b="0" i="0" dirty="0">
                <a:effectLst/>
                <a:latin typeface="Times New Roman" panose="02020603050405020304" pitchFamily="18" charset="0"/>
                <a:cs typeface="Times New Roman" panose="02020603050405020304" pitchFamily="18" charset="0"/>
              </a:rPr>
              <a:t> (or </a:t>
            </a:r>
            <a:r>
              <a:rPr lang="en-US" sz="2400" b="1" i="0" dirty="0">
                <a:effectLst/>
                <a:latin typeface="Times New Roman" panose="02020603050405020304" pitchFamily="18" charset="0"/>
                <a:cs typeface="Times New Roman" panose="02020603050405020304" pitchFamily="18" charset="0"/>
              </a:rPr>
              <a:t>financial reports</a:t>
            </a:r>
            <a:r>
              <a:rPr lang="en-US" sz="2400" b="0" i="0" dirty="0">
                <a:effectLst/>
                <a:latin typeface="Times New Roman" panose="02020603050405020304" pitchFamily="18" charset="0"/>
                <a:cs typeface="Times New Roman" panose="02020603050405020304" pitchFamily="18" charset="0"/>
              </a:rPr>
              <a:t>) are formal records of the financial activities and position of a business, person, or other entity.</a:t>
            </a:r>
          </a:p>
          <a:p>
            <a:pPr algn="l">
              <a:lnSpc>
                <a:spcPct val="150000"/>
              </a:lnSpc>
            </a:pPr>
            <a:r>
              <a:rPr lang="en-US" sz="2400" b="0" i="0" dirty="0">
                <a:effectLst/>
                <a:latin typeface="Times New Roman" panose="02020603050405020304" pitchFamily="18" charset="0"/>
                <a:cs typeface="Times New Roman" panose="02020603050405020304" pitchFamily="18" charset="0"/>
              </a:rPr>
              <a:t>Relevant financial information is presented in a structured manner and in a form which is easy to understand. They typically include four basic financial statements accompanied by a </a:t>
            </a:r>
            <a:r>
              <a:rPr lang="en-US" sz="2400" b="0" i="0" u="none" strike="noStrike" dirty="0">
                <a:effectLst/>
                <a:latin typeface="Times New Roman" panose="02020603050405020304" pitchFamily="18" charset="0"/>
                <a:cs typeface="Times New Roman" panose="02020603050405020304" pitchFamily="18" charset="0"/>
              </a:rPr>
              <a:t>management discussion and analysis</a:t>
            </a:r>
            <a:r>
              <a:rPr lang="en-US" sz="2400" b="0" i="0" dirty="0">
                <a:effectLst/>
                <a:latin typeface="Times New Roman" panose="02020603050405020304" pitchFamily="18" charset="0"/>
                <a:cs typeface="Times New Roman" panose="02020603050405020304" pitchFamily="18" charset="0"/>
              </a:rPr>
              <a:t>:</a:t>
            </a:r>
          </a:p>
          <a:p>
            <a:pPr algn="l">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A </a:t>
            </a:r>
            <a:r>
              <a:rPr lang="en-US" sz="2400" b="0" i="0" u="none" strike="noStrike" dirty="0">
                <a:effectLst/>
                <a:latin typeface="Times New Roman" panose="02020603050405020304" pitchFamily="18" charset="0"/>
                <a:cs typeface="Times New Roman" panose="02020603050405020304" pitchFamily="18" charset="0"/>
              </a:rPr>
              <a:t>balance sheet</a:t>
            </a:r>
            <a:r>
              <a:rPr lang="en-US" sz="2400" b="0" i="0" dirty="0">
                <a:effectLst/>
                <a:latin typeface="Times New Roman" panose="02020603050405020304" pitchFamily="18" charset="0"/>
                <a:cs typeface="Times New Roman" panose="02020603050405020304" pitchFamily="18" charset="0"/>
              </a:rPr>
              <a:t> or </a:t>
            </a:r>
            <a:r>
              <a:rPr lang="en-US" sz="2400" b="1" i="0" dirty="0">
                <a:effectLst/>
                <a:latin typeface="Times New Roman" panose="02020603050405020304" pitchFamily="18" charset="0"/>
                <a:cs typeface="Times New Roman" panose="02020603050405020304" pitchFamily="18" charset="0"/>
              </a:rPr>
              <a:t>statement of financial position</a:t>
            </a:r>
            <a:r>
              <a:rPr lang="en-US" sz="2400" b="0" i="0" dirty="0">
                <a:effectLst/>
                <a:latin typeface="Times New Roman" panose="02020603050405020304" pitchFamily="18" charset="0"/>
                <a:cs typeface="Times New Roman" panose="02020603050405020304" pitchFamily="18" charset="0"/>
              </a:rPr>
              <a:t>, reports on a company's </a:t>
            </a:r>
            <a:r>
              <a:rPr lang="en-US" sz="2400" b="0" i="0" u="none" strike="noStrike" dirty="0">
                <a:effectLst/>
                <a:latin typeface="Times New Roman" panose="02020603050405020304" pitchFamily="18" charset="0"/>
                <a:cs typeface="Times New Roman" panose="02020603050405020304" pitchFamily="18" charset="0"/>
              </a:rPr>
              <a:t>assets</a:t>
            </a:r>
            <a:r>
              <a:rPr lang="en-US" sz="2400" b="0" i="0" dirty="0">
                <a:effectLst/>
                <a:latin typeface="Times New Roman" panose="02020603050405020304" pitchFamily="18" charset="0"/>
                <a:cs typeface="Times New Roman" panose="02020603050405020304" pitchFamily="18" charset="0"/>
              </a:rPr>
              <a:t>, </a:t>
            </a:r>
            <a:r>
              <a:rPr lang="en-US" sz="2400" b="0" i="0" u="none" strike="noStrike" dirty="0">
                <a:effectLst/>
                <a:latin typeface="Times New Roman" panose="02020603050405020304" pitchFamily="18" charset="0"/>
                <a:cs typeface="Times New Roman" panose="02020603050405020304" pitchFamily="18" charset="0"/>
              </a:rPr>
              <a:t>liabilities</a:t>
            </a:r>
            <a:r>
              <a:rPr lang="en-US" sz="2400" b="0" i="0" dirty="0">
                <a:effectLst/>
                <a:latin typeface="Times New Roman" panose="02020603050405020304" pitchFamily="18" charset="0"/>
                <a:cs typeface="Times New Roman" panose="02020603050405020304" pitchFamily="18" charset="0"/>
              </a:rPr>
              <a:t>, and </a:t>
            </a:r>
            <a:r>
              <a:rPr lang="en-US" sz="2400" b="0" i="0" u="none" strike="noStrike" dirty="0">
                <a:effectLst/>
                <a:latin typeface="Times New Roman" panose="02020603050405020304" pitchFamily="18" charset="0"/>
                <a:cs typeface="Times New Roman" panose="02020603050405020304" pitchFamily="18" charset="0"/>
              </a:rPr>
              <a:t>owners equity</a:t>
            </a:r>
            <a:r>
              <a:rPr lang="en-US" sz="2400" b="0" i="0" dirty="0">
                <a:effectLst/>
                <a:latin typeface="Times New Roman" panose="02020603050405020304" pitchFamily="18" charset="0"/>
                <a:cs typeface="Times New Roman" panose="02020603050405020304" pitchFamily="18" charset="0"/>
              </a:rPr>
              <a:t> at a given point in time.</a:t>
            </a:r>
          </a:p>
          <a:p>
            <a:pPr algn="l">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An </a:t>
            </a:r>
            <a:r>
              <a:rPr lang="en-US" sz="2400" b="0" i="0" u="none" strike="noStrike" dirty="0">
                <a:effectLst/>
                <a:latin typeface="Times New Roman" panose="02020603050405020304" pitchFamily="18" charset="0"/>
                <a:cs typeface="Times New Roman" panose="02020603050405020304" pitchFamily="18" charset="0"/>
              </a:rPr>
              <a:t>income statement</a:t>
            </a:r>
            <a:r>
              <a:rPr lang="en-US" sz="2400" b="0" i="0" dirty="0">
                <a:effectLst/>
                <a:latin typeface="Times New Roman" panose="02020603050405020304" pitchFamily="18" charset="0"/>
                <a:cs typeface="Times New Roman" panose="02020603050405020304" pitchFamily="18" charset="0"/>
              </a:rPr>
              <a:t>—or </a:t>
            </a:r>
            <a:r>
              <a:rPr lang="en-US" sz="2400" b="1" i="0" dirty="0">
                <a:effectLst/>
                <a:latin typeface="Times New Roman" panose="02020603050405020304" pitchFamily="18" charset="0"/>
                <a:cs typeface="Times New Roman" panose="02020603050405020304" pitchFamily="18" charset="0"/>
              </a:rPr>
              <a:t>profit and loss report</a:t>
            </a:r>
            <a:r>
              <a:rPr lang="en-US" sz="2400" b="0" i="0" dirty="0">
                <a:effectLst/>
                <a:latin typeface="Times New Roman" panose="02020603050405020304" pitchFamily="18" charset="0"/>
                <a:cs typeface="Times New Roman" panose="02020603050405020304" pitchFamily="18" charset="0"/>
              </a:rPr>
              <a:t> (</a:t>
            </a:r>
            <a:r>
              <a:rPr lang="en-US" sz="2400" b="1" i="0" dirty="0">
                <a:effectLst/>
                <a:latin typeface="Times New Roman" panose="02020603050405020304" pitchFamily="18" charset="0"/>
                <a:cs typeface="Times New Roman" panose="02020603050405020304" pitchFamily="18" charset="0"/>
              </a:rPr>
              <a:t>P&amp;L report</a:t>
            </a:r>
            <a:r>
              <a:rPr lang="en-US" sz="2400" b="0" i="0" dirty="0">
                <a:effectLst/>
                <a:latin typeface="Times New Roman" panose="02020603050405020304" pitchFamily="18" charset="0"/>
                <a:cs typeface="Times New Roman" panose="02020603050405020304" pitchFamily="18" charset="0"/>
              </a:rPr>
              <a:t>), or </a:t>
            </a:r>
            <a:r>
              <a:rPr lang="en-US" sz="2400" b="1" i="0" dirty="0">
                <a:effectLst/>
                <a:latin typeface="Times New Roman" panose="02020603050405020304" pitchFamily="18" charset="0"/>
                <a:cs typeface="Times New Roman" panose="02020603050405020304" pitchFamily="18" charset="0"/>
              </a:rPr>
              <a:t>statement of comprehensive income</a:t>
            </a:r>
            <a:r>
              <a:rPr lang="en-US" sz="2400" b="0" i="0" dirty="0">
                <a:effectLst/>
                <a:latin typeface="Times New Roman" panose="02020603050405020304" pitchFamily="18" charset="0"/>
                <a:cs typeface="Times New Roman" panose="02020603050405020304" pitchFamily="18" charset="0"/>
              </a:rPr>
              <a:t>, or </a:t>
            </a:r>
            <a:r>
              <a:rPr lang="en-US" sz="2400" b="1" i="0" dirty="0">
                <a:effectLst/>
                <a:latin typeface="Times New Roman" panose="02020603050405020304" pitchFamily="18" charset="0"/>
                <a:cs typeface="Times New Roman" panose="02020603050405020304" pitchFamily="18" charset="0"/>
              </a:rPr>
              <a:t>statement of revenue &amp; expense</a:t>
            </a:r>
            <a:r>
              <a:rPr lang="en-US" sz="2400" b="0" i="0" dirty="0">
                <a:effectLst/>
                <a:latin typeface="Times New Roman" panose="02020603050405020304" pitchFamily="18" charset="0"/>
                <a:cs typeface="Times New Roman" panose="02020603050405020304" pitchFamily="18" charset="0"/>
              </a:rPr>
              <a:t>—reports on a company's </a:t>
            </a:r>
            <a:r>
              <a:rPr lang="en-US" sz="2400" b="0" i="0" u="none" strike="noStrike" dirty="0">
                <a:effectLst/>
                <a:latin typeface="Times New Roman" panose="02020603050405020304" pitchFamily="18" charset="0"/>
                <a:cs typeface="Times New Roman" panose="02020603050405020304" pitchFamily="18" charset="0"/>
              </a:rPr>
              <a:t>income</a:t>
            </a:r>
            <a:r>
              <a:rPr lang="en-US" sz="2400" b="0" i="0" dirty="0">
                <a:effectLst/>
                <a:latin typeface="Times New Roman" panose="02020603050405020304" pitchFamily="18" charset="0"/>
                <a:cs typeface="Times New Roman" panose="02020603050405020304" pitchFamily="18" charset="0"/>
              </a:rPr>
              <a:t>, </a:t>
            </a:r>
            <a:r>
              <a:rPr lang="en-US" sz="2400" b="0" i="0" u="none" strike="noStrike" dirty="0">
                <a:effectLst/>
                <a:latin typeface="Times New Roman" panose="02020603050405020304" pitchFamily="18" charset="0"/>
                <a:cs typeface="Times New Roman" panose="02020603050405020304" pitchFamily="18" charset="0"/>
              </a:rPr>
              <a:t>expenses</a:t>
            </a:r>
            <a:r>
              <a:rPr lang="en-US" sz="2400" b="0" i="0" dirty="0">
                <a:effectLst/>
                <a:latin typeface="Times New Roman" panose="02020603050405020304" pitchFamily="18" charset="0"/>
                <a:cs typeface="Times New Roman" panose="02020603050405020304" pitchFamily="18" charset="0"/>
              </a:rPr>
              <a:t>, and </a:t>
            </a:r>
            <a:r>
              <a:rPr lang="en-US" sz="2400" b="0" i="0" u="none" strike="noStrike" dirty="0">
                <a:effectLst/>
                <a:latin typeface="Times New Roman" panose="02020603050405020304" pitchFamily="18" charset="0"/>
                <a:cs typeface="Times New Roman" panose="02020603050405020304" pitchFamily="18" charset="0"/>
              </a:rPr>
              <a:t>profits</a:t>
            </a:r>
            <a:r>
              <a:rPr lang="en-US" sz="2400" b="0" i="0" dirty="0">
                <a:effectLst/>
                <a:latin typeface="Times New Roman" panose="02020603050405020304" pitchFamily="18" charset="0"/>
                <a:cs typeface="Times New Roman" panose="02020603050405020304" pitchFamily="18" charset="0"/>
              </a:rPr>
              <a:t> over a stated period. A profit and loss statement provides information on the operation of the enterprise. These include sales and the various expenses incurred during the stated period.</a:t>
            </a:r>
          </a:p>
          <a:p>
            <a:pPr algn="l">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A </a:t>
            </a:r>
            <a:r>
              <a:rPr lang="en-US" sz="2400" b="0" i="0" u="none" strike="noStrike" dirty="0">
                <a:effectLst/>
                <a:latin typeface="Times New Roman" panose="02020603050405020304" pitchFamily="18" charset="0"/>
                <a:cs typeface="Times New Roman" panose="02020603050405020304" pitchFamily="18" charset="0"/>
              </a:rPr>
              <a:t>statement of changes in equity</a:t>
            </a:r>
            <a:r>
              <a:rPr lang="en-US" sz="2400" b="0" i="0" dirty="0">
                <a:effectLst/>
                <a:latin typeface="Times New Roman" panose="02020603050405020304" pitchFamily="18" charset="0"/>
                <a:cs typeface="Times New Roman" panose="02020603050405020304" pitchFamily="18" charset="0"/>
              </a:rPr>
              <a:t> or </a:t>
            </a:r>
            <a:r>
              <a:rPr lang="en-US" sz="2400" b="1" i="0" dirty="0">
                <a:effectLst/>
                <a:latin typeface="Times New Roman" panose="02020603050405020304" pitchFamily="18" charset="0"/>
                <a:cs typeface="Times New Roman" panose="02020603050405020304" pitchFamily="18" charset="0"/>
              </a:rPr>
              <a:t>statement of equity</a:t>
            </a:r>
            <a:r>
              <a:rPr lang="en-US" sz="2400" b="0" i="0" dirty="0">
                <a:effectLst/>
                <a:latin typeface="Times New Roman" panose="02020603050405020304" pitchFamily="18" charset="0"/>
                <a:cs typeface="Times New Roman" panose="02020603050405020304" pitchFamily="18" charset="0"/>
              </a:rPr>
              <a:t>, or </a:t>
            </a:r>
            <a:r>
              <a:rPr lang="en-US" sz="2400" b="1" i="0" dirty="0">
                <a:effectLst/>
                <a:latin typeface="Times New Roman" panose="02020603050405020304" pitchFamily="18" charset="0"/>
                <a:cs typeface="Times New Roman" panose="02020603050405020304" pitchFamily="18" charset="0"/>
              </a:rPr>
              <a:t>statement of retained earnings</a:t>
            </a:r>
            <a:r>
              <a:rPr lang="en-US" sz="2400" b="0" i="0" dirty="0">
                <a:effectLst/>
                <a:latin typeface="Times New Roman" panose="02020603050405020304" pitchFamily="18" charset="0"/>
                <a:cs typeface="Times New Roman" panose="02020603050405020304" pitchFamily="18" charset="0"/>
              </a:rPr>
              <a:t>, reports on the changes in </a:t>
            </a:r>
            <a:r>
              <a:rPr lang="en-US" sz="2400" b="0" i="0" u="none" strike="noStrike" dirty="0">
                <a:effectLst/>
                <a:latin typeface="Times New Roman" panose="02020603050405020304" pitchFamily="18" charset="0"/>
                <a:cs typeface="Times New Roman" panose="02020603050405020304" pitchFamily="18" charset="0"/>
              </a:rPr>
              <a:t>equity</a:t>
            </a:r>
            <a:r>
              <a:rPr lang="en-US" sz="2400" b="0" i="0" dirty="0">
                <a:effectLst/>
                <a:latin typeface="Times New Roman" panose="02020603050405020304" pitchFamily="18" charset="0"/>
                <a:cs typeface="Times New Roman" panose="02020603050405020304" pitchFamily="18" charset="0"/>
              </a:rPr>
              <a:t> of the company over a stated period.</a:t>
            </a:r>
          </a:p>
          <a:p>
            <a:pPr marL="0" indent="0" algn="l">
              <a:lnSpc>
                <a:spcPct val="150000"/>
              </a:lnSpc>
              <a:buNone/>
            </a:pPr>
            <a:r>
              <a:rPr lang="en-US" sz="2400" b="0" i="0" dirty="0">
                <a:effectLst/>
                <a:latin typeface="Times New Roman" panose="02020603050405020304" pitchFamily="18" charset="0"/>
                <a:cs typeface="Times New Roman" panose="02020603050405020304" pitchFamily="18" charset="0"/>
              </a:rPr>
              <a:t>A </a:t>
            </a:r>
            <a:r>
              <a:rPr lang="en-US" sz="2400" b="0" i="0" u="none" strike="noStrike" dirty="0">
                <a:effectLst/>
                <a:latin typeface="Times New Roman" panose="02020603050405020304" pitchFamily="18" charset="0"/>
                <a:cs typeface="Times New Roman" panose="02020603050405020304" pitchFamily="18" charset="0"/>
              </a:rPr>
              <a:t>cash flow statement</a:t>
            </a:r>
            <a:r>
              <a:rPr lang="en-US" sz="2400" b="0" i="0" dirty="0">
                <a:effectLst/>
                <a:latin typeface="Times New Roman" panose="02020603050405020304" pitchFamily="18" charset="0"/>
                <a:cs typeface="Times New Roman" panose="02020603050405020304" pitchFamily="18" charset="0"/>
              </a:rPr>
              <a:t> reports on a company's </a:t>
            </a:r>
            <a:r>
              <a:rPr lang="en-US" sz="2400" b="0" i="0" u="none" strike="noStrike" dirty="0">
                <a:effectLst/>
                <a:latin typeface="Times New Roman" panose="02020603050405020304" pitchFamily="18" charset="0"/>
                <a:cs typeface="Times New Roman" panose="02020603050405020304" pitchFamily="18" charset="0"/>
              </a:rPr>
              <a:t>cash flow</a:t>
            </a:r>
            <a:r>
              <a:rPr lang="en-US" sz="2400" b="0" i="0" dirty="0">
                <a:effectLst/>
                <a:latin typeface="Times New Roman" panose="02020603050405020304" pitchFamily="18" charset="0"/>
                <a:cs typeface="Times New Roman" panose="02020603050405020304" pitchFamily="18" charset="0"/>
              </a:rPr>
              <a:t> activities, particularly its operating, </a:t>
            </a:r>
            <a:r>
              <a:rPr lang="en-US" sz="2400" b="0" i="0" u="none" strike="noStrike" dirty="0">
                <a:effectLst/>
                <a:latin typeface="Times New Roman" panose="02020603050405020304" pitchFamily="18" charset="0"/>
                <a:cs typeface="Times New Roman" panose="02020603050405020304" pitchFamily="18" charset="0"/>
              </a:rPr>
              <a:t>investing</a:t>
            </a:r>
            <a:r>
              <a:rPr lang="en-US" sz="2400" b="0" i="0" dirty="0">
                <a:effectLst/>
                <a:latin typeface="Times New Roman" panose="02020603050405020304" pitchFamily="18" charset="0"/>
                <a:cs typeface="Times New Roman" panose="02020603050405020304" pitchFamily="18" charset="0"/>
              </a:rPr>
              <a:t> and </a:t>
            </a:r>
            <a:r>
              <a:rPr lang="en-US" sz="2400" b="0" i="0" u="none" strike="noStrike" dirty="0">
                <a:effectLst/>
                <a:latin typeface="Times New Roman" panose="02020603050405020304" pitchFamily="18" charset="0"/>
                <a:cs typeface="Times New Roman" panose="02020603050405020304" pitchFamily="18" charset="0"/>
              </a:rPr>
              <a:t>financing</a:t>
            </a:r>
            <a:r>
              <a:rPr lang="en-US" sz="2400" b="0" i="0" dirty="0">
                <a:effectLst/>
                <a:latin typeface="Times New Roman" panose="02020603050405020304" pitchFamily="18" charset="0"/>
                <a:cs typeface="Times New Roman" panose="02020603050405020304" pitchFamily="18" charset="0"/>
              </a:rPr>
              <a:t> activities over a stated period.</a:t>
            </a:r>
          </a:p>
          <a:p>
            <a:pPr marL="0" indent="0" algn="l">
              <a:lnSpc>
                <a:spcPct val="150000"/>
              </a:lnSpc>
              <a:buNone/>
            </a:pPr>
            <a:r>
              <a:rPr lang="en-US" sz="2400" b="0" i="0" dirty="0">
                <a:effectLst/>
                <a:latin typeface="Times New Roman" panose="02020603050405020304" pitchFamily="18" charset="0"/>
                <a:cs typeface="Times New Roman" panose="02020603050405020304" pitchFamily="18" charset="0"/>
              </a:rPr>
              <a:t>5.A comprehensive income statement involves those other comprehensive income items which are not included while determining net income.</a:t>
            </a:r>
          </a:p>
          <a:p>
            <a:pPr algn="l">
              <a:lnSpc>
                <a:spcPct val="150000"/>
              </a:lnSpc>
              <a:buFont typeface="+mj-lt"/>
              <a:buAutoNum type="arabicPeriod"/>
            </a:pPr>
            <a:endParaRPr lang="en-US" sz="20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81307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507B4-89DA-42D9-9727-AB9E26D7D585}"/>
              </a:ext>
            </a:extLst>
          </p:cNvPr>
          <p:cNvSpPr>
            <a:spLocks noGrp="1"/>
          </p:cNvSpPr>
          <p:nvPr>
            <p:ph type="title"/>
          </p:nvPr>
        </p:nvSpPr>
        <p:spPr/>
        <p:txBody>
          <a:bodyPr/>
          <a:lstStyle/>
          <a:p>
            <a:r>
              <a:rPr lang="en-US" dirty="0"/>
              <a:t>International banking</a:t>
            </a:r>
            <a:endParaRPr lang="en-IN" dirty="0"/>
          </a:p>
        </p:txBody>
      </p:sp>
      <p:sp>
        <p:nvSpPr>
          <p:cNvPr id="3" name="Content Placeholder 2">
            <a:extLst>
              <a:ext uri="{FF2B5EF4-FFF2-40B4-BE49-F238E27FC236}">
                <a16:creationId xmlns:a16="http://schemas.microsoft.com/office/drawing/2014/main" id="{2642FE9D-D81F-4F9B-9E66-8B7D926AA2A0}"/>
              </a:ext>
            </a:extLst>
          </p:cNvPr>
          <p:cNvSpPr>
            <a:spLocks noGrp="1"/>
          </p:cNvSpPr>
          <p:nvPr>
            <p:ph idx="1"/>
          </p:nvPr>
        </p:nvSpPr>
        <p:spPr/>
        <p:txBody>
          <a:bodyPr>
            <a:normAutofit fontScale="70000" lnSpcReduction="20000"/>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Meaning of International Banking</a:t>
            </a:r>
          </a:p>
          <a:p>
            <a:pPr algn="just">
              <a:lnSpc>
                <a:spcPct val="150000"/>
              </a:lnSpc>
            </a:pPr>
            <a:r>
              <a:rPr lang="en-US" sz="2000" b="0" i="0" dirty="0">
                <a:effectLst/>
                <a:latin typeface="Times New Roman" panose="02020603050405020304" pitchFamily="18" charset="0"/>
                <a:cs typeface="Times New Roman" panose="02020603050405020304" pitchFamily="18" charset="0"/>
              </a:rPr>
              <a:t>International banking is just like any other banking service, but it takes place across different nations or internationally. To put in another way, international banking is an arrangement of financial service by a residential bank of one country to the residents of another country. Mostly multinational companies and individuals use this banking facility for transacting.</a:t>
            </a:r>
          </a:p>
          <a:p>
            <a:pPr algn="just">
              <a:lnSpc>
                <a:spcPct val="150000"/>
              </a:lnSpc>
            </a:pPr>
            <a:r>
              <a:rPr lang="en-US" sz="2000" b="1" i="0" dirty="0">
                <a:effectLst/>
                <a:latin typeface="Times New Roman" panose="02020603050405020304" pitchFamily="18" charset="0"/>
                <a:cs typeface="Times New Roman" panose="02020603050405020304" pitchFamily="18" charset="0"/>
              </a:rPr>
              <a:t>Example of International Banking</a:t>
            </a:r>
          </a:p>
          <a:p>
            <a:pPr algn="just">
              <a:lnSpc>
                <a:spcPct val="150000"/>
              </a:lnSpc>
            </a:pPr>
            <a:r>
              <a:rPr lang="en-US" sz="2000" b="0" i="0" dirty="0">
                <a:effectLst/>
                <a:latin typeface="Times New Roman" panose="02020603050405020304" pitchFamily="18" charset="0"/>
                <a:cs typeface="Times New Roman" panose="02020603050405020304" pitchFamily="18" charset="0"/>
              </a:rPr>
              <a:t>Suppose Microsoft, an American company is functioning in London. It is in need of funds to meet its </a:t>
            </a:r>
            <a:r>
              <a:rPr lang="en-US" sz="2000" b="0" i="0" u="none" strike="noStrike" dirty="0">
                <a:effectLst/>
                <a:latin typeface="Times New Roman" panose="02020603050405020304" pitchFamily="18" charset="0"/>
                <a:cs typeface="Times New Roman" panose="02020603050405020304" pitchFamily="18" charset="0"/>
              </a:rPr>
              <a:t>working capital</a:t>
            </a:r>
            <a:r>
              <a:rPr lang="en-US" sz="2000" b="0" i="0" dirty="0">
                <a:effectLst/>
                <a:latin typeface="Times New Roman" panose="02020603050405020304" pitchFamily="18" charset="0"/>
                <a:cs typeface="Times New Roman" panose="02020603050405020304" pitchFamily="18" charset="0"/>
              </a:rPr>
              <a:t> requirements. In such scenario, Microsoft can avail the banking services in form of loans, overdraft or any other financial service through banks in London. Here, the residential bank of London shall be giving its services to an American company. Therefore, the transaction between them can be said to be part of international banking facility.</a:t>
            </a:r>
          </a:p>
          <a:p>
            <a:endParaRPr lang="en-IN" dirty="0"/>
          </a:p>
        </p:txBody>
      </p:sp>
    </p:spTree>
    <p:extLst>
      <p:ext uri="{BB962C8B-B14F-4D97-AF65-F5344CB8AC3E}">
        <p14:creationId xmlns:p14="http://schemas.microsoft.com/office/powerpoint/2010/main" val="3655428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99398-63B0-49E8-BFB4-207CB4743FBB}"/>
              </a:ext>
            </a:extLst>
          </p:cNvPr>
          <p:cNvSpPr>
            <a:spLocks noGrp="1"/>
          </p:cNvSpPr>
          <p:nvPr>
            <p:ph type="title"/>
          </p:nvPr>
        </p:nvSpPr>
        <p:spPr/>
        <p:txBody>
          <a:bodyPr/>
          <a:lstStyle/>
          <a:p>
            <a:r>
              <a:rPr lang="en-IN" dirty="0"/>
              <a:t>FINANCIAL INSTITUTIONS</a:t>
            </a:r>
          </a:p>
        </p:txBody>
      </p:sp>
      <p:sp>
        <p:nvSpPr>
          <p:cNvPr id="3" name="Content Placeholder 2">
            <a:extLst>
              <a:ext uri="{FF2B5EF4-FFF2-40B4-BE49-F238E27FC236}">
                <a16:creationId xmlns:a16="http://schemas.microsoft.com/office/drawing/2014/main" id="{92AE769D-3CC8-46F0-98CC-62AC42396849}"/>
              </a:ext>
            </a:extLst>
          </p:cNvPr>
          <p:cNvSpPr>
            <a:spLocks noGrp="1"/>
          </p:cNvSpPr>
          <p:nvPr>
            <p:ph idx="1"/>
          </p:nvPr>
        </p:nvSpPr>
        <p:spPr/>
        <p:txBody>
          <a:bodyPr>
            <a:normAutofit fontScale="85000" lnSpcReduction="20000"/>
          </a:bodyPr>
          <a:lstStyle/>
          <a:p>
            <a:pPr marL="0" marR="24130" lvl="0" indent="0" algn="just">
              <a:buNone/>
              <a:tabLst>
                <a:tab pos="548005" algn="l"/>
              </a:tabLst>
            </a:pPr>
            <a:r>
              <a:rPr lang="en-US" dirty="0">
                <a:solidFill>
                  <a:srgbClr val="FF0000"/>
                </a:solidFill>
                <a:latin typeface="Arial Black" panose="020B0A04020102020204" pitchFamily="34" charset="0"/>
                <a:ea typeface="Times New Roman" panose="02020603050405020304" pitchFamily="18" charset="0"/>
              </a:rPr>
              <a:t>Banks are the financial institutions which are empowered by the government to </a:t>
            </a:r>
            <a:r>
              <a:rPr lang="en-US" spc="-15" dirty="0">
                <a:solidFill>
                  <a:srgbClr val="FF0000"/>
                </a:solidFill>
                <a:latin typeface="Arial Black" panose="020B0A04020102020204" pitchFamily="34" charset="0"/>
                <a:ea typeface="Times New Roman" panose="02020603050405020304" pitchFamily="18" charset="0"/>
              </a:rPr>
              <a:t>do </a:t>
            </a:r>
            <a:r>
              <a:rPr lang="en-US" dirty="0">
                <a:solidFill>
                  <a:srgbClr val="FF0000"/>
                </a:solidFill>
                <a:latin typeface="Arial Black" panose="020B0A04020102020204" pitchFamily="34" charset="0"/>
                <a:ea typeface="Times New Roman" panose="02020603050405020304" pitchFamily="18" charset="0"/>
              </a:rPr>
              <a:t>financial activities</a:t>
            </a:r>
            <a:r>
              <a:rPr lang="en-US" dirty="0">
                <a:latin typeface="Arial Black" panose="020B0A04020102020204" pitchFamily="34" charset="0"/>
                <a:ea typeface="Times New Roman" panose="02020603050405020304" pitchFamily="18" charset="0"/>
              </a:rPr>
              <a:t> like to </a:t>
            </a:r>
            <a:r>
              <a:rPr lang="en-US" dirty="0">
                <a:highlight>
                  <a:srgbClr val="FFFF00"/>
                </a:highlight>
                <a:latin typeface="Arial Black" panose="020B0A04020102020204" pitchFamily="34" charset="0"/>
                <a:ea typeface="Times New Roman" panose="02020603050405020304" pitchFamily="18" charset="0"/>
              </a:rPr>
              <a:t>accept a deposit, Grant credit, to manage withdrawals, to clear cheques, to provide general services.</a:t>
            </a:r>
            <a:endParaRPr lang="en-IN" dirty="0">
              <a:highlight>
                <a:srgbClr val="FFFF00"/>
              </a:highlight>
              <a:latin typeface="Arial Black" panose="020B0A04020102020204" pitchFamily="34" charset="0"/>
              <a:ea typeface="Times New Roman" panose="02020603050405020304" pitchFamily="18" charset="0"/>
            </a:endParaRPr>
          </a:p>
          <a:p>
            <a:pPr marL="0" indent="0">
              <a:spcBef>
                <a:spcPts val="20"/>
              </a:spcBef>
              <a:buNone/>
            </a:pPr>
            <a:r>
              <a:rPr lang="en-US" dirty="0">
                <a:latin typeface="Arial Black" panose="020B0A04020102020204" pitchFamily="34" charset="0"/>
                <a:ea typeface="Times New Roman" panose="02020603050405020304" pitchFamily="18" charset="0"/>
              </a:rPr>
              <a:t> </a:t>
            </a:r>
            <a:endParaRPr lang="en-IN" dirty="0">
              <a:latin typeface="Arial Black" panose="020B0A04020102020204" pitchFamily="34" charset="0"/>
              <a:ea typeface="Times New Roman" panose="02020603050405020304" pitchFamily="18" charset="0"/>
            </a:endParaRPr>
          </a:p>
          <a:p>
            <a:pPr marL="0" lvl="0" indent="0">
              <a:spcBef>
                <a:spcPts val="5"/>
              </a:spcBef>
              <a:buNone/>
              <a:tabLst>
                <a:tab pos="546735" algn="l"/>
                <a:tab pos="548005" algn="l"/>
              </a:tabLst>
            </a:pPr>
            <a:r>
              <a:rPr lang="en-US" dirty="0">
                <a:latin typeface="Arial Black" panose="020B0A04020102020204" pitchFamily="34" charset="0"/>
                <a:ea typeface="Times New Roman" panose="02020603050405020304" pitchFamily="18" charset="0"/>
              </a:rPr>
              <a:t>Banks are the top organization which controls the whole financial system </a:t>
            </a:r>
            <a:r>
              <a:rPr lang="en-US" spc="20" dirty="0">
                <a:latin typeface="Arial Black" panose="020B0A04020102020204" pitchFamily="34" charset="0"/>
                <a:ea typeface="Times New Roman" panose="02020603050405020304" pitchFamily="18" charset="0"/>
              </a:rPr>
              <a:t>of </a:t>
            </a:r>
            <a:r>
              <a:rPr lang="en-US" dirty="0">
                <a:latin typeface="Arial Black" panose="020B0A04020102020204" pitchFamily="34" charset="0"/>
                <a:ea typeface="Times New Roman" panose="02020603050405020304" pitchFamily="18" charset="0"/>
              </a:rPr>
              <a:t>the</a:t>
            </a:r>
            <a:r>
              <a:rPr lang="en-US" spc="-200" dirty="0">
                <a:latin typeface="Arial Black" panose="020B0A04020102020204" pitchFamily="34" charset="0"/>
                <a:ea typeface="Times New Roman" panose="02020603050405020304" pitchFamily="18" charset="0"/>
              </a:rPr>
              <a:t> </a:t>
            </a:r>
            <a:r>
              <a:rPr lang="en-US" dirty="0">
                <a:latin typeface="Arial Black" panose="020B0A04020102020204" pitchFamily="34" charset="0"/>
                <a:ea typeface="Times New Roman" panose="02020603050405020304" pitchFamily="18" charset="0"/>
              </a:rPr>
              <a:t>country.</a:t>
            </a:r>
            <a:endParaRPr lang="en-IN" dirty="0">
              <a:latin typeface="Arial Black" panose="020B0A04020102020204" pitchFamily="34" charset="0"/>
              <a:ea typeface="Times New Roman" panose="02020603050405020304" pitchFamily="18" charset="0"/>
            </a:endParaRPr>
          </a:p>
          <a:p>
            <a:pPr marL="0" lvl="0" indent="0">
              <a:spcBef>
                <a:spcPts val="1170"/>
              </a:spcBef>
              <a:buNone/>
              <a:tabLst>
                <a:tab pos="546735" algn="l"/>
                <a:tab pos="548005" algn="l"/>
              </a:tabLst>
            </a:pPr>
            <a:r>
              <a:rPr lang="en-US" dirty="0">
                <a:highlight>
                  <a:srgbClr val="FFFF00"/>
                </a:highlight>
                <a:latin typeface="Arial Black" panose="020B0A04020102020204" pitchFamily="34" charset="0"/>
                <a:ea typeface="Times New Roman" panose="02020603050405020304" pitchFamily="18" charset="0"/>
              </a:rPr>
              <a:t>Banks act as a</a:t>
            </a:r>
            <a:r>
              <a:rPr lang="en-US" dirty="0">
                <a:solidFill>
                  <a:srgbClr val="FF0000"/>
                </a:solidFill>
                <a:highlight>
                  <a:srgbClr val="FFFF00"/>
                </a:highlight>
                <a:latin typeface="Arial Black" panose="020B0A04020102020204" pitchFamily="34" charset="0"/>
                <a:ea typeface="Times New Roman" panose="02020603050405020304" pitchFamily="18" charset="0"/>
              </a:rPr>
              <a:t> financial mediator between the depositors and the</a:t>
            </a:r>
            <a:r>
              <a:rPr lang="en-US" spc="-30" dirty="0">
                <a:solidFill>
                  <a:srgbClr val="FF0000"/>
                </a:solidFill>
                <a:highlight>
                  <a:srgbClr val="FFFF00"/>
                </a:highlight>
                <a:latin typeface="Arial Black" panose="020B0A04020102020204" pitchFamily="34" charset="0"/>
                <a:ea typeface="Times New Roman" panose="02020603050405020304" pitchFamily="18" charset="0"/>
              </a:rPr>
              <a:t> </a:t>
            </a:r>
            <a:r>
              <a:rPr lang="en-US" dirty="0">
                <a:solidFill>
                  <a:srgbClr val="FF0000"/>
                </a:solidFill>
                <a:highlight>
                  <a:srgbClr val="FFFF00"/>
                </a:highlight>
                <a:latin typeface="Arial Black" panose="020B0A04020102020204" pitchFamily="34" charset="0"/>
                <a:ea typeface="Times New Roman" panose="02020603050405020304" pitchFamily="18" charset="0"/>
              </a:rPr>
              <a:t>b</a:t>
            </a:r>
            <a:r>
              <a:rPr lang="en-US" dirty="0">
                <a:highlight>
                  <a:srgbClr val="FFFF00"/>
                </a:highlight>
                <a:latin typeface="Arial Black" panose="020B0A04020102020204" pitchFamily="34" charset="0"/>
                <a:ea typeface="Times New Roman" panose="02020603050405020304" pitchFamily="18" charset="0"/>
              </a:rPr>
              <a:t>orrowers.</a:t>
            </a:r>
            <a:endParaRPr lang="en-IN" dirty="0">
              <a:highlight>
                <a:srgbClr val="FFFF00"/>
              </a:highlight>
              <a:latin typeface="Arial Black" panose="020B0A04020102020204" pitchFamily="34" charset="0"/>
              <a:ea typeface="Times New Roman" panose="02020603050405020304" pitchFamily="18" charset="0"/>
            </a:endParaRPr>
          </a:p>
          <a:p>
            <a:pPr marL="0" marR="27940" lvl="0" indent="0" algn="just">
              <a:lnSpc>
                <a:spcPct val="98000"/>
              </a:lnSpc>
              <a:spcBef>
                <a:spcPts val="1180"/>
              </a:spcBef>
              <a:buNone/>
              <a:tabLst>
                <a:tab pos="548005" algn="l"/>
              </a:tabLst>
            </a:pPr>
            <a:r>
              <a:rPr lang="en-US" dirty="0">
                <a:latin typeface="Arial Black" panose="020B0A04020102020204" pitchFamily="34" charset="0"/>
                <a:ea typeface="Times New Roman" panose="02020603050405020304" pitchFamily="18" charset="0"/>
              </a:rPr>
              <a:t>Banks are responsible for the creating credit, mobilization of funds, </a:t>
            </a:r>
            <a:r>
              <a:rPr lang="en-US" dirty="0">
                <a:highlight>
                  <a:srgbClr val="FFFF00"/>
                </a:highlight>
                <a:latin typeface="Arial Black" panose="020B0A04020102020204" pitchFamily="34" charset="0"/>
                <a:ea typeface="Times New Roman" panose="02020603050405020304" pitchFamily="18" charset="0"/>
              </a:rPr>
              <a:t>safe and time </a:t>
            </a:r>
            <a:r>
              <a:rPr lang="en-US" dirty="0">
                <a:latin typeface="Arial Black" panose="020B0A04020102020204" pitchFamily="34" charset="0"/>
                <a:ea typeface="Times New Roman" panose="02020603050405020304" pitchFamily="18" charset="0"/>
              </a:rPr>
              <a:t>bound transfer of</a:t>
            </a:r>
            <a:r>
              <a:rPr lang="en-US" spc="5" dirty="0">
                <a:latin typeface="Arial Black" panose="020B0A04020102020204" pitchFamily="34" charset="0"/>
                <a:ea typeface="Times New Roman" panose="02020603050405020304" pitchFamily="18" charset="0"/>
              </a:rPr>
              <a:t> </a:t>
            </a:r>
            <a:r>
              <a:rPr lang="en-US" dirty="0">
                <a:latin typeface="Arial Black" panose="020B0A04020102020204" pitchFamily="34" charset="0"/>
                <a:ea typeface="Times New Roman" panose="02020603050405020304" pitchFamily="18" charset="0"/>
              </a:rPr>
              <a:t>finance.</a:t>
            </a:r>
            <a:endParaRPr lang="en-IN" dirty="0">
              <a:latin typeface="Arial Black" panose="020B0A04020102020204" pitchFamily="34" charset="0"/>
              <a:ea typeface="Times New Roman" panose="02020603050405020304" pitchFamily="18" charset="0"/>
            </a:endParaRPr>
          </a:p>
          <a:p>
            <a:pPr marL="0" indent="0">
              <a:spcBef>
                <a:spcPts val="50"/>
              </a:spcBef>
              <a:buNone/>
            </a:pPr>
            <a:r>
              <a:rPr lang="en-US" dirty="0">
                <a:latin typeface="Arial Black" panose="020B0A04020102020204" pitchFamily="34" charset="0"/>
                <a:ea typeface="Times New Roman" panose="02020603050405020304" pitchFamily="18" charset="0"/>
              </a:rPr>
              <a:t> Banks help </a:t>
            </a:r>
            <a:r>
              <a:rPr lang="en-US" spc="-15" dirty="0">
                <a:latin typeface="Arial Black" panose="020B0A04020102020204" pitchFamily="34" charset="0"/>
                <a:ea typeface="Times New Roman" panose="02020603050405020304" pitchFamily="18" charset="0"/>
              </a:rPr>
              <a:t>in </a:t>
            </a:r>
            <a:r>
              <a:rPr lang="en-US" dirty="0">
                <a:highlight>
                  <a:srgbClr val="FFFF00"/>
                </a:highlight>
                <a:latin typeface="Arial Black" panose="020B0A04020102020204" pitchFamily="34" charset="0"/>
                <a:ea typeface="Times New Roman" panose="02020603050405020304" pitchFamily="18" charset="0"/>
              </a:rPr>
              <a:t>smooth functioning of the</a:t>
            </a:r>
            <a:r>
              <a:rPr lang="en-US" spc="-10" dirty="0">
                <a:highlight>
                  <a:srgbClr val="FFFF00"/>
                </a:highlight>
                <a:latin typeface="Arial Black" panose="020B0A04020102020204" pitchFamily="34" charset="0"/>
                <a:ea typeface="Times New Roman" panose="02020603050405020304" pitchFamily="18" charset="0"/>
              </a:rPr>
              <a:t> </a:t>
            </a:r>
            <a:r>
              <a:rPr lang="en-US" dirty="0">
                <a:highlight>
                  <a:srgbClr val="FFFF00"/>
                </a:highlight>
                <a:latin typeface="Arial Black" panose="020B0A04020102020204" pitchFamily="34" charset="0"/>
                <a:ea typeface="Times New Roman" panose="02020603050405020304" pitchFamily="18" charset="0"/>
              </a:rPr>
              <a:t>economy.</a:t>
            </a:r>
          </a:p>
          <a:p>
            <a:pPr marL="0" indent="0">
              <a:spcBef>
                <a:spcPts val="50"/>
              </a:spcBef>
              <a:buNone/>
            </a:pPr>
            <a:endParaRPr lang="en-US" dirty="0">
              <a:highlight>
                <a:srgbClr val="FFFF00"/>
              </a:highlight>
              <a:latin typeface="Arial Black" panose="020B0A04020102020204" pitchFamily="34" charset="0"/>
              <a:ea typeface="Times New Roman" panose="02020603050405020304" pitchFamily="18" charset="0"/>
            </a:endParaRPr>
          </a:p>
          <a:p>
            <a:pPr marL="0" indent="0">
              <a:spcBef>
                <a:spcPts val="50"/>
              </a:spcBef>
              <a:buNone/>
            </a:pPr>
            <a:r>
              <a:rPr lang="en-US" dirty="0">
                <a:highlight>
                  <a:srgbClr val="FFFF00"/>
                </a:highlight>
                <a:latin typeface="Arial Black" panose="020B0A04020102020204" pitchFamily="34" charset="0"/>
                <a:ea typeface="Times New Roman" panose="02020603050405020304" pitchFamily="18" charset="0"/>
              </a:rPr>
              <a:t>Accept, withdraw, clear cheque, service, payment, loan credit, </a:t>
            </a:r>
            <a:r>
              <a:rPr lang="en-US" dirty="0" err="1">
                <a:highlight>
                  <a:srgbClr val="FFFF00"/>
                </a:highlight>
                <a:latin typeface="Arial Black" panose="020B0A04020102020204" pitchFamily="34" charset="0"/>
                <a:ea typeface="Times New Roman" panose="02020603050405020304" pitchFamily="18" charset="0"/>
              </a:rPr>
              <a:t>finace</a:t>
            </a:r>
            <a:r>
              <a:rPr lang="en-US" dirty="0">
                <a:highlight>
                  <a:srgbClr val="FFFF00"/>
                </a:highlight>
                <a:latin typeface="Arial Black" panose="020B0A04020102020204" pitchFamily="34" charset="0"/>
                <a:ea typeface="Times New Roman" panose="02020603050405020304" pitchFamily="18" charset="0"/>
              </a:rPr>
              <a:t> </a:t>
            </a:r>
            <a:r>
              <a:rPr lang="en-US" dirty="0" err="1">
                <a:highlight>
                  <a:srgbClr val="FFFF00"/>
                </a:highlight>
                <a:latin typeface="Arial Black" panose="020B0A04020102020204" pitchFamily="34" charset="0"/>
                <a:ea typeface="Times New Roman" panose="02020603050405020304" pitchFamily="18" charset="0"/>
              </a:rPr>
              <a:t>lans</a:t>
            </a:r>
            <a:endParaRPr lang="en-IN" dirty="0">
              <a:highlight>
                <a:srgbClr val="FFFF00"/>
              </a:highlight>
              <a:latin typeface="Arial Black" panose="020B0A04020102020204" pitchFamily="34"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976137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587B79-089B-4469-BBD8-426FA28B7D17}"/>
              </a:ext>
            </a:extLst>
          </p:cNvPr>
          <p:cNvSpPr>
            <a:spLocks noGrp="1"/>
          </p:cNvSpPr>
          <p:nvPr>
            <p:ph idx="1"/>
          </p:nvPr>
        </p:nvSpPr>
        <p:spPr/>
        <p:txBody>
          <a:bodyPr>
            <a:normAutofit fontScale="85000" lnSpcReduction="10000"/>
          </a:bodyPr>
          <a:lstStyle/>
          <a:p>
            <a:pPr marL="0" indent="0" algn="just">
              <a:lnSpc>
                <a:spcPct val="150000"/>
              </a:lnSpc>
              <a:buNone/>
            </a:pPr>
            <a:r>
              <a:rPr lang="en-US" sz="2000" b="0" i="0" dirty="0">
                <a:effectLst/>
                <a:latin typeface="Times New Roman" panose="02020603050405020304" pitchFamily="18" charset="0"/>
                <a:cs typeface="Times New Roman" panose="02020603050405020304" pitchFamily="18" charset="0"/>
              </a:rPr>
              <a:t>International Transactions</a:t>
            </a:r>
          </a:p>
          <a:p>
            <a:pPr algn="just">
              <a:lnSpc>
                <a:spcPct val="150000"/>
              </a:lnSpc>
            </a:pPr>
            <a:r>
              <a:rPr lang="en-US" sz="2000" b="0" i="0" dirty="0">
                <a:effectLst/>
                <a:latin typeface="Times New Roman" panose="02020603050405020304" pitchFamily="18" charset="0"/>
                <a:cs typeface="Times New Roman" panose="02020603050405020304" pitchFamily="18" charset="0"/>
              </a:rPr>
              <a:t>International banking allows the business to make international bill payments. The currency conversion facility allows the companies to pay and receive money easily. Also, the benefits like </a:t>
            </a:r>
            <a:r>
              <a:rPr lang="en-US" sz="2000" b="0" i="0" u="none" strike="noStrike" dirty="0">
                <a:effectLst/>
                <a:latin typeface="Times New Roman" panose="02020603050405020304" pitchFamily="18" charset="0"/>
                <a:cs typeface="Times New Roman" panose="02020603050405020304" pitchFamily="18" charset="0"/>
              </a:rPr>
              <a:t>overdraft facility</a:t>
            </a:r>
            <a:r>
              <a:rPr lang="en-US" sz="2000" b="0" i="0" dirty="0">
                <a:effectLst/>
                <a:latin typeface="Times New Roman" panose="02020603050405020304" pitchFamily="18" charset="0"/>
                <a:cs typeface="Times New Roman" panose="02020603050405020304" pitchFamily="18" charset="0"/>
              </a:rPr>
              <a:t>, loans, deposits, etc. are available every time for overseas transactions.</a:t>
            </a:r>
          </a:p>
          <a:p>
            <a:pPr marL="0" indent="0" algn="just">
              <a:lnSpc>
                <a:spcPct val="150000"/>
              </a:lnSpc>
              <a:buNone/>
            </a:pPr>
            <a:r>
              <a:rPr lang="en-US" sz="2000" b="0" i="0" dirty="0">
                <a:effectLst/>
                <a:latin typeface="Times New Roman" panose="02020603050405020304" pitchFamily="18" charset="0"/>
                <a:cs typeface="Times New Roman" panose="02020603050405020304" pitchFamily="18" charset="0"/>
              </a:rPr>
              <a:t>Accounts Maintenance</a:t>
            </a:r>
          </a:p>
          <a:p>
            <a:pPr algn="just">
              <a:lnSpc>
                <a:spcPct val="150000"/>
              </a:lnSpc>
            </a:pPr>
            <a:r>
              <a:rPr lang="en-US" sz="2000" b="0" i="0" dirty="0">
                <a:effectLst/>
                <a:latin typeface="Times New Roman" panose="02020603050405020304" pitchFamily="18" charset="0"/>
                <a:cs typeface="Times New Roman" panose="02020603050405020304" pitchFamily="18" charset="0"/>
              </a:rPr>
              <a:t>A multinational company can maintain the records of global accounts in a fair manner with the help of international banking. All the transactions of the company are recorded in the books of the banks across the globe. By compiling the data and figures, the accounts of the company can be maintained.</a:t>
            </a:r>
          </a:p>
          <a:p>
            <a:endParaRPr lang="en-IN" dirty="0"/>
          </a:p>
        </p:txBody>
      </p:sp>
    </p:spTree>
    <p:extLst>
      <p:ext uri="{BB962C8B-B14F-4D97-AF65-F5344CB8AC3E}">
        <p14:creationId xmlns:p14="http://schemas.microsoft.com/office/powerpoint/2010/main" val="4196595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1C17BE-1680-4D0E-A639-CEF60CFB14FF}"/>
              </a:ext>
            </a:extLst>
          </p:cNvPr>
          <p:cNvSpPr>
            <a:spLocks noGrp="1"/>
          </p:cNvSpPr>
          <p:nvPr>
            <p:ph idx="1"/>
          </p:nvPr>
        </p:nvSpPr>
        <p:spPr/>
        <p:txBody>
          <a:bodyPr>
            <a:normAutofit fontScale="77500" lnSpcReduction="20000"/>
          </a:bodyPr>
          <a:lstStyle/>
          <a:p>
            <a:pPr algn="just">
              <a:lnSpc>
                <a:spcPct val="150000"/>
              </a:lnSpc>
            </a:pPr>
            <a:r>
              <a:rPr lang="en-US" sz="2000" b="0" i="0" dirty="0">
                <a:effectLst/>
                <a:latin typeface="Times New Roman" panose="02020603050405020304" pitchFamily="18" charset="0"/>
                <a:cs typeface="Times New Roman" panose="02020603050405020304" pitchFamily="18" charset="0"/>
              </a:rPr>
              <a:t>Flexibility</a:t>
            </a:r>
          </a:p>
          <a:p>
            <a:pPr algn="just">
              <a:lnSpc>
                <a:spcPct val="150000"/>
              </a:lnSpc>
            </a:pPr>
            <a:r>
              <a:rPr lang="en-US" sz="2000" b="0" i="0" dirty="0">
                <a:effectLst/>
                <a:latin typeface="Times New Roman" panose="02020603050405020304" pitchFamily="18" charset="0"/>
                <a:cs typeface="Times New Roman" panose="02020603050405020304" pitchFamily="18" charset="0"/>
              </a:rPr>
              <a:t>International banking facility provides flexibility to the multinational companies to deal in multiple currencies. The major currencies that multinational companies or individuals can deal with include euro, dollar, pounds, sterling, and rupee. The companies having headquarters in other countries can manage their bank accounts and avail financial services in other countries through international banking without any hassle.</a:t>
            </a:r>
          </a:p>
          <a:p>
            <a:pPr algn="just">
              <a:lnSpc>
                <a:spcPct val="150000"/>
              </a:lnSpc>
            </a:pPr>
            <a:r>
              <a:rPr lang="en-US" sz="2000" b="0" i="0" dirty="0">
                <a:effectLst/>
                <a:latin typeface="Times New Roman" panose="02020603050405020304" pitchFamily="18" charset="0"/>
                <a:cs typeface="Times New Roman" panose="02020603050405020304" pitchFamily="18" charset="0"/>
              </a:rPr>
              <a:t>Accessibility</a:t>
            </a:r>
          </a:p>
          <a:p>
            <a:pPr algn="just">
              <a:lnSpc>
                <a:spcPct val="150000"/>
              </a:lnSpc>
            </a:pPr>
            <a:r>
              <a:rPr lang="en-US" sz="2000" b="0" i="0" dirty="0">
                <a:effectLst/>
                <a:latin typeface="Times New Roman" panose="02020603050405020304" pitchFamily="18" charset="0"/>
                <a:cs typeface="Times New Roman" panose="02020603050405020304" pitchFamily="18" charset="0"/>
              </a:rPr>
              <a:t>International banking provides accessibility and ease of doing business to the companies from different countries. An individual or MNC can use their money anywhere around the world. This gives them a freedom to transact and use their money to meet any requirement of funds in any part of the world.</a:t>
            </a:r>
          </a:p>
          <a:p>
            <a:endParaRPr lang="en-IN" dirty="0"/>
          </a:p>
        </p:txBody>
      </p:sp>
    </p:spTree>
    <p:extLst>
      <p:ext uri="{BB962C8B-B14F-4D97-AF65-F5344CB8AC3E}">
        <p14:creationId xmlns:p14="http://schemas.microsoft.com/office/powerpoint/2010/main" val="367821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154B3-9F8D-4932-9BDB-7CC0FB19AA2A}"/>
              </a:ext>
            </a:extLst>
          </p:cNvPr>
          <p:cNvSpPr>
            <a:spLocks noGrp="1"/>
          </p:cNvSpPr>
          <p:nvPr>
            <p:ph type="title"/>
          </p:nvPr>
        </p:nvSpPr>
        <p:spPr/>
        <p:txBody>
          <a:bodyPr/>
          <a:lstStyle/>
          <a:p>
            <a:r>
              <a:rPr lang="en-US" b="0" i="0" dirty="0">
                <a:solidFill>
                  <a:srgbClr val="111111"/>
                </a:solidFill>
                <a:effectLst/>
                <a:latin typeface="SourceSansPro"/>
              </a:rPr>
              <a:t>Non-performing asset (NPA)</a:t>
            </a:r>
            <a:endParaRPr lang="en-US" dirty="0"/>
          </a:p>
        </p:txBody>
      </p:sp>
      <p:sp>
        <p:nvSpPr>
          <p:cNvPr id="3" name="Content Placeholder 2">
            <a:extLst>
              <a:ext uri="{FF2B5EF4-FFF2-40B4-BE49-F238E27FC236}">
                <a16:creationId xmlns:a16="http://schemas.microsoft.com/office/drawing/2014/main" id="{DF04CC8A-8FBE-4BD2-B9FE-CF1101FE0E39}"/>
              </a:ext>
            </a:extLst>
          </p:cNvPr>
          <p:cNvSpPr>
            <a:spLocks noGrp="1"/>
          </p:cNvSpPr>
          <p:nvPr>
            <p:ph idx="1"/>
          </p:nvPr>
        </p:nvSpPr>
        <p:spPr>
          <a:xfrm>
            <a:off x="1191237" y="2007343"/>
            <a:ext cx="9981063" cy="3450613"/>
          </a:xfrm>
        </p:spPr>
        <p:txBody>
          <a:bodyPr>
            <a:normAutofit/>
          </a:bodyPr>
          <a:lstStyle/>
          <a:p>
            <a:r>
              <a:rPr lang="en-US" b="0" i="0" dirty="0">
                <a:solidFill>
                  <a:srgbClr val="111111"/>
                </a:solidFill>
                <a:effectLst/>
                <a:latin typeface="SourceSansPro"/>
              </a:rPr>
              <a:t>A nonperforming asset (NPA) refers to a classification for </a:t>
            </a:r>
            <a:r>
              <a:rPr lang="en-US" b="0" i="0" dirty="0">
                <a:solidFill>
                  <a:srgbClr val="FF0000"/>
                </a:solidFill>
                <a:effectLst/>
                <a:latin typeface="SourceSansPro"/>
              </a:rPr>
              <a:t>Loans or Advances </a:t>
            </a:r>
            <a:r>
              <a:rPr lang="en-US" b="0" i="0" dirty="0">
                <a:solidFill>
                  <a:srgbClr val="111111"/>
                </a:solidFill>
                <a:effectLst/>
                <a:latin typeface="SourceSansPro"/>
              </a:rPr>
              <a:t>that are in </a:t>
            </a:r>
            <a:r>
              <a:rPr lang="en-US" b="0" i="0" dirty="0">
                <a:solidFill>
                  <a:srgbClr val="FF0000"/>
                </a:solidFill>
                <a:effectLst/>
                <a:latin typeface="SourceSansPro"/>
              </a:rPr>
              <a:t>Default</a:t>
            </a:r>
            <a:r>
              <a:rPr lang="en-US" b="0" i="0" dirty="0">
                <a:solidFill>
                  <a:srgbClr val="111111"/>
                </a:solidFill>
                <a:effectLst/>
                <a:latin typeface="SourceSansPro"/>
              </a:rPr>
              <a:t> </a:t>
            </a:r>
          </a:p>
          <a:p>
            <a:r>
              <a:rPr lang="en-US" b="0" i="0" dirty="0">
                <a:solidFill>
                  <a:srgbClr val="111111"/>
                </a:solidFill>
                <a:effectLst/>
                <a:latin typeface="SourceSansPro"/>
              </a:rPr>
              <a:t>Nonperforming assets (NPAs) are recorded on a </a:t>
            </a:r>
            <a:r>
              <a:rPr lang="en-US" b="0" i="0" dirty="0">
                <a:solidFill>
                  <a:schemeClr val="accent2">
                    <a:lumMod val="50000"/>
                  </a:schemeClr>
                </a:solidFill>
                <a:effectLst/>
                <a:latin typeface="SourceSansPro"/>
              </a:rPr>
              <a:t>bank's balance sheet</a:t>
            </a:r>
            <a:r>
              <a:rPr lang="en-US" b="0" i="0" dirty="0">
                <a:solidFill>
                  <a:srgbClr val="00B0F0"/>
                </a:solidFill>
                <a:effectLst/>
                <a:latin typeface="SourceSansPro"/>
              </a:rPr>
              <a:t> </a:t>
            </a:r>
            <a:r>
              <a:rPr lang="en-US" b="0" i="0" dirty="0">
                <a:solidFill>
                  <a:srgbClr val="111111"/>
                </a:solidFill>
                <a:effectLst/>
                <a:latin typeface="SourceSansPro"/>
              </a:rPr>
              <a:t>after a prolonged period of </a:t>
            </a:r>
            <a:r>
              <a:rPr lang="en-US" b="0" i="0" dirty="0">
                <a:solidFill>
                  <a:srgbClr val="111111"/>
                </a:solidFill>
                <a:effectLst/>
                <a:highlight>
                  <a:srgbClr val="008000"/>
                </a:highlight>
                <a:latin typeface="SourceSansPro"/>
              </a:rPr>
              <a:t>non-payment</a:t>
            </a:r>
            <a:r>
              <a:rPr lang="en-US" b="0" i="0" dirty="0">
                <a:solidFill>
                  <a:srgbClr val="111111"/>
                </a:solidFill>
                <a:effectLst/>
                <a:latin typeface="SourceSansPro"/>
              </a:rPr>
              <a:t> by the borrower.</a:t>
            </a:r>
          </a:p>
          <a:p>
            <a:pPr algn="l">
              <a:buFont typeface="Arial" panose="020B0604020202020204" pitchFamily="34" charset="0"/>
              <a:buChar char="•"/>
            </a:pPr>
            <a:r>
              <a:rPr lang="en-US" b="0" i="0" dirty="0">
                <a:solidFill>
                  <a:srgbClr val="111111"/>
                </a:solidFill>
                <a:effectLst/>
                <a:latin typeface="SourceSansPro"/>
              </a:rPr>
              <a:t> Overdraft and cash credit(OD/CC) accounts left out-of-order for more than 90 days</a:t>
            </a:r>
          </a:p>
          <a:p>
            <a:pPr algn="l">
              <a:buFont typeface="Arial" panose="020B0604020202020204" pitchFamily="34" charset="0"/>
              <a:buChar char="•"/>
            </a:pPr>
            <a:r>
              <a:rPr lang="en-US" b="0" i="0" dirty="0">
                <a:solidFill>
                  <a:srgbClr val="111111"/>
                </a:solidFill>
                <a:effectLst/>
                <a:latin typeface="SourceSansPro"/>
              </a:rPr>
              <a:t>Agricultural advances whose </a:t>
            </a:r>
            <a:r>
              <a:rPr lang="en-US" b="0" i="0" dirty="0">
                <a:solidFill>
                  <a:srgbClr val="FF0000"/>
                </a:solidFill>
                <a:effectLst/>
                <a:latin typeface="SourceSansPro"/>
              </a:rPr>
              <a:t>interest or principal installment payments remain Expected payment on any other type of account is overdue for more than 90 days</a:t>
            </a:r>
          </a:p>
          <a:p>
            <a:pPr algn="l">
              <a:buFont typeface="Arial" panose="020B0604020202020204" pitchFamily="34" charset="0"/>
              <a:buChar char="•"/>
            </a:pPr>
            <a:endParaRPr lang="en-US" b="0" i="0" dirty="0">
              <a:solidFill>
                <a:srgbClr val="FF0000"/>
              </a:solidFill>
              <a:effectLst/>
              <a:latin typeface="SourceSansPro"/>
            </a:endParaRPr>
          </a:p>
          <a:p>
            <a:pPr algn="l">
              <a:buFont typeface="Arial" panose="020B0604020202020204" pitchFamily="34" charset="0"/>
              <a:buChar char="•"/>
            </a:pPr>
            <a:endParaRPr lang="en-US" b="0" i="0" dirty="0">
              <a:solidFill>
                <a:srgbClr val="FF0000"/>
              </a:solidFill>
              <a:effectLst/>
              <a:latin typeface="SourceSansPro"/>
            </a:endParaRPr>
          </a:p>
        </p:txBody>
      </p:sp>
    </p:spTree>
    <p:extLst>
      <p:ext uri="{BB962C8B-B14F-4D97-AF65-F5344CB8AC3E}">
        <p14:creationId xmlns:p14="http://schemas.microsoft.com/office/powerpoint/2010/main" val="2349415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91FE97-4FBE-4B21-B6F0-4B8CFE16A6E5}"/>
              </a:ext>
            </a:extLst>
          </p:cNvPr>
          <p:cNvSpPr>
            <a:spLocks noGrp="1"/>
          </p:cNvSpPr>
          <p:nvPr>
            <p:ph idx="1"/>
          </p:nvPr>
        </p:nvSpPr>
        <p:spPr/>
        <p:txBody>
          <a:bodyPr/>
          <a:lstStyle/>
          <a:p>
            <a:r>
              <a:rPr lang="en-US" b="0" i="0" dirty="0">
                <a:solidFill>
                  <a:srgbClr val="111111"/>
                </a:solidFill>
                <a:effectLst/>
                <a:latin typeface="SourceSansPro"/>
              </a:rPr>
              <a:t>For example, assume a company with a $10 million loan with interest-only payments of $50,000 per month</a:t>
            </a:r>
            <a:r>
              <a:rPr lang="en-US" b="0" i="0" dirty="0">
                <a:solidFill>
                  <a:srgbClr val="111111"/>
                </a:solidFill>
                <a:effectLst/>
                <a:highlight>
                  <a:srgbClr val="0000FF"/>
                </a:highlight>
                <a:latin typeface="SourceSansPro"/>
              </a:rPr>
              <a:t> </a:t>
            </a:r>
            <a:r>
              <a:rPr lang="en-US" b="0" i="0" dirty="0">
                <a:solidFill>
                  <a:srgbClr val="FF0000"/>
                </a:solidFill>
                <a:effectLst/>
                <a:highlight>
                  <a:srgbClr val="0000FF"/>
                </a:highlight>
                <a:latin typeface="SourceSansPro"/>
              </a:rPr>
              <a:t>fails to make a payment for three consecutive months</a:t>
            </a:r>
            <a:r>
              <a:rPr lang="en-US" b="0" i="0" dirty="0">
                <a:solidFill>
                  <a:srgbClr val="111111"/>
                </a:solidFill>
                <a:effectLst/>
                <a:latin typeface="SourceSansPro"/>
              </a:rPr>
              <a:t>. The lender may be required to categorize the loan as nonperforming to meet regulatory requirements.</a:t>
            </a:r>
            <a:endParaRPr lang="en-US" dirty="0"/>
          </a:p>
        </p:txBody>
      </p:sp>
    </p:spTree>
    <p:extLst>
      <p:ext uri="{BB962C8B-B14F-4D97-AF65-F5344CB8AC3E}">
        <p14:creationId xmlns:p14="http://schemas.microsoft.com/office/powerpoint/2010/main" val="3241564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20CCBC-1BB0-49A8-9DC7-05ADD9D8E9F3}"/>
              </a:ext>
            </a:extLst>
          </p:cNvPr>
          <p:cNvSpPr>
            <a:spLocks noGrp="1"/>
          </p:cNvSpPr>
          <p:nvPr>
            <p:ph idx="1"/>
          </p:nvPr>
        </p:nvSpPr>
        <p:spPr/>
        <p:txBody>
          <a:bodyPr>
            <a:normAutofit fontScale="92500" lnSpcReduction="20000"/>
          </a:bodyPr>
          <a:lstStyle/>
          <a:p>
            <a:pPr marL="0" indent="0" algn="l">
              <a:buNone/>
            </a:pPr>
            <a:r>
              <a:rPr lang="en-US" b="0" i="0" dirty="0">
                <a:solidFill>
                  <a:srgbClr val="FF0000"/>
                </a:solidFill>
                <a:effectLst/>
                <a:latin typeface="SourceSansPro"/>
              </a:rPr>
              <a:t>Recording Non-Performing Assets (NPA)</a:t>
            </a:r>
          </a:p>
          <a:p>
            <a:pPr algn="l"/>
            <a:r>
              <a:rPr lang="en-US" b="0" i="0" dirty="0">
                <a:solidFill>
                  <a:srgbClr val="111111"/>
                </a:solidFill>
                <a:effectLst/>
                <a:latin typeface="SourceSansPro"/>
              </a:rPr>
              <a:t>Banks are required to classify </a:t>
            </a:r>
            <a:r>
              <a:rPr lang="en-US" b="0" i="0" dirty="0">
                <a:solidFill>
                  <a:srgbClr val="FF0000"/>
                </a:solidFill>
                <a:effectLst/>
                <a:latin typeface="SourceSansPro"/>
              </a:rPr>
              <a:t>nonperforming assets </a:t>
            </a:r>
            <a:r>
              <a:rPr lang="en-US" b="0" i="0" dirty="0">
                <a:solidFill>
                  <a:srgbClr val="111111"/>
                </a:solidFill>
                <a:effectLst/>
                <a:latin typeface="SourceSansPro"/>
              </a:rPr>
              <a:t>into one of three categories according to how long the asset has been non-performing: 1.</a:t>
            </a:r>
            <a:r>
              <a:rPr lang="en-US" b="0" i="0" dirty="0">
                <a:solidFill>
                  <a:srgbClr val="FF0000"/>
                </a:solidFill>
                <a:effectLst/>
                <a:latin typeface="SourceSansPro"/>
              </a:rPr>
              <a:t>s</a:t>
            </a:r>
            <a:r>
              <a:rPr lang="en-US" b="0" i="0" dirty="0">
                <a:solidFill>
                  <a:srgbClr val="FF0000"/>
                </a:solidFill>
                <a:effectLst/>
                <a:highlight>
                  <a:srgbClr val="00FF00"/>
                </a:highlight>
                <a:latin typeface="SourceSansPro"/>
              </a:rPr>
              <a:t>ub-standard assets</a:t>
            </a:r>
            <a:r>
              <a:rPr lang="en-US" b="0" i="0" dirty="0">
                <a:solidFill>
                  <a:srgbClr val="111111"/>
                </a:solidFill>
                <a:effectLst/>
                <a:latin typeface="SourceSansPro"/>
              </a:rPr>
              <a:t>, </a:t>
            </a:r>
          </a:p>
          <a:p>
            <a:pPr marL="0" indent="0" algn="l">
              <a:buNone/>
            </a:pPr>
            <a:r>
              <a:rPr lang="en-US" b="0" i="0" dirty="0">
                <a:solidFill>
                  <a:srgbClr val="111111"/>
                </a:solidFill>
                <a:effectLst/>
                <a:latin typeface="SourceSansPro"/>
              </a:rPr>
              <a:t>2. </a:t>
            </a:r>
            <a:r>
              <a:rPr lang="en-US" b="0" i="0" dirty="0">
                <a:solidFill>
                  <a:srgbClr val="FF0000"/>
                </a:solidFill>
                <a:effectLst/>
                <a:highlight>
                  <a:srgbClr val="00FF00"/>
                </a:highlight>
                <a:latin typeface="SourceSansPro"/>
              </a:rPr>
              <a:t>doubtful assets</a:t>
            </a:r>
            <a:r>
              <a:rPr lang="en-US" b="0" i="0" dirty="0">
                <a:solidFill>
                  <a:srgbClr val="111111"/>
                </a:solidFill>
                <a:effectLst/>
                <a:latin typeface="SourceSansPro"/>
              </a:rPr>
              <a:t>, and 3. </a:t>
            </a:r>
            <a:r>
              <a:rPr lang="en-US" b="0" i="0" dirty="0">
                <a:solidFill>
                  <a:srgbClr val="FF0000"/>
                </a:solidFill>
                <a:effectLst/>
                <a:highlight>
                  <a:srgbClr val="00FF00"/>
                </a:highlight>
                <a:latin typeface="SourceSansPro"/>
              </a:rPr>
              <a:t>loss assets</a:t>
            </a:r>
            <a:r>
              <a:rPr lang="en-US" b="0" i="0" dirty="0">
                <a:solidFill>
                  <a:srgbClr val="FF0000"/>
                </a:solidFill>
                <a:effectLst/>
                <a:latin typeface="SourceSansPro"/>
              </a:rPr>
              <a:t>.</a:t>
            </a:r>
          </a:p>
          <a:p>
            <a:pPr algn="l"/>
            <a:r>
              <a:rPr lang="en-US" b="0" i="0" dirty="0">
                <a:solidFill>
                  <a:srgbClr val="111111"/>
                </a:solidFill>
                <a:effectLst/>
                <a:latin typeface="SourceSansPro"/>
              </a:rPr>
              <a:t>A </a:t>
            </a:r>
            <a:r>
              <a:rPr lang="en-US" b="0" i="0" dirty="0">
                <a:solidFill>
                  <a:schemeClr val="accent1"/>
                </a:solidFill>
                <a:effectLst/>
                <a:latin typeface="SourceSansPro"/>
              </a:rPr>
              <a:t>s</a:t>
            </a:r>
            <a:r>
              <a:rPr lang="en-US" b="0" i="0" dirty="0">
                <a:solidFill>
                  <a:schemeClr val="accent1"/>
                </a:solidFill>
                <a:effectLst/>
                <a:highlight>
                  <a:srgbClr val="00FF00"/>
                </a:highlight>
                <a:latin typeface="SourceSansPro"/>
              </a:rPr>
              <a:t>ub-standard asset </a:t>
            </a:r>
            <a:r>
              <a:rPr lang="en-US" b="0" i="0" dirty="0">
                <a:solidFill>
                  <a:srgbClr val="111111"/>
                </a:solidFill>
                <a:effectLst/>
                <a:latin typeface="SourceSansPro"/>
              </a:rPr>
              <a:t>is an asset classified as an NPA </a:t>
            </a:r>
            <a:r>
              <a:rPr lang="en-US" b="0" i="0" dirty="0">
                <a:solidFill>
                  <a:schemeClr val="accent1"/>
                </a:solidFill>
                <a:effectLst/>
                <a:latin typeface="SourceSansPro"/>
              </a:rPr>
              <a:t>for </a:t>
            </a:r>
            <a:r>
              <a:rPr lang="en-US" b="0" i="0" dirty="0">
                <a:solidFill>
                  <a:schemeClr val="accent1"/>
                </a:solidFill>
                <a:effectLst/>
                <a:highlight>
                  <a:srgbClr val="00FF00"/>
                </a:highlight>
                <a:latin typeface="SourceSansPro"/>
              </a:rPr>
              <a:t>less than 12 months</a:t>
            </a:r>
            <a:r>
              <a:rPr lang="en-US" b="0" i="0" dirty="0">
                <a:solidFill>
                  <a:srgbClr val="111111"/>
                </a:solidFill>
                <a:effectLst/>
                <a:latin typeface="SourceSansPro"/>
              </a:rPr>
              <a:t>.</a:t>
            </a:r>
          </a:p>
          <a:p>
            <a:pPr algn="l"/>
            <a:r>
              <a:rPr lang="en-US" b="0" i="0" dirty="0">
                <a:solidFill>
                  <a:srgbClr val="111111"/>
                </a:solidFill>
                <a:effectLst/>
                <a:latin typeface="SourceSansPro"/>
              </a:rPr>
              <a:t> A </a:t>
            </a:r>
            <a:r>
              <a:rPr lang="en-US" b="0" i="0" dirty="0">
                <a:solidFill>
                  <a:srgbClr val="111111"/>
                </a:solidFill>
                <a:effectLst/>
                <a:highlight>
                  <a:srgbClr val="00FF00"/>
                </a:highlight>
                <a:latin typeface="SourceSansPro"/>
              </a:rPr>
              <a:t>doubtful asset</a:t>
            </a:r>
            <a:r>
              <a:rPr lang="en-US" b="0" i="0" dirty="0">
                <a:solidFill>
                  <a:srgbClr val="111111"/>
                </a:solidFill>
                <a:effectLst/>
                <a:latin typeface="SourceSansPro"/>
              </a:rPr>
              <a:t> is an asset that has been non-performing</a:t>
            </a:r>
            <a:r>
              <a:rPr lang="en-US" b="0" i="0" dirty="0">
                <a:solidFill>
                  <a:srgbClr val="111111"/>
                </a:solidFill>
                <a:effectLst/>
                <a:highlight>
                  <a:srgbClr val="00FF00"/>
                </a:highlight>
                <a:latin typeface="SourceSansPro"/>
              </a:rPr>
              <a:t> </a:t>
            </a:r>
            <a:r>
              <a:rPr lang="en-US" b="0" i="0" dirty="0">
                <a:solidFill>
                  <a:schemeClr val="accent1"/>
                </a:solidFill>
                <a:effectLst/>
                <a:highlight>
                  <a:srgbClr val="00FF00"/>
                </a:highlight>
                <a:latin typeface="SourceSansPro"/>
              </a:rPr>
              <a:t>for more than 12 </a:t>
            </a:r>
            <a:r>
              <a:rPr lang="en-US" b="0" i="0" dirty="0">
                <a:solidFill>
                  <a:schemeClr val="accent1"/>
                </a:solidFill>
                <a:effectLst/>
                <a:latin typeface="SourceSansPro"/>
              </a:rPr>
              <a:t>months</a:t>
            </a:r>
            <a:r>
              <a:rPr lang="en-US" b="0" i="0" dirty="0">
                <a:solidFill>
                  <a:srgbClr val="111111"/>
                </a:solidFill>
                <a:effectLst/>
                <a:latin typeface="SourceSansPro"/>
              </a:rPr>
              <a:t>.</a:t>
            </a:r>
          </a:p>
          <a:p>
            <a:pPr algn="l"/>
            <a:r>
              <a:rPr lang="en-US" b="0" i="0" dirty="0">
                <a:solidFill>
                  <a:srgbClr val="111111"/>
                </a:solidFill>
                <a:effectLst/>
                <a:latin typeface="SourceSansPro"/>
              </a:rPr>
              <a:t> </a:t>
            </a:r>
            <a:r>
              <a:rPr lang="en-US" b="0" i="0" dirty="0">
                <a:solidFill>
                  <a:srgbClr val="111111"/>
                </a:solidFill>
                <a:effectLst/>
                <a:highlight>
                  <a:srgbClr val="00FF00"/>
                </a:highlight>
                <a:latin typeface="SourceSansPro"/>
              </a:rPr>
              <a:t>Loss assets</a:t>
            </a:r>
            <a:r>
              <a:rPr lang="en-US" b="0" i="0" dirty="0">
                <a:solidFill>
                  <a:srgbClr val="111111"/>
                </a:solidFill>
                <a:effectLst/>
                <a:latin typeface="SourceSansPro"/>
              </a:rPr>
              <a:t> are loans with losses identified by the </a:t>
            </a:r>
            <a:r>
              <a:rPr lang="en-US" b="0" i="0" dirty="0">
                <a:solidFill>
                  <a:schemeClr val="accent1"/>
                </a:solidFill>
                <a:effectLst/>
                <a:latin typeface="SourceSansPro"/>
              </a:rPr>
              <a:t>bank</a:t>
            </a:r>
            <a:r>
              <a:rPr lang="en-US" b="0" i="0" dirty="0">
                <a:solidFill>
                  <a:srgbClr val="111111"/>
                </a:solidFill>
                <a:effectLst/>
                <a:latin typeface="SourceSansPro"/>
              </a:rPr>
              <a:t>, </a:t>
            </a:r>
            <a:r>
              <a:rPr lang="en-US" b="0" i="0" dirty="0">
                <a:solidFill>
                  <a:schemeClr val="accent1"/>
                </a:solidFill>
                <a:effectLst/>
                <a:latin typeface="SourceSansPro"/>
              </a:rPr>
              <a:t>auditor</a:t>
            </a:r>
            <a:r>
              <a:rPr lang="en-US" b="0" i="0" dirty="0">
                <a:solidFill>
                  <a:srgbClr val="111111"/>
                </a:solidFill>
                <a:effectLst/>
                <a:latin typeface="SourceSansPro"/>
              </a:rPr>
              <a:t>, or </a:t>
            </a:r>
            <a:r>
              <a:rPr lang="en-US" b="0" i="0" dirty="0">
                <a:solidFill>
                  <a:schemeClr val="accent1"/>
                </a:solidFill>
                <a:effectLst/>
                <a:latin typeface="SourceSansPro"/>
              </a:rPr>
              <a:t>inspector</a:t>
            </a:r>
            <a:r>
              <a:rPr lang="en-US" b="0" i="0" dirty="0">
                <a:solidFill>
                  <a:srgbClr val="111111"/>
                </a:solidFill>
                <a:effectLst/>
                <a:latin typeface="SourceSansPro"/>
              </a:rPr>
              <a:t> that need to be f</a:t>
            </a:r>
            <a:r>
              <a:rPr lang="en-US" b="0" i="0" dirty="0">
                <a:solidFill>
                  <a:srgbClr val="111111"/>
                </a:solidFill>
                <a:effectLst/>
                <a:highlight>
                  <a:srgbClr val="00FF00"/>
                </a:highlight>
                <a:latin typeface="SourceSansPro"/>
              </a:rPr>
              <a:t>ully written off</a:t>
            </a:r>
            <a:r>
              <a:rPr lang="en-US" b="0" i="0" dirty="0">
                <a:solidFill>
                  <a:srgbClr val="111111"/>
                </a:solidFill>
                <a:effectLst/>
                <a:latin typeface="SourceSansPro"/>
              </a:rPr>
              <a:t>. They typically have an extended period of non-payment, and it can be reasonably assumed that </a:t>
            </a:r>
            <a:r>
              <a:rPr lang="en-US" b="0" i="0" dirty="0">
                <a:solidFill>
                  <a:schemeClr val="accent1"/>
                </a:solidFill>
                <a:effectLst/>
                <a:highlight>
                  <a:srgbClr val="00FF00"/>
                </a:highlight>
                <a:latin typeface="SourceSansPro"/>
              </a:rPr>
              <a:t>it will not be repaid</a:t>
            </a:r>
            <a:r>
              <a:rPr lang="en-US" b="0" i="0" dirty="0">
                <a:solidFill>
                  <a:srgbClr val="111111"/>
                </a:solidFill>
                <a:effectLst/>
                <a:latin typeface="SourceSansPro"/>
              </a:rPr>
              <a:t>.</a:t>
            </a:r>
          </a:p>
          <a:p>
            <a:pPr algn="l"/>
            <a:endParaRPr lang="en-US" b="0" i="0" dirty="0">
              <a:solidFill>
                <a:srgbClr val="111111"/>
              </a:solidFill>
              <a:effectLst/>
              <a:latin typeface="SourceSansPro"/>
            </a:endParaRPr>
          </a:p>
          <a:p>
            <a:endParaRPr lang="en-US" dirty="0"/>
          </a:p>
        </p:txBody>
      </p:sp>
    </p:spTree>
    <p:extLst>
      <p:ext uri="{BB962C8B-B14F-4D97-AF65-F5344CB8AC3E}">
        <p14:creationId xmlns:p14="http://schemas.microsoft.com/office/powerpoint/2010/main" val="2515093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86F9E-70FA-4C4C-9292-8295763753E3}"/>
              </a:ext>
            </a:extLst>
          </p:cNvPr>
          <p:cNvSpPr>
            <a:spLocks noGrp="1"/>
          </p:cNvSpPr>
          <p:nvPr>
            <p:ph type="title"/>
          </p:nvPr>
        </p:nvSpPr>
        <p:spPr/>
        <p:txBody>
          <a:bodyPr/>
          <a:lstStyle/>
          <a:p>
            <a:r>
              <a:rPr lang="en-US" dirty="0"/>
              <a:t>RISK MANAGEMENT </a:t>
            </a:r>
            <a:endParaRPr lang="en-IN" dirty="0"/>
          </a:p>
        </p:txBody>
      </p:sp>
      <p:sp>
        <p:nvSpPr>
          <p:cNvPr id="3" name="Content Placeholder 2">
            <a:extLst>
              <a:ext uri="{FF2B5EF4-FFF2-40B4-BE49-F238E27FC236}">
                <a16:creationId xmlns:a16="http://schemas.microsoft.com/office/drawing/2014/main" id="{637E6A1D-4531-47C0-91AD-7240BB42069C}"/>
              </a:ext>
            </a:extLst>
          </p:cNvPr>
          <p:cNvSpPr>
            <a:spLocks noGrp="1"/>
          </p:cNvSpPr>
          <p:nvPr>
            <p:ph idx="1"/>
          </p:nvPr>
        </p:nvSpPr>
        <p:spPr/>
        <p:txBody>
          <a:bodyPr/>
          <a:lstStyle/>
          <a:p>
            <a:pPr marL="0" marR="0">
              <a:lnSpc>
                <a:spcPct val="107000"/>
              </a:lnSpc>
              <a:spcBef>
                <a:spcPts val="0"/>
              </a:spcBef>
              <a:spcAft>
                <a:spcPts val="0"/>
              </a:spcAft>
            </a:pP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Risk – Definition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Risk takes on many forms but is broadly categorized as a chance wherein an outcome or investment’s actual return will differ from the expected outcome or return.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Risk includes the possibility of losing some or all of the original investment.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Different versions of risks are usually measured by calculating the standard deviation of the historical returns or average returns of a specific investment.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A fundamental idea in finance is the </a:t>
            </a:r>
            <a:r>
              <a:rPr lang="en-IN" sz="1800" b="1"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relationship between risk and return</a:t>
            </a: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As </a:t>
            </a:r>
            <a:r>
              <a:rPr lang="en-IN" sz="1800" b="1"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risk is directly proportional to return</a:t>
            </a: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the more risk a bank takes, it can expect to make more money.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80492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C7C0BDC-B069-4860-997C-E21D5C082CD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6039" y="763480"/>
            <a:ext cx="8487051" cy="4702283"/>
          </a:xfrm>
          <a:prstGeom prst="rect">
            <a:avLst/>
          </a:prstGeom>
          <a:noFill/>
          <a:ln>
            <a:noFill/>
          </a:ln>
        </p:spPr>
      </p:pic>
    </p:spTree>
    <p:extLst>
      <p:ext uri="{BB962C8B-B14F-4D97-AF65-F5344CB8AC3E}">
        <p14:creationId xmlns:p14="http://schemas.microsoft.com/office/powerpoint/2010/main" val="1708772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96CD24-8C38-4A92-A849-04E5D95F9729}"/>
              </a:ext>
            </a:extLst>
          </p:cNvPr>
          <p:cNvSpPr>
            <a:spLocks noGrp="1"/>
          </p:cNvSpPr>
          <p:nvPr>
            <p:ph idx="1"/>
          </p:nvPr>
        </p:nvSpPr>
        <p:spPr/>
        <p:txBody>
          <a:bodyPr>
            <a:normAutofit fontScale="92500" lnSpcReduction="10000"/>
          </a:bodyPr>
          <a:lstStyle/>
          <a:p>
            <a:pPr marL="0" marR="0">
              <a:lnSpc>
                <a:spcPct val="107000"/>
              </a:lnSpc>
              <a:spcBef>
                <a:spcPts val="0"/>
              </a:spcBef>
              <a:spcAft>
                <a:spcPts val="0"/>
              </a:spcAft>
            </a:pP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Liquidity Risk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It is the risk when a bank fails in honouring the commitment of payment of deposits to the customers due to inability to meet cash flow obligations. This may be due to rumours like the closing of bank or assets turning into NPA’s.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Interest Rate Risk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The interest rate risk refers to the chance that investments in bonds will suffer as the result of unexpected interest rate changes</a:t>
            </a:r>
            <a:r>
              <a:rPr lang="en-IN" sz="1800" b="1"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The interest rate is one of the primary drivers of a bond’s price.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The </a:t>
            </a:r>
            <a:r>
              <a:rPr lang="en-IN" sz="1800" b="1"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current interest rate and the price of a bond demonstrates an inverse relationship</a:t>
            </a: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In other words, when the interest rate increases, the price of a bond decreases.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This is associated with the opportunity cost of holding Bonds at a fixed rate interest.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Mitigation can be done by Hedging or diversification of Portfolio.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31985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0F387F-1709-42B4-91ED-D81D35BD15DB}"/>
              </a:ext>
            </a:extLst>
          </p:cNvPr>
          <p:cNvSpPr>
            <a:spLocks noGrp="1"/>
          </p:cNvSpPr>
          <p:nvPr>
            <p:ph idx="1"/>
          </p:nvPr>
        </p:nvSpPr>
        <p:spPr/>
        <p:txBody>
          <a:bodyPr/>
          <a:lstStyle/>
          <a:p>
            <a:pPr marL="0" marR="0">
              <a:lnSpc>
                <a:spcPct val="107000"/>
              </a:lnSpc>
              <a:spcBef>
                <a:spcPts val="0"/>
              </a:spcBef>
              <a:spcAft>
                <a:spcPts val="0"/>
              </a:spcAft>
            </a:pP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Market Risk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Market risk is the risk that the value of an investment will decrease due to changes in market factors.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These factors will have an impact on the overall performance on the financial markets and can only be reduced by diversification into assets that are not correlated with the market such as certain alternative asset classes.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IN" sz="1800" b="1"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Market risk is sometimes called “systematic risk”</a:t>
            </a: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because it relates to factors, such as a recession, that impact the entire market.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Banks generally invest in products which are related to the price of Commodities, Shares, Currency movement and this can lead to market risk.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62582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FE7F5-2FF2-4BC6-93F5-9453A49CC473}"/>
              </a:ext>
            </a:extLst>
          </p:cNvPr>
          <p:cNvSpPr>
            <a:spLocks noGrp="1"/>
          </p:cNvSpPr>
          <p:nvPr>
            <p:ph idx="1"/>
          </p:nvPr>
        </p:nvSpPr>
        <p:spPr/>
        <p:txBody>
          <a:bodyPr/>
          <a:lstStyle/>
          <a:p>
            <a:pPr marL="0" marR="0">
              <a:lnSpc>
                <a:spcPct val="107000"/>
              </a:lnSpc>
              <a:spcBef>
                <a:spcPts val="0"/>
              </a:spcBef>
              <a:spcAft>
                <a:spcPts val="0"/>
              </a:spcAft>
            </a:pP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Default or Credit Risk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It is the risk of loss that may occur from the failure of any party to abide by the terms and conditions of any financial contract, principally the failure to make required payments on loans due to an entity.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There are two risks associated with it – </a:t>
            </a:r>
            <a:r>
              <a:rPr lang="en-IN" sz="1800" b="1"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Counterpart risk and Country Risk.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The major goal of a project finance firm in risk management is to ensure that it understands, measures, and monitors the various risks that arise, and that the organization adheres strictly to the policies and procedures established to address these risks.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After </a:t>
            </a:r>
            <a:r>
              <a:rPr lang="en-IN" sz="180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analyzing</a:t>
            </a: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the specific borrower’s risk, the credit risk management group assigns a credit rating to the borrower.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31087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C71A-414D-473B-A438-E793D289AF1E}"/>
              </a:ext>
            </a:extLst>
          </p:cNvPr>
          <p:cNvSpPr>
            <a:spLocks noGrp="1"/>
          </p:cNvSpPr>
          <p:nvPr>
            <p:ph type="title"/>
          </p:nvPr>
        </p:nvSpPr>
        <p:spPr/>
        <p:txBody>
          <a:bodyPr/>
          <a:lstStyle/>
          <a:p>
            <a:r>
              <a:rPr lang="en-US" b="1" dirty="0">
                <a:effectLst/>
                <a:latin typeface="Times New Roman" panose="02020603050405020304" pitchFamily="18" charset="0"/>
                <a:ea typeface="Times New Roman" panose="02020603050405020304" pitchFamily="18" charset="0"/>
              </a:rPr>
              <a:t>TYPES OF FINANCIAL INSTITUTIONS:</a:t>
            </a:r>
            <a:endParaRPr lang="en-IN" dirty="0"/>
          </a:p>
        </p:txBody>
      </p:sp>
      <p:sp>
        <p:nvSpPr>
          <p:cNvPr id="3" name="Content Placeholder 2">
            <a:extLst>
              <a:ext uri="{FF2B5EF4-FFF2-40B4-BE49-F238E27FC236}">
                <a16:creationId xmlns:a16="http://schemas.microsoft.com/office/drawing/2014/main" id="{AE175254-38A9-4FB3-8E7B-FBE9A8E411B4}"/>
              </a:ext>
            </a:extLst>
          </p:cNvPr>
          <p:cNvSpPr>
            <a:spLocks noGrp="1"/>
          </p:cNvSpPr>
          <p:nvPr>
            <p:ph idx="1"/>
          </p:nvPr>
        </p:nvSpPr>
        <p:spPr/>
        <p:txBody>
          <a:bodyPr/>
          <a:lstStyle/>
          <a:p>
            <a:pPr marL="0" lvl="0" indent="0">
              <a:lnSpc>
                <a:spcPts val="1370"/>
              </a:lnSpc>
              <a:buSzPts val="1200"/>
              <a:buNone/>
              <a:tabLst>
                <a:tab pos="245745" algn="l"/>
              </a:tabLst>
            </a:pPr>
            <a:endParaRPr lang="en-US" sz="1600" dirty="0">
              <a:effectLst/>
              <a:latin typeface="Times New Roman" panose="02020603050405020304" pitchFamily="18" charset="0"/>
              <a:ea typeface="Times New Roman" panose="02020603050405020304" pitchFamily="18" charset="0"/>
            </a:endParaRPr>
          </a:p>
          <a:p>
            <a:pPr marL="0" lvl="0" indent="0">
              <a:lnSpc>
                <a:spcPts val="1375"/>
              </a:lnSpc>
              <a:spcBef>
                <a:spcPts val="15"/>
              </a:spcBef>
              <a:spcAft>
                <a:spcPts val="0"/>
              </a:spcAft>
              <a:buSzPts val="1200"/>
              <a:buNone/>
              <a:tabLst>
                <a:tab pos="245745" algn="l"/>
              </a:tabLst>
            </a:pPr>
            <a:r>
              <a:rPr lang="en-US" sz="2000" b="1" dirty="0">
                <a:latin typeface="Times New Roman" panose="02020603050405020304" pitchFamily="18" charset="0"/>
                <a:ea typeface="Times New Roman" panose="02020603050405020304" pitchFamily="18" charset="0"/>
              </a:rPr>
              <a:t>1</a:t>
            </a:r>
            <a:r>
              <a:rPr lang="en-US" sz="2000" b="1" dirty="0">
                <a:effectLst/>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a:t>
            </a:r>
            <a:r>
              <a:rPr lang="en-US" sz="2000" dirty="0">
                <a:effectLst/>
                <a:latin typeface="Arial Black" panose="020B0A04020102020204" pitchFamily="34" charset="0"/>
                <a:ea typeface="Times New Roman" panose="02020603050405020304" pitchFamily="18" charset="0"/>
              </a:rPr>
              <a:t>Commercial</a:t>
            </a:r>
            <a:r>
              <a:rPr lang="en-US" sz="2000" spc="-20" dirty="0">
                <a:effectLst/>
                <a:latin typeface="Arial Black" panose="020B0A04020102020204" pitchFamily="34" charset="0"/>
                <a:ea typeface="Times New Roman" panose="02020603050405020304" pitchFamily="18" charset="0"/>
              </a:rPr>
              <a:t> </a:t>
            </a:r>
            <a:r>
              <a:rPr lang="en-US" sz="2000" dirty="0">
                <a:effectLst/>
                <a:latin typeface="Arial Black" panose="020B0A04020102020204" pitchFamily="34" charset="0"/>
                <a:ea typeface="Times New Roman" panose="02020603050405020304" pitchFamily="18" charset="0"/>
              </a:rPr>
              <a:t>Banks</a:t>
            </a:r>
          </a:p>
          <a:p>
            <a:pPr marL="457200" lvl="0" indent="-457200">
              <a:lnSpc>
                <a:spcPts val="1375"/>
              </a:lnSpc>
              <a:spcBef>
                <a:spcPts val="15"/>
              </a:spcBef>
              <a:spcAft>
                <a:spcPts val="0"/>
              </a:spcAft>
              <a:buSzPts val="1200"/>
              <a:buAutoNum type="arabicPeriod"/>
              <a:tabLst>
                <a:tab pos="245745" algn="l"/>
              </a:tabLst>
            </a:pPr>
            <a:endParaRPr lang="en-IN" sz="2000" dirty="0">
              <a:latin typeface="Arial Black" panose="020B0A04020102020204" pitchFamily="34" charset="0"/>
              <a:ea typeface="Times New Roman" panose="02020603050405020304" pitchFamily="18" charset="0"/>
            </a:endParaRPr>
          </a:p>
          <a:p>
            <a:pPr marL="0" lvl="0" indent="0">
              <a:lnSpc>
                <a:spcPts val="1375"/>
              </a:lnSpc>
              <a:spcBef>
                <a:spcPts val="15"/>
              </a:spcBef>
              <a:spcAft>
                <a:spcPts val="0"/>
              </a:spcAft>
              <a:buSzPts val="1200"/>
              <a:buNone/>
              <a:tabLst>
                <a:tab pos="245745" algn="l"/>
              </a:tabLst>
            </a:pPr>
            <a:r>
              <a:rPr lang="en-IN" sz="2000" dirty="0">
                <a:effectLst/>
                <a:latin typeface="Arial Black" panose="020B0A04020102020204" pitchFamily="34" charset="0"/>
                <a:ea typeface="Times New Roman" panose="02020603050405020304" pitchFamily="18" charset="0"/>
              </a:rPr>
              <a:t>2. </a:t>
            </a:r>
            <a:r>
              <a:rPr lang="en-US" sz="2000" dirty="0">
                <a:effectLst/>
                <a:latin typeface="Arial Black" panose="020B0A04020102020204" pitchFamily="34" charset="0"/>
                <a:ea typeface="Times New Roman" panose="02020603050405020304" pitchFamily="18" charset="0"/>
              </a:rPr>
              <a:t>Regional Rural</a:t>
            </a:r>
            <a:r>
              <a:rPr lang="en-US" sz="2000" spc="-55" dirty="0">
                <a:effectLst/>
                <a:latin typeface="Arial Black" panose="020B0A04020102020204" pitchFamily="34" charset="0"/>
                <a:ea typeface="Times New Roman" panose="02020603050405020304" pitchFamily="18" charset="0"/>
              </a:rPr>
              <a:t> </a:t>
            </a:r>
            <a:r>
              <a:rPr lang="en-US" sz="2000" dirty="0">
                <a:effectLst/>
                <a:latin typeface="Arial Black" panose="020B0A04020102020204" pitchFamily="34" charset="0"/>
                <a:ea typeface="Times New Roman" panose="02020603050405020304" pitchFamily="18" charset="0"/>
              </a:rPr>
              <a:t>Banks(RRB)</a:t>
            </a:r>
          </a:p>
          <a:p>
            <a:pPr marL="0" lvl="0" indent="0">
              <a:lnSpc>
                <a:spcPts val="1375"/>
              </a:lnSpc>
              <a:spcBef>
                <a:spcPts val="15"/>
              </a:spcBef>
              <a:spcAft>
                <a:spcPts val="0"/>
              </a:spcAft>
              <a:buSzPts val="1200"/>
              <a:buNone/>
              <a:tabLst>
                <a:tab pos="245745" algn="l"/>
              </a:tabLst>
            </a:pPr>
            <a:endParaRPr lang="en-IN" sz="2000" dirty="0">
              <a:effectLst/>
              <a:latin typeface="Arial Black" panose="020B0A04020102020204" pitchFamily="34" charset="0"/>
              <a:ea typeface="Times New Roman" panose="02020603050405020304" pitchFamily="18" charset="0"/>
            </a:endParaRPr>
          </a:p>
          <a:p>
            <a:pPr marL="0" lvl="0" indent="0">
              <a:lnSpc>
                <a:spcPts val="1375"/>
              </a:lnSpc>
              <a:spcBef>
                <a:spcPts val="10"/>
              </a:spcBef>
              <a:spcAft>
                <a:spcPts val="0"/>
              </a:spcAft>
              <a:buSzPts val="1200"/>
              <a:buNone/>
              <a:tabLst>
                <a:tab pos="245745" algn="l"/>
              </a:tabLst>
            </a:pPr>
            <a:r>
              <a:rPr lang="en-US" sz="2000" dirty="0">
                <a:effectLst/>
                <a:latin typeface="Arial Black" panose="020B0A04020102020204" pitchFamily="34" charset="0"/>
                <a:ea typeface="Times New Roman" panose="02020603050405020304" pitchFamily="18" charset="0"/>
              </a:rPr>
              <a:t>3. </a:t>
            </a:r>
            <a:r>
              <a:rPr lang="en-US" sz="2000" dirty="0">
                <a:effectLst/>
                <a:highlight>
                  <a:srgbClr val="00FF00"/>
                </a:highlight>
                <a:latin typeface="Arial Black" panose="020B0A04020102020204" pitchFamily="34" charset="0"/>
                <a:ea typeface="Times New Roman" panose="02020603050405020304" pitchFamily="18" charset="0"/>
              </a:rPr>
              <a:t>Non-banking Financial</a:t>
            </a:r>
            <a:r>
              <a:rPr lang="en-US" sz="2000" spc="-10" dirty="0">
                <a:effectLst/>
                <a:highlight>
                  <a:srgbClr val="00FF00"/>
                </a:highlight>
                <a:latin typeface="Arial Black" panose="020B0A04020102020204" pitchFamily="34" charset="0"/>
                <a:ea typeface="Times New Roman" panose="02020603050405020304" pitchFamily="18" charset="0"/>
              </a:rPr>
              <a:t> </a:t>
            </a:r>
            <a:r>
              <a:rPr lang="en-US" sz="2000" dirty="0">
                <a:effectLst/>
                <a:highlight>
                  <a:srgbClr val="00FF00"/>
                </a:highlight>
                <a:latin typeface="Arial Black" panose="020B0A04020102020204" pitchFamily="34" charset="0"/>
                <a:ea typeface="Times New Roman" panose="02020603050405020304" pitchFamily="18" charset="0"/>
              </a:rPr>
              <a:t>Companies(NBFC</a:t>
            </a:r>
            <a:r>
              <a:rPr lang="en-US" sz="2000" dirty="0">
                <a:effectLst/>
                <a:latin typeface="Arial Black" panose="020B0A04020102020204" pitchFamily="34" charset="0"/>
                <a:ea typeface="Times New Roman" panose="02020603050405020304" pitchFamily="18" charset="0"/>
              </a:rPr>
              <a:t>)</a:t>
            </a:r>
            <a:endParaRPr lang="en-IN" sz="2000" dirty="0">
              <a:effectLst/>
              <a:latin typeface="Arial Black" panose="020B0A04020102020204" pitchFamily="34" charset="0"/>
              <a:ea typeface="Times New Roman" panose="02020603050405020304" pitchFamily="18" charset="0"/>
            </a:endParaRPr>
          </a:p>
          <a:p>
            <a:pPr marL="0" lvl="0" indent="0">
              <a:lnSpc>
                <a:spcPts val="1375"/>
              </a:lnSpc>
              <a:buSzPts val="1200"/>
              <a:buNone/>
              <a:tabLst>
                <a:tab pos="245745" algn="l"/>
              </a:tabLst>
            </a:pPr>
            <a:r>
              <a:rPr lang="en-US" sz="2000" dirty="0">
                <a:effectLst/>
                <a:latin typeface="Arial Black" panose="020B0A04020102020204" pitchFamily="34" charset="0"/>
                <a:ea typeface="Times New Roman" panose="02020603050405020304" pitchFamily="18" charset="0"/>
              </a:rPr>
              <a:t>4. Co-operative Societies/Banks</a:t>
            </a:r>
          </a:p>
          <a:p>
            <a:endParaRPr lang="en-IN" dirty="0"/>
          </a:p>
        </p:txBody>
      </p:sp>
    </p:spTree>
    <p:extLst>
      <p:ext uri="{BB962C8B-B14F-4D97-AF65-F5344CB8AC3E}">
        <p14:creationId xmlns:p14="http://schemas.microsoft.com/office/powerpoint/2010/main" val="4000875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CF6E41-EF57-4EB3-9032-D340C7AB5B9D}"/>
              </a:ext>
            </a:extLst>
          </p:cNvPr>
          <p:cNvSpPr>
            <a:spLocks noGrp="1"/>
          </p:cNvSpPr>
          <p:nvPr>
            <p:ph idx="1"/>
          </p:nvPr>
        </p:nvSpPr>
        <p:spPr/>
        <p:txBody>
          <a:bodyPr>
            <a:normAutofit fontScale="92500"/>
          </a:bodyPr>
          <a:lstStyle/>
          <a:p>
            <a:pPr marL="0" marR="0">
              <a:lnSpc>
                <a:spcPct val="107000"/>
              </a:lnSpc>
              <a:spcBef>
                <a:spcPts val="0"/>
              </a:spcBef>
              <a:spcAft>
                <a:spcPts val="0"/>
              </a:spcAft>
            </a:pP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Operational Risk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Operational risk is the risk not inherent in financial, systematic or market-wide risk. It is the risk remaining after determining financing and systematic risk and includes risks resulting from breakdowns in internal procedures, people and systems.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Operational loss has mainly three exposure classes namely people, processes and systems.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It has two sub-components. </a:t>
            </a:r>
            <a:r>
              <a:rPr lang="en-IN" sz="1800" b="1"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Transaction Risk &amp; Compliance Risk</a:t>
            </a: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IN" sz="1800" b="1"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Transaction risk</a:t>
            </a: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is the risk arising from fraud, both internal and external, failed business processes and the inability to maintain business continuity and manage information.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IN" sz="1800" b="1"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Compliance risk</a:t>
            </a: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is the risk of legal or regulatory sanction, financial loss or reputation loss that a bank may suffer as a result of its failure to comply with any or all of the applicable laws, regulations.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65070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48393-C223-4016-A6BA-CB06AEB8D6E5}"/>
              </a:ext>
            </a:extLst>
          </p:cNvPr>
          <p:cNvSpPr>
            <a:spLocks noGrp="1"/>
          </p:cNvSpPr>
          <p:nvPr>
            <p:ph type="title"/>
          </p:nvPr>
        </p:nvSpPr>
        <p:spPr/>
        <p:txBody>
          <a:bodyPr/>
          <a:lstStyle/>
          <a:p>
            <a:r>
              <a:rPr lang="en-US" dirty="0"/>
              <a:t>NBFC- Non banking financial companies</a:t>
            </a:r>
          </a:p>
        </p:txBody>
      </p:sp>
      <p:sp>
        <p:nvSpPr>
          <p:cNvPr id="3" name="Content Placeholder 2">
            <a:extLst>
              <a:ext uri="{FF2B5EF4-FFF2-40B4-BE49-F238E27FC236}">
                <a16:creationId xmlns:a16="http://schemas.microsoft.com/office/drawing/2014/main" id="{D483ED84-2325-47C4-950A-7E36B5317B3B}"/>
              </a:ext>
            </a:extLst>
          </p:cNvPr>
          <p:cNvSpPr>
            <a:spLocks noGrp="1"/>
          </p:cNvSpPr>
          <p:nvPr>
            <p:ph idx="1"/>
          </p:nvPr>
        </p:nvSpPr>
        <p:spPr/>
        <p:txBody>
          <a:bodyPr>
            <a:normAutofit lnSpcReduction="10000"/>
          </a:bodyPr>
          <a:lstStyle/>
          <a:p>
            <a:r>
              <a:rPr lang="en-US" b="0" i="0" dirty="0">
                <a:solidFill>
                  <a:srgbClr val="111111"/>
                </a:solidFill>
                <a:effectLst/>
                <a:latin typeface="SourceSansPro"/>
              </a:rPr>
              <a:t>Nonbank financial companies</a:t>
            </a:r>
            <a:r>
              <a:rPr lang="en-US" b="0" i="0" dirty="0">
                <a:solidFill>
                  <a:srgbClr val="111111"/>
                </a:solidFill>
                <a:effectLst/>
                <a:highlight>
                  <a:srgbClr val="00FF00"/>
                </a:highlight>
                <a:latin typeface="SourceSansPro"/>
              </a:rPr>
              <a:t> (NBFCs)</a:t>
            </a:r>
            <a:r>
              <a:rPr lang="en-US" b="0" i="0" dirty="0">
                <a:solidFill>
                  <a:srgbClr val="111111"/>
                </a:solidFill>
                <a:effectLst/>
                <a:latin typeface="SourceSansPro"/>
              </a:rPr>
              <a:t>, also known as nonbank financial institutions (</a:t>
            </a:r>
            <a:r>
              <a:rPr lang="en-US" b="0" i="0" dirty="0">
                <a:solidFill>
                  <a:srgbClr val="111111"/>
                </a:solidFill>
                <a:effectLst/>
                <a:highlight>
                  <a:srgbClr val="00FF00"/>
                </a:highlight>
                <a:latin typeface="SourceSansPro"/>
              </a:rPr>
              <a:t>NBFIs</a:t>
            </a:r>
            <a:r>
              <a:rPr lang="en-US" b="0" i="0" dirty="0">
                <a:solidFill>
                  <a:srgbClr val="111111"/>
                </a:solidFill>
                <a:effectLst/>
                <a:latin typeface="SourceSansPro"/>
              </a:rPr>
              <a:t>) are entities that provide certain bank-like and financial services but </a:t>
            </a:r>
            <a:r>
              <a:rPr lang="en-US" b="0" i="0" dirty="0">
                <a:solidFill>
                  <a:srgbClr val="111111"/>
                </a:solidFill>
                <a:effectLst/>
                <a:highlight>
                  <a:srgbClr val="00FF00"/>
                </a:highlight>
                <a:latin typeface="SourceSansPro"/>
              </a:rPr>
              <a:t>do not hold a banking license.</a:t>
            </a:r>
          </a:p>
          <a:p>
            <a:r>
              <a:rPr lang="en-US" b="0" i="0" dirty="0">
                <a:solidFill>
                  <a:srgbClr val="111111"/>
                </a:solidFill>
                <a:effectLst/>
                <a:latin typeface="SourceSansPro"/>
              </a:rPr>
              <a:t>Investment banks, mortgage lenders, money market funds, insurance companies, hedge funds, private equity funds are all examples of NBFCs.</a:t>
            </a:r>
          </a:p>
          <a:p>
            <a:r>
              <a:rPr lang="en-US" b="0" i="0" dirty="0">
                <a:solidFill>
                  <a:srgbClr val="222222"/>
                </a:solidFill>
                <a:effectLst/>
                <a:latin typeface="Nunito Sans"/>
              </a:rPr>
              <a:t>A non-banking financial company is that financial institution which provides the banking services to the customers without having a </a:t>
            </a:r>
            <a:r>
              <a:rPr lang="en-US" b="0" i="0" dirty="0">
                <a:solidFill>
                  <a:srgbClr val="222222"/>
                </a:solidFill>
                <a:effectLst/>
                <a:highlight>
                  <a:srgbClr val="00FF00"/>
                </a:highlight>
                <a:latin typeface="Nunito Sans"/>
              </a:rPr>
              <a:t>banking license</a:t>
            </a:r>
            <a:r>
              <a:rPr lang="en-US" b="0" i="0" dirty="0">
                <a:solidFill>
                  <a:srgbClr val="222222"/>
                </a:solidFill>
                <a:effectLst/>
                <a:latin typeface="Nunito Sans"/>
              </a:rPr>
              <a:t>. An NBFC needs to be compulsorily </a:t>
            </a:r>
            <a:r>
              <a:rPr lang="en-US" b="0" i="0" dirty="0">
                <a:solidFill>
                  <a:srgbClr val="222222"/>
                </a:solidFill>
                <a:effectLst/>
                <a:highlight>
                  <a:srgbClr val="00FF00"/>
                </a:highlight>
                <a:latin typeface="Nunito Sans"/>
              </a:rPr>
              <a:t>registered under the Companies Act 1956</a:t>
            </a:r>
            <a:r>
              <a:rPr lang="en-US" b="0" i="0" dirty="0">
                <a:solidFill>
                  <a:srgbClr val="222222"/>
                </a:solidFill>
                <a:effectLst/>
                <a:latin typeface="Nunito Sans"/>
              </a:rPr>
              <a:t> however, it can be owned privately or by the government.</a:t>
            </a:r>
            <a:endParaRPr lang="en-US" b="0" i="0" dirty="0">
              <a:solidFill>
                <a:srgbClr val="111111"/>
              </a:solidFill>
              <a:effectLst/>
              <a:latin typeface="SourceSansPro"/>
            </a:endParaRPr>
          </a:p>
          <a:p>
            <a:endParaRPr lang="en-US" b="0" i="0" dirty="0">
              <a:solidFill>
                <a:srgbClr val="111111"/>
              </a:solidFill>
              <a:effectLst/>
              <a:latin typeface="SourceSansPro"/>
            </a:endParaRPr>
          </a:p>
          <a:p>
            <a:endParaRPr lang="en-US" dirty="0"/>
          </a:p>
        </p:txBody>
      </p:sp>
    </p:spTree>
    <p:extLst>
      <p:ext uri="{BB962C8B-B14F-4D97-AF65-F5344CB8AC3E}">
        <p14:creationId xmlns:p14="http://schemas.microsoft.com/office/powerpoint/2010/main" val="87124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D4D591-85C2-4F0B-A26F-11D0B7242340}"/>
              </a:ext>
            </a:extLst>
          </p:cNvPr>
          <p:cNvSpPr>
            <a:spLocks noGrp="1"/>
          </p:cNvSpPr>
          <p:nvPr>
            <p:ph idx="1"/>
          </p:nvPr>
        </p:nvSpPr>
        <p:spPr/>
        <p:txBody>
          <a:bodyPr/>
          <a:lstStyle/>
          <a:p>
            <a:r>
              <a:rPr lang="en-US" b="0" i="1" dirty="0">
                <a:solidFill>
                  <a:srgbClr val="222222"/>
                </a:solidFill>
                <a:effectLst/>
                <a:highlight>
                  <a:srgbClr val="00FF00"/>
                </a:highlight>
                <a:latin typeface="Nunito Sans"/>
              </a:rPr>
              <a:t>Bajaj </a:t>
            </a:r>
            <a:r>
              <a:rPr lang="en-US" b="0" i="1" dirty="0" err="1">
                <a:solidFill>
                  <a:srgbClr val="222222"/>
                </a:solidFill>
                <a:effectLst/>
                <a:highlight>
                  <a:srgbClr val="00FF00"/>
                </a:highlight>
                <a:latin typeface="Nunito Sans"/>
              </a:rPr>
              <a:t>Finserv</a:t>
            </a:r>
            <a:r>
              <a:rPr lang="en-US" b="0" i="1" dirty="0">
                <a:solidFill>
                  <a:srgbClr val="222222"/>
                </a:solidFill>
                <a:effectLst/>
                <a:highlight>
                  <a:srgbClr val="00FF00"/>
                </a:highlight>
                <a:latin typeface="Nunito Sans"/>
              </a:rPr>
              <a:t> Ltd</a:t>
            </a:r>
            <a:r>
              <a:rPr lang="en-US" b="0" i="1" dirty="0">
                <a:solidFill>
                  <a:srgbClr val="222222"/>
                </a:solidFill>
                <a:effectLst/>
                <a:latin typeface="Nunito Sans"/>
              </a:rPr>
              <a:t>.</a:t>
            </a:r>
            <a:r>
              <a:rPr lang="en-US" b="0" i="0" dirty="0">
                <a:solidFill>
                  <a:srgbClr val="222222"/>
                </a:solidFill>
                <a:effectLst/>
                <a:latin typeface="Nunito Sans"/>
              </a:rPr>
              <a:t> is the NBFC belonging to Bajaj Finance Limited. It provides different types of loans, such as capital for small and medium enterprises, corporate finance, vehicle loan, insurance, home loan, wealth management,</a:t>
            </a:r>
          </a:p>
          <a:p>
            <a:r>
              <a:rPr lang="en-US" dirty="0"/>
              <a:t>NBFC is a company which is registered under the companies act, 1956 and it is under the control of central bank (Reserve bank of India).</a:t>
            </a:r>
          </a:p>
        </p:txBody>
      </p:sp>
    </p:spTree>
    <p:extLst>
      <p:ext uri="{BB962C8B-B14F-4D97-AF65-F5344CB8AC3E}">
        <p14:creationId xmlns:p14="http://schemas.microsoft.com/office/powerpoint/2010/main" val="28354808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78FCF6-E52B-4BE0-87E4-97EC792FB26A}"/>
              </a:ext>
            </a:extLst>
          </p:cNvPr>
          <p:cNvSpPr>
            <a:spLocks noGrp="1"/>
          </p:cNvSpPr>
          <p:nvPr>
            <p:ph idx="1"/>
          </p:nvPr>
        </p:nvSpPr>
        <p:spPr/>
        <p:txBody>
          <a:bodyPr>
            <a:normAutofit fontScale="92500" lnSpcReduction="10000"/>
          </a:bodyPr>
          <a:lstStyle/>
          <a:p>
            <a:r>
              <a:rPr lang="en-US" dirty="0"/>
              <a:t>NBFC is a company which is registered under the companies act, 1956 and it is under the control of central bank (Reserve bank of India). </a:t>
            </a:r>
          </a:p>
          <a:p>
            <a:r>
              <a:rPr lang="en-US" dirty="0"/>
              <a:t> NBFC is not a bank but it is engaged in a lending fund as well as many other activities which are similar to banking like to provide loans and advances, credit facility, saving and various schemes etc. </a:t>
            </a:r>
          </a:p>
          <a:p>
            <a:r>
              <a:rPr lang="en-US" dirty="0"/>
              <a:t> NBFC also provides services to the business corporation like an acquisition of shares, stocks, debentures, bonds, and securities issued by the government. </a:t>
            </a:r>
          </a:p>
          <a:p>
            <a:r>
              <a:rPr lang="en-US" dirty="0"/>
              <a:t> It also facilitates services like hire purchase, leasing, venture capital finance, housing finance, and insurance</a:t>
            </a:r>
          </a:p>
        </p:txBody>
      </p:sp>
    </p:spTree>
    <p:extLst>
      <p:ext uri="{BB962C8B-B14F-4D97-AF65-F5344CB8AC3E}">
        <p14:creationId xmlns:p14="http://schemas.microsoft.com/office/powerpoint/2010/main" val="1839402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FFAD04-F2ED-4765-99E9-C8A8933B20ED}"/>
              </a:ext>
            </a:extLst>
          </p:cNvPr>
          <p:cNvSpPr>
            <a:spLocks noGrp="1"/>
          </p:cNvSpPr>
          <p:nvPr>
            <p:ph idx="1"/>
          </p:nvPr>
        </p:nvSpPr>
        <p:spPr/>
        <p:txBody>
          <a:bodyPr>
            <a:normAutofit fontScale="85000" lnSpcReduction="10000"/>
          </a:bodyPr>
          <a:lstStyle/>
          <a:p>
            <a:pPr marL="0" marR="0" indent="0" fontAlgn="base">
              <a:lnSpc>
                <a:spcPts val="2400"/>
              </a:lnSpc>
              <a:spcBef>
                <a:spcPts val="0"/>
              </a:spcBef>
              <a:spcAft>
                <a:spcPts val="0"/>
              </a:spcAft>
              <a:buNone/>
            </a:pPr>
            <a:r>
              <a:rPr lang="en-IN" sz="1800" b="1" dirty="0">
                <a:solidFill>
                  <a:srgbClr val="424142"/>
                </a:solidFill>
                <a:effectLst/>
                <a:latin typeface="Georgia" panose="02040502050405020303" pitchFamily="18" charset="0"/>
                <a:ea typeface="Times New Roman" panose="02020603050405020304" pitchFamily="18" charset="0"/>
                <a:cs typeface="Times New Roman" panose="02020603050405020304" pitchFamily="18" charset="0"/>
              </a:rPr>
              <a:t>NBFIs: Non-Bank Financial Intermediaries!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ts val="2400"/>
              </a:lnSpc>
              <a:spcBef>
                <a:spcPts val="0"/>
              </a:spcBef>
              <a:spcAft>
                <a:spcPts val="1440"/>
              </a:spcAft>
            </a:pPr>
            <a:r>
              <a:rPr lang="en-IN" sz="1800" dirty="0">
                <a:solidFill>
                  <a:srgbClr val="424142"/>
                </a:solidFill>
                <a:effectLst/>
                <a:latin typeface="Georgia" panose="02040502050405020303" pitchFamily="18" charset="0"/>
                <a:ea typeface="Times New Roman" panose="02020603050405020304" pitchFamily="18" charset="0"/>
                <a:cs typeface="Times New Roman" panose="02020603050405020304" pitchFamily="18" charset="0"/>
              </a:rPr>
              <a:t>Non-Bank Financial Intermediaries (NBFIs) is a heterogeneous group of financial institutions other than commercial and co-operative banks. They include a wide variety of financial institutions, which raise funds from the public, directly or indirectly, to lend them to ultimate spenders.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ts val="2400"/>
              </a:lnSpc>
              <a:spcBef>
                <a:spcPts val="0"/>
              </a:spcBef>
              <a:spcAft>
                <a:spcPts val="1440"/>
              </a:spcAft>
            </a:pPr>
            <a:r>
              <a:rPr lang="en-IN" sz="1800" dirty="0">
                <a:solidFill>
                  <a:srgbClr val="424142"/>
                </a:solidFill>
                <a:effectLst/>
                <a:latin typeface="Georgia" panose="02040502050405020303" pitchFamily="18" charset="0"/>
                <a:ea typeface="Times New Roman" panose="02020603050405020304" pitchFamily="18" charset="0"/>
                <a:cs typeface="Times New Roman" panose="02020603050405020304" pitchFamily="18" charset="0"/>
              </a:rPr>
              <a:t>The development banks (such as the IDBI, IFCI, IGICI, SFCs, land development banks, etc.). They specialise in making term loans to their borrowers. Three other all-India big term-lending institutions are the LIC, the GIC and its subsidiaries, and the UTI. Of these, only the UTI is a pure NBFI, the others raise funds as premia from the sale of insurance. Then, there are provident funds and post offices that mobilise public savings in a big way for onward transmission to ulti­mate spenders.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28929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A31C-E8C2-4BCE-96F8-A622A87B874D}"/>
              </a:ext>
            </a:extLst>
          </p:cNvPr>
          <p:cNvSpPr>
            <a:spLocks noGrp="1"/>
          </p:cNvSpPr>
          <p:nvPr>
            <p:ph type="title"/>
          </p:nvPr>
        </p:nvSpPr>
        <p:spPr/>
        <p:txBody>
          <a:bodyPr/>
          <a:lstStyle/>
          <a:p>
            <a:r>
              <a:rPr lang="en-US" dirty="0">
                <a:latin typeface="Arial Black" panose="020B0A04020102020204" pitchFamily="34" charset="0"/>
              </a:rPr>
              <a:t>NBFCS</a:t>
            </a:r>
          </a:p>
        </p:txBody>
      </p:sp>
      <p:sp>
        <p:nvSpPr>
          <p:cNvPr id="3" name="Content Placeholder 2">
            <a:extLst>
              <a:ext uri="{FF2B5EF4-FFF2-40B4-BE49-F238E27FC236}">
                <a16:creationId xmlns:a16="http://schemas.microsoft.com/office/drawing/2014/main" id="{4134333B-22E1-4E7F-82FA-D8BB456A37D1}"/>
              </a:ext>
            </a:extLst>
          </p:cNvPr>
          <p:cNvSpPr>
            <a:spLocks noGrp="1"/>
          </p:cNvSpPr>
          <p:nvPr>
            <p:ph idx="1"/>
          </p:nvPr>
        </p:nvSpPr>
        <p:spPr/>
        <p:txBody>
          <a:bodyPr/>
          <a:lstStyle/>
          <a:p>
            <a:r>
              <a:rPr lang="en-US" b="0" i="0" dirty="0">
                <a:solidFill>
                  <a:srgbClr val="202124"/>
                </a:solidFill>
                <a:effectLst/>
                <a:latin typeface="arial" panose="020B0604020202020204" pitchFamily="34" charset="0"/>
              </a:rPr>
              <a:t> IFCI-</a:t>
            </a:r>
            <a:r>
              <a:rPr lang="en-US" b="1" dirty="0">
                <a:solidFill>
                  <a:srgbClr val="424142"/>
                </a:solidFill>
                <a:effectLst/>
                <a:latin typeface="Georgia" panose="02040502050405020303" pitchFamily="18" charset="0"/>
              </a:rPr>
              <a:t> Industrial Finance Corporation of India</a:t>
            </a:r>
            <a:endParaRPr lang="en-US" b="0" i="0" dirty="0">
              <a:solidFill>
                <a:srgbClr val="202124"/>
              </a:solidFill>
              <a:effectLst/>
              <a:latin typeface="arial" panose="020B0604020202020204" pitchFamily="34" charset="0"/>
            </a:endParaRPr>
          </a:p>
          <a:p>
            <a:r>
              <a:rPr lang="en-US" dirty="0">
                <a:solidFill>
                  <a:srgbClr val="202124"/>
                </a:solidFill>
                <a:latin typeface="arial" panose="020B0604020202020204" pitchFamily="34" charset="0"/>
              </a:rPr>
              <a:t>SFC- State Finance Corporations</a:t>
            </a:r>
          </a:p>
          <a:p>
            <a:r>
              <a:rPr lang="en-US" b="0" i="0" dirty="0">
                <a:solidFill>
                  <a:srgbClr val="202124"/>
                </a:solidFill>
                <a:effectLst/>
                <a:latin typeface="arial" panose="020B0604020202020204" pitchFamily="34" charset="0"/>
              </a:rPr>
              <a:t>IRBI- Industrial Reconstruction Bank of India</a:t>
            </a:r>
          </a:p>
          <a:p>
            <a:r>
              <a:rPr lang="en-US" b="0" i="0" dirty="0">
                <a:solidFill>
                  <a:srgbClr val="202124"/>
                </a:solidFill>
                <a:effectLst/>
                <a:latin typeface="arial" panose="020B0604020202020204" pitchFamily="34" charset="0"/>
              </a:rPr>
              <a:t>SIDC - is State Industrial Development Corporations</a:t>
            </a:r>
          </a:p>
          <a:p>
            <a:r>
              <a:rPr lang="en-US" b="0" i="0" dirty="0">
                <a:solidFill>
                  <a:srgbClr val="4D5156"/>
                </a:solidFill>
                <a:effectLst/>
                <a:latin typeface="arial" panose="020B0604020202020204" pitchFamily="34" charset="0"/>
              </a:rPr>
              <a:t>SIDBI-Small Industries Development Bank of India (SIDBI) </a:t>
            </a:r>
            <a:endParaRPr lang="en-US" dirty="0">
              <a:solidFill>
                <a:srgbClr val="202124"/>
              </a:solidFill>
              <a:latin typeface="arial" panose="020B0604020202020204" pitchFamily="34" charset="0"/>
            </a:endParaRPr>
          </a:p>
          <a:p>
            <a:endParaRPr lang="en-US" b="0" i="0" dirty="0">
              <a:solidFill>
                <a:srgbClr val="202124"/>
              </a:solidFill>
              <a:effectLst/>
              <a:latin typeface="arial" panose="020B0604020202020204" pitchFamily="34" charset="0"/>
            </a:endParaRPr>
          </a:p>
          <a:p>
            <a:endParaRPr lang="en-US" b="0" i="0" dirty="0">
              <a:solidFill>
                <a:srgbClr val="202124"/>
              </a:solidFill>
              <a:effectLst/>
              <a:latin typeface="arial" panose="020B0604020202020204" pitchFamily="34" charset="0"/>
            </a:endParaRPr>
          </a:p>
          <a:p>
            <a:endParaRPr lang="en-US" dirty="0">
              <a:solidFill>
                <a:srgbClr val="202124"/>
              </a:solidFill>
              <a:latin typeface="arial" panose="020B0604020202020204" pitchFamily="34" charset="0"/>
            </a:endParaRPr>
          </a:p>
          <a:p>
            <a:endParaRPr lang="en-US" dirty="0"/>
          </a:p>
        </p:txBody>
      </p:sp>
    </p:spTree>
    <p:extLst>
      <p:ext uri="{BB962C8B-B14F-4D97-AF65-F5344CB8AC3E}">
        <p14:creationId xmlns:p14="http://schemas.microsoft.com/office/powerpoint/2010/main" val="1108358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3A245-D130-4C61-AE6C-6F8339F21E4C}"/>
              </a:ext>
            </a:extLst>
          </p:cNvPr>
          <p:cNvSpPr>
            <a:spLocks noGrp="1"/>
          </p:cNvSpPr>
          <p:nvPr>
            <p:ph type="title"/>
          </p:nvPr>
        </p:nvSpPr>
        <p:spPr/>
        <p:txBody>
          <a:bodyPr>
            <a:normAutofit fontScale="90000"/>
          </a:bodyPr>
          <a:lstStyle/>
          <a:p>
            <a:r>
              <a:rPr lang="en-US" b="0" i="0" dirty="0">
                <a:solidFill>
                  <a:srgbClr val="202124"/>
                </a:solidFill>
                <a:effectLst/>
                <a:latin typeface="arial" panose="020B0604020202020204" pitchFamily="34" charset="0"/>
              </a:rPr>
              <a:t> IFCI-</a:t>
            </a:r>
            <a:r>
              <a:rPr lang="en-US" b="1" dirty="0">
                <a:solidFill>
                  <a:srgbClr val="424142"/>
                </a:solidFill>
                <a:effectLst/>
                <a:latin typeface="Georgia" panose="02040502050405020303" pitchFamily="18" charset="0"/>
              </a:rPr>
              <a:t> Industrial Finance Corporation of India</a:t>
            </a:r>
            <a:br>
              <a:rPr lang="en-US" b="0" i="0" dirty="0">
                <a:solidFill>
                  <a:srgbClr val="202124"/>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3022F534-49F3-46CB-907A-B1918ACF97AC}"/>
              </a:ext>
            </a:extLst>
          </p:cNvPr>
          <p:cNvSpPr>
            <a:spLocks noGrp="1"/>
          </p:cNvSpPr>
          <p:nvPr>
            <p:ph idx="1"/>
          </p:nvPr>
        </p:nvSpPr>
        <p:spPr/>
        <p:txBody>
          <a:bodyPr/>
          <a:lstStyle/>
          <a:p>
            <a:endParaRPr lang="en-IN" sz="1800" dirty="0">
              <a:solidFill>
                <a:srgbClr val="424142"/>
              </a:solidFill>
              <a:effectLst/>
              <a:latin typeface="Georgia" panose="02040502050405020303" pitchFamily="18" charset="0"/>
              <a:ea typeface="Times New Roman" panose="02020603050405020304" pitchFamily="18" charset="0"/>
            </a:endParaRPr>
          </a:p>
          <a:p>
            <a:endParaRPr lang="en-IN" sz="1800" dirty="0">
              <a:solidFill>
                <a:srgbClr val="424142"/>
              </a:solidFill>
              <a:latin typeface="Georgia" panose="02040502050405020303" pitchFamily="18" charset="0"/>
              <a:ea typeface="Times New Roman" panose="02020603050405020304" pitchFamily="18" charset="0"/>
            </a:endParaRPr>
          </a:p>
          <a:p>
            <a:r>
              <a:rPr lang="en-IN" sz="1800" dirty="0">
                <a:solidFill>
                  <a:srgbClr val="424142"/>
                </a:solidFill>
                <a:effectLst/>
                <a:latin typeface="Georgia" panose="02040502050405020303" pitchFamily="18" charset="0"/>
                <a:ea typeface="Times New Roman" panose="02020603050405020304" pitchFamily="18" charset="0"/>
              </a:rPr>
              <a:t>Government of India set up the Industrial Finance Corporation of India (IFCI) in July 1948 under a special Act. This is the first financial institution set up in India with the main object of making medium and long term credit to industrial needs.</a:t>
            </a:r>
          </a:p>
          <a:p>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780961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B5FF72D-5CCE-4915-93D7-815C87914B9A}"/>
              </a:ext>
            </a:extLst>
          </p:cNvPr>
          <p:cNvSpPr>
            <a:spLocks noGrp="1" noChangeArrowheads="1"/>
          </p:cNvSpPr>
          <p:nvPr>
            <p:ph idx="1"/>
          </p:nvPr>
        </p:nvSpPr>
        <p:spPr bwMode="auto">
          <a:xfrm>
            <a:off x="1447060" y="1959789"/>
            <a:ext cx="91440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424142"/>
                </a:solidFill>
                <a:effectLst/>
                <a:latin typeface="Georgia" panose="02040502050405020303" pitchFamily="18" charset="0"/>
                <a:ea typeface="Times New Roman" panose="02020603050405020304" pitchFamily="18" charset="0"/>
              </a:rPr>
              <a:t>The functions of the IFCI base as follows: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solidFill>
                <a:srgbClr val="424142"/>
              </a:solidFill>
              <a:latin typeface="Georgia" panose="02040502050405020303" pitchFamily="18" charset="0"/>
              <a:ea typeface="Times New Roman" panose="02020603050405020304" pitchFamily="18" charset="0"/>
            </a:endParaRPr>
          </a:p>
          <a:p>
            <a:pPr marL="400050" marR="0" lvl="0" indent="-400050" algn="l" defTabSz="914400" rtl="0" eaLnBrk="0" fontAlgn="base" latinLnBrk="0" hangingPunct="0">
              <a:lnSpc>
                <a:spcPct val="100000"/>
              </a:lnSpc>
              <a:spcBef>
                <a:spcPct val="0"/>
              </a:spcBef>
              <a:spcAft>
                <a:spcPct val="0"/>
              </a:spcAft>
              <a:buClrTx/>
              <a:buSzTx/>
              <a:buFontTx/>
              <a:buAutoNum type="romanLcParenBoth"/>
              <a:tabLst/>
            </a:pPr>
            <a:r>
              <a:rPr kumimoji="0" lang="en-US" altLang="en-US" sz="1800" b="0" i="0" u="none" strike="noStrike" cap="none" normalizeH="0" baseline="0" dirty="0">
                <a:ln>
                  <a:noFill/>
                </a:ln>
                <a:solidFill>
                  <a:srgbClr val="424142"/>
                </a:solidFill>
                <a:effectLst/>
                <a:latin typeface="Georgia" panose="02040502050405020303" pitchFamily="18" charset="0"/>
                <a:ea typeface="Times New Roman" panose="02020603050405020304" pitchFamily="18" charset="0"/>
              </a:rPr>
              <a:t>The corporation grants loans and advances to industrial concerns.</a:t>
            </a:r>
          </a:p>
          <a:p>
            <a:pPr marL="400050" marR="0" lvl="0" indent="-400050" algn="l" defTabSz="914400" rtl="0" eaLnBrk="0" fontAlgn="base" latinLnBrk="0" hangingPunct="0">
              <a:lnSpc>
                <a:spcPct val="100000"/>
              </a:lnSpc>
              <a:spcBef>
                <a:spcPct val="0"/>
              </a:spcBef>
              <a:spcAft>
                <a:spcPct val="0"/>
              </a:spcAft>
              <a:buClrTx/>
              <a:buSzTx/>
              <a:buFontTx/>
              <a:buAutoNum type="romanLcParenBoth"/>
              <a:tabLst/>
            </a:pPr>
            <a:endParaRPr kumimoji="0" lang="en-US" altLang="en-US" sz="18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24142"/>
                </a:solidFill>
                <a:effectLst/>
                <a:latin typeface="Georgia" panose="02040502050405020303" pitchFamily="18" charset="0"/>
                <a:ea typeface="Times New Roman" panose="02020603050405020304" pitchFamily="18" charset="0"/>
              </a:rPr>
              <a:t>(ii) Granting of loans both in rupees and foreign currencies.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24142"/>
                </a:solidFill>
                <a:effectLst/>
                <a:latin typeface="Georgia" panose="02040502050405020303" pitchFamily="18" charset="0"/>
                <a:ea typeface="Times New Roman" panose="02020603050405020304" pitchFamily="18" charset="0"/>
              </a:rPr>
              <a:t>(iii) The corporation underwrites the issue of stocks, bonds, shares etc.</a:t>
            </a:r>
            <a:r>
              <a:rPr kumimoji="0" lang="en-US" altLang="en-US" sz="1800" b="0" i="0" u="none" strike="noStrike" cap="none" normalizeH="0" baseline="0" dirty="0">
                <a:ln>
                  <a:noFill/>
                </a:ln>
                <a:solidFill>
                  <a:srgbClr val="424142"/>
                </a:solidFill>
                <a:effectLst/>
                <a:latin typeface="Arial" panose="020B0604020202020204" pitchFamily="34" charset="0"/>
                <a:ea typeface="Times New Roman" panose="02020603050405020304" pitchFamily="18"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24142"/>
                </a:solidFill>
                <a:effectLst/>
                <a:latin typeface="Georgia" panose="02040502050405020303" pitchFamily="18" charset="0"/>
                <a:ea typeface="Times New Roman" panose="02020603050405020304" pitchFamily="18" charset="0"/>
              </a:rPr>
              <a:t>(iv) The corporation can grant loans only to public limited companies and co-operatives but not to private limited companies or partnership firms.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8449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73D7-17DA-4EBC-8D33-CF891671B829}"/>
              </a:ext>
            </a:extLst>
          </p:cNvPr>
          <p:cNvSpPr>
            <a:spLocks noGrp="1"/>
          </p:cNvSpPr>
          <p:nvPr>
            <p:ph type="title"/>
          </p:nvPr>
        </p:nvSpPr>
        <p:spPr/>
        <p:txBody>
          <a:bodyPr/>
          <a:lstStyle/>
          <a:p>
            <a:r>
              <a:rPr lang="en-US" dirty="0">
                <a:solidFill>
                  <a:srgbClr val="202124"/>
                </a:solidFill>
                <a:latin typeface="arial" panose="020B0604020202020204" pitchFamily="34" charset="0"/>
              </a:rPr>
              <a:t>SFC- State Finance Corporations</a:t>
            </a:r>
            <a:br>
              <a:rPr lang="en-US" dirty="0">
                <a:solidFill>
                  <a:srgbClr val="202124"/>
                </a:solidFill>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3853B8C-39AB-4A46-94BB-F03F170012F6}"/>
              </a:ext>
            </a:extLst>
          </p:cNvPr>
          <p:cNvSpPr>
            <a:spLocks noGrp="1"/>
          </p:cNvSpPr>
          <p:nvPr>
            <p:ph idx="1"/>
          </p:nvPr>
        </p:nvSpPr>
        <p:spPr/>
        <p:txBody>
          <a:bodyPr>
            <a:normAutofit fontScale="92500" lnSpcReduction="20000"/>
          </a:bodyPr>
          <a:lstStyle/>
          <a:p>
            <a:r>
              <a:rPr lang="en-IN" sz="1800" dirty="0">
                <a:solidFill>
                  <a:srgbClr val="566573"/>
                </a:solidFill>
                <a:effectLst/>
                <a:latin typeface="Sans Seriff"/>
                <a:ea typeface="Times New Roman" panose="02020603050405020304" pitchFamily="18" charset="0"/>
                <a:cs typeface="Times New Roman" panose="02020603050405020304" pitchFamily="18" charset="0"/>
              </a:rPr>
              <a:t> </a:t>
            </a:r>
            <a:r>
              <a:rPr lang="en-IN" sz="1800" dirty="0">
                <a:solidFill>
                  <a:srgbClr val="566573"/>
                </a:solidFill>
                <a:effectLst/>
                <a:latin typeface="Times New Roman" panose="02020603050405020304" pitchFamily="18" charset="0"/>
                <a:ea typeface="Times New Roman" panose="02020603050405020304" pitchFamily="18" charset="0"/>
                <a:cs typeface="Times New Roman" panose="02020603050405020304" pitchFamily="18" charset="0"/>
              </a:rPr>
              <a:t>The main objectives of the S.F.C are to provide financial assistance to medium and small scale industries which are outside the scope of I.F.C.I. The main function of S.F.C. is limited within its states. It covers not only public limited companies but also private limited companies, partnership firms and proprietary concerns.</a:t>
            </a:r>
          </a:p>
          <a:p>
            <a:pPr marL="0" marR="0">
              <a:lnSpc>
                <a:spcPct val="107000"/>
              </a:lnSpc>
              <a:spcBef>
                <a:spcPts val="0"/>
              </a:spcBef>
              <a:spcAft>
                <a:spcPts val="0"/>
              </a:spcAft>
            </a:pPr>
            <a:r>
              <a:rPr lang="en-IN" sz="1800" b="1" i="1" dirty="0">
                <a:solidFill>
                  <a:srgbClr val="014461"/>
                </a:solidFill>
                <a:effectLst/>
                <a:latin typeface="Times New Roman" panose="02020603050405020304" pitchFamily="18" charset="0"/>
                <a:ea typeface="Times New Roman" panose="02020603050405020304" pitchFamily="18" charset="0"/>
                <a:cs typeface="Times New Roman" panose="02020603050405020304" pitchFamily="18" charset="0"/>
              </a:rPr>
              <a:t>Functions Of SFC:</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190500" algn="just">
              <a:lnSpc>
                <a:spcPct val="107000"/>
              </a:lnSpc>
              <a:spcBef>
                <a:spcPts val="750"/>
              </a:spcBef>
              <a:spcAft>
                <a:spcPts val="750"/>
              </a:spcAft>
            </a:pPr>
            <a:r>
              <a:rPr lang="en-IN" sz="1800" dirty="0">
                <a:solidFill>
                  <a:srgbClr val="566573"/>
                </a:solidFill>
                <a:effectLst/>
                <a:latin typeface="Times New Roman" panose="02020603050405020304" pitchFamily="18" charset="0"/>
                <a:ea typeface="Times New Roman" panose="02020603050405020304" pitchFamily="18" charset="0"/>
                <a:cs typeface="Times New Roman" panose="02020603050405020304" pitchFamily="18" charset="0"/>
              </a:rPr>
              <a:t>      The main functions of S.F.C. are as follows: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tabLst>
                <a:tab pos="457200" algn="l"/>
              </a:tabLst>
            </a:pPr>
            <a:r>
              <a:rPr lang="en-IN" sz="1800" dirty="0">
                <a:solidFill>
                  <a:srgbClr val="566573"/>
                </a:solidFill>
                <a:effectLst/>
                <a:latin typeface="Times New Roman" panose="02020603050405020304" pitchFamily="18" charset="0"/>
                <a:ea typeface="Times New Roman" panose="02020603050405020304" pitchFamily="18" charset="0"/>
                <a:cs typeface="Times New Roman" panose="02020603050405020304" pitchFamily="18" charset="0"/>
              </a:rPr>
              <a:t>It grants loan and advances to industrial concerns that are repayable within the maximum period of 20 years.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tabLst>
                <a:tab pos="457200" algn="l"/>
              </a:tabLst>
            </a:pPr>
            <a:r>
              <a:rPr lang="en-IN" sz="1800" dirty="0">
                <a:solidFill>
                  <a:srgbClr val="566573"/>
                </a:solidFill>
                <a:effectLst/>
                <a:latin typeface="Times New Roman" panose="02020603050405020304" pitchFamily="18" charset="0"/>
                <a:ea typeface="Times New Roman" panose="02020603050405020304" pitchFamily="18" charset="0"/>
                <a:cs typeface="Times New Roman" panose="02020603050405020304" pitchFamily="18" charset="0"/>
              </a:rPr>
              <a:t>It subscribes the shares and debentures of industrial concerns.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tabLst>
                <a:tab pos="457200" algn="l"/>
              </a:tabLst>
            </a:pPr>
            <a:r>
              <a:rPr lang="en-IN" sz="1800" dirty="0">
                <a:solidFill>
                  <a:srgbClr val="566573"/>
                </a:solidFill>
                <a:effectLst/>
                <a:latin typeface="Times New Roman" panose="02020603050405020304" pitchFamily="18" charset="0"/>
                <a:ea typeface="Times New Roman" panose="02020603050405020304" pitchFamily="18" charset="0"/>
                <a:cs typeface="Times New Roman" panose="02020603050405020304" pitchFamily="18" charset="0"/>
              </a:rPr>
              <a:t>It underwrites the shares and debentures of the industrial concerns.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tabLst>
                <a:tab pos="457200" algn="l"/>
              </a:tabLst>
            </a:pPr>
            <a:r>
              <a:rPr lang="en-IN" sz="1800" dirty="0">
                <a:solidFill>
                  <a:srgbClr val="566573"/>
                </a:solidFill>
                <a:effectLst/>
                <a:latin typeface="Times New Roman" panose="02020603050405020304" pitchFamily="18" charset="0"/>
                <a:ea typeface="Times New Roman" panose="02020603050405020304" pitchFamily="18" charset="0"/>
                <a:cs typeface="Times New Roman" panose="02020603050405020304" pitchFamily="18" charset="0"/>
              </a:rPr>
              <a:t>It guarantees loans raised by the industrial concerns repayable within 20 years.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tabLst>
                <a:tab pos="457200" algn="l"/>
              </a:tabLst>
            </a:pPr>
            <a:r>
              <a:rPr lang="en-IN" sz="1800" dirty="0">
                <a:solidFill>
                  <a:srgbClr val="566573"/>
                </a:solidFill>
                <a:effectLst/>
                <a:latin typeface="Times New Roman" panose="02020603050405020304" pitchFamily="18" charset="0"/>
                <a:ea typeface="Times New Roman" panose="02020603050405020304" pitchFamily="18" charset="0"/>
                <a:cs typeface="Times New Roman" panose="02020603050405020304" pitchFamily="18" charset="0"/>
              </a:rPr>
              <a:t>Guarantees deferred payments for purchase of capital goods with India.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tabLst>
                <a:tab pos="457200" algn="l"/>
              </a:tabLst>
            </a:pPr>
            <a:r>
              <a:rPr lang="en-IN" sz="1800" dirty="0">
                <a:solidFill>
                  <a:srgbClr val="566573"/>
                </a:solidFill>
                <a:effectLst/>
                <a:latin typeface="Times New Roman" panose="02020603050405020304" pitchFamily="18" charset="0"/>
                <a:ea typeface="Times New Roman" panose="02020603050405020304" pitchFamily="18" charset="0"/>
                <a:cs typeface="Times New Roman" panose="02020603050405020304" pitchFamily="18" charset="0"/>
              </a:rPr>
              <a:t>It acts as an agent of the State and central Government.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706372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8391-E0E2-43E9-B2F4-9692A5765172}"/>
              </a:ext>
            </a:extLst>
          </p:cNvPr>
          <p:cNvSpPr>
            <a:spLocks noGrp="1"/>
          </p:cNvSpPr>
          <p:nvPr>
            <p:ph type="title"/>
          </p:nvPr>
        </p:nvSpPr>
        <p:spPr/>
        <p:txBody>
          <a:bodyPr/>
          <a:lstStyle/>
          <a:p>
            <a:r>
              <a:rPr lang="en-IN"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Industrial Reconstruction Bank of India. IRBI</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547830-4B8C-4AE0-BE44-4508DFE0A9A9}"/>
              </a:ext>
            </a:extLst>
          </p:cNvPr>
          <p:cNvSpPr>
            <a:spLocks noGrp="1"/>
          </p:cNvSpPr>
          <p:nvPr>
            <p:ph idx="1"/>
          </p:nvPr>
        </p:nvSpPr>
        <p:spPr/>
        <p:txBody>
          <a:bodyPr/>
          <a:lstStyle/>
          <a:p>
            <a:r>
              <a:rPr lang="en-IN" sz="1800" dirty="0">
                <a:solidFill>
                  <a:srgbClr val="000000"/>
                </a:solidFill>
                <a:effectLst/>
                <a:latin typeface="Open Sans" panose="020B0606030504020204" pitchFamily="34" charset="0"/>
                <a:ea typeface="Times New Roman" panose="02020603050405020304" pitchFamily="18" charset="0"/>
              </a:rPr>
              <a:t>T</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 Government of India set up the Industrial Reconstruction Corporation of India (IRCI) in 1971 under the Indian Companies Act particularly to look into the problems of the sick units and provide assistance for their, speedy reconstruction and rehabilitation. In August 1984, the Government passed an act converting the IRCI into the Industrial Reconstruction Bank of India. IRBI has been set up with a view of enabling it to function as the principal credit and reconstruction agency for industrial revival by undertaking modernisation, expansion, reorganisation, diversification or rationalisation of industry and to coordinate similar work of the other institutions engaged therein and to assist and rehabilitate industrial concerns.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9257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C3713-8D58-4208-80F1-2EC1737759D2}"/>
              </a:ext>
            </a:extLst>
          </p:cNvPr>
          <p:cNvSpPr>
            <a:spLocks noGrp="1"/>
          </p:cNvSpPr>
          <p:nvPr>
            <p:ph type="title"/>
          </p:nvPr>
        </p:nvSpPr>
        <p:spPr/>
        <p:txBody>
          <a:bodyPr/>
          <a:lstStyle/>
          <a:p>
            <a:r>
              <a:rPr lang="en-US" dirty="0"/>
              <a:t>Commercial banks</a:t>
            </a:r>
            <a:endParaRPr lang="en-IN" dirty="0"/>
          </a:p>
        </p:txBody>
      </p:sp>
      <p:sp>
        <p:nvSpPr>
          <p:cNvPr id="3" name="Content Placeholder 2">
            <a:extLst>
              <a:ext uri="{FF2B5EF4-FFF2-40B4-BE49-F238E27FC236}">
                <a16:creationId xmlns:a16="http://schemas.microsoft.com/office/drawing/2014/main" id="{7EF88B7D-9135-443E-B1C0-1E4E5D500E32}"/>
              </a:ext>
            </a:extLst>
          </p:cNvPr>
          <p:cNvSpPr>
            <a:spLocks noGrp="1"/>
          </p:cNvSpPr>
          <p:nvPr>
            <p:ph idx="1"/>
          </p:nvPr>
        </p:nvSpPr>
        <p:spPr/>
        <p:txBody>
          <a:bodyPr>
            <a:normAutofit/>
          </a:bodyPr>
          <a:lstStyle/>
          <a:p>
            <a:r>
              <a:rPr lang="en-IN" sz="2000" b="1" i="0" dirty="0">
                <a:solidFill>
                  <a:srgbClr val="202124"/>
                </a:solidFill>
                <a:effectLst/>
                <a:latin typeface="Arial Black" panose="020B0A04020102020204" pitchFamily="34" charset="0"/>
              </a:rPr>
              <a:t>Receiving deposits from the public.</a:t>
            </a:r>
          </a:p>
          <a:p>
            <a:r>
              <a:rPr lang="en-IN" sz="2000" b="1" i="0" dirty="0">
                <a:solidFill>
                  <a:srgbClr val="202124"/>
                </a:solidFill>
                <a:effectLst/>
                <a:latin typeface="Arial Black" panose="020B0A04020102020204" pitchFamily="34" charset="0"/>
              </a:rPr>
              <a:t>Making </a:t>
            </a:r>
            <a:r>
              <a:rPr lang="en-IN" sz="2000" b="1" dirty="0">
                <a:solidFill>
                  <a:srgbClr val="202124"/>
                </a:solidFill>
                <a:latin typeface="Arial Black" panose="020B0A04020102020204" pitchFamily="34" charset="0"/>
              </a:rPr>
              <a:t>various loans and advances.</a:t>
            </a:r>
          </a:p>
          <a:p>
            <a:r>
              <a:rPr lang="en-IN" sz="2000" b="1" dirty="0">
                <a:solidFill>
                  <a:srgbClr val="202124"/>
                </a:solidFill>
                <a:latin typeface="Arial Black" panose="020B0A04020102020204" pitchFamily="34" charset="0"/>
              </a:rPr>
              <a:t>Use of the </a:t>
            </a:r>
            <a:r>
              <a:rPr lang="en-IN" sz="2000" b="1" dirty="0">
                <a:solidFill>
                  <a:srgbClr val="202124"/>
                </a:solidFill>
                <a:highlight>
                  <a:srgbClr val="FFFF00"/>
                </a:highlight>
                <a:latin typeface="Arial Black" panose="020B0A04020102020204" pitchFamily="34" charset="0"/>
              </a:rPr>
              <a:t>cheque system.</a:t>
            </a:r>
          </a:p>
          <a:p>
            <a:r>
              <a:rPr lang="en-IN" sz="2000" b="1" i="0" dirty="0">
                <a:solidFill>
                  <a:srgbClr val="202124"/>
                </a:solidFill>
                <a:effectLst/>
                <a:latin typeface="Arial Black" panose="020B0A04020102020204" pitchFamily="34" charset="0"/>
              </a:rPr>
              <a:t>Transfer of funds.</a:t>
            </a:r>
          </a:p>
          <a:p>
            <a:r>
              <a:rPr lang="en-IN" sz="2000" b="1" dirty="0">
                <a:solidFill>
                  <a:srgbClr val="202124"/>
                </a:solidFill>
                <a:latin typeface="Arial Black" panose="020B0A04020102020204" pitchFamily="34" charset="0"/>
              </a:rPr>
              <a:t>Safety </a:t>
            </a:r>
            <a:r>
              <a:rPr lang="en-IN" sz="2000" b="1" dirty="0">
                <a:solidFill>
                  <a:srgbClr val="202124"/>
                </a:solidFill>
                <a:highlight>
                  <a:srgbClr val="FFFF00"/>
                </a:highlight>
                <a:latin typeface="Arial Black" panose="020B0A04020102020204" pitchFamily="34" charset="0"/>
              </a:rPr>
              <a:t>lockers to keep valuable articles of customers in safe custody.</a:t>
            </a:r>
          </a:p>
          <a:p>
            <a:r>
              <a:rPr lang="en-IN" sz="2000" b="1" i="0" dirty="0">
                <a:solidFill>
                  <a:srgbClr val="202124"/>
                </a:solidFill>
                <a:effectLst/>
                <a:latin typeface="Arial Black" panose="020B0A04020102020204" pitchFamily="34" charset="0"/>
              </a:rPr>
              <a:t>Savings accounts to individuals and small businesses.</a:t>
            </a:r>
          </a:p>
          <a:p>
            <a:endParaRPr lang="en-IN" dirty="0"/>
          </a:p>
        </p:txBody>
      </p:sp>
    </p:spTree>
    <p:extLst>
      <p:ext uri="{BB962C8B-B14F-4D97-AF65-F5344CB8AC3E}">
        <p14:creationId xmlns:p14="http://schemas.microsoft.com/office/powerpoint/2010/main" val="28212615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5A4993D-67D4-4C59-9AF9-4D0461F36229}"/>
              </a:ext>
            </a:extLst>
          </p:cNvPr>
          <p:cNvSpPr>
            <a:spLocks noGrp="1" noChangeArrowheads="1"/>
          </p:cNvSpPr>
          <p:nvPr>
            <p:ph idx="1"/>
          </p:nvPr>
        </p:nvSpPr>
        <p:spPr bwMode="auto">
          <a:xfrm>
            <a:off x="1083077" y="1118486"/>
            <a:ext cx="10227074"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6600"/>
                </a:solidFill>
                <a:effectLst/>
                <a:latin typeface="Roboto" panose="02000000000000000000" pitchFamily="2" charset="0"/>
                <a:ea typeface="Times New Roman" panose="02020603050405020304" pitchFamily="18" charset="0"/>
                <a:cs typeface="Times New Roman" panose="02020603050405020304" pitchFamily="18" charset="0"/>
              </a:rPr>
              <a:t>Functions of Industrial Reconstruction Bank of India</a:t>
            </a:r>
            <a:endParaRPr kumimoji="0" lang="en-US" altLang="en-US" sz="14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400050" marR="0" lvl="0" indent="-400050" algn="just" defTabSz="914400" rtl="0" eaLnBrk="0" fontAlgn="base" latinLnBrk="0" hangingPunct="0">
              <a:lnSpc>
                <a:spcPct val="100000"/>
              </a:lnSpc>
              <a:spcBef>
                <a:spcPct val="0"/>
              </a:spcBef>
              <a:spcAft>
                <a:spcPct val="0"/>
              </a:spcAft>
              <a:buClrTx/>
              <a:buSzTx/>
              <a:buFontTx/>
              <a:buAutoNum type="romanLcParenBoth"/>
              <a:tabLst/>
            </a:pPr>
            <a:r>
              <a:rPr kumimoji="0" lang="en-US" altLang="en-US" sz="1400" b="0" i="0" u="none" strike="noStrike" cap="none" normalizeH="0" baseline="0" dirty="0">
                <a:ln>
                  <a:noFill/>
                </a:ln>
                <a:solidFill>
                  <a:srgbClr val="000000"/>
                </a:solidFill>
                <a:effectLst/>
                <a:latin typeface="Open Sans" panose="020B0606030504020204" pitchFamily="34" charset="0"/>
                <a:ea typeface="Times New Roman" panose="02020603050405020304" pitchFamily="18" charset="0"/>
              </a:rPr>
              <a:t>IRBI is empowered to grant loans and advances to industrial concerns.</a:t>
            </a:r>
          </a:p>
          <a:p>
            <a:pPr marL="400050" marR="0" lvl="0" indent="-400050" algn="just" defTabSz="914400" rtl="0" eaLnBrk="0" fontAlgn="base" latinLnBrk="0" hangingPunct="0">
              <a:lnSpc>
                <a:spcPct val="100000"/>
              </a:lnSpc>
              <a:spcBef>
                <a:spcPct val="0"/>
              </a:spcBef>
              <a:spcAft>
                <a:spcPct val="0"/>
              </a:spcAft>
              <a:buClrTx/>
              <a:buSzTx/>
              <a:buFontTx/>
              <a:buAutoNum type="romanLcParenBoth"/>
              <a:tabLst/>
            </a:pP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Open Sans" panose="020B0606030504020204" pitchFamily="34" charset="0"/>
                <a:ea typeface="Times New Roman" panose="02020603050405020304" pitchFamily="18" charset="0"/>
              </a:rPr>
              <a:t>(ii) To undertake stock, shares, bonds and debentures.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Open Sans" panose="020B0606030504020204" pitchFamily="34" charset="0"/>
                <a:ea typeface="Times New Roman" panose="02020603050405020304" pitchFamily="18" charset="0"/>
              </a:rPr>
              <a:t>(iii) To guarantee loans/deferred payments and performance obligations of any contract undertaken by industrial concerns.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Open Sans" panose="020B0606030504020204" pitchFamily="34" charset="0"/>
                <a:ea typeface="Times New Roman" panose="02020603050405020304" pitchFamily="18" charset="0"/>
              </a:rPr>
              <a:t>(iv) To act as an agent of Central and State Governments, Reserve Bank of India, State Bank of India, Scheduled commercial and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Open Sans" panose="020B0606030504020204" pitchFamily="34" charset="0"/>
                <a:ea typeface="Times New Roman" panose="02020603050405020304" pitchFamily="18" charset="0"/>
              </a:rPr>
              <a:t> cooperative Banks, Public financial institutions, State financial corporations and such other persons as Central Governments may </a:t>
            </a:r>
            <a:r>
              <a:rPr kumimoji="0" lang="en-US" altLang="en-US" sz="1400" b="0" i="0" u="none" strike="noStrike" cap="none" normalizeH="0" baseline="0" dirty="0" err="1">
                <a:ln>
                  <a:noFill/>
                </a:ln>
                <a:solidFill>
                  <a:srgbClr val="000000"/>
                </a:solidFill>
                <a:effectLst/>
                <a:latin typeface="Open Sans" panose="020B0606030504020204" pitchFamily="34" charset="0"/>
                <a:ea typeface="Times New Roman" panose="02020603050405020304" pitchFamily="18" charset="0"/>
              </a:rPr>
              <a:t>authorise</a:t>
            </a:r>
            <a:r>
              <a:rPr kumimoji="0" lang="en-US" altLang="en-US" sz="1400" b="0" i="0" u="none" strike="noStrike" cap="none" normalizeH="0" baseline="0" dirty="0">
                <a:ln>
                  <a:noFill/>
                </a:ln>
                <a:solidFill>
                  <a:srgbClr val="000000"/>
                </a:solidFill>
                <a:effectLst/>
                <a:latin typeface="Open Sans" panose="020B0606030504020204" pitchFamily="34" charset="0"/>
                <a:ea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Open Sans" panose="020B0606030504020204" pitchFamily="34" charset="0"/>
                <a:ea typeface="Times New Roman" panose="02020603050405020304" pitchFamily="18" charset="0"/>
              </a:rPr>
              <a:t>(v) To engage in development activities such as providing infrastructural facilities, raw materials, consultancy, managerial and merchant banking services for reconstruction and development of industrial concerns and providing machinery and other equipment on lease or hire purchase basis etc.</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Open Sans" panose="020B0606030504020204" pitchFamily="34" charset="0"/>
                <a:ea typeface="Times New Roman" panose="02020603050405020304" pitchFamily="18" charset="0"/>
              </a:rPr>
              <a:t>Through its consultancy services, IRBI attempts to help banks and financial institutions to assess intrinsic worth of sick units which are seeking assistance for revival. Through its merchant banking services, IRBI helps the units in the process of (amalgamation, merger) and reconstruction/ Equipment leasing is, in fact, an extension of the IRBI hire purchase scheme.</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79761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8AC53-2117-41C8-9EE8-CCFE2EB836C6}"/>
              </a:ext>
            </a:extLst>
          </p:cNvPr>
          <p:cNvSpPr>
            <a:spLocks noGrp="1"/>
          </p:cNvSpPr>
          <p:nvPr>
            <p:ph type="title"/>
          </p:nvPr>
        </p:nvSpPr>
        <p:spPr/>
        <p:txBody>
          <a:bodyPr>
            <a:normAutofit fontScale="90000"/>
          </a:bodyPr>
          <a:lstStyle/>
          <a:p>
            <a:r>
              <a:rPr lang="en-US" b="0" i="0" dirty="0">
                <a:solidFill>
                  <a:srgbClr val="202124"/>
                </a:solidFill>
                <a:effectLst/>
                <a:latin typeface="arial" panose="020B0604020202020204" pitchFamily="34" charset="0"/>
              </a:rPr>
              <a:t>SIDC - is State Industrial Development Corporations</a:t>
            </a:r>
            <a:br>
              <a:rPr lang="en-US" b="0" i="0" dirty="0">
                <a:solidFill>
                  <a:srgbClr val="202124"/>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72A2EFD9-6919-49C4-ABB1-680493A4E833}"/>
              </a:ext>
            </a:extLst>
          </p:cNvPr>
          <p:cNvSpPr>
            <a:spLocks noGrp="1"/>
          </p:cNvSpPr>
          <p:nvPr>
            <p:ph idx="1"/>
          </p:nvPr>
        </p:nvSpPr>
        <p:spPr/>
        <p:txBody>
          <a:bodyPr/>
          <a:lstStyle/>
          <a:p>
            <a:pPr marL="0" marR="0" algn="just">
              <a:spcBef>
                <a:spcPts val="0"/>
              </a:spcBef>
              <a:spcAft>
                <a:spcPts val="1000"/>
              </a:spcAft>
            </a:pPr>
            <a:r>
              <a:rPr lang="en-IN" sz="1800" b="1" dirty="0">
                <a:solidFill>
                  <a:srgbClr val="000000"/>
                </a:solidFill>
                <a:effectLst/>
                <a:latin typeface="Open Sans" panose="020B0606030504020204" pitchFamily="34" charset="0"/>
                <a:ea typeface="Times New Roman" panose="02020603050405020304" pitchFamily="18" charset="0"/>
              </a:rPr>
              <a:t>Objectives of SIDC </a:t>
            </a:r>
            <a:endParaRPr lang="en-IN" sz="1800" b="1" dirty="0">
              <a:effectLst/>
              <a:latin typeface="Times New Roman" panose="02020603050405020304" pitchFamily="18" charset="0"/>
              <a:ea typeface="Times New Roman" panose="02020603050405020304" pitchFamily="18" charset="0"/>
            </a:endParaRPr>
          </a:p>
          <a:p>
            <a:pPr marL="0" marR="0" algn="just">
              <a:spcBef>
                <a:spcPts val="0"/>
              </a:spcBef>
              <a:spcAft>
                <a:spcPts val="1000"/>
              </a:spcAft>
            </a:pPr>
            <a:r>
              <a:rPr lang="en-IN" sz="1800" dirty="0">
                <a:solidFill>
                  <a:srgbClr val="000000"/>
                </a:solidFill>
                <a:effectLst/>
                <a:latin typeface="Open Sans" panose="020B0606030504020204" pitchFamily="34" charset="0"/>
                <a:ea typeface="Times New Roman" panose="02020603050405020304" pitchFamily="18" charset="0"/>
              </a:rPr>
              <a:t>The main objectives of SIDC are as follows:-</a:t>
            </a:r>
            <a:endParaRPr lang="en-IN" sz="18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100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rPr>
              <a:t>SIDC aims to promote micro, small and medium enterprises.</a:t>
            </a:r>
            <a:endParaRPr lang="en-IN" sz="18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100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rPr>
              <a:t>It aids in the establishment of entrepreneurship and skill development.</a:t>
            </a:r>
            <a:endParaRPr lang="en-IN" sz="18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100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rPr>
              <a:t>It helps in facilitating industrial infrastructure development.</a:t>
            </a:r>
            <a:endParaRPr lang="en-IN" sz="18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100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rPr>
              <a:t>It aims in providing publicity and marketing support to industries.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645143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8B887E-6349-49AC-976C-A65747E2D9E9}"/>
              </a:ext>
            </a:extLst>
          </p:cNvPr>
          <p:cNvSpPr>
            <a:spLocks noGrp="1"/>
          </p:cNvSpPr>
          <p:nvPr>
            <p:ph idx="1"/>
          </p:nvPr>
        </p:nvSpPr>
        <p:spPr>
          <a:xfrm>
            <a:off x="426129" y="1118586"/>
            <a:ext cx="11105964" cy="4714042"/>
          </a:xfrm>
        </p:spPr>
        <p:txBody>
          <a:bodyPr>
            <a:normAutofit fontScale="77500" lnSpcReduction="20000"/>
          </a:bodyPr>
          <a:lstStyle/>
          <a:p>
            <a:pPr marL="0" marR="0" indent="0" algn="just">
              <a:spcBef>
                <a:spcPts val="1600"/>
              </a:spcBef>
              <a:spcAft>
                <a:spcPts val="1000"/>
              </a:spcAft>
              <a:buNone/>
            </a:pPr>
            <a:endParaRPr lang="en-IN" sz="1800" b="1" dirty="0">
              <a:effectLst/>
              <a:latin typeface="Times New Roman" panose="02020603050405020304" pitchFamily="18" charset="0"/>
              <a:ea typeface="Times New Roman" panose="02020603050405020304" pitchFamily="18" charset="0"/>
            </a:endParaRPr>
          </a:p>
          <a:p>
            <a:pPr marL="0" marR="0" indent="0" algn="just">
              <a:spcBef>
                <a:spcPts val="0"/>
              </a:spcBef>
              <a:spcAft>
                <a:spcPts val="1000"/>
              </a:spcAft>
              <a:buNone/>
            </a:pPr>
            <a:r>
              <a:rPr lang="en-IN" sz="1800" dirty="0">
                <a:solidFill>
                  <a:srgbClr val="000000"/>
                </a:solidFill>
                <a:effectLst/>
                <a:latin typeface="Open Sans" panose="020B0606030504020204" pitchFamily="34" charset="0"/>
                <a:ea typeface="Times New Roman" panose="02020603050405020304" pitchFamily="18" charset="0"/>
              </a:rPr>
              <a:t>                             Functions of SIDC are:-</a:t>
            </a:r>
            <a:endParaRPr lang="en-IN" sz="18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1000"/>
              </a:spcAft>
              <a:buSzPts val="1000"/>
              <a:buFont typeface="Symbol" panose="05050102010706020507" pitchFamily="18" charset="2"/>
              <a:buChar char=""/>
              <a:tabLst>
                <a:tab pos="457200" algn="l"/>
              </a:tabLst>
            </a:pPr>
            <a:endParaRPr lang="en-IN" sz="1800" dirty="0">
              <a:solidFill>
                <a:srgbClr val="000000"/>
              </a:solidFill>
              <a:effectLst/>
              <a:latin typeface="Open Sans" panose="020B0606030504020204" pitchFamily="34" charset="0"/>
              <a:ea typeface="Times New Roman" panose="02020603050405020304" pitchFamily="18" charset="0"/>
            </a:endParaRPr>
          </a:p>
          <a:p>
            <a:pPr marL="342900" marR="0" lvl="0" indent="-342900" algn="just" fontAlgn="base">
              <a:spcBef>
                <a:spcPts val="0"/>
              </a:spcBef>
              <a:spcAft>
                <a:spcPts val="1000"/>
              </a:spcAft>
              <a:buSzPts val="1000"/>
              <a:buFont typeface="Symbol" panose="05050102010706020507" pitchFamily="18" charset="2"/>
              <a:buChar char=""/>
              <a:tabLst>
                <a:tab pos="457200" algn="l"/>
              </a:tabLst>
            </a:pPr>
            <a:endParaRPr lang="en-IN" sz="1800" dirty="0">
              <a:solidFill>
                <a:srgbClr val="000000"/>
              </a:solidFill>
              <a:effectLst/>
              <a:latin typeface="Open Sans" panose="020B0606030504020204" pitchFamily="34" charset="0"/>
              <a:ea typeface="Times New Roman" panose="02020603050405020304" pitchFamily="18" charset="0"/>
            </a:endParaRPr>
          </a:p>
          <a:p>
            <a:pPr marL="342900" marR="0" lvl="0" indent="-342900" algn="just" fontAlgn="base">
              <a:spcBef>
                <a:spcPts val="0"/>
              </a:spcBef>
              <a:spcAft>
                <a:spcPts val="100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rPr>
              <a:t>SIDCs procure scarce raw materials from the domestic market and international market and make it available to the needy small scale industries as per their requirements. </a:t>
            </a:r>
            <a:endParaRPr lang="en-IN" sz="18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100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rPr>
              <a:t>SIDCs take up various schemes to provide the various industrial units with efficient marketing assistance. SIDCs participate in tenders floated by the state government departments.</a:t>
            </a:r>
            <a:endParaRPr lang="en-IN" sz="18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100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rPr>
              <a:t>To obtain orders and distribute them among various small scale units, SIDCs make advance payments.</a:t>
            </a:r>
            <a:endParaRPr lang="en-IN" sz="18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100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rPr>
              <a:t>It helps in solving working capital problems of the various industrial units.</a:t>
            </a:r>
            <a:endParaRPr lang="en-IN" sz="18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100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rPr>
              <a:t>SIDCs have developed websites so that the products manufactured by the industrial units are displayed in the foreign markets. It provides export marketing assistance and helps in procuring export orders.</a:t>
            </a:r>
            <a:endParaRPr lang="en-IN" sz="18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100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rPr>
              <a:t>SIDCs also promote industrial units run by women entrepreneurs.</a:t>
            </a:r>
            <a:endParaRPr lang="en-IN" sz="18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100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rPr>
              <a:t>SIDCs help in setting up skill development centres where workers are trained in various skills and industrial activities. This is to ensure the supply of skilled labourers to various small scale industries.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8133801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BBFE8-EFA1-43B7-94F7-452234CCC63C}"/>
              </a:ext>
            </a:extLst>
          </p:cNvPr>
          <p:cNvSpPr>
            <a:spLocks noGrp="1"/>
          </p:cNvSpPr>
          <p:nvPr>
            <p:ph type="title"/>
          </p:nvPr>
        </p:nvSpPr>
        <p:spPr/>
        <p:txBody>
          <a:bodyPr/>
          <a:lstStyle/>
          <a:p>
            <a:r>
              <a:rPr lang="en-US" b="0" i="0" dirty="0">
                <a:solidFill>
                  <a:srgbClr val="4D5156"/>
                </a:solidFill>
                <a:effectLst/>
                <a:latin typeface="arial" panose="020B0604020202020204" pitchFamily="34" charset="0"/>
              </a:rPr>
              <a:t>SIDBI-Small Industries Development Bank of India (SIDBI)</a:t>
            </a:r>
            <a:endParaRPr lang="en-IN" dirty="0"/>
          </a:p>
        </p:txBody>
      </p:sp>
      <p:sp>
        <p:nvSpPr>
          <p:cNvPr id="3" name="Content Placeholder 2">
            <a:extLst>
              <a:ext uri="{FF2B5EF4-FFF2-40B4-BE49-F238E27FC236}">
                <a16:creationId xmlns:a16="http://schemas.microsoft.com/office/drawing/2014/main" id="{87033AAE-1056-4DF2-94E6-58FEEEBDA877}"/>
              </a:ext>
            </a:extLst>
          </p:cNvPr>
          <p:cNvSpPr>
            <a:spLocks noGrp="1"/>
          </p:cNvSpPr>
          <p:nvPr>
            <p:ph idx="1"/>
          </p:nvPr>
        </p:nvSpPr>
        <p:spPr/>
        <p:txBody>
          <a:bodyPr/>
          <a:lstStyle/>
          <a:p>
            <a:pPr marL="0" marR="0" algn="just" fontAlgn="base">
              <a:lnSpc>
                <a:spcPct val="107000"/>
              </a:lnSpc>
              <a:spcBef>
                <a:spcPts val="0"/>
              </a:spcBef>
              <a:spcAft>
                <a:spcPts val="0"/>
              </a:spcAft>
            </a:pPr>
            <a:r>
              <a:rPr lang="en-IN" sz="1800" b="1" dirty="0">
                <a:solidFill>
                  <a:srgbClr val="000000"/>
                </a:solidFill>
                <a:effectLst/>
                <a:latin typeface="Bree Serif"/>
                <a:ea typeface="Times New Roman" panose="02020603050405020304" pitchFamily="18" charset="0"/>
                <a:cs typeface="Times New Roman" panose="02020603050405020304" pitchFamily="18" charset="0"/>
              </a:rPr>
              <a:t>Objectives of SIDBI</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gn="just" fontAlgn="base">
              <a:lnSpc>
                <a:spcPct val="107000"/>
              </a:lnSpc>
              <a:spcBef>
                <a:spcPts val="0"/>
              </a:spcBef>
              <a:spcAft>
                <a:spcPts val="0"/>
              </a:spcAft>
              <a:tabLst>
                <a:tab pos="457200" algn="l"/>
              </a:tabLst>
            </a:pPr>
            <a:r>
              <a:rPr lang="en-IN" sz="1800" dirty="0">
                <a:solidFill>
                  <a:srgbClr val="555555"/>
                </a:solidFill>
                <a:effectLst/>
                <a:latin typeface="Georgia, serif"/>
                <a:ea typeface="Calibri" panose="020F0502020204030204" pitchFamily="34" charset="0"/>
                <a:cs typeface="Times New Roman" panose="02020603050405020304" pitchFamily="18" charset="0"/>
              </a:rPr>
              <a:t>To promote marketing of products of small scale sector.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tabLst>
                <a:tab pos="457200" algn="l"/>
              </a:tabLst>
            </a:pPr>
            <a:r>
              <a:rPr lang="en-IN" sz="1800" dirty="0">
                <a:solidFill>
                  <a:srgbClr val="555555"/>
                </a:solidFill>
                <a:effectLst/>
                <a:latin typeface="Georgia, serif"/>
                <a:ea typeface="Calibri" panose="020F0502020204030204" pitchFamily="34" charset="0"/>
                <a:cs typeface="Times New Roman" panose="02020603050405020304" pitchFamily="18" charset="0"/>
              </a:rPr>
              <a:t>To upgrade technology and also undertaking modernization of small scale units.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tabLst>
                <a:tab pos="457200" algn="l"/>
              </a:tabLst>
            </a:pPr>
            <a:r>
              <a:rPr lang="en-IN" sz="1800" dirty="0">
                <a:solidFill>
                  <a:srgbClr val="555555"/>
                </a:solidFill>
                <a:effectLst/>
                <a:latin typeface="Georgia, serif"/>
                <a:ea typeface="Calibri" panose="020F0502020204030204" pitchFamily="34" charset="0"/>
                <a:cs typeface="Times New Roman" panose="02020603050405020304" pitchFamily="18" charset="0"/>
              </a:rPr>
              <a:t>To provide more financial assistance to small scale ancillary and tiny sector.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tabLst>
                <a:tab pos="457200" algn="l"/>
              </a:tabLst>
            </a:pPr>
            <a:r>
              <a:rPr lang="en-IN" sz="1800" dirty="0">
                <a:solidFill>
                  <a:srgbClr val="555555"/>
                </a:solidFill>
                <a:effectLst/>
                <a:latin typeface="Georgia, serif"/>
                <a:ea typeface="Calibri" panose="020F0502020204030204" pitchFamily="34" charset="0"/>
                <a:cs typeface="Times New Roman" panose="02020603050405020304" pitchFamily="18" charset="0"/>
              </a:rPr>
              <a:t>To encourage employment oriented industries.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tabLst>
                <a:tab pos="457200" algn="l"/>
              </a:tabLst>
            </a:pPr>
            <a:r>
              <a:rPr lang="en-IN" sz="1800" dirty="0">
                <a:solidFill>
                  <a:srgbClr val="555555"/>
                </a:solidFill>
                <a:effectLst/>
                <a:latin typeface="Georgia, serif"/>
                <a:ea typeface="Calibri" panose="020F0502020204030204" pitchFamily="34" charset="0"/>
                <a:cs typeface="Times New Roman" panose="02020603050405020304" pitchFamily="18" charset="0"/>
              </a:rPr>
              <a:t>To coordinate all the other institutions involved in the promotion of small scale industries.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33875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3E0BE-288C-46D8-8821-AC441A670FA4}"/>
              </a:ext>
            </a:extLst>
          </p:cNvPr>
          <p:cNvSpPr>
            <a:spLocks noGrp="1"/>
          </p:cNvSpPr>
          <p:nvPr>
            <p:ph type="title"/>
          </p:nvPr>
        </p:nvSpPr>
        <p:spPr/>
        <p:txBody>
          <a:bodyPr/>
          <a:lstStyle/>
          <a:p>
            <a:pPr marL="0" marR="0" fontAlgn="base">
              <a:lnSpc>
                <a:spcPct val="107000"/>
              </a:lnSpc>
              <a:spcBef>
                <a:spcPts val="0"/>
              </a:spcBef>
              <a:spcAft>
                <a:spcPts val="0"/>
              </a:spcAft>
            </a:pPr>
            <a:r>
              <a:rPr lang="en-IN" sz="1800" b="1" dirty="0">
                <a:solidFill>
                  <a:srgbClr val="000000"/>
                </a:solidFill>
                <a:effectLst/>
                <a:latin typeface="Bree Serif"/>
                <a:ea typeface="Times New Roman" panose="02020603050405020304" pitchFamily="18" charset="0"/>
                <a:cs typeface="Times New Roman" panose="02020603050405020304" pitchFamily="18" charset="0"/>
              </a:rPr>
              <a:t>Functions of SIDBI</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E23C55A-E8DF-42DD-B4BF-77552E15A2D2}"/>
              </a:ext>
            </a:extLst>
          </p:cNvPr>
          <p:cNvSpPr>
            <a:spLocks noGrp="1"/>
          </p:cNvSpPr>
          <p:nvPr>
            <p:ph idx="1"/>
          </p:nvPr>
        </p:nvSpPr>
        <p:spPr/>
        <p:txBody>
          <a:bodyPr/>
          <a:lstStyle/>
          <a:p>
            <a:r>
              <a:rPr lang="en-IN" sz="1800" b="1" dirty="0">
                <a:solidFill>
                  <a:srgbClr val="0C0000"/>
                </a:solidFill>
                <a:effectLst/>
                <a:latin typeface="Bree Serif"/>
                <a:ea typeface="Calibri" panose="020F0502020204030204" pitchFamily="34" charset="0"/>
                <a:cs typeface="Times New Roman" panose="02020603050405020304" pitchFamily="18" charset="0"/>
              </a:rPr>
              <a:t>Refinance to SSI</a:t>
            </a:r>
          </a:p>
          <a:p>
            <a:r>
              <a:rPr lang="en-IN" sz="1800" b="1" dirty="0">
                <a:solidFill>
                  <a:srgbClr val="0C0000"/>
                </a:solidFill>
                <a:effectLst/>
                <a:latin typeface="Bree Serif"/>
                <a:ea typeface="Calibri" panose="020F0502020204030204" pitchFamily="34" charset="0"/>
                <a:cs typeface="Times New Roman" panose="02020603050405020304" pitchFamily="18" charset="0"/>
              </a:rPr>
              <a:t>Discounting the bills of SSIs</a:t>
            </a:r>
            <a:endParaRPr lang="en-IN" sz="1800" b="1" dirty="0">
              <a:solidFill>
                <a:srgbClr val="0C0000"/>
              </a:solidFill>
              <a:latin typeface="Bree Serif"/>
              <a:ea typeface="Calibri" panose="020F0502020204030204" pitchFamily="34" charset="0"/>
              <a:cs typeface="Times New Roman" panose="02020603050405020304" pitchFamily="18" charset="0"/>
            </a:endParaRPr>
          </a:p>
          <a:p>
            <a:r>
              <a:rPr lang="en-IN" sz="1800" b="1" dirty="0">
                <a:solidFill>
                  <a:srgbClr val="0C0000"/>
                </a:solidFill>
                <a:effectLst/>
                <a:latin typeface="Bree Serif"/>
                <a:ea typeface="Calibri" panose="020F0502020204030204" pitchFamily="34" charset="0"/>
                <a:cs typeface="Times New Roman" panose="02020603050405020304" pitchFamily="18" charset="0"/>
              </a:rPr>
              <a:t>SIDBI offers assistance to exports</a:t>
            </a:r>
          </a:p>
          <a:p>
            <a:r>
              <a:rPr lang="en-IN" sz="1800" b="1" dirty="0">
                <a:solidFill>
                  <a:srgbClr val="0C0000"/>
                </a:solidFill>
                <a:effectLst/>
                <a:latin typeface="Bree Serif"/>
                <a:ea typeface="Calibri" panose="020F0502020204030204" pitchFamily="34" charset="0"/>
                <a:cs typeface="Times New Roman" panose="02020603050405020304" pitchFamily="18" charset="0"/>
              </a:rPr>
              <a:t>Seed capital and also soft loan Assistance</a:t>
            </a:r>
            <a:endParaRPr lang="en-IN" sz="1800" b="1" dirty="0">
              <a:solidFill>
                <a:srgbClr val="0C0000"/>
              </a:solidFill>
              <a:latin typeface="Bree Serif"/>
              <a:ea typeface="Calibri" panose="020F0502020204030204" pitchFamily="34" charset="0"/>
              <a:cs typeface="Times New Roman" panose="02020603050405020304" pitchFamily="18" charset="0"/>
            </a:endParaRPr>
          </a:p>
          <a:p>
            <a:r>
              <a:rPr lang="en-IN" sz="1800" b="1" dirty="0">
                <a:solidFill>
                  <a:srgbClr val="0C0000"/>
                </a:solidFill>
                <a:effectLst/>
                <a:latin typeface="Bree Serif"/>
                <a:ea typeface="Calibri" panose="020F0502020204030204" pitchFamily="34" charset="0"/>
                <a:cs typeface="Times New Roman" panose="02020603050405020304" pitchFamily="18" charset="0"/>
              </a:rPr>
              <a:t>Factoring, Leasing and HP finance</a:t>
            </a:r>
          </a:p>
          <a:p>
            <a:r>
              <a:rPr lang="en-IN" sz="1800" b="1" dirty="0">
                <a:solidFill>
                  <a:srgbClr val="0C0000"/>
                </a:solidFill>
                <a:effectLst/>
                <a:latin typeface="Bree Serif"/>
                <a:ea typeface="Calibri" panose="020F0502020204030204" pitchFamily="34" charset="0"/>
                <a:cs typeface="Times New Roman" panose="02020603050405020304" pitchFamily="18" charset="0"/>
              </a:rPr>
              <a:t>Venture capital</a:t>
            </a:r>
            <a:endParaRPr lang="en-IN" dirty="0"/>
          </a:p>
        </p:txBody>
      </p:sp>
    </p:spTree>
    <p:extLst>
      <p:ext uri="{BB962C8B-B14F-4D97-AF65-F5344CB8AC3E}">
        <p14:creationId xmlns:p14="http://schemas.microsoft.com/office/powerpoint/2010/main" val="585196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E962-F9E4-4946-BD68-EB9A4EB5AA4A}"/>
              </a:ext>
            </a:extLst>
          </p:cNvPr>
          <p:cNvSpPr>
            <a:spLocks noGrp="1"/>
          </p:cNvSpPr>
          <p:nvPr>
            <p:ph type="title"/>
          </p:nvPr>
        </p:nvSpPr>
        <p:spPr/>
        <p:txBody>
          <a:bodyPr/>
          <a:lstStyle/>
          <a:p>
            <a:r>
              <a:rPr lang="en-IN" b="1" dirty="0"/>
              <a:t>COMMERCIAL</a:t>
            </a:r>
            <a:r>
              <a:rPr lang="en-IN" dirty="0"/>
              <a:t> </a:t>
            </a:r>
            <a:r>
              <a:rPr lang="en-IN" b="1" dirty="0"/>
              <a:t>BANKS</a:t>
            </a:r>
            <a:endParaRPr lang="en-IN" dirty="0"/>
          </a:p>
        </p:txBody>
      </p:sp>
      <p:sp>
        <p:nvSpPr>
          <p:cNvPr id="3" name="Content Placeholder 2">
            <a:extLst>
              <a:ext uri="{FF2B5EF4-FFF2-40B4-BE49-F238E27FC236}">
                <a16:creationId xmlns:a16="http://schemas.microsoft.com/office/drawing/2014/main" id="{F615DF81-4457-4A9A-8C09-FD508D3BAF47}"/>
              </a:ext>
            </a:extLst>
          </p:cNvPr>
          <p:cNvSpPr>
            <a:spLocks noGrp="1"/>
          </p:cNvSpPr>
          <p:nvPr>
            <p:ph idx="1"/>
          </p:nvPr>
        </p:nvSpPr>
        <p:spPr/>
        <p:txBody>
          <a:bodyPr>
            <a:normAutofit lnSpcReduction="10000"/>
          </a:bodyPr>
          <a:lstStyle/>
          <a:p>
            <a:r>
              <a:rPr lang="en-IN" dirty="0">
                <a:latin typeface="Arial Black" panose="020B0A04020102020204" pitchFamily="34" charset="0"/>
              </a:rPr>
              <a:t>Commercial  banks are regulated under the banking Regulation Act 1949. and their business model is designed to </a:t>
            </a:r>
            <a:r>
              <a:rPr lang="en-IN" dirty="0">
                <a:solidFill>
                  <a:srgbClr val="FF0000"/>
                </a:solidFill>
                <a:highlight>
                  <a:srgbClr val="FFFF00"/>
                </a:highlight>
                <a:latin typeface="Arial Black" panose="020B0A04020102020204" pitchFamily="34" charset="0"/>
              </a:rPr>
              <a:t>make profits</a:t>
            </a:r>
            <a:r>
              <a:rPr lang="en-IN" dirty="0">
                <a:latin typeface="Arial Black" panose="020B0A04020102020204" pitchFamily="34" charset="0"/>
              </a:rPr>
              <a:t>.</a:t>
            </a:r>
          </a:p>
          <a:p>
            <a:endParaRPr lang="en-IN" dirty="0">
              <a:latin typeface="Arial Black" panose="020B0A04020102020204" pitchFamily="34" charset="0"/>
            </a:endParaRPr>
          </a:p>
          <a:p>
            <a:pPr marL="0" indent="0">
              <a:buNone/>
            </a:pPr>
            <a:r>
              <a:rPr lang="en-IN" u="sng" dirty="0">
                <a:latin typeface="Arial Black" panose="020B0A04020102020204" pitchFamily="34" charset="0"/>
              </a:rPr>
              <a:t>Public Sector Banks</a:t>
            </a:r>
          </a:p>
          <a:p>
            <a:pPr marL="0" indent="0">
              <a:buNone/>
            </a:pPr>
            <a:r>
              <a:rPr lang="en-IN" dirty="0">
                <a:latin typeface="Arial Black" panose="020B0A04020102020204" pitchFamily="34" charset="0"/>
              </a:rPr>
              <a:t>State Bank of India, Bank of India, Union Bank of India, Oriental Bank of Commerce.</a:t>
            </a:r>
            <a:endParaRPr lang="en-IN" u="sng" dirty="0">
              <a:latin typeface="Arial Black" panose="020B0A04020102020204" pitchFamily="34" charset="0"/>
            </a:endParaRPr>
          </a:p>
          <a:p>
            <a:pPr marL="0" indent="0">
              <a:buNone/>
            </a:pPr>
            <a:r>
              <a:rPr lang="en-IN" u="sng" dirty="0">
                <a:latin typeface="Arial Black" panose="020B0A04020102020204" pitchFamily="34" charset="0"/>
              </a:rPr>
              <a:t>Private Sector Banks</a:t>
            </a:r>
          </a:p>
          <a:p>
            <a:pPr marL="0" indent="0">
              <a:buNone/>
            </a:pPr>
            <a:r>
              <a:rPr lang="en-IN" dirty="0">
                <a:latin typeface="Arial Black" panose="020B0A04020102020204" pitchFamily="34" charset="0"/>
              </a:rPr>
              <a:t>ICICI Bank, HDFC Bank, Axis Bank, </a:t>
            </a:r>
            <a:r>
              <a:rPr lang="en-IN" dirty="0" err="1">
                <a:latin typeface="Arial Black" panose="020B0A04020102020204" pitchFamily="34" charset="0"/>
              </a:rPr>
              <a:t>KaurVysya</a:t>
            </a:r>
            <a:r>
              <a:rPr lang="en-IN" dirty="0">
                <a:latin typeface="Arial Black" panose="020B0A04020102020204" pitchFamily="34" charset="0"/>
              </a:rPr>
              <a:t> Bank etc.</a:t>
            </a:r>
          </a:p>
          <a:p>
            <a:endParaRPr lang="en-IN" dirty="0"/>
          </a:p>
        </p:txBody>
      </p:sp>
    </p:spTree>
    <p:extLst>
      <p:ext uri="{BB962C8B-B14F-4D97-AF65-F5344CB8AC3E}">
        <p14:creationId xmlns:p14="http://schemas.microsoft.com/office/powerpoint/2010/main" val="1252388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3111E-15D7-4EC8-B770-8D453114D6F4}"/>
              </a:ext>
            </a:extLst>
          </p:cNvPr>
          <p:cNvSpPr>
            <a:spLocks noGrp="1"/>
          </p:cNvSpPr>
          <p:nvPr>
            <p:ph type="title"/>
          </p:nvPr>
        </p:nvSpPr>
        <p:spPr/>
        <p:txBody>
          <a:bodyPr/>
          <a:lstStyle/>
          <a:p>
            <a:r>
              <a:rPr lang="en-US" sz="3200" b="1" dirty="0">
                <a:effectLst/>
                <a:latin typeface="Times New Roman" panose="02020603050405020304" pitchFamily="18" charset="0"/>
                <a:ea typeface="Times New Roman" panose="02020603050405020304" pitchFamily="18" charset="0"/>
              </a:rPr>
              <a:t>Regional Rural Banks (RRBs)</a:t>
            </a:r>
            <a:endParaRPr lang="en-IN" dirty="0"/>
          </a:p>
        </p:txBody>
      </p:sp>
      <p:sp>
        <p:nvSpPr>
          <p:cNvPr id="3" name="Content Placeholder 2">
            <a:extLst>
              <a:ext uri="{FF2B5EF4-FFF2-40B4-BE49-F238E27FC236}">
                <a16:creationId xmlns:a16="http://schemas.microsoft.com/office/drawing/2014/main" id="{612E92FE-28A7-458D-9EF4-8A8B567E20C7}"/>
              </a:ext>
            </a:extLst>
          </p:cNvPr>
          <p:cNvSpPr>
            <a:spLocks noGrp="1"/>
          </p:cNvSpPr>
          <p:nvPr>
            <p:ph idx="1"/>
          </p:nvPr>
        </p:nvSpPr>
        <p:spPr/>
        <p:txBody>
          <a:bodyPr>
            <a:normAutofit fontScale="92500" lnSpcReduction="20000"/>
          </a:bodyPr>
          <a:lstStyle/>
          <a:p>
            <a:pPr marL="0" indent="0">
              <a:buNone/>
            </a:pPr>
            <a:r>
              <a:rPr lang="en-US" sz="2000" b="1" dirty="0">
                <a:effectLst/>
                <a:latin typeface="Times New Roman" panose="02020603050405020304" pitchFamily="18" charset="0"/>
                <a:ea typeface="Times New Roman" panose="02020603050405020304" pitchFamily="18" charset="0"/>
              </a:rPr>
              <a:t>The Government of India set up RRBs on October </a:t>
            </a:r>
            <a:r>
              <a:rPr lang="en-US" sz="2000" b="1" dirty="0">
                <a:solidFill>
                  <a:srgbClr val="FF0000"/>
                </a:solidFill>
                <a:effectLst/>
                <a:highlight>
                  <a:srgbClr val="FFFF00"/>
                </a:highlight>
                <a:latin typeface="Times New Roman" panose="02020603050405020304" pitchFamily="18" charset="0"/>
                <a:ea typeface="Times New Roman" panose="02020603050405020304" pitchFamily="18" charset="0"/>
              </a:rPr>
              <a:t>2, 1975.</a:t>
            </a:r>
            <a:r>
              <a:rPr lang="en-US" sz="2000" b="1" dirty="0">
                <a:effectLst/>
                <a:latin typeface="Times New Roman" panose="02020603050405020304" pitchFamily="18" charset="0"/>
                <a:ea typeface="Times New Roman" panose="02020603050405020304" pitchFamily="18" charset="0"/>
              </a:rPr>
              <a:t> </a:t>
            </a:r>
          </a:p>
          <a:p>
            <a:pPr marL="0" indent="0">
              <a:buNone/>
            </a:pPr>
            <a:r>
              <a:rPr lang="en-US" sz="2000" b="1" dirty="0">
                <a:effectLst/>
                <a:latin typeface="Times New Roman" panose="02020603050405020304" pitchFamily="18" charset="0"/>
                <a:ea typeface="Times New Roman" panose="02020603050405020304" pitchFamily="18" charset="0"/>
              </a:rPr>
              <a:t>-The banks provide credit to the weaker sections of the rural areas, particularly the </a:t>
            </a:r>
            <a:r>
              <a:rPr lang="en-US" sz="2000" b="1" dirty="0">
                <a:effectLst/>
                <a:highlight>
                  <a:srgbClr val="FFFF00"/>
                </a:highlight>
                <a:latin typeface="Times New Roman" panose="02020603050405020304" pitchFamily="18" charset="0"/>
                <a:ea typeface="Times New Roman" panose="02020603050405020304" pitchFamily="18" charset="0"/>
              </a:rPr>
              <a:t>small and </a:t>
            </a:r>
            <a:r>
              <a:rPr lang="en-US" sz="2000" b="1" dirty="0">
                <a:solidFill>
                  <a:srgbClr val="0070C0"/>
                </a:solidFill>
                <a:effectLst/>
                <a:highlight>
                  <a:srgbClr val="FFFF00"/>
                </a:highlight>
                <a:latin typeface="Times New Roman" panose="02020603050405020304" pitchFamily="18" charset="0"/>
                <a:ea typeface="Times New Roman" panose="02020603050405020304" pitchFamily="18" charset="0"/>
              </a:rPr>
              <a:t>marginal farmers, agricultural </a:t>
            </a:r>
            <a:r>
              <a:rPr lang="en-US" sz="2000" b="1" dirty="0" err="1">
                <a:solidFill>
                  <a:srgbClr val="0070C0"/>
                </a:solidFill>
                <a:effectLst/>
                <a:highlight>
                  <a:srgbClr val="FFFF00"/>
                </a:highlight>
                <a:latin typeface="Times New Roman" panose="02020603050405020304" pitchFamily="18" charset="0"/>
                <a:ea typeface="Times New Roman" panose="02020603050405020304" pitchFamily="18" charset="0"/>
              </a:rPr>
              <a:t>labourer’s</a:t>
            </a:r>
            <a:r>
              <a:rPr lang="en-US" sz="2000" b="1" dirty="0">
                <a:solidFill>
                  <a:srgbClr val="FF0000"/>
                </a:solidFill>
                <a:highlight>
                  <a:srgbClr val="FFFF00"/>
                </a:highlight>
                <a:latin typeface="Times New Roman" panose="02020603050405020304" pitchFamily="18" charset="0"/>
                <a:ea typeface="Times New Roman" panose="02020603050405020304" pitchFamily="18" charset="0"/>
              </a:rPr>
              <a:t> and</a:t>
            </a:r>
            <a:r>
              <a:rPr lang="en-US" sz="2000" b="1" dirty="0">
                <a:solidFill>
                  <a:srgbClr val="FF0000"/>
                </a:solidFill>
                <a:effectLst/>
                <a:highlight>
                  <a:srgbClr val="FFFF00"/>
                </a:highlight>
                <a:latin typeface="Times New Roman" panose="02020603050405020304" pitchFamily="18" charset="0"/>
                <a:ea typeface="Times New Roman" panose="02020603050405020304" pitchFamily="18" charset="0"/>
              </a:rPr>
              <a:t> small entrepreneurs</a:t>
            </a:r>
            <a:r>
              <a:rPr lang="en-US" sz="2000" b="1" dirty="0">
                <a:effectLst/>
                <a:latin typeface="Times New Roman" panose="02020603050405020304" pitchFamily="18" charset="0"/>
                <a:ea typeface="Times New Roman" panose="02020603050405020304" pitchFamily="18" charset="0"/>
              </a:rPr>
              <a:t>.</a:t>
            </a:r>
          </a:p>
          <a:p>
            <a:pPr marL="0" indent="0">
              <a:buNone/>
            </a:pPr>
            <a:r>
              <a:rPr lang="en-US" sz="2000" b="1" dirty="0">
                <a:effectLst/>
                <a:latin typeface="Times New Roman" panose="02020603050405020304" pitchFamily="18" charset="0"/>
                <a:ea typeface="Times New Roman" panose="02020603050405020304" pitchFamily="18" charset="0"/>
              </a:rPr>
              <a:t> -Initially, </a:t>
            </a:r>
            <a:r>
              <a:rPr lang="en-US" sz="2000" b="1" spc="-15" dirty="0">
                <a:effectLst/>
                <a:latin typeface="Times New Roman" panose="02020603050405020304" pitchFamily="18" charset="0"/>
                <a:ea typeface="Times New Roman" panose="02020603050405020304" pitchFamily="18" charset="0"/>
              </a:rPr>
              <a:t>five </a:t>
            </a:r>
            <a:r>
              <a:rPr lang="en-US" sz="2000" b="1" dirty="0">
                <a:effectLst/>
                <a:latin typeface="Times New Roman" panose="02020603050405020304" pitchFamily="18" charset="0"/>
                <a:ea typeface="Times New Roman" panose="02020603050405020304" pitchFamily="18" charset="0"/>
              </a:rPr>
              <a:t>RRBs were set up which were sponsored by Syndicate Bank, State Bank of India, P</a:t>
            </a:r>
            <a:r>
              <a:rPr lang="en-US" sz="2000" b="1" dirty="0">
                <a:solidFill>
                  <a:srgbClr val="FF0000"/>
                </a:solidFill>
                <a:effectLst/>
                <a:latin typeface="Times New Roman" panose="02020603050405020304" pitchFamily="18" charset="0"/>
                <a:ea typeface="Times New Roman" panose="02020603050405020304" pitchFamily="18" charset="0"/>
              </a:rPr>
              <a:t>unjab National Bank, United Commercial Bank and United Bank of In</a:t>
            </a:r>
            <a:r>
              <a:rPr lang="en-US" sz="2000" b="1" dirty="0">
                <a:effectLst/>
                <a:latin typeface="Times New Roman" panose="02020603050405020304" pitchFamily="18" charset="0"/>
                <a:ea typeface="Times New Roman" panose="02020603050405020304" pitchFamily="18" charset="0"/>
              </a:rPr>
              <a:t>dia. Presently the number of the </a:t>
            </a:r>
            <a:r>
              <a:rPr lang="en-US" sz="2000" b="1" dirty="0">
                <a:effectLst/>
                <a:highlight>
                  <a:srgbClr val="FFFF00"/>
                </a:highlight>
                <a:latin typeface="Times New Roman" panose="02020603050405020304" pitchFamily="18" charset="0"/>
                <a:ea typeface="Times New Roman" panose="02020603050405020304" pitchFamily="18" charset="0"/>
              </a:rPr>
              <a:t>RRBs stands at 95</a:t>
            </a:r>
            <a:r>
              <a:rPr lang="en-US" sz="2000" b="1" dirty="0">
                <a:effectLst/>
                <a:latin typeface="Times New Roman" panose="02020603050405020304" pitchFamily="18" charset="0"/>
                <a:ea typeface="Times New Roman" panose="02020603050405020304" pitchFamily="18" charset="0"/>
              </a:rPr>
              <a:t>.</a:t>
            </a:r>
          </a:p>
          <a:p>
            <a:pPr>
              <a:buFontTx/>
              <a:buChar char="-"/>
            </a:pPr>
            <a:r>
              <a:rPr lang="en-US" sz="2000" b="1" dirty="0">
                <a:latin typeface="Times New Roman" panose="02020603050405020304" pitchFamily="18" charset="0"/>
                <a:ea typeface="Times New Roman" panose="02020603050405020304" pitchFamily="18" charset="0"/>
              </a:rPr>
              <a:t>Usually operate at regional levels in different states of India and may have branches in selected </a:t>
            </a:r>
            <a:r>
              <a:rPr lang="en-US" sz="2000" b="1" dirty="0">
                <a:highlight>
                  <a:srgbClr val="FFFF00"/>
                </a:highlight>
                <a:latin typeface="Times New Roman" panose="02020603050405020304" pitchFamily="18" charset="0"/>
                <a:ea typeface="Times New Roman" panose="02020603050405020304" pitchFamily="18" charset="0"/>
              </a:rPr>
              <a:t>urban</a:t>
            </a:r>
            <a:r>
              <a:rPr lang="en-US" sz="2000" b="1" dirty="0">
                <a:latin typeface="Times New Roman" panose="02020603050405020304" pitchFamily="18" charset="0"/>
                <a:ea typeface="Times New Roman" panose="02020603050405020304" pitchFamily="18" charset="0"/>
              </a:rPr>
              <a:t> </a:t>
            </a:r>
            <a:r>
              <a:rPr lang="en-US" sz="2000" b="1" dirty="0">
                <a:highlight>
                  <a:srgbClr val="FFFF00"/>
                </a:highlight>
                <a:latin typeface="Times New Roman" panose="02020603050405020304" pitchFamily="18" charset="0"/>
                <a:ea typeface="Times New Roman" panose="02020603050405020304" pitchFamily="18" charset="0"/>
              </a:rPr>
              <a:t>areas</a:t>
            </a:r>
            <a:r>
              <a:rPr lang="en-US" sz="2000" b="1" dirty="0">
                <a:latin typeface="Times New Roman" panose="02020603050405020304" pitchFamily="18" charset="0"/>
                <a:ea typeface="Times New Roman" panose="02020603050405020304" pitchFamily="18" charset="0"/>
              </a:rPr>
              <a:t> as well.</a:t>
            </a:r>
          </a:p>
          <a:p>
            <a:pPr>
              <a:buFontTx/>
              <a:buChar char="-"/>
            </a:pPr>
            <a:r>
              <a:rPr lang="en-US" sz="2000" b="1" dirty="0">
                <a:latin typeface="Times New Roman" panose="02020603050405020304" pitchFamily="18" charset="0"/>
                <a:ea typeface="Times New Roman" panose="02020603050405020304" pitchFamily="18" charset="0"/>
              </a:rPr>
              <a:t>Providing banking to </a:t>
            </a:r>
            <a:r>
              <a:rPr lang="en-US" sz="2000" b="1" dirty="0">
                <a:highlight>
                  <a:srgbClr val="FFFF00"/>
                </a:highlight>
                <a:latin typeface="Times New Roman" panose="02020603050405020304" pitchFamily="18" charset="0"/>
                <a:ea typeface="Times New Roman" panose="02020603050405020304" pitchFamily="18" charset="0"/>
              </a:rPr>
              <a:t>rural</a:t>
            </a:r>
            <a:r>
              <a:rPr lang="en-US" sz="2000" b="1" dirty="0">
                <a:latin typeface="Times New Roman" panose="02020603050405020304" pitchFamily="18" charset="0"/>
                <a:ea typeface="Times New Roman" panose="02020603050405020304" pitchFamily="18" charset="0"/>
              </a:rPr>
              <a:t> and </a:t>
            </a:r>
            <a:r>
              <a:rPr lang="en-US" sz="2000" b="1" dirty="0">
                <a:highlight>
                  <a:srgbClr val="FFFF00"/>
                </a:highlight>
                <a:latin typeface="Times New Roman" panose="02020603050405020304" pitchFamily="18" charset="0"/>
                <a:ea typeface="Times New Roman" panose="02020603050405020304" pitchFamily="18" charset="0"/>
              </a:rPr>
              <a:t>semi-urban</a:t>
            </a:r>
            <a:r>
              <a:rPr lang="en-US" sz="2000" b="1" dirty="0">
                <a:latin typeface="Times New Roman" panose="02020603050405020304" pitchFamily="18" charset="0"/>
                <a:ea typeface="Times New Roman" panose="02020603050405020304" pitchFamily="18" charset="0"/>
              </a:rPr>
              <a:t> area.</a:t>
            </a:r>
            <a:endParaRPr lang="en-IN" sz="20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583654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7379A-84C1-468B-8867-7890CEFDEBFC}"/>
              </a:ext>
            </a:extLst>
          </p:cNvPr>
          <p:cNvSpPr>
            <a:spLocks noGrp="1"/>
          </p:cNvSpPr>
          <p:nvPr>
            <p:ph type="title"/>
          </p:nvPr>
        </p:nvSpPr>
        <p:spPr/>
        <p:txBody>
          <a:bodyPr/>
          <a:lstStyle/>
          <a:p>
            <a:r>
              <a:rPr lang="en-US" sz="3200" b="1" dirty="0">
                <a:effectLst/>
                <a:latin typeface="Times New Roman" panose="02020603050405020304" pitchFamily="18" charset="0"/>
                <a:ea typeface="Times New Roman" panose="02020603050405020304" pitchFamily="18" charset="0"/>
              </a:rPr>
              <a:t>Co-operative Societies/ banks:</a:t>
            </a:r>
            <a:br>
              <a:rPr lang="en-US" sz="32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19A6364-959B-4DF9-B617-9F88CC87E419}"/>
              </a:ext>
            </a:extLst>
          </p:cNvPr>
          <p:cNvSpPr>
            <a:spLocks noGrp="1"/>
          </p:cNvSpPr>
          <p:nvPr>
            <p:ph idx="1"/>
          </p:nvPr>
        </p:nvSpPr>
        <p:spPr/>
        <p:txBody>
          <a:bodyPr>
            <a:normAutofit fontScale="92500" lnSpcReduction="20000"/>
          </a:bodyPr>
          <a:lstStyle/>
          <a:p>
            <a:pPr marL="0" marR="1270" indent="0" algn="just">
              <a:buNone/>
              <a:tabLst>
                <a:tab pos="273050" algn="l"/>
              </a:tabLst>
            </a:pPr>
            <a:r>
              <a:rPr lang="en-IN" sz="1800" b="1" dirty="0"/>
              <a:t>A cooperative society is a </a:t>
            </a:r>
            <a:r>
              <a:rPr lang="en-IN" sz="1800" b="1" dirty="0">
                <a:highlight>
                  <a:srgbClr val="00FF00"/>
                </a:highlight>
              </a:rPr>
              <a:t>voluntary association</a:t>
            </a:r>
            <a:r>
              <a:rPr lang="en-IN" sz="1800" b="1" dirty="0"/>
              <a:t> that started with the aim of the </a:t>
            </a:r>
            <a:r>
              <a:rPr lang="en-IN" sz="1800" b="1" dirty="0">
                <a:highlight>
                  <a:srgbClr val="FFFF00"/>
                </a:highlight>
              </a:rPr>
              <a:t>service</a:t>
            </a:r>
            <a:r>
              <a:rPr lang="en-IN" sz="1800" b="1" dirty="0"/>
              <a:t> of </a:t>
            </a:r>
            <a:r>
              <a:rPr lang="en-IN" sz="1800" b="1" dirty="0">
                <a:highlight>
                  <a:srgbClr val="FFFF00"/>
                </a:highlight>
              </a:rPr>
              <a:t>its</a:t>
            </a:r>
            <a:r>
              <a:rPr lang="en-IN" sz="1800" b="1" dirty="0"/>
              <a:t> </a:t>
            </a:r>
            <a:r>
              <a:rPr lang="en-IN" sz="1800" b="1" dirty="0">
                <a:highlight>
                  <a:srgbClr val="FFFF00"/>
                </a:highlight>
              </a:rPr>
              <a:t>members</a:t>
            </a:r>
            <a:r>
              <a:rPr lang="en-IN" sz="1800" b="1" dirty="0"/>
              <a:t>. It is a </a:t>
            </a:r>
            <a:r>
              <a:rPr lang="en-IN" sz="1800" b="1" dirty="0">
                <a:highlight>
                  <a:srgbClr val="FFFF00"/>
                </a:highlight>
              </a:rPr>
              <a:t>form</a:t>
            </a:r>
            <a:r>
              <a:rPr lang="en-IN" sz="1800" b="1" dirty="0"/>
              <a:t> of </a:t>
            </a:r>
            <a:r>
              <a:rPr lang="en-IN" sz="1800" b="1" dirty="0">
                <a:highlight>
                  <a:srgbClr val="FFFF00"/>
                </a:highlight>
              </a:rPr>
              <a:t>business</a:t>
            </a:r>
            <a:r>
              <a:rPr lang="en-IN" sz="1800" b="1" dirty="0"/>
              <a:t> </a:t>
            </a:r>
            <a:r>
              <a:rPr lang="en-IN" sz="1800" b="1" dirty="0">
                <a:highlight>
                  <a:srgbClr val="FFFF00"/>
                </a:highlight>
              </a:rPr>
              <a:t>where</a:t>
            </a:r>
            <a:r>
              <a:rPr lang="en-IN" sz="1800" b="1" dirty="0"/>
              <a:t> </a:t>
            </a:r>
            <a:r>
              <a:rPr lang="en-IN" sz="1800" b="1" dirty="0">
                <a:highlight>
                  <a:srgbClr val="FFFF00"/>
                </a:highlight>
              </a:rPr>
              <a:t>individuals</a:t>
            </a:r>
            <a:r>
              <a:rPr lang="en-IN" sz="1800" b="1" dirty="0"/>
              <a:t> </a:t>
            </a:r>
            <a:r>
              <a:rPr lang="en-IN" sz="1800" b="1" dirty="0">
                <a:highlight>
                  <a:srgbClr val="FFFF00"/>
                </a:highlight>
              </a:rPr>
              <a:t>belonging</a:t>
            </a:r>
            <a:r>
              <a:rPr lang="en-IN" sz="1800" b="1" dirty="0"/>
              <a:t> to the </a:t>
            </a:r>
            <a:r>
              <a:rPr lang="en-IN" sz="1800" b="1" dirty="0">
                <a:highlight>
                  <a:srgbClr val="FFFF00"/>
                </a:highlight>
              </a:rPr>
              <a:t>same</a:t>
            </a:r>
            <a:r>
              <a:rPr lang="en-IN" sz="1800" b="1" dirty="0"/>
              <a:t> </a:t>
            </a:r>
            <a:r>
              <a:rPr lang="en-IN" sz="1800" b="1" dirty="0">
                <a:highlight>
                  <a:srgbClr val="FFFF00"/>
                </a:highlight>
              </a:rPr>
              <a:t>class</a:t>
            </a:r>
            <a:r>
              <a:rPr lang="en-IN" sz="1800" b="1" dirty="0"/>
              <a:t> join their hands for the promotion of their </a:t>
            </a:r>
            <a:r>
              <a:rPr lang="en-IN" sz="1800" b="1" dirty="0">
                <a:highlight>
                  <a:srgbClr val="008000"/>
                </a:highlight>
              </a:rPr>
              <a:t>common goal</a:t>
            </a:r>
            <a:r>
              <a:rPr lang="en-IN" sz="1800" b="1" dirty="0">
                <a:highlight>
                  <a:srgbClr val="FFFF00"/>
                </a:highlight>
              </a:rPr>
              <a:t>s</a:t>
            </a:r>
            <a:r>
              <a:rPr lang="en-IN" sz="1800" b="1" dirty="0"/>
              <a:t>.</a:t>
            </a:r>
            <a:endParaRPr lang="en-US" sz="1800" b="1" dirty="0">
              <a:effectLst/>
              <a:latin typeface="Times New Roman" panose="02020603050405020304" pitchFamily="18" charset="0"/>
              <a:ea typeface="Times New Roman" panose="02020603050405020304" pitchFamily="18" charset="0"/>
            </a:endParaRPr>
          </a:p>
          <a:p>
            <a:pPr marR="1270" lvl="0" algn="just">
              <a:spcAft>
                <a:spcPts val="0"/>
              </a:spcAft>
              <a:buFontTx/>
              <a:buChar char="-"/>
              <a:tabLst>
                <a:tab pos="273050" algn="l"/>
              </a:tabLst>
            </a:pPr>
            <a:r>
              <a:rPr lang="en-US" sz="2000" b="1" spc="10" dirty="0">
                <a:effectLst/>
                <a:latin typeface="Times New Roman" panose="02020603050405020304" pitchFamily="18" charset="0"/>
                <a:ea typeface="Times New Roman" panose="02020603050405020304" pitchFamily="18" charset="0"/>
              </a:rPr>
              <a:t>to </a:t>
            </a:r>
            <a:r>
              <a:rPr lang="en-US" sz="2000" b="1" dirty="0">
                <a:effectLst/>
                <a:latin typeface="Times New Roman" panose="02020603050405020304" pitchFamily="18" charset="0"/>
                <a:ea typeface="Times New Roman" panose="02020603050405020304" pitchFamily="18" charset="0"/>
              </a:rPr>
              <a:t>provide </a:t>
            </a:r>
            <a:r>
              <a:rPr lang="en-US" sz="2000" b="1" dirty="0">
                <a:effectLst/>
                <a:highlight>
                  <a:srgbClr val="FFFF00"/>
                </a:highlight>
                <a:latin typeface="Times New Roman" panose="02020603050405020304" pitchFamily="18" charset="0"/>
                <a:ea typeface="Times New Roman" panose="02020603050405020304" pitchFamily="18" charset="0"/>
              </a:rPr>
              <a:t>timely</a:t>
            </a:r>
            <a:r>
              <a:rPr lang="en-US" sz="2000" b="1" dirty="0">
                <a:effectLst/>
                <a:latin typeface="Times New Roman" panose="02020603050405020304" pitchFamily="18" charset="0"/>
                <a:ea typeface="Times New Roman" panose="02020603050405020304" pitchFamily="18" charset="0"/>
              </a:rPr>
              <a:t> and </a:t>
            </a:r>
            <a:r>
              <a:rPr lang="en-US" sz="2000" b="1" dirty="0">
                <a:effectLst/>
                <a:highlight>
                  <a:srgbClr val="FFFF00"/>
                </a:highlight>
                <a:latin typeface="Times New Roman" panose="02020603050405020304" pitchFamily="18" charset="0"/>
                <a:ea typeface="Times New Roman" panose="02020603050405020304" pitchFamily="18" charset="0"/>
              </a:rPr>
              <a:t>adequate</a:t>
            </a:r>
            <a:r>
              <a:rPr lang="en-US" sz="2000" b="1" dirty="0">
                <a:effectLst/>
                <a:latin typeface="Times New Roman" panose="02020603050405020304" pitchFamily="18" charset="0"/>
                <a:ea typeface="Times New Roman" panose="02020603050405020304" pitchFamily="18" charset="0"/>
              </a:rPr>
              <a:t> credit to </a:t>
            </a:r>
            <a:r>
              <a:rPr lang="en-US" sz="2000" b="1" dirty="0">
                <a:effectLst/>
                <a:highlight>
                  <a:srgbClr val="FFFF00"/>
                </a:highlight>
                <a:latin typeface="Times New Roman" panose="02020603050405020304" pitchFamily="18" charset="0"/>
                <a:ea typeface="Times New Roman" panose="02020603050405020304" pitchFamily="18" charset="0"/>
              </a:rPr>
              <a:t>farmers</a:t>
            </a:r>
            <a:r>
              <a:rPr lang="en-US" sz="2000" b="1" dirty="0">
                <a:effectLst/>
                <a:latin typeface="Times New Roman" panose="02020603050405020304" pitchFamily="18" charset="0"/>
                <a:ea typeface="Times New Roman" panose="02020603050405020304" pitchFamily="18" charset="0"/>
              </a:rPr>
              <a:t> for </a:t>
            </a:r>
            <a:r>
              <a:rPr lang="en-US" sz="2000" b="1" dirty="0">
                <a:effectLst/>
                <a:highlight>
                  <a:srgbClr val="FFFF00"/>
                </a:highlight>
                <a:latin typeface="Times New Roman" panose="02020603050405020304" pitchFamily="18" charset="0"/>
                <a:ea typeface="Times New Roman" panose="02020603050405020304" pitchFamily="18" charset="0"/>
              </a:rPr>
              <a:t>increasing</a:t>
            </a:r>
            <a:r>
              <a:rPr lang="en-US" sz="2000" b="1" dirty="0">
                <a:effectLst/>
                <a:latin typeface="Times New Roman" panose="02020603050405020304" pitchFamily="18" charset="0"/>
                <a:ea typeface="Times New Roman" panose="02020603050405020304" pitchFamily="18" charset="0"/>
              </a:rPr>
              <a:t> </a:t>
            </a:r>
            <a:r>
              <a:rPr lang="en-US" sz="2000" b="1" dirty="0">
                <a:effectLst/>
                <a:highlight>
                  <a:srgbClr val="FFFF00"/>
                </a:highlight>
                <a:latin typeface="Times New Roman" panose="02020603050405020304" pitchFamily="18" charset="0"/>
                <a:ea typeface="Times New Roman" panose="02020603050405020304" pitchFamily="18" charset="0"/>
              </a:rPr>
              <a:t>agricultural</a:t>
            </a:r>
            <a:r>
              <a:rPr lang="en-US" sz="2000" b="1" dirty="0">
                <a:effectLst/>
                <a:latin typeface="Times New Roman" panose="02020603050405020304" pitchFamily="18" charset="0"/>
                <a:ea typeface="Times New Roman" panose="02020603050405020304" pitchFamily="18" charset="0"/>
              </a:rPr>
              <a:t> </a:t>
            </a:r>
            <a:r>
              <a:rPr lang="en-US" sz="2000" b="1" dirty="0">
                <a:effectLst/>
                <a:highlight>
                  <a:srgbClr val="FFFF00"/>
                </a:highlight>
                <a:latin typeface="Times New Roman" panose="02020603050405020304" pitchFamily="18" charset="0"/>
                <a:ea typeface="Times New Roman" panose="02020603050405020304" pitchFamily="18" charset="0"/>
              </a:rPr>
              <a:t>production</a:t>
            </a:r>
            <a:r>
              <a:rPr lang="en-US" sz="2000" b="1" dirty="0">
                <a:effectLst/>
                <a:latin typeface="Times New Roman" panose="02020603050405020304" pitchFamily="18" charset="0"/>
                <a:ea typeface="Times New Roman" panose="02020603050405020304" pitchFamily="18" charset="0"/>
              </a:rPr>
              <a:t> and </a:t>
            </a:r>
            <a:r>
              <a:rPr lang="en-US" sz="2000" b="1" dirty="0">
                <a:effectLst/>
                <a:highlight>
                  <a:srgbClr val="FFFF00"/>
                </a:highlight>
                <a:latin typeface="Times New Roman" panose="02020603050405020304" pitchFamily="18" charset="0"/>
                <a:ea typeface="Times New Roman" panose="02020603050405020304" pitchFamily="18" charset="0"/>
              </a:rPr>
              <a:t>productivity</a:t>
            </a:r>
            <a:r>
              <a:rPr lang="en-US" sz="2000" b="1" dirty="0">
                <a:effectLst/>
                <a:latin typeface="Times New Roman" panose="02020603050405020304" pitchFamily="18" charset="0"/>
                <a:ea typeface="Times New Roman" panose="02020603050405020304" pitchFamily="18" charset="0"/>
              </a:rPr>
              <a:t>.</a:t>
            </a:r>
          </a:p>
          <a:p>
            <a:pPr marR="1270" lvl="0" algn="just">
              <a:spcAft>
                <a:spcPts val="0"/>
              </a:spcAft>
              <a:buFontTx/>
              <a:buChar char="-"/>
              <a:tabLst>
                <a:tab pos="273050" algn="l"/>
              </a:tabLst>
            </a:pPr>
            <a:r>
              <a:rPr lang="en-US" sz="2000" b="1" dirty="0">
                <a:latin typeface="Times New Roman" panose="02020603050405020304" pitchFamily="18" charset="0"/>
                <a:ea typeface="Times New Roman" panose="02020603050405020304" pitchFamily="18" charset="0"/>
              </a:rPr>
              <a:t>These are the </a:t>
            </a:r>
            <a:r>
              <a:rPr lang="en-US" sz="2000" b="1" dirty="0">
                <a:highlight>
                  <a:srgbClr val="FFFF00"/>
                </a:highlight>
                <a:latin typeface="Times New Roman" panose="02020603050405020304" pitchFamily="18" charset="0"/>
                <a:ea typeface="Times New Roman" panose="02020603050405020304" pitchFamily="18" charset="0"/>
              </a:rPr>
              <a:t>Urban</a:t>
            </a:r>
            <a:r>
              <a:rPr lang="en-US" sz="2000" b="1" dirty="0">
                <a:latin typeface="Times New Roman" panose="02020603050405020304" pitchFamily="18" charset="0"/>
                <a:ea typeface="Times New Roman" panose="02020603050405020304" pitchFamily="18" charset="0"/>
              </a:rPr>
              <a:t> and </a:t>
            </a:r>
            <a:r>
              <a:rPr lang="en-US" sz="2000" b="1" dirty="0">
                <a:highlight>
                  <a:srgbClr val="FFFF00"/>
                </a:highlight>
                <a:latin typeface="Times New Roman" panose="02020603050405020304" pitchFamily="18" charset="0"/>
                <a:ea typeface="Times New Roman" panose="02020603050405020304" pitchFamily="18" charset="0"/>
              </a:rPr>
              <a:t>Rural</a:t>
            </a:r>
            <a:r>
              <a:rPr lang="en-US" sz="2000" b="1" dirty="0">
                <a:latin typeface="Times New Roman" panose="02020603050405020304" pitchFamily="18" charset="0"/>
                <a:ea typeface="Times New Roman" panose="02020603050405020304" pitchFamily="18" charset="0"/>
              </a:rPr>
              <a:t> </a:t>
            </a:r>
            <a:r>
              <a:rPr lang="en-US" sz="2000" b="1" dirty="0">
                <a:highlight>
                  <a:srgbClr val="FFFF00"/>
                </a:highlight>
                <a:latin typeface="Times New Roman" panose="02020603050405020304" pitchFamily="18" charset="0"/>
                <a:ea typeface="Times New Roman" panose="02020603050405020304" pitchFamily="18" charset="0"/>
              </a:rPr>
              <a:t>financial</a:t>
            </a:r>
            <a:r>
              <a:rPr lang="en-US" sz="2000" b="1" dirty="0">
                <a:latin typeface="Times New Roman" panose="02020603050405020304" pitchFamily="18" charset="0"/>
                <a:ea typeface="Times New Roman" panose="02020603050405020304" pitchFamily="18" charset="0"/>
              </a:rPr>
              <a:t> </a:t>
            </a:r>
            <a:r>
              <a:rPr lang="en-US" sz="2000" b="1" dirty="0">
                <a:highlight>
                  <a:srgbClr val="FFFF00"/>
                </a:highlight>
                <a:latin typeface="Times New Roman" panose="02020603050405020304" pitchFamily="18" charset="0"/>
                <a:ea typeface="Times New Roman" panose="02020603050405020304" pitchFamily="18" charset="0"/>
              </a:rPr>
              <a:t>societies</a:t>
            </a:r>
            <a:r>
              <a:rPr lang="en-US" sz="2000" b="1" dirty="0">
                <a:latin typeface="Times New Roman" panose="02020603050405020304" pitchFamily="18" charset="0"/>
                <a:ea typeface="Times New Roman" panose="02020603050405020304" pitchFamily="18" charset="0"/>
              </a:rPr>
              <a:t> that </a:t>
            </a:r>
            <a:r>
              <a:rPr lang="en-US" sz="2000" b="1" dirty="0">
                <a:highlight>
                  <a:srgbClr val="FFFF00"/>
                </a:highlight>
                <a:latin typeface="Times New Roman" panose="02020603050405020304" pitchFamily="18" charset="0"/>
                <a:ea typeface="Times New Roman" panose="02020603050405020304" pitchFamily="18" charset="0"/>
              </a:rPr>
              <a:t>provides</a:t>
            </a:r>
            <a:r>
              <a:rPr lang="en-US" sz="2000" b="1" dirty="0">
                <a:latin typeface="Times New Roman" panose="02020603050405020304" pitchFamily="18" charset="0"/>
                <a:ea typeface="Times New Roman" panose="02020603050405020304" pitchFamily="18" charset="0"/>
              </a:rPr>
              <a:t> </a:t>
            </a:r>
            <a:r>
              <a:rPr lang="en-US" sz="2000" b="1" dirty="0">
                <a:highlight>
                  <a:srgbClr val="FFFF00"/>
                </a:highlight>
                <a:latin typeface="Times New Roman" panose="02020603050405020304" pitchFamily="18" charset="0"/>
                <a:ea typeface="Times New Roman" panose="02020603050405020304" pitchFamily="18" charset="0"/>
              </a:rPr>
              <a:t>loans</a:t>
            </a:r>
            <a:r>
              <a:rPr lang="en-US" sz="2000" b="1" dirty="0">
                <a:latin typeface="Times New Roman" panose="02020603050405020304" pitchFamily="18" charset="0"/>
                <a:ea typeface="Times New Roman" panose="02020603050405020304" pitchFamily="18" charset="0"/>
              </a:rPr>
              <a:t> to members at </a:t>
            </a:r>
            <a:r>
              <a:rPr lang="en-US" sz="2000" b="1" dirty="0">
                <a:highlight>
                  <a:srgbClr val="FFFF00"/>
                </a:highlight>
                <a:latin typeface="Times New Roman" panose="02020603050405020304" pitchFamily="18" charset="0"/>
                <a:ea typeface="Times New Roman" panose="02020603050405020304" pitchFamily="18" charset="0"/>
              </a:rPr>
              <a:t>low</a:t>
            </a:r>
            <a:r>
              <a:rPr lang="en-US" sz="2000" b="1" dirty="0">
                <a:latin typeface="Times New Roman" panose="02020603050405020304" pitchFamily="18" charset="0"/>
                <a:ea typeface="Times New Roman" panose="02020603050405020304" pitchFamily="18" charset="0"/>
              </a:rPr>
              <a:t> </a:t>
            </a:r>
            <a:r>
              <a:rPr lang="en-US" sz="2000" b="1" dirty="0">
                <a:highlight>
                  <a:srgbClr val="FFFF00"/>
                </a:highlight>
                <a:latin typeface="Times New Roman" panose="02020603050405020304" pitchFamily="18" charset="0"/>
                <a:ea typeface="Times New Roman" panose="02020603050405020304" pitchFamily="18" charset="0"/>
              </a:rPr>
              <a:t>interest</a:t>
            </a:r>
            <a:r>
              <a:rPr lang="en-US" sz="2000" b="1" dirty="0">
                <a:latin typeface="Times New Roman" panose="02020603050405020304" pitchFamily="18" charset="0"/>
                <a:ea typeface="Times New Roman" panose="02020603050405020304" pitchFamily="18" charset="0"/>
              </a:rPr>
              <a:t>.</a:t>
            </a:r>
            <a:endParaRPr lang="en-US" sz="2000" b="1" dirty="0">
              <a:effectLst/>
              <a:latin typeface="Times New Roman" panose="02020603050405020304" pitchFamily="18" charset="0"/>
              <a:ea typeface="Times New Roman" panose="02020603050405020304" pitchFamily="18" charset="0"/>
            </a:endParaRPr>
          </a:p>
          <a:p>
            <a:pPr marR="1270" lvl="0" algn="just">
              <a:spcAft>
                <a:spcPts val="0"/>
              </a:spcAft>
              <a:buFontTx/>
              <a:buChar char="-"/>
              <a:tabLst>
                <a:tab pos="273050" algn="l"/>
              </a:tabLst>
            </a:pPr>
            <a:r>
              <a:rPr lang="en-US" sz="2000" b="1" dirty="0">
                <a:effectLst/>
                <a:highlight>
                  <a:srgbClr val="FFFF00"/>
                </a:highlight>
                <a:latin typeface="Times New Roman" panose="02020603050405020304" pitchFamily="18" charset="0"/>
                <a:ea typeface="Times New Roman" panose="02020603050405020304" pitchFamily="18" charset="0"/>
              </a:rPr>
              <a:t> It </a:t>
            </a:r>
            <a:r>
              <a:rPr lang="en-US" sz="2000" b="1" spc="-15" dirty="0">
                <a:effectLst/>
                <a:highlight>
                  <a:srgbClr val="FFFF00"/>
                </a:highlight>
                <a:latin typeface="Times New Roman" panose="02020603050405020304" pitchFamily="18" charset="0"/>
                <a:ea typeface="Times New Roman" panose="02020603050405020304" pitchFamily="18" charset="0"/>
              </a:rPr>
              <a:t>aims </a:t>
            </a:r>
            <a:r>
              <a:rPr lang="en-US" sz="2000" b="1" dirty="0">
                <a:effectLst/>
                <a:highlight>
                  <a:srgbClr val="FFFF00"/>
                </a:highlight>
                <a:latin typeface="Times New Roman" panose="02020603050405020304" pitchFamily="18" charset="0"/>
                <a:ea typeface="Times New Roman" panose="02020603050405020304" pitchFamily="18" charset="0"/>
              </a:rPr>
              <a:t>at providing better access </a:t>
            </a:r>
            <a:r>
              <a:rPr lang="en-US" sz="2000" b="1" spc="10" dirty="0">
                <a:effectLst/>
                <a:highlight>
                  <a:srgbClr val="FFFF00"/>
                </a:highlight>
                <a:latin typeface="Times New Roman" panose="02020603050405020304" pitchFamily="18" charset="0"/>
                <a:ea typeface="Times New Roman" panose="02020603050405020304" pitchFamily="18" charset="0"/>
              </a:rPr>
              <a:t>to </a:t>
            </a:r>
            <a:r>
              <a:rPr lang="en-US" sz="2000" b="1" dirty="0">
                <a:effectLst/>
                <a:highlight>
                  <a:srgbClr val="FFFF00"/>
                </a:highlight>
                <a:latin typeface="Times New Roman" panose="02020603050405020304" pitchFamily="18" charset="0"/>
                <a:ea typeface="Times New Roman" panose="02020603050405020304" pitchFamily="18" charset="0"/>
              </a:rPr>
              <a:t>institutional credit for the small and marginal farmers and other weaker sections to enable them </a:t>
            </a:r>
            <a:r>
              <a:rPr lang="en-US" sz="2000" b="1" spc="10" dirty="0">
                <a:effectLst/>
                <a:highlight>
                  <a:srgbClr val="FFFF00"/>
                </a:highlight>
                <a:latin typeface="Times New Roman" panose="02020603050405020304" pitchFamily="18" charset="0"/>
                <a:ea typeface="Times New Roman" panose="02020603050405020304" pitchFamily="18" charset="0"/>
              </a:rPr>
              <a:t>to </a:t>
            </a:r>
            <a:r>
              <a:rPr lang="en-US" sz="2000" b="1" dirty="0">
                <a:effectLst/>
                <a:highlight>
                  <a:srgbClr val="FFFF00"/>
                </a:highlight>
                <a:latin typeface="Times New Roman" panose="02020603050405020304" pitchFamily="18" charset="0"/>
                <a:ea typeface="Times New Roman" panose="02020603050405020304" pitchFamily="18" charset="0"/>
              </a:rPr>
              <a:t>adopt modern </a:t>
            </a:r>
            <a:r>
              <a:rPr lang="en-US" sz="2000" b="1" dirty="0">
                <a:effectLst/>
                <a:latin typeface="Times New Roman" panose="02020603050405020304" pitchFamily="18" charset="0"/>
                <a:ea typeface="Times New Roman" panose="02020603050405020304" pitchFamily="18" charset="0"/>
              </a:rPr>
              <a:t>technology</a:t>
            </a:r>
            <a:r>
              <a:rPr lang="en-US" sz="2000" b="1" dirty="0">
                <a:effectLst/>
                <a:highlight>
                  <a:srgbClr val="FFFF00"/>
                </a:highlight>
                <a:latin typeface="Times New Roman" panose="02020603050405020304" pitchFamily="18" charset="0"/>
                <a:ea typeface="Times New Roman" panose="02020603050405020304" pitchFamily="18" charset="0"/>
              </a:rPr>
              <a:t> and </a:t>
            </a:r>
            <a:r>
              <a:rPr lang="en-US" sz="2000" b="1" dirty="0">
                <a:effectLst/>
                <a:latin typeface="Times New Roman" panose="02020603050405020304" pitchFamily="18" charset="0"/>
                <a:ea typeface="Times New Roman" panose="02020603050405020304" pitchFamily="18" charset="0"/>
              </a:rPr>
              <a:t>improved</a:t>
            </a:r>
            <a:r>
              <a:rPr lang="en-US" sz="2000" b="1" dirty="0">
                <a:effectLst/>
                <a:highlight>
                  <a:srgbClr val="FFFF00"/>
                </a:highlight>
                <a:latin typeface="Times New Roman" panose="02020603050405020304" pitchFamily="18" charset="0"/>
                <a:ea typeface="Times New Roman" panose="02020603050405020304" pitchFamily="18" charset="0"/>
              </a:rPr>
              <a:t> agricultural </a:t>
            </a:r>
            <a:r>
              <a:rPr lang="en-US" sz="2000" b="1" dirty="0">
                <a:effectLst/>
                <a:latin typeface="Times New Roman" panose="02020603050405020304" pitchFamily="18" charset="0"/>
                <a:ea typeface="Times New Roman" panose="02020603050405020304" pitchFamily="18" charset="0"/>
              </a:rPr>
              <a:t>practices</a:t>
            </a:r>
            <a:r>
              <a:rPr lang="en-US" sz="2000" b="1" dirty="0">
                <a:effectLst/>
                <a:highlight>
                  <a:srgbClr val="FFFF00"/>
                </a:highlight>
                <a:latin typeface="Times New Roman" panose="02020603050405020304" pitchFamily="18" charset="0"/>
                <a:ea typeface="Times New Roman" panose="02020603050405020304" pitchFamily="18" charset="0"/>
              </a:rPr>
              <a:t> has been a major concern of the policy. </a:t>
            </a:r>
          </a:p>
          <a:p>
            <a:endParaRPr lang="en-IN" dirty="0"/>
          </a:p>
        </p:txBody>
      </p:sp>
    </p:spTree>
    <p:extLst>
      <p:ext uri="{BB962C8B-B14F-4D97-AF65-F5344CB8AC3E}">
        <p14:creationId xmlns:p14="http://schemas.microsoft.com/office/powerpoint/2010/main" val="178414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8A7E-B24D-40E7-AFF9-540FF5943D81}"/>
              </a:ext>
            </a:extLst>
          </p:cNvPr>
          <p:cNvSpPr>
            <a:spLocks noGrp="1"/>
          </p:cNvSpPr>
          <p:nvPr>
            <p:ph type="title"/>
          </p:nvPr>
        </p:nvSpPr>
        <p:spPr/>
        <p:txBody>
          <a:bodyPr/>
          <a:lstStyle/>
          <a:p>
            <a:r>
              <a:rPr lang="en-IN" sz="1800" b="1" dirty="0">
                <a:solidFill>
                  <a:srgbClr val="000000"/>
                </a:solidFill>
                <a:effectLst/>
                <a:latin typeface="Helvetica" panose="020B0604020202020204" pitchFamily="34" charset="0"/>
                <a:ea typeface="Calibri" panose="020F0502020204030204" pitchFamily="34" charset="0"/>
              </a:rPr>
              <a:t>Types/Structure of Banks in India</a:t>
            </a:r>
            <a:endParaRPr lang="en-IN" dirty="0"/>
          </a:p>
        </p:txBody>
      </p:sp>
      <p:pic>
        <p:nvPicPr>
          <p:cNvPr id="4" name="Content Placeholder 3">
            <a:extLst>
              <a:ext uri="{FF2B5EF4-FFF2-40B4-BE49-F238E27FC236}">
                <a16:creationId xmlns:a16="http://schemas.microsoft.com/office/drawing/2014/main" id="{10986BBC-7FA0-4EA8-A649-5B4B26C620F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3592" y="1624614"/>
            <a:ext cx="8309499" cy="3867782"/>
          </a:xfrm>
          <a:prstGeom prst="rect">
            <a:avLst/>
          </a:prstGeom>
          <a:noFill/>
          <a:ln>
            <a:solidFill>
              <a:schemeClr val="bg1"/>
            </a:solidFill>
          </a:ln>
        </p:spPr>
      </p:pic>
    </p:spTree>
    <p:extLst>
      <p:ext uri="{BB962C8B-B14F-4D97-AF65-F5344CB8AC3E}">
        <p14:creationId xmlns:p14="http://schemas.microsoft.com/office/powerpoint/2010/main" val="4005284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10964-971A-464A-AEC0-251D6CAF2888}"/>
              </a:ext>
            </a:extLst>
          </p:cNvPr>
          <p:cNvSpPr>
            <a:spLocks noGrp="1"/>
          </p:cNvSpPr>
          <p:nvPr>
            <p:ph type="title"/>
          </p:nvPr>
        </p:nvSpPr>
        <p:spPr>
          <a:xfrm>
            <a:off x="1451579" y="804520"/>
            <a:ext cx="9603275" cy="587718"/>
          </a:xfrm>
        </p:spPr>
        <p:txBody>
          <a:bodyPr/>
          <a:lstStyle/>
          <a:p>
            <a:r>
              <a:rPr lang="en-US" dirty="0"/>
              <a:t>Features and functions of bank</a:t>
            </a:r>
            <a:endParaRPr lang="en-IN" dirty="0"/>
          </a:p>
        </p:txBody>
      </p:sp>
      <p:pic>
        <p:nvPicPr>
          <p:cNvPr id="4" name="Content Placeholder 3">
            <a:extLst>
              <a:ext uri="{FF2B5EF4-FFF2-40B4-BE49-F238E27FC236}">
                <a16:creationId xmlns:a16="http://schemas.microsoft.com/office/drawing/2014/main" id="{1B3F3A9E-D197-4E48-A3D3-7A135D81D26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5423" y="1904214"/>
            <a:ext cx="7164371" cy="3561549"/>
          </a:xfrm>
          <a:prstGeom prst="rect">
            <a:avLst/>
          </a:prstGeom>
          <a:noFill/>
          <a:ln>
            <a:noFill/>
          </a:ln>
        </p:spPr>
      </p:pic>
    </p:spTree>
    <p:extLst>
      <p:ext uri="{BB962C8B-B14F-4D97-AF65-F5344CB8AC3E}">
        <p14:creationId xmlns:p14="http://schemas.microsoft.com/office/powerpoint/2010/main" val="316055516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833</TotalTime>
  <Words>3958</Words>
  <Application>Microsoft Office PowerPoint</Application>
  <PresentationFormat>Widescreen</PresentationFormat>
  <Paragraphs>230</Paragraphs>
  <Slides>44</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44</vt:i4>
      </vt:variant>
    </vt:vector>
  </HeadingPairs>
  <TitlesOfParts>
    <vt:vector size="62" baseType="lpstr">
      <vt:lpstr>Arial</vt:lpstr>
      <vt:lpstr>Arial</vt:lpstr>
      <vt:lpstr>Arial Black</vt:lpstr>
      <vt:lpstr>Bree Serif</vt:lpstr>
      <vt:lpstr>Calibri</vt:lpstr>
      <vt:lpstr>Calibri Light</vt:lpstr>
      <vt:lpstr>Georgia</vt:lpstr>
      <vt:lpstr>Georgia, serif</vt:lpstr>
      <vt:lpstr>Gill Sans MT</vt:lpstr>
      <vt:lpstr>Helvetica</vt:lpstr>
      <vt:lpstr>Nunito Sans</vt:lpstr>
      <vt:lpstr>Open Sans</vt:lpstr>
      <vt:lpstr>Roboto</vt:lpstr>
      <vt:lpstr>Sans Seriff</vt:lpstr>
      <vt:lpstr>SourceSansPro</vt:lpstr>
      <vt:lpstr>Symbol</vt:lpstr>
      <vt:lpstr>Times New Roman</vt:lpstr>
      <vt:lpstr>Gallery</vt:lpstr>
      <vt:lpstr>UNIT-III  Financial Intermediaries:  Meaning of Financial Intermediation; Functions of Financial Intermediaries; Major Financial Intermediaries and Their Roles, Banking Financial Institutions: Commercial Banking, The public and private sector Bank, Role of Banks, Banks Financial Statements, Banks Computation, International Banking, NPA, Risk Management in Banking and Banking Innovations, NBFCs: Concept, guidelines, growth and prospects, IFCI, SFCs, IRBI, SIDC ,SIDBI– Introduction and operational policies </vt:lpstr>
      <vt:lpstr>FINANCIAL INSTITUTIONS</vt:lpstr>
      <vt:lpstr>TYPES OF FINANCIAL INSTITUTIONS:</vt:lpstr>
      <vt:lpstr>Commercial banks</vt:lpstr>
      <vt:lpstr>COMMERCIAL BANKS</vt:lpstr>
      <vt:lpstr>Regional Rural Banks (RRBs)</vt:lpstr>
      <vt:lpstr>Co-operative Societies/ banks: </vt:lpstr>
      <vt:lpstr>Types/Structure of Banks in India</vt:lpstr>
      <vt:lpstr>Features and functions of bank</vt:lpstr>
      <vt:lpstr>Functions of banks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Banks Financial Statements, Banks Computation,</vt:lpstr>
      <vt:lpstr>International banking</vt:lpstr>
      <vt:lpstr>PowerPoint Presentation</vt:lpstr>
      <vt:lpstr>PowerPoint Presentation</vt:lpstr>
      <vt:lpstr>Non-performing asset (NPA)</vt:lpstr>
      <vt:lpstr>PowerPoint Presentation</vt:lpstr>
      <vt:lpstr>PowerPoint Presentation</vt:lpstr>
      <vt:lpstr>RISK MANAGEMENT </vt:lpstr>
      <vt:lpstr>PowerPoint Presentation</vt:lpstr>
      <vt:lpstr>PowerPoint Presentation</vt:lpstr>
      <vt:lpstr>PowerPoint Presentation</vt:lpstr>
      <vt:lpstr>PowerPoint Presentation</vt:lpstr>
      <vt:lpstr>PowerPoint Presentation</vt:lpstr>
      <vt:lpstr>NBFC- Non banking financial companies</vt:lpstr>
      <vt:lpstr>PowerPoint Presentation</vt:lpstr>
      <vt:lpstr>PowerPoint Presentation</vt:lpstr>
      <vt:lpstr>PowerPoint Presentation</vt:lpstr>
      <vt:lpstr>NBFCS</vt:lpstr>
      <vt:lpstr> IFCI- Industrial Finance Corporation of India </vt:lpstr>
      <vt:lpstr>PowerPoint Presentation</vt:lpstr>
      <vt:lpstr>SFC- State Finance Corporations </vt:lpstr>
      <vt:lpstr>Industrial Reconstruction Bank of India. IRBI</vt:lpstr>
      <vt:lpstr>PowerPoint Presentation</vt:lpstr>
      <vt:lpstr>SIDC - is State Industrial Development Corporations </vt:lpstr>
      <vt:lpstr>PowerPoint Presentation</vt:lpstr>
      <vt:lpstr>SIDBI-Small Industries Development Bank of India (SIDBI)</vt:lpstr>
      <vt:lpstr>Functions of SIDBI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Shalem Shalem</dc:creator>
  <cp:lastModifiedBy>Shalem Shalem</cp:lastModifiedBy>
  <cp:revision>47</cp:revision>
  <dcterms:created xsi:type="dcterms:W3CDTF">2021-05-31T05:08:07Z</dcterms:created>
  <dcterms:modified xsi:type="dcterms:W3CDTF">2021-07-25T15:01:16Z</dcterms:modified>
</cp:coreProperties>
</file>