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9" r:id="rId5"/>
    <p:sldId id="259" r:id="rId6"/>
    <p:sldId id="260" r:id="rId7"/>
    <p:sldId id="261" r:id="rId8"/>
    <p:sldId id="267" r:id="rId9"/>
    <p:sldId id="262" r:id="rId10"/>
    <p:sldId id="263" r:id="rId11"/>
    <p:sldId id="264" r:id="rId12"/>
    <p:sldId id="270" r:id="rId13"/>
    <p:sldId id="272" r:id="rId14"/>
    <p:sldId id="265" r:id="rId15"/>
    <p:sldId id="266"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B84DB-322F-4A95-B17B-F13720C7085C}"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A84BB-F9CA-4923-973E-C82FB23F1CF4}" type="slidenum">
              <a:rPr lang="en-US" smtClean="0"/>
              <a:t>‹#›</a:t>
            </a:fld>
            <a:endParaRPr lang="en-US"/>
          </a:p>
        </p:txBody>
      </p:sp>
    </p:spTree>
    <p:extLst>
      <p:ext uri="{BB962C8B-B14F-4D97-AF65-F5344CB8AC3E}">
        <p14:creationId xmlns:p14="http://schemas.microsoft.com/office/powerpoint/2010/main" val="337557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A84BB-F9CA-4923-973E-C82FB23F1CF4}" type="slidenum">
              <a:rPr lang="en-US" smtClean="0"/>
              <a:t>8</a:t>
            </a:fld>
            <a:endParaRPr lang="en-US"/>
          </a:p>
        </p:txBody>
      </p:sp>
    </p:spTree>
    <p:extLst>
      <p:ext uri="{BB962C8B-B14F-4D97-AF65-F5344CB8AC3E}">
        <p14:creationId xmlns:p14="http://schemas.microsoft.com/office/powerpoint/2010/main" val="1812193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9848CF-8E01-434C-AC83-FEF13C1FCC0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215258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848CF-8E01-434C-AC83-FEF13C1FCC0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229061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848CF-8E01-434C-AC83-FEF13C1FCC0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84683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9848CF-8E01-434C-AC83-FEF13C1FCC0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22077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848CF-8E01-434C-AC83-FEF13C1FCC0B}"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19894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9848CF-8E01-434C-AC83-FEF13C1FCC0B}"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38969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9848CF-8E01-434C-AC83-FEF13C1FCC0B}"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37307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9848CF-8E01-434C-AC83-FEF13C1FCC0B}" type="datetimeFigureOut">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179228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848CF-8E01-434C-AC83-FEF13C1FCC0B}" type="datetimeFigureOut">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83163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848CF-8E01-434C-AC83-FEF13C1FCC0B}"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109174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848CF-8E01-434C-AC83-FEF13C1FCC0B}"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364949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848CF-8E01-434C-AC83-FEF13C1FCC0B}" type="datetimeFigureOut">
              <a:rPr lang="en-US" smtClean="0"/>
              <a:t>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5186-0B1B-41E0-B7A1-57C12878C9F4}" type="slidenum">
              <a:rPr lang="en-US" smtClean="0"/>
              <a:t>‹#›</a:t>
            </a:fld>
            <a:endParaRPr lang="en-US"/>
          </a:p>
        </p:txBody>
      </p:sp>
    </p:spTree>
    <p:extLst>
      <p:ext uri="{BB962C8B-B14F-4D97-AF65-F5344CB8AC3E}">
        <p14:creationId xmlns:p14="http://schemas.microsoft.com/office/powerpoint/2010/main" val="2204739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www.investopedia.com/terms/d/dalalstreet.asp" TargetMode="External"/><Relationship Id="rId3" Type="http://schemas.openxmlformats.org/officeDocument/2006/relationships/hyperlink" Target="https://www.investopedia.com/terms/c/capitalmarkets.asp" TargetMode="External"/><Relationship Id="rId7" Type="http://schemas.openxmlformats.org/officeDocument/2006/relationships/hyperlink" Target="https://www.investopedia.com/terms/s/sensex.asp" TargetMode="External"/><Relationship Id="rId2" Type="http://schemas.openxmlformats.org/officeDocument/2006/relationships/hyperlink" Target="https://www.investopedia.com/articles/stocks/11/securities-market-introduction.asp" TargetMode="External"/><Relationship Id="rId1" Type="http://schemas.openxmlformats.org/officeDocument/2006/relationships/slideLayout" Target="../slideLayouts/slideLayout7.xml"/><Relationship Id="rId6" Type="http://schemas.openxmlformats.org/officeDocument/2006/relationships/hyperlink" Target="https://www.investopedia.com/terms/o/openoutcry.asp" TargetMode="External"/><Relationship Id="rId5" Type="http://schemas.openxmlformats.org/officeDocument/2006/relationships/hyperlink" Target="https://www.investopedia.com/articles/investing/110713/basics-mechanics-behind-electronic-trading.asp" TargetMode="External"/><Relationship Id="rId4" Type="http://schemas.openxmlformats.org/officeDocument/2006/relationships/hyperlink" Target="https://www.investopedia.com/terms/r/riskmanagement.asp" TargetMode="External"/><Relationship Id="rId9" Type="http://schemas.openxmlformats.org/officeDocument/2006/relationships/hyperlink" Target="https://www.investopedia.com/terms/w/wallstreet.as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terms/e/etf.asp" TargetMode="External"/><Relationship Id="rId2" Type="http://schemas.openxmlformats.org/officeDocument/2006/relationships/hyperlink" Target="https://www.investopedia.com/terms/e/equity.asp"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UNIT-4</a:t>
            </a:r>
            <a:endParaRPr lang="en-US" dirty="0"/>
          </a:p>
        </p:txBody>
      </p:sp>
      <p:sp>
        <p:nvSpPr>
          <p:cNvPr id="3" name="Subtitle 2"/>
          <p:cNvSpPr>
            <a:spLocks noGrp="1"/>
          </p:cNvSpPr>
          <p:nvPr>
            <p:ph type="subTitle" idx="1"/>
          </p:nvPr>
        </p:nvSpPr>
        <p:spPr/>
        <p:txBody>
          <a:bodyPr/>
          <a:lstStyle/>
          <a:p>
            <a:r>
              <a:rPr lang="en-US" dirty="0" smtClean="0"/>
              <a:t>INDIAN FINANCIAL MRKETS</a:t>
            </a:r>
            <a:endParaRPr lang="en-US" dirty="0"/>
          </a:p>
        </p:txBody>
      </p:sp>
    </p:spTree>
    <p:extLst>
      <p:ext uri="{BB962C8B-B14F-4D97-AF65-F5344CB8AC3E}">
        <p14:creationId xmlns:p14="http://schemas.microsoft.com/office/powerpoint/2010/main" val="252745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275" y="204242"/>
            <a:ext cx="11895828" cy="6340197"/>
          </a:xfrm>
          <a:prstGeom prst="rect">
            <a:avLst/>
          </a:prstGeom>
        </p:spPr>
        <p:txBody>
          <a:bodyPr wrap="square">
            <a:spAutoFit/>
          </a:bodyPr>
          <a:lstStyle/>
          <a:p>
            <a:pPr algn="just"/>
            <a:r>
              <a:rPr lang="en-US" sz="1400" b="1" dirty="0"/>
              <a:t>STOCK EXCHANGE </a:t>
            </a:r>
            <a:endParaRPr lang="en-US" sz="1400" b="1" dirty="0" smtClean="0"/>
          </a:p>
          <a:p>
            <a:pPr algn="just"/>
            <a:r>
              <a:rPr lang="en-US" sz="1400" dirty="0" smtClean="0"/>
              <a:t>As </a:t>
            </a:r>
            <a:r>
              <a:rPr lang="en-US" sz="1400" dirty="0"/>
              <a:t>indicated above, stock exchange is the term commonly used for a secondary market, which provide a place where different types of existing securities such as shares, debentures and bonds, government securities can be bought and sold on a regular basis. A stock exchange is generally </a:t>
            </a:r>
            <a:r>
              <a:rPr lang="en-US" sz="1400" dirty="0" err="1"/>
              <a:t>organised</a:t>
            </a:r>
            <a:r>
              <a:rPr lang="en-US" sz="1400" dirty="0"/>
              <a:t> as an association, a society or a company with a limited number of members. It is open only to these members who act as brokers for the buyers and sellers. The Securities Contract (Regulation) Act has defined stock exchange as an “ association, </a:t>
            </a:r>
            <a:r>
              <a:rPr lang="en-US" sz="1400" dirty="0" smtClean="0"/>
              <a:t>organization </a:t>
            </a:r>
            <a:r>
              <a:rPr lang="en-US" sz="1400" dirty="0"/>
              <a:t>or body of individuals, whether incorporated or not, established for the purpose of assisting, regulating and controlling business of buying, selling and dealing in securities”. </a:t>
            </a:r>
            <a:endParaRPr lang="en-US" sz="1400" dirty="0" smtClean="0"/>
          </a:p>
          <a:p>
            <a:pPr algn="just"/>
            <a:endParaRPr lang="en-US" sz="1400" dirty="0" smtClean="0"/>
          </a:p>
          <a:p>
            <a:pPr algn="just"/>
            <a:r>
              <a:rPr lang="en-US" sz="1400" dirty="0" smtClean="0"/>
              <a:t>The </a:t>
            </a:r>
            <a:r>
              <a:rPr lang="en-US" sz="1400" dirty="0"/>
              <a:t>main characteristics of a stock exchange are: </a:t>
            </a:r>
            <a:endParaRPr lang="en-US" sz="1400" dirty="0" smtClean="0"/>
          </a:p>
          <a:p>
            <a:pPr algn="just"/>
            <a:r>
              <a:rPr lang="en-US" sz="1400" dirty="0" smtClean="0"/>
              <a:t>1. It </a:t>
            </a:r>
            <a:r>
              <a:rPr lang="en-US" sz="1400" dirty="0"/>
              <a:t>is an </a:t>
            </a:r>
            <a:r>
              <a:rPr lang="en-US" sz="1400" dirty="0" smtClean="0"/>
              <a:t>organized </a:t>
            </a:r>
            <a:r>
              <a:rPr lang="en-US" sz="1400" dirty="0"/>
              <a:t>market. </a:t>
            </a:r>
            <a:endParaRPr lang="en-US" sz="1400" dirty="0" smtClean="0"/>
          </a:p>
          <a:p>
            <a:pPr algn="just"/>
            <a:r>
              <a:rPr lang="en-US" sz="1400" dirty="0" smtClean="0"/>
              <a:t>2. </a:t>
            </a:r>
            <a:r>
              <a:rPr lang="en-US" sz="1400" dirty="0"/>
              <a:t>It provides a place where existing and approved securities can be bought and sold easily. </a:t>
            </a:r>
            <a:endParaRPr lang="en-US" sz="1400" dirty="0" smtClean="0"/>
          </a:p>
          <a:p>
            <a:pPr algn="just"/>
            <a:r>
              <a:rPr lang="en-US" sz="1400" dirty="0" smtClean="0"/>
              <a:t>3. </a:t>
            </a:r>
            <a:r>
              <a:rPr lang="en-US" sz="1400" dirty="0"/>
              <a:t>In a stock exchange, transactions take place between its members or their </a:t>
            </a:r>
            <a:r>
              <a:rPr lang="en-US" sz="1400" dirty="0" smtClean="0"/>
              <a:t>authorized </a:t>
            </a:r>
            <a:r>
              <a:rPr lang="en-US" sz="1400" dirty="0"/>
              <a:t>agents. </a:t>
            </a:r>
            <a:endParaRPr lang="en-US" sz="1400" dirty="0" smtClean="0"/>
          </a:p>
          <a:p>
            <a:pPr algn="just"/>
            <a:r>
              <a:rPr lang="en-US" sz="1400" dirty="0" smtClean="0"/>
              <a:t>4. </a:t>
            </a:r>
            <a:r>
              <a:rPr lang="en-US" sz="1400" dirty="0"/>
              <a:t>All transactions are regulated by rules and by laws of the concerned stock exchange</a:t>
            </a:r>
            <a:r>
              <a:rPr lang="en-US" sz="1400" dirty="0" smtClean="0"/>
              <a:t>.</a:t>
            </a:r>
          </a:p>
          <a:p>
            <a:pPr algn="just"/>
            <a:r>
              <a:rPr lang="en-US" sz="1400" dirty="0" smtClean="0"/>
              <a:t>5. It </a:t>
            </a:r>
            <a:r>
              <a:rPr lang="en-US" sz="1400" dirty="0"/>
              <a:t>makes complete information available to public in regard to prices and volume of transactions taking place every day. </a:t>
            </a:r>
            <a:endParaRPr lang="en-US" sz="1400" dirty="0" smtClean="0"/>
          </a:p>
          <a:p>
            <a:pPr algn="just"/>
            <a:endParaRPr lang="en-US" sz="1400" dirty="0" smtClean="0"/>
          </a:p>
          <a:p>
            <a:pPr algn="just"/>
            <a:r>
              <a:rPr lang="en-US" sz="1400" dirty="0" smtClean="0"/>
              <a:t>It </a:t>
            </a:r>
            <a:r>
              <a:rPr lang="en-US" sz="1400" dirty="0"/>
              <a:t>may be noted that all securities are not permitted to be traded on a </a:t>
            </a:r>
            <a:r>
              <a:rPr lang="en-US" sz="1400" dirty="0" smtClean="0"/>
              <a:t>recognized </a:t>
            </a:r>
            <a:r>
              <a:rPr lang="en-US" sz="1400" dirty="0"/>
              <a:t>stock exchange. It is allowed only in those securities (called listed securities) that have been duly approved for the purpose by the stock exchange authorities. The method of trading </a:t>
            </a:r>
            <a:r>
              <a:rPr lang="en-US" sz="1400" dirty="0" smtClean="0"/>
              <a:t>now a-days</a:t>
            </a:r>
            <a:r>
              <a:rPr lang="en-US" sz="1400" dirty="0"/>
              <a:t>, however, is quite simple on account of the availability of on-line trading facility with the help of computers. It is also quite fast as it takes just a few minutes to strike a deal through the brokers who may be available close by. Similarly, on account of the system of scrip-less trading and rolling settlement, the delivery of securities and the payment of amount involved also take very little time, say, 2 days</a:t>
            </a:r>
            <a:r>
              <a:rPr lang="en-US" sz="1400" dirty="0" smtClean="0"/>
              <a:t>.</a:t>
            </a:r>
          </a:p>
          <a:p>
            <a:pPr algn="just"/>
            <a:endParaRPr lang="en-US" sz="1400" dirty="0" smtClean="0"/>
          </a:p>
          <a:p>
            <a:pPr algn="just"/>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STOCK EXCHANGES IN INDIA </a:t>
            </a:r>
            <a:endParaRPr lang="en-US" sz="1400" b="1" dirty="0" smtClean="0">
              <a:latin typeface="Times New Roman" panose="02020603050405020304" pitchFamily="18" charset="0"/>
              <a:cs typeface="Times New Roman" panose="02020603050405020304" pitchFamily="18" charset="0"/>
            </a:endParaRPr>
          </a:p>
          <a:p>
            <a:pPr algn="just"/>
            <a:endParaRPr lang="en-US" sz="1400" b="1"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first </a:t>
            </a:r>
            <a:r>
              <a:rPr lang="en-US" sz="1400" dirty="0" err="1">
                <a:latin typeface="Times New Roman" panose="02020603050405020304" pitchFamily="18" charset="0"/>
                <a:cs typeface="Times New Roman" panose="02020603050405020304" pitchFamily="18" charset="0"/>
              </a:rPr>
              <a:t>organised</a:t>
            </a:r>
            <a:r>
              <a:rPr lang="en-US" sz="1400" dirty="0">
                <a:latin typeface="Times New Roman" panose="02020603050405020304" pitchFamily="18" charset="0"/>
                <a:cs typeface="Times New Roman" panose="02020603050405020304" pitchFamily="18" charset="0"/>
              </a:rPr>
              <a:t> stock exchange in India was started in Mumbai known as Bombay Stock Exchange (BSE). It was followed by Ahmedabad Stock Exchange in 1894 and Kolkata Stock Exchange in 1908. The number of stock exchanges in India went </a:t>
            </a:r>
            <a:r>
              <a:rPr lang="en-US" sz="1400" dirty="0" err="1">
                <a:latin typeface="Times New Roman" panose="02020603050405020304" pitchFamily="18" charset="0"/>
                <a:cs typeface="Times New Roman" panose="02020603050405020304" pitchFamily="18" charset="0"/>
              </a:rPr>
              <a:t>upto</a:t>
            </a:r>
            <a:r>
              <a:rPr lang="en-US" sz="1400" dirty="0">
                <a:latin typeface="Times New Roman" panose="02020603050405020304" pitchFamily="18" charset="0"/>
                <a:cs typeface="Times New Roman" panose="02020603050405020304" pitchFamily="18" charset="0"/>
              </a:rPr>
              <a:t> 7 by 1939 and it increased to 21 by 1945 on account of heavy speculation activity during Second World War. A number of </a:t>
            </a:r>
            <a:r>
              <a:rPr lang="en-US" sz="1400" dirty="0" err="1">
                <a:latin typeface="Times New Roman" panose="02020603050405020304" pitchFamily="18" charset="0"/>
                <a:cs typeface="Times New Roman" panose="02020603050405020304" pitchFamily="18" charset="0"/>
              </a:rPr>
              <a:t>unorganised</a:t>
            </a:r>
            <a:r>
              <a:rPr lang="en-US" sz="1400" dirty="0">
                <a:latin typeface="Times New Roman" panose="02020603050405020304" pitchFamily="18" charset="0"/>
                <a:cs typeface="Times New Roman" panose="02020603050405020304" pitchFamily="18" charset="0"/>
              </a:rPr>
              <a:t> stock exchanges also functioned in the country without any formal set-up and were known as </a:t>
            </a:r>
            <a:r>
              <a:rPr lang="en-US" sz="1400" dirty="0" err="1">
                <a:latin typeface="Times New Roman" panose="02020603050405020304" pitchFamily="18" charset="0"/>
                <a:cs typeface="Times New Roman" panose="02020603050405020304" pitchFamily="18" charset="0"/>
              </a:rPr>
              <a:t>kerb</a:t>
            </a:r>
            <a:r>
              <a:rPr lang="en-US" sz="1400" dirty="0">
                <a:latin typeface="Times New Roman" panose="02020603050405020304" pitchFamily="18" charset="0"/>
                <a:cs typeface="Times New Roman" panose="02020603050405020304" pitchFamily="18" charset="0"/>
              </a:rPr>
              <a:t> market. The Security Contracts (Regulation) Act was passed in 1956 for recognition and regulation of Stock Exchanges in India. At present we have 23 stock exchanges in the country. Of these, the most prominent stock exchange that came up is National Stock Exchange (NSE). It is also based in Mumbai and was promoted by the leading financial institutions in India. It was incorporated in 1992 and commenced operations in 1994. This stock exchange has a corporate structure, fully automated screen-based trading and nation-wide coverage</a:t>
            </a: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81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909" y="103516"/>
            <a:ext cx="11892951" cy="6340197"/>
          </a:xfrm>
          <a:prstGeom prst="rect">
            <a:avLst/>
          </a:prstGeom>
        </p:spPr>
        <p:txBody>
          <a:bodyPr wrap="square">
            <a:spAutoFit/>
          </a:bodyPr>
          <a:lstStyle/>
          <a:p>
            <a:pPr algn="just"/>
            <a:r>
              <a:rPr lang="en-US" sz="1400" dirty="0"/>
              <a:t>FUNCTIONS OF A STOCK EXCHANGE The functions of stock exchange can be enumerated as follows: </a:t>
            </a:r>
          </a:p>
          <a:p>
            <a:pPr marL="342900" indent="-342900" algn="just">
              <a:buAutoNum type="arabicPeriod"/>
            </a:pPr>
            <a:r>
              <a:rPr lang="en-US" sz="1400" b="1" dirty="0"/>
              <a:t>Provides ready and continuous market</a:t>
            </a:r>
            <a:r>
              <a:rPr lang="en-US" sz="1400" dirty="0"/>
              <a:t>: By providing a place where listed securities can be bought and sold regularly and conveniently, a stock exchange ensures a ready and continuous market for various shares, debentures, bonds and government securities. This lends a high degree of liquidity to holdings in these securities as the investor can </a:t>
            </a:r>
            <a:r>
              <a:rPr lang="en-US" sz="1400" dirty="0" err="1"/>
              <a:t>encash</a:t>
            </a:r>
            <a:r>
              <a:rPr lang="en-US" sz="1400" dirty="0"/>
              <a:t> their holdings as and when they want.</a:t>
            </a:r>
          </a:p>
          <a:p>
            <a:pPr marL="342900" indent="-342900" algn="just">
              <a:buAutoNum type="arabicPeriod"/>
            </a:pPr>
            <a:r>
              <a:rPr lang="en-US" sz="1400" b="1" dirty="0" smtClean="0"/>
              <a:t>Provides </a:t>
            </a:r>
            <a:r>
              <a:rPr lang="en-US" sz="1400" b="1" dirty="0"/>
              <a:t>information about prices and sales: </a:t>
            </a:r>
            <a:r>
              <a:rPr lang="en-US" sz="1400" dirty="0"/>
              <a:t>A stock exchange maintains complete record of all transactions taking place in different securities every day and supplies regular information on their prices and sales volumes to press and other media. In fact, now-a-days, you can get information about minute to minute movement in prices of selected shares on TV channels like CNBC, Zee News, NDTV and Senior Secondary Notes 74 MODULE -4 Business Finance Headlines Today. This enables the investors in taking quick decisions on purchase and sale of securities in which they are interested. Not only that, such information helps them in ascertaining the trend in prices and the worth of their holdings. This enables them to seek bank loans, if required.</a:t>
            </a:r>
          </a:p>
          <a:p>
            <a:pPr marL="342900" indent="-342900" algn="just">
              <a:buAutoNum type="arabicPeriod"/>
            </a:pPr>
            <a:r>
              <a:rPr lang="en-US" sz="1400" dirty="0"/>
              <a:t> </a:t>
            </a:r>
            <a:r>
              <a:rPr lang="en-US" sz="1400" b="1" dirty="0" smtClean="0"/>
              <a:t>Provides </a:t>
            </a:r>
            <a:r>
              <a:rPr lang="en-US" sz="1400" b="1" dirty="0"/>
              <a:t>safety to dealings and investment</a:t>
            </a:r>
            <a:r>
              <a:rPr lang="en-US" sz="1400" dirty="0"/>
              <a:t>: Transactions on the stock exchange are conducted only amongst its members with adequate transparency and in strict conformity to its rules and regulations which include the procedure and timings of delivery and payment to be followed. This provides a high degree of safety to dealings at the stock exchange. There is little risk of loss on account of non-payment or </a:t>
            </a:r>
            <a:r>
              <a:rPr lang="en-US" sz="1400" dirty="0" err="1"/>
              <a:t>nondelivery</a:t>
            </a:r>
            <a:r>
              <a:rPr lang="en-US" sz="1400" dirty="0"/>
              <a:t>. Securities and Exchange Board of India (SEBI) also regulates the business in stock exchanges in India and the working of the stock brokers. Not only that, a stock exchange allows trading only in securities that have been listed with it; and for listing any security, it satisfies itself about the genuineness and soundness of the company and provides for disclosure of certain information on regular basis. Though this may not guarantee the soundness and profitability of the company, it does provide some assurance on their genuineness and enables them to keep track of their progress.</a:t>
            </a:r>
          </a:p>
          <a:p>
            <a:pPr marL="342900" indent="-342900" algn="just">
              <a:buAutoNum type="arabicPeriod"/>
            </a:pPr>
            <a:r>
              <a:rPr lang="en-US" sz="1400" b="1" dirty="0" smtClean="0"/>
              <a:t>Helps </a:t>
            </a:r>
            <a:r>
              <a:rPr lang="en-US" sz="1400" b="1" dirty="0"/>
              <a:t>in </a:t>
            </a:r>
            <a:r>
              <a:rPr lang="en-US" sz="1400" b="1" dirty="0" err="1"/>
              <a:t>mobilisation</a:t>
            </a:r>
            <a:r>
              <a:rPr lang="en-US" sz="1400" b="1" dirty="0"/>
              <a:t> of savings and capital formation</a:t>
            </a:r>
            <a:r>
              <a:rPr lang="en-US" sz="1400" dirty="0"/>
              <a:t>: Efficient functioning of stock market creates a conducive climate for an active and growing primary market. Good performance and outlook for shares in the stock exchanges imparts buoyancy to the new issue market, which helps in </a:t>
            </a:r>
            <a:r>
              <a:rPr lang="en-US" sz="1400" dirty="0" err="1"/>
              <a:t>mobilising</a:t>
            </a:r>
            <a:r>
              <a:rPr lang="en-US" sz="1400" dirty="0"/>
              <a:t> savings for investment in industrial and commercial establishments. Not only that, the stock exchanges provide liquidity and profitability to dealings and investments in shares and debentures. It also educates people on where and how to invest their savings to get a fair return. This encourages the habit of saving, investment and risk-taking among the common people. Thus it helps </a:t>
            </a:r>
            <a:r>
              <a:rPr lang="en-US" sz="1400" dirty="0" err="1"/>
              <a:t>mobilising</a:t>
            </a:r>
            <a:r>
              <a:rPr lang="en-US" sz="1400" dirty="0"/>
              <a:t> surplus savings for investment in corporate and government securities and contributes to capital formation.</a:t>
            </a:r>
          </a:p>
          <a:p>
            <a:pPr marL="342900" indent="-342900" algn="just">
              <a:buAutoNum type="arabicPeriod"/>
            </a:pPr>
            <a:r>
              <a:rPr lang="en-US" sz="1400" b="1" dirty="0" smtClean="0"/>
              <a:t>Barometer </a:t>
            </a:r>
            <a:r>
              <a:rPr lang="en-US" sz="1400" b="1" dirty="0"/>
              <a:t>of economic and business conditions</a:t>
            </a:r>
            <a:r>
              <a:rPr lang="en-US" sz="1400" dirty="0"/>
              <a:t>: Stock exchanges reflect the changing conditions of economic health of a country, as the shares prices are highly sensitive to changing economic, social and political conditions. It is observed that during the periods of economic prosperity, the share prices tend to rise. Conversely, prices tend to fall when there is economic stagnation and the business activities slow down as a result of depressions. Thus, the intensity of trading at stock exchanges and the corresponding rise on fall in the prices of securities reflects the investors’ assessment of the economic and business conditions in a country, and acts as the barometer which indicates the general conditions of the atmosphere of business. </a:t>
            </a:r>
          </a:p>
          <a:p>
            <a:pPr marL="342900" indent="-342900" algn="just">
              <a:buAutoNum type="arabicPeriod"/>
            </a:pPr>
            <a:r>
              <a:rPr lang="en-US" sz="1400" b="1" dirty="0" smtClean="0"/>
              <a:t>Better </a:t>
            </a:r>
            <a:r>
              <a:rPr lang="en-US" sz="1400" b="1" dirty="0"/>
              <a:t>Allocation of funds: </a:t>
            </a:r>
            <a:r>
              <a:rPr lang="en-US" sz="1400" dirty="0"/>
              <a:t>As a result of stock market transactions, funds flow from the less profitable to more profitable enterprises and they avail of the greater potential for growth. Financial resources of the economy are thus better allocated.</a:t>
            </a:r>
          </a:p>
        </p:txBody>
      </p:sp>
    </p:spTree>
    <p:extLst>
      <p:ext uri="{BB962C8B-B14F-4D97-AF65-F5344CB8AC3E}">
        <p14:creationId xmlns:p14="http://schemas.microsoft.com/office/powerpoint/2010/main" val="299137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9781" y="155275"/>
            <a:ext cx="11887200" cy="6401753"/>
          </a:xfrm>
          <a:prstGeom prst="rect">
            <a:avLst/>
          </a:prstGeom>
        </p:spPr>
        <p:txBody>
          <a:bodyPr wrap="square">
            <a:spAutoFit/>
          </a:bodyPr>
          <a:lstStyle/>
          <a:p>
            <a:r>
              <a:rPr lang="en-US" dirty="0">
                <a:solidFill>
                  <a:srgbClr val="111111"/>
                </a:solidFill>
                <a:latin typeface="Cabin-semi-bold"/>
              </a:rPr>
              <a:t>What Is the Bombay Stock Exchange (BSE)?</a:t>
            </a:r>
          </a:p>
          <a:p>
            <a:pPr marL="285750" indent="-285750" algn="just">
              <a:buFont typeface="Wingdings" panose="05000000000000000000" pitchFamily="2" charset="2"/>
              <a:buChar char="Ø"/>
            </a:pPr>
            <a:r>
              <a:rPr lang="en-US" sz="1400" dirty="0">
                <a:solidFill>
                  <a:srgbClr val="111111"/>
                </a:solidFill>
                <a:latin typeface="Times New Roman" panose="02020603050405020304" pitchFamily="18" charset="0"/>
                <a:cs typeface="Times New Roman" panose="02020603050405020304" pitchFamily="18" charset="0"/>
              </a:rPr>
              <a:t>The Bombay Stock Exchange (BSE) is the first and largest </a:t>
            </a:r>
            <a:r>
              <a:rPr lang="en-US" sz="1400" u="sng" dirty="0">
                <a:solidFill>
                  <a:srgbClr val="2C40D0"/>
                </a:solidFill>
                <a:latin typeface="Times New Roman" panose="02020603050405020304" pitchFamily="18" charset="0"/>
                <a:cs typeface="Times New Roman" panose="02020603050405020304" pitchFamily="18" charset="0"/>
                <a:hlinkClick r:id="rId2"/>
              </a:rPr>
              <a:t>securities market</a:t>
            </a:r>
            <a:r>
              <a:rPr lang="en-US" sz="1400" dirty="0">
                <a:solidFill>
                  <a:srgbClr val="111111"/>
                </a:solidFill>
                <a:latin typeface="Times New Roman" panose="02020603050405020304" pitchFamily="18" charset="0"/>
                <a:cs typeface="Times New Roman" panose="02020603050405020304" pitchFamily="18" charset="0"/>
              </a:rPr>
              <a:t> in India and was established in 1875 as the Native Share and Stock Brokers' Association. Based in Mumbai, India, the BSE lists close to 6,000 companies and is one of the largest exchanges in the world, along with the New York Stock Exchange (NYSE), </a:t>
            </a:r>
            <a:r>
              <a:rPr lang="en-US" sz="1400" dirty="0" err="1">
                <a:solidFill>
                  <a:srgbClr val="111111"/>
                </a:solidFill>
                <a:latin typeface="Times New Roman" panose="02020603050405020304" pitchFamily="18" charset="0"/>
                <a:cs typeface="Times New Roman" panose="02020603050405020304" pitchFamily="18" charset="0"/>
              </a:rPr>
              <a:t>Nasdaq</a:t>
            </a:r>
            <a:r>
              <a:rPr lang="en-US" sz="1400" dirty="0">
                <a:solidFill>
                  <a:srgbClr val="111111"/>
                </a:solidFill>
                <a:latin typeface="Times New Roman" panose="02020603050405020304" pitchFamily="18" charset="0"/>
                <a:cs typeface="Times New Roman" panose="02020603050405020304" pitchFamily="18" charset="0"/>
              </a:rPr>
              <a:t>, London Stock Exchange Group, Japan Exchange Group, and Shanghai Stock Exchange</a:t>
            </a:r>
            <a:r>
              <a:rPr lang="en-US" sz="1400" dirty="0" smtClean="0">
                <a:solidFill>
                  <a:srgbClr val="111111"/>
                </a:solidFill>
                <a:latin typeface="SourceSansPro"/>
              </a:rPr>
              <a:t>.</a:t>
            </a:r>
          </a:p>
          <a:p>
            <a:pPr marL="285750" indent="-285750" algn="just">
              <a:buFont typeface="Wingdings" panose="05000000000000000000" pitchFamily="2" charset="2"/>
              <a:buChar char="Ø"/>
            </a:pPr>
            <a:endParaRPr lang="en-US" sz="1400" dirty="0" smtClean="0">
              <a:solidFill>
                <a:srgbClr val="111111"/>
              </a:solidFill>
              <a:latin typeface="SourceSansPro"/>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BSE has helped develop India's </a:t>
            </a:r>
            <a:r>
              <a:rPr lang="en-US" sz="1400" u="sng" dirty="0">
                <a:latin typeface="Times New Roman" panose="02020603050405020304" pitchFamily="18" charset="0"/>
                <a:cs typeface="Times New Roman" panose="02020603050405020304" pitchFamily="18" charset="0"/>
                <a:hlinkClick r:id="rId3"/>
              </a:rPr>
              <a:t>capital markets</a:t>
            </a:r>
            <a:r>
              <a:rPr lang="en-US" sz="1400" dirty="0">
                <a:latin typeface="Times New Roman" panose="02020603050405020304" pitchFamily="18" charset="0"/>
                <a:cs typeface="Times New Roman" panose="02020603050405020304" pitchFamily="18" charset="0"/>
              </a:rPr>
              <a:t>, including the retail debt market, and has helped grow the Indian corporate sector. The BSE is Asia's first stock exchange and also includes an equities trading platform for small-and-medium enterprises (SME). BSE has diversified into providing other capital market services including clearing, settlement, and </a:t>
            </a:r>
            <a:r>
              <a:rPr lang="en-US" sz="1400" u="sng" dirty="0">
                <a:latin typeface="Times New Roman" panose="02020603050405020304" pitchFamily="18" charset="0"/>
                <a:cs typeface="Times New Roman" panose="02020603050405020304" pitchFamily="18" charset="0"/>
                <a:hlinkClick r:id="rId4"/>
              </a:rPr>
              <a:t>risk management</a:t>
            </a:r>
            <a:r>
              <a:rPr lang="en-US" sz="14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 1995, the BSE switched from an open-floor to an </a:t>
            </a:r>
            <a:r>
              <a:rPr lang="en-US" sz="1400" u="sng" dirty="0">
                <a:latin typeface="Times New Roman" panose="02020603050405020304" pitchFamily="18" charset="0"/>
                <a:cs typeface="Times New Roman" panose="02020603050405020304" pitchFamily="18" charset="0"/>
                <a:hlinkClick r:id="rId5"/>
              </a:rPr>
              <a:t>electronic trading system</a:t>
            </a:r>
            <a:r>
              <a:rPr lang="en-US" sz="1400" dirty="0">
                <a:latin typeface="Times New Roman" panose="02020603050405020304" pitchFamily="18" charset="0"/>
                <a:cs typeface="Times New Roman" panose="02020603050405020304" pitchFamily="18" charset="0"/>
              </a:rPr>
              <a:t>. There are more than a dozen electronic exchanges in the U.S. alone with the New York Stock Exchange (NYSE) and </a:t>
            </a:r>
            <a:r>
              <a:rPr lang="en-US" sz="1400" dirty="0" err="1">
                <a:latin typeface="Times New Roman" panose="02020603050405020304" pitchFamily="18" charset="0"/>
                <a:cs typeface="Times New Roman" panose="02020603050405020304" pitchFamily="18" charset="0"/>
              </a:rPr>
              <a:t>Nasdaq</a:t>
            </a:r>
            <a:r>
              <a:rPr lang="en-US" sz="1400" dirty="0">
                <a:latin typeface="Times New Roman" panose="02020603050405020304" pitchFamily="18" charset="0"/>
                <a:cs typeface="Times New Roman" panose="02020603050405020304" pitchFamily="18" charset="0"/>
              </a:rPr>
              <a:t> being the most widely known</a:t>
            </a:r>
            <a:r>
              <a:rPr lang="en-US" sz="14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Today, electronic trading systems dominate the financial industry overall, offering fewer errors, faster execution, and better efficiency than traditional </a:t>
            </a:r>
            <a:r>
              <a:rPr lang="en-US" sz="1400" u="sng" dirty="0">
                <a:latin typeface="Times New Roman" panose="02020603050405020304" pitchFamily="18" charset="0"/>
                <a:cs typeface="Times New Roman" panose="02020603050405020304" pitchFamily="18" charset="0"/>
                <a:hlinkClick r:id="rId6"/>
              </a:rPr>
              <a:t>open-outcry trading systems</a:t>
            </a:r>
            <a:r>
              <a:rPr lang="en-US" sz="1400" dirty="0">
                <a:latin typeface="Times New Roman" panose="02020603050405020304" pitchFamily="18" charset="0"/>
                <a:cs typeface="Times New Roman" panose="02020603050405020304" pitchFamily="18" charset="0"/>
              </a:rPr>
              <a:t>. Securities that the BSE lists include stocks, stock futures, stock options, index futures, index options, and weekly options</a:t>
            </a:r>
            <a:r>
              <a:rPr lang="en-US" sz="14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1400" b="0" i="0" dirty="0" smtClean="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BSE's overall performance is measured by the </a:t>
            </a:r>
            <a:r>
              <a:rPr lang="en-US" sz="1400" u="sng" dirty="0">
                <a:latin typeface="Times New Roman" panose="02020603050405020304" pitchFamily="18" charset="0"/>
                <a:cs typeface="Times New Roman" panose="02020603050405020304" pitchFamily="18" charset="0"/>
                <a:hlinkClick r:id="rId7"/>
              </a:rPr>
              <a:t>Sensex</a:t>
            </a:r>
            <a:r>
              <a:rPr lang="en-US" sz="1400" dirty="0">
                <a:latin typeface="Times New Roman" panose="02020603050405020304" pitchFamily="18" charset="0"/>
                <a:cs typeface="Times New Roman" panose="02020603050405020304" pitchFamily="18" charset="0"/>
              </a:rPr>
              <a:t>, a benchmark index of 30 of the BSE's largest and most actively traded stocks covering 12 sectors. Debuting in 1986, the Sensex is India's oldest stock index. Also called the "BSE 30," the index broadly represents the composition of India's entire </a:t>
            </a:r>
            <a:r>
              <a:rPr lang="en-US" sz="1400" dirty="0" smtClean="0">
                <a:latin typeface="Times New Roman" panose="02020603050405020304" pitchFamily="18" charset="0"/>
                <a:cs typeface="Times New Roman" panose="02020603050405020304" pitchFamily="18" charset="0"/>
              </a:rPr>
              <a:t>market.</a:t>
            </a:r>
          </a:p>
          <a:p>
            <a:pPr marL="285750" indent="-285750" algn="just">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t>The Bombay Stock Exchange is located on </a:t>
            </a:r>
            <a:r>
              <a:rPr lang="en-US" sz="1400" u="sng" dirty="0" err="1">
                <a:hlinkClick r:id="rId8"/>
              </a:rPr>
              <a:t>Dalal</a:t>
            </a:r>
            <a:r>
              <a:rPr lang="en-US" sz="1400" u="sng" dirty="0">
                <a:hlinkClick r:id="rId8"/>
              </a:rPr>
              <a:t> Street</a:t>
            </a:r>
            <a:r>
              <a:rPr lang="en-US" sz="1400" dirty="0"/>
              <a:t> in downtown Mumbai, India. In the 1850s, stockbrokers would conduct business under a banyan tree in front of the Mumbai town hall. After a few decades of various meeting locations, </a:t>
            </a:r>
            <a:r>
              <a:rPr lang="en-US" sz="1400" dirty="0" err="1"/>
              <a:t>Dalal</a:t>
            </a:r>
            <a:r>
              <a:rPr lang="en-US" sz="1400" dirty="0"/>
              <a:t> Street was formally selected in 1874 as the location for the Native Share and Stock Brokers' Association, the forerunner organization that would eventually become the BSE</a:t>
            </a:r>
            <a:r>
              <a:rPr lang="en-US" sz="1400" dirty="0" smtClean="0"/>
              <a:t>.</a:t>
            </a:r>
          </a:p>
          <a:p>
            <a:pPr marL="285750" indent="-285750" algn="just">
              <a:buFont typeface="Wingdings" panose="05000000000000000000" pitchFamily="2" charset="2"/>
              <a:buChar char="Ø"/>
            </a:pPr>
            <a:endParaRPr lang="en-US" sz="1400" dirty="0" smtClean="0"/>
          </a:p>
          <a:p>
            <a:pPr marL="285750" indent="-285750" algn="just">
              <a:buFont typeface="Wingdings" panose="05000000000000000000" pitchFamily="2" charset="2"/>
              <a:buChar char="Ø"/>
            </a:pPr>
            <a:r>
              <a:rPr lang="en-US" sz="1400" dirty="0"/>
              <a:t>Mumbai is now a major financial center in India and </a:t>
            </a:r>
            <a:r>
              <a:rPr lang="en-US" sz="1400" dirty="0" err="1"/>
              <a:t>Dalal</a:t>
            </a:r>
            <a:r>
              <a:rPr lang="en-US" sz="1400" dirty="0"/>
              <a:t> Street is home to a large number of banks, investment firms, and related financial service companies. The importance of </a:t>
            </a:r>
            <a:r>
              <a:rPr lang="en-US" sz="1400" dirty="0" err="1"/>
              <a:t>Dalal</a:t>
            </a:r>
            <a:r>
              <a:rPr lang="en-US" sz="1400" dirty="0"/>
              <a:t> Street to India is similar to that of </a:t>
            </a:r>
            <a:r>
              <a:rPr lang="en-US" sz="1400" u="sng" dirty="0">
                <a:hlinkClick r:id="rId9"/>
              </a:rPr>
              <a:t>Wall Street</a:t>
            </a:r>
            <a:r>
              <a:rPr lang="en-US" sz="1400" dirty="0"/>
              <a:t> in the United States. Indian investors and the press will cite the investment activity of </a:t>
            </a:r>
            <a:r>
              <a:rPr lang="en-US" sz="1400" dirty="0" err="1"/>
              <a:t>Dalal</a:t>
            </a:r>
            <a:r>
              <a:rPr lang="en-US" sz="1400" dirty="0"/>
              <a:t> Street and will use it as a figure of speech to represent the Indian financial industry</a:t>
            </a:r>
            <a:r>
              <a:rPr lang="en-US" sz="1400" dirty="0" smtClean="0"/>
              <a:t>.</a:t>
            </a:r>
          </a:p>
          <a:p>
            <a:pPr marL="285750" indent="-285750" algn="just">
              <a:buFont typeface="Wingdings" panose="05000000000000000000" pitchFamily="2" charset="2"/>
              <a:buChar char="Ø"/>
            </a:pPr>
            <a:endParaRPr lang="en-US" sz="1400" dirty="0" smtClean="0"/>
          </a:p>
          <a:p>
            <a:pPr marL="285750" indent="-285750" algn="just">
              <a:buFont typeface="Wingdings" panose="05000000000000000000" pitchFamily="2" charset="2"/>
              <a:buChar char="Ø"/>
            </a:pPr>
            <a:r>
              <a:rPr lang="en-US" sz="1400" b="1" dirty="0"/>
              <a:t>BSE stock exchange</a:t>
            </a:r>
            <a:r>
              <a:rPr lang="en-US" sz="1400" dirty="0"/>
              <a:t> was founded by </a:t>
            </a:r>
            <a:r>
              <a:rPr lang="en-US" sz="1400" dirty="0" err="1"/>
              <a:t>Premchand</a:t>
            </a:r>
            <a:r>
              <a:rPr lang="en-US" sz="1400" dirty="0"/>
              <a:t> </a:t>
            </a:r>
            <a:r>
              <a:rPr lang="en-US" sz="1400" dirty="0" err="1"/>
              <a:t>Roychand</a:t>
            </a:r>
            <a:r>
              <a:rPr lang="en-US" sz="1400" dirty="0"/>
              <a:t> in 1875 and is currently managed by </a:t>
            </a:r>
            <a:r>
              <a:rPr lang="en-US" sz="1400" dirty="0" err="1"/>
              <a:t>Sethurathnam</a:t>
            </a:r>
            <a:r>
              <a:rPr lang="en-US" sz="1400" dirty="0"/>
              <a:t> Ravi, serving as the chairman</a:t>
            </a:r>
            <a:r>
              <a:rPr lang="en-US" sz="1400" dirty="0" smtClean="0"/>
              <a:t>.</a:t>
            </a:r>
          </a:p>
          <a:p>
            <a:pPr marL="285750" indent="-285750" algn="just">
              <a:buFont typeface="Wingdings" panose="05000000000000000000" pitchFamily="2" charset="2"/>
              <a:buChar char="Ø"/>
            </a:pPr>
            <a:endParaRPr lang="en-US" sz="1400" dirty="0" smtClean="0"/>
          </a:p>
          <a:p>
            <a:pPr marL="285750" indent="-285750" algn="just">
              <a:buFont typeface="Wingdings" panose="05000000000000000000" pitchFamily="2" charset="2"/>
              <a:buChar char="Ø"/>
            </a:pPr>
            <a:r>
              <a:rPr lang="en-US" sz="1400" dirty="0"/>
              <a:t>Securities and Exchange Board of India (SEBI) is responsible for the regulation of this stock exchange, continuously updating rules for its smooth operation.</a:t>
            </a:r>
            <a:endParaRPr lang="en-US" sz="14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849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8" y="100505"/>
            <a:ext cx="11996469" cy="3600986"/>
          </a:xfrm>
          <a:prstGeom prst="rect">
            <a:avLst/>
          </a:prstGeom>
        </p:spPr>
        <p:txBody>
          <a:bodyPr wrap="square">
            <a:spAutoFit/>
          </a:bodyPr>
          <a:lstStyle/>
          <a:p>
            <a:r>
              <a:rPr lang="en-US" dirty="0">
                <a:solidFill>
                  <a:srgbClr val="111111"/>
                </a:solidFill>
                <a:latin typeface="Cabin-semi-bold"/>
              </a:rPr>
              <a:t>What Is the National Stock Exchange of India Limited (NSE)?</a:t>
            </a:r>
          </a:p>
          <a:p>
            <a:pPr algn="just"/>
            <a:r>
              <a:rPr lang="en-US" sz="1400" dirty="0">
                <a:solidFill>
                  <a:srgbClr val="111111"/>
                </a:solidFill>
                <a:latin typeface="Times New Roman" panose="02020603050405020304" pitchFamily="18" charset="0"/>
                <a:cs typeface="Times New Roman" panose="02020603050405020304" pitchFamily="18" charset="0"/>
              </a:rPr>
              <a:t>The National Stock Exchange of India Limited (NSE) is India's largest financial market. Incorporated in 1992, the NSE has developed into a sophisticated, electronic market, which ranked fourth in the world by </a:t>
            </a:r>
            <a:r>
              <a:rPr lang="en-US" sz="1400" u="sng" dirty="0">
                <a:solidFill>
                  <a:srgbClr val="2C40D0"/>
                </a:solidFill>
                <a:latin typeface="Times New Roman" panose="02020603050405020304" pitchFamily="18" charset="0"/>
                <a:cs typeface="Times New Roman" panose="02020603050405020304" pitchFamily="18" charset="0"/>
                <a:hlinkClick r:id="rId2"/>
              </a:rPr>
              <a:t>equity</a:t>
            </a:r>
            <a:r>
              <a:rPr lang="en-US" sz="1400" dirty="0">
                <a:solidFill>
                  <a:srgbClr val="111111"/>
                </a:solidFill>
                <a:latin typeface="Times New Roman" panose="02020603050405020304" pitchFamily="18" charset="0"/>
                <a:cs typeface="Times New Roman" panose="02020603050405020304" pitchFamily="18" charset="0"/>
              </a:rPr>
              <a:t> trading volume. Trading commenced in 1994 with the launch of the wholesale debt market and a cash market segment shortly thereafter</a:t>
            </a:r>
            <a:r>
              <a:rPr lang="en-US" sz="1400" dirty="0" smtClean="0">
                <a:solidFill>
                  <a:srgbClr val="111111"/>
                </a:solidFill>
                <a:latin typeface="Times New Roman" panose="02020603050405020304" pitchFamily="18" charset="0"/>
                <a:cs typeface="Times New Roman" panose="02020603050405020304" pitchFamily="18" charset="0"/>
              </a:rPr>
              <a:t>.</a:t>
            </a:r>
          </a:p>
          <a:p>
            <a:pPr algn="just"/>
            <a:r>
              <a:rPr lang="en-US" sz="1400" dirty="0"/>
              <a:t>Today, the National Stock Exchange of India Limited (NSE) conducts transactions in the wholesale debt, equity, and derivative markets. One of the more popular offerings is the NIFTY 50 Index, which tracks the largest assets in the Indian equity market. US investors can access the index with </a:t>
            </a:r>
            <a:r>
              <a:rPr lang="en-US" sz="1400" u="sng" dirty="0">
                <a:hlinkClick r:id="rId3"/>
              </a:rPr>
              <a:t>exchange-traded funds</a:t>
            </a:r>
            <a:r>
              <a:rPr lang="en-US" sz="1400" dirty="0"/>
              <a:t> (ETF), such as the </a:t>
            </a:r>
            <a:r>
              <a:rPr lang="en-US" sz="1400" dirty="0" err="1"/>
              <a:t>iShares</a:t>
            </a:r>
            <a:r>
              <a:rPr lang="en-US" sz="1400" dirty="0"/>
              <a:t> India 50 ETF (INDY</a:t>
            </a:r>
            <a:r>
              <a:rPr lang="en-US" sz="1400" dirty="0" smtClean="0"/>
              <a:t>).</a:t>
            </a:r>
          </a:p>
          <a:p>
            <a:pPr algn="just"/>
            <a:r>
              <a:rPr lang="en-US" sz="1400" dirty="0"/>
              <a:t>The National Stock Exchange of India Limited was the first exchange in India to provide modern, fully automated electronic trading. It was set up by a group of Indian financial institutions with the goal of bringing greater transparency to the Indian capital market</a:t>
            </a:r>
            <a:r>
              <a:rPr lang="en-US" sz="1400" dirty="0" smtClean="0"/>
              <a:t>.</a:t>
            </a:r>
          </a:p>
          <a:p>
            <a:pPr algn="just"/>
            <a:endParaRPr lang="en-US" sz="1400" dirty="0" smtClean="0"/>
          </a:p>
          <a:p>
            <a:r>
              <a:rPr lang="en-US" sz="1400" b="1" dirty="0"/>
              <a:t>Following are the objectives of NSE:</a:t>
            </a:r>
            <a:endParaRPr lang="en-US" sz="1400" dirty="0"/>
          </a:p>
          <a:p>
            <a:r>
              <a:rPr lang="en-US" sz="1400" dirty="0"/>
              <a:t>Establishing a nationwide trading facility for all types of securities.</a:t>
            </a:r>
          </a:p>
          <a:p>
            <a:r>
              <a:rPr lang="en-US" sz="1400" dirty="0"/>
              <a:t>Ensuring equal access to investors all over the country through an appropriate communication network.</a:t>
            </a:r>
          </a:p>
          <a:p>
            <a:r>
              <a:rPr lang="en-US" sz="1400" dirty="0"/>
              <a:t>Providing a fair, efficient, and transparent securities market using an electronic trading system.</a:t>
            </a:r>
          </a:p>
          <a:p>
            <a:pPr algn="just"/>
            <a:endParaRPr lang="en-US" sz="1400" b="0" i="0" dirty="0" smtClean="0">
              <a:solidFill>
                <a:srgbClr val="111111"/>
              </a:solidFill>
              <a:effectLst/>
              <a:latin typeface="Times New Roman" panose="02020603050405020304" pitchFamily="18" charset="0"/>
              <a:cs typeface="Times New Roman" panose="02020603050405020304" pitchFamily="18" charset="0"/>
            </a:endParaRPr>
          </a:p>
          <a:p>
            <a:pPr algn="just"/>
            <a:endParaRPr lang="en-US" sz="1400" b="0" i="0" dirty="0">
              <a:solidFill>
                <a:srgbClr val="111111"/>
              </a:solidFill>
              <a:effectLst/>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02949295"/>
              </p:ext>
            </p:extLst>
          </p:nvPr>
        </p:nvGraphicFramePr>
        <p:xfrm>
          <a:off x="2723432" y="3367827"/>
          <a:ext cx="6210300" cy="3078480"/>
        </p:xfrm>
        <a:graphic>
          <a:graphicData uri="http://schemas.openxmlformats.org/drawingml/2006/table">
            <a:tbl>
              <a:tblPr/>
              <a:tblGrid>
                <a:gridCol w="3105150"/>
                <a:gridCol w="3105150"/>
              </a:tblGrid>
              <a:tr h="247650">
                <a:tc>
                  <a:txBody>
                    <a:bodyPr/>
                    <a:lstStyle/>
                    <a:p>
                      <a:r>
                        <a:rPr lang="en-US">
                          <a:effectLst/>
                        </a:rPr>
                        <a:t>Founded</a:t>
                      </a:r>
                    </a:p>
                  </a:txBody>
                  <a:tcPr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US">
                          <a:effectLst/>
                        </a:rPr>
                        <a:t>1992</a:t>
                      </a:r>
                    </a:p>
                  </a:txBody>
                  <a:tcPr marL="95250"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r>
              <a:tr h="247650">
                <a:tc>
                  <a:txBody>
                    <a:bodyPr/>
                    <a:lstStyle/>
                    <a:p>
                      <a:r>
                        <a:rPr lang="en-US">
                          <a:effectLst/>
                        </a:rPr>
                        <a:t>Owner</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a:effectLst/>
                        </a:rPr>
                        <a:t>Various domestic and global financial institutions, public and privately owned entities and individuals</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r>
              <a:tr h="247650">
                <a:tc>
                  <a:txBody>
                    <a:bodyPr/>
                    <a:lstStyle/>
                    <a:p>
                      <a:r>
                        <a:rPr lang="en-US">
                          <a:effectLst/>
                        </a:rPr>
                        <a:t>Key people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b="1">
                          <a:effectLst/>
                        </a:rPr>
                        <a:t>Girish Chandra Chaturvedi</a:t>
                      </a:r>
                      <a:r>
                        <a:rPr lang="en-US">
                          <a:effectLst/>
                        </a:rPr>
                        <a:t> (Chairperson) Vikram Limaye (MD &amp; CEO)</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r>
              <a:tr h="247650">
                <a:tc>
                  <a:txBody>
                    <a:bodyPr/>
                    <a:lstStyle/>
                    <a:p>
                      <a:r>
                        <a:rPr lang="en-US">
                          <a:effectLst/>
                        </a:rPr>
                        <a:t>Currency</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US" dirty="0">
                          <a:effectLst/>
                        </a:rPr>
                        <a:t>Indian rupee (₹)</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47148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501"/>
            <a:ext cx="11913079" cy="3970318"/>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ROLE OF SEBI </a:t>
            </a:r>
            <a:endParaRPr lang="en-US" sz="1400" dirty="0" smtClean="0">
              <a:latin typeface="Times New Roman" panose="02020603050405020304" pitchFamily="18" charset="0"/>
              <a:cs typeface="Times New Roman" panose="02020603050405020304" pitchFamily="18" charset="0"/>
            </a:endParaRP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As </a:t>
            </a:r>
            <a:r>
              <a:rPr lang="en-US" sz="1400" dirty="0">
                <a:latin typeface="Times New Roman" panose="02020603050405020304" pitchFamily="18" charset="0"/>
                <a:cs typeface="Times New Roman" panose="02020603050405020304" pitchFamily="18" charset="0"/>
              </a:rPr>
              <a:t>part of economic reforms programme started in June 1991, the Government of India initiated several capital market reforms, which included the abolition of the office of the Controller of Capital Issues (CCI) and granting statutory recognition to Securities Exchange Board of India (SEBI) in 1992 for: </a:t>
            </a:r>
            <a:endParaRPr lang="en-US" sz="1400" dirty="0" smtClean="0">
              <a:latin typeface="Times New Roman" panose="02020603050405020304" pitchFamily="18" charset="0"/>
              <a:cs typeface="Times New Roman" panose="02020603050405020304" pitchFamily="18" charset="0"/>
            </a:endParaRPr>
          </a:p>
          <a:p>
            <a:pPr marL="342900" indent="-342900" algn="just">
              <a:buAutoNum type="alphaLcParenBoth"/>
            </a:pPr>
            <a:r>
              <a:rPr lang="en-US" sz="1400" dirty="0" smtClean="0">
                <a:latin typeface="Times New Roman" panose="02020603050405020304" pitchFamily="18" charset="0"/>
                <a:cs typeface="Times New Roman" panose="02020603050405020304" pitchFamily="18" charset="0"/>
              </a:rPr>
              <a:t>protecting </a:t>
            </a:r>
            <a:r>
              <a:rPr lang="en-US" sz="1400" dirty="0">
                <a:latin typeface="Times New Roman" panose="02020603050405020304" pitchFamily="18" charset="0"/>
                <a:cs typeface="Times New Roman" panose="02020603050405020304" pitchFamily="18" charset="0"/>
              </a:rPr>
              <a:t>the interest of investors in securities</a:t>
            </a:r>
            <a:r>
              <a:rPr lang="en-US" sz="1400" dirty="0" smtClean="0">
                <a:latin typeface="Times New Roman" panose="02020603050405020304" pitchFamily="18" charset="0"/>
                <a:cs typeface="Times New Roman" panose="02020603050405020304" pitchFamily="18" charset="0"/>
              </a:rPr>
              <a:t>;</a:t>
            </a:r>
          </a:p>
          <a:p>
            <a:pPr marL="342900" indent="-342900" algn="just">
              <a:buAutoNum type="alphaLcParenBoth"/>
            </a:pPr>
            <a:r>
              <a:rPr lang="en-US" sz="1400" dirty="0" smtClean="0">
                <a:latin typeface="Times New Roman" panose="02020603050405020304" pitchFamily="18" charset="0"/>
                <a:cs typeface="Times New Roman" panose="02020603050405020304" pitchFamily="18" charset="0"/>
              </a:rPr>
              <a:t>promoting </a:t>
            </a:r>
            <a:r>
              <a:rPr lang="en-US" sz="1400" dirty="0">
                <a:latin typeface="Times New Roman" panose="02020603050405020304" pitchFamily="18" charset="0"/>
                <a:cs typeface="Times New Roman" panose="02020603050405020304" pitchFamily="18" charset="0"/>
              </a:rPr>
              <a:t>the development of securities market; </a:t>
            </a:r>
            <a:endParaRPr lang="en-US" sz="1400" dirty="0" smtClean="0">
              <a:latin typeface="Times New Roman" panose="02020603050405020304" pitchFamily="18" charset="0"/>
              <a:cs typeface="Times New Roman" panose="02020603050405020304" pitchFamily="18" charset="0"/>
            </a:endParaRPr>
          </a:p>
          <a:p>
            <a:pPr marL="342900" indent="-342900" algn="just">
              <a:buAutoNum type="alphaLcParenBoth"/>
            </a:pPr>
            <a:r>
              <a:rPr lang="en-US" sz="1400" dirty="0" smtClean="0">
                <a:latin typeface="Times New Roman" panose="02020603050405020304" pitchFamily="18" charset="0"/>
                <a:cs typeface="Times New Roman" panose="02020603050405020304" pitchFamily="18" charset="0"/>
              </a:rPr>
              <a:t>regulating </a:t>
            </a:r>
            <a:r>
              <a:rPr lang="en-US" sz="1400" dirty="0">
                <a:latin typeface="Times New Roman" panose="02020603050405020304" pitchFamily="18" charset="0"/>
                <a:cs typeface="Times New Roman" panose="02020603050405020304" pitchFamily="18" charset="0"/>
              </a:rPr>
              <a:t>the securities market; and </a:t>
            </a:r>
            <a:endParaRPr lang="en-US" sz="1400" dirty="0" smtClean="0">
              <a:latin typeface="Times New Roman" panose="02020603050405020304" pitchFamily="18" charset="0"/>
              <a:cs typeface="Times New Roman" panose="02020603050405020304" pitchFamily="18" charset="0"/>
            </a:endParaRPr>
          </a:p>
          <a:p>
            <a:pPr marL="342900" indent="-342900" algn="just">
              <a:buAutoNum type="alphaLcParenBoth"/>
            </a:pPr>
            <a:r>
              <a:rPr lang="en-US" sz="1400" dirty="0" smtClean="0">
                <a:latin typeface="Times New Roman" panose="02020603050405020304" pitchFamily="18" charset="0"/>
                <a:cs typeface="Times New Roman" panose="02020603050405020304" pitchFamily="18" charset="0"/>
              </a:rPr>
              <a:t>matters </a:t>
            </a:r>
            <a:r>
              <a:rPr lang="en-US" sz="1400" dirty="0">
                <a:latin typeface="Times New Roman" panose="02020603050405020304" pitchFamily="18" charset="0"/>
                <a:cs typeface="Times New Roman" panose="02020603050405020304" pitchFamily="18" charset="0"/>
              </a:rPr>
              <a:t>connected there with or incidental thereto. SEBI has been vested with necessary powers concerning various aspects of capital market such as</a:t>
            </a:r>
            <a:r>
              <a:rPr lang="en-US" sz="1400" dirty="0" smtClean="0">
                <a:latin typeface="Times New Roman" panose="02020603050405020304" pitchFamily="18" charset="0"/>
                <a:cs typeface="Times New Roman" panose="02020603050405020304" pitchFamily="18" charset="0"/>
              </a:rPr>
              <a:t>:</a:t>
            </a:r>
          </a:p>
          <a:p>
            <a:pPr algn="just"/>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regulating the business in stock exchanges and any other securities market; Senior Secondary Notes 80 MODULE -4 Business </a:t>
            </a:r>
            <a:r>
              <a:rPr lang="en-US" sz="1400" dirty="0" smtClean="0">
                <a:latin typeface="Times New Roman" panose="02020603050405020304" pitchFamily="18" charset="0"/>
                <a:cs typeface="Times New Roman" panose="02020603050405020304" pitchFamily="18" charset="0"/>
              </a:rPr>
              <a:t>Finance</a:t>
            </a:r>
          </a:p>
          <a:p>
            <a:pPr algn="just"/>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ii) registering and regulating the working of various intermediaries and mutual funds; </a:t>
            </a:r>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iii) promoting and regulating self regulatory </a:t>
            </a:r>
            <a:r>
              <a:rPr lang="en-US" sz="1400" dirty="0" err="1">
                <a:latin typeface="Times New Roman" panose="02020603050405020304" pitchFamily="18" charset="0"/>
                <a:cs typeface="Times New Roman" panose="02020603050405020304" pitchFamily="18" charset="0"/>
              </a:rPr>
              <a:t>organisations</a:t>
            </a:r>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iv) promoting investors education and training of intermediaries</a:t>
            </a:r>
            <a:r>
              <a:rPr lang="en-US" sz="1400" dirty="0" smtClean="0">
                <a:latin typeface="Times New Roman" panose="02020603050405020304" pitchFamily="18" charset="0"/>
                <a:cs typeface="Times New Roman" panose="02020603050405020304" pitchFamily="18" charset="0"/>
              </a:rPr>
              <a:t>;</a:t>
            </a:r>
          </a:p>
          <a:p>
            <a:pPr algn="just"/>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 prohibiting insider trading and unfair trade practices</a:t>
            </a:r>
            <a:r>
              <a:rPr lang="en-US" sz="1400" dirty="0" smtClean="0">
                <a:latin typeface="Times New Roman" panose="02020603050405020304" pitchFamily="18" charset="0"/>
                <a:cs typeface="Times New Roman" panose="02020603050405020304" pitchFamily="18" charset="0"/>
              </a:rPr>
              <a:t>;</a:t>
            </a:r>
          </a:p>
          <a:p>
            <a:pPr algn="just"/>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vi) regulating substantial acquisition of shares and take over of companies; </a:t>
            </a:r>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vii) calling for information, undertaking inspection, conducting inquiries and audit of stock exchanges, and intermediaries and self regulation </a:t>
            </a:r>
            <a:r>
              <a:rPr lang="en-US" sz="1400" dirty="0" err="1">
                <a:latin typeface="Times New Roman" panose="02020603050405020304" pitchFamily="18" charset="0"/>
                <a:cs typeface="Times New Roman" panose="02020603050405020304" pitchFamily="18" charset="0"/>
              </a:rPr>
              <a:t>organisations</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in </a:t>
            </a:r>
            <a:r>
              <a:rPr lang="en-US" sz="1400" dirty="0">
                <a:latin typeface="Times New Roman" panose="02020603050405020304" pitchFamily="18" charset="0"/>
                <a:cs typeface="Times New Roman" panose="02020603050405020304" pitchFamily="18" charset="0"/>
              </a:rPr>
              <a:t>the stock market; and </a:t>
            </a:r>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viii) performing such functions and exercising such powers under the provisions of the Capital Issues (Control) Act, 1947 and the Securities Contracts (Regulation) Act, 1956 as may be delegated to it by the Central Government. </a:t>
            </a:r>
          </a:p>
        </p:txBody>
      </p:sp>
    </p:spTree>
    <p:extLst>
      <p:ext uri="{BB962C8B-B14F-4D97-AF65-F5344CB8AC3E}">
        <p14:creationId xmlns:p14="http://schemas.microsoft.com/office/powerpoint/2010/main" val="2994328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86" y="102412"/>
            <a:ext cx="11913078" cy="6801862"/>
          </a:xfrm>
          <a:prstGeom prst="rect">
            <a:avLst/>
          </a:prstGeom>
        </p:spPr>
        <p:txBody>
          <a:bodyPr wrap="square">
            <a:spAutoFit/>
          </a:bodyPr>
          <a:lstStyle/>
          <a:p>
            <a:pPr algn="just"/>
            <a:r>
              <a:rPr lang="en-US" b="1" dirty="0">
                <a:solidFill>
                  <a:srgbClr val="333333"/>
                </a:solidFill>
                <a:latin typeface="Times New Roman" panose="02020603050405020304" pitchFamily="18" charset="0"/>
              </a:rPr>
              <a:t>S.E.B.I – Securities and Exchange board of India</a:t>
            </a:r>
            <a:endParaRPr lang="en-US" dirty="0">
              <a:solidFill>
                <a:srgbClr val="333333"/>
              </a:solidFill>
              <a:latin typeface="Helvetica Neue"/>
            </a:endParaRPr>
          </a:p>
          <a:p>
            <a:pPr algn="just"/>
            <a:r>
              <a:rPr lang="en-US" b="1" dirty="0">
                <a:solidFill>
                  <a:srgbClr val="333333"/>
                </a:solidFill>
                <a:latin typeface="Times New Roman" panose="02020603050405020304" pitchFamily="18" charset="0"/>
              </a:rPr>
              <a:t/>
            </a:r>
            <a:br>
              <a:rPr lang="en-US" b="1" dirty="0">
                <a:solidFill>
                  <a:srgbClr val="333333"/>
                </a:solidFill>
                <a:latin typeface="Times New Roman" panose="02020603050405020304" pitchFamily="18" charset="0"/>
              </a:rPr>
            </a:br>
            <a:r>
              <a:rPr lang="en-US" b="1" dirty="0">
                <a:solidFill>
                  <a:srgbClr val="333333"/>
                </a:solidFill>
                <a:latin typeface="Times New Roman" panose="02020603050405020304" pitchFamily="18" charset="0"/>
              </a:rPr>
              <a:t>Established in 1988 as a body for promoting orderly and healthy growth of securities market and for investor protection.  It was given a statutory status in </a:t>
            </a:r>
            <a:r>
              <a:rPr lang="en-US" b="1" dirty="0" smtClean="0">
                <a:solidFill>
                  <a:srgbClr val="333333"/>
                </a:solidFill>
                <a:latin typeface="Times New Roman" panose="02020603050405020304" pitchFamily="18" charset="0"/>
              </a:rPr>
              <a:t>1992</a:t>
            </a:r>
          </a:p>
          <a:p>
            <a:r>
              <a:rPr lang="en-US" sz="1400" dirty="0"/>
              <a:t>1.      The expanding investor population and the market capitalization led to malpractices by the companies, traders, brokers, </a:t>
            </a:r>
            <a:r>
              <a:rPr lang="en-US" sz="1400" dirty="0" smtClean="0"/>
              <a:t>   consultants</a:t>
            </a:r>
            <a:r>
              <a:rPr lang="en-US" sz="1400" dirty="0"/>
              <a:t>.</a:t>
            </a:r>
          </a:p>
          <a:p>
            <a:r>
              <a:rPr lang="en-US" sz="1400" dirty="0"/>
              <a:t>2.      These malpractices included self styled merchant bankers, price rigging, unofficial private placements, insider trading, non adherence to provisions of companies act, violation of rules and regulations of stock exchange, delay in delivery of shares.</a:t>
            </a:r>
          </a:p>
          <a:p>
            <a:r>
              <a:rPr lang="en-US" sz="1400" dirty="0"/>
              <a:t>3.      The investor confidence was eroded and investor grievance was multiplied. To counter this government set up a regulatory body</a:t>
            </a:r>
            <a:r>
              <a:rPr lang="en-US" sz="1400" dirty="0" smtClean="0"/>
              <a:t>.</a:t>
            </a:r>
          </a:p>
          <a:p>
            <a:endParaRPr lang="en-US" sz="1400" dirty="0"/>
          </a:p>
          <a:p>
            <a:pPr algn="just"/>
            <a:r>
              <a:rPr lang="en-US" b="1" dirty="0"/>
              <a:t>Objectives of the SEBI</a:t>
            </a:r>
            <a:r>
              <a:rPr lang="en-US" b="1" dirty="0" smtClean="0"/>
              <a:t>:</a:t>
            </a:r>
          </a:p>
          <a:p>
            <a:r>
              <a:rPr lang="en-US" sz="1400" dirty="0"/>
              <a:t>1.      Regulate stock exchange and securities industry to promote their orderly functioning.</a:t>
            </a:r>
          </a:p>
          <a:p>
            <a:r>
              <a:rPr lang="en-US" sz="1400" dirty="0"/>
              <a:t>2.      Protect rights and interests of investors</a:t>
            </a:r>
          </a:p>
          <a:p>
            <a:r>
              <a:rPr lang="en-US" sz="1400" dirty="0"/>
              <a:t>3.      Prevent malpractices and promote balance between self regulation by the industry and statutory regulations</a:t>
            </a:r>
          </a:p>
          <a:p>
            <a:r>
              <a:rPr lang="en-US" sz="1400" dirty="0"/>
              <a:t>4.      To make the intermediaries more professional and competitive by making a code of conduct and fair practices</a:t>
            </a:r>
            <a:r>
              <a:rPr lang="en-US" sz="1400" dirty="0" smtClean="0"/>
              <a:t>.</a:t>
            </a:r>
          </a:p>
          <a:p>
            <a:endParaRPr lang="en-US" sz="1400" dirty="0"/>
          </a:p>
          <a:p>
            <a:r>
              <a:rPr lang="en-US" b="1" dirty="0" smtClean="0"/>
              <a:t>Functions </a:t>
            </a:r>
            <a:r>
              <a:rPr lang="en-US" b="1" dirty="0"/>
              <a:t>of SEBI</a:t>
            </a:r>
            <a:r>
              <a:rPr lang="en-US" b="1" dirty="0" smtClean="0"/>
              <a:t>:</a:t>
            </a:r>
            <a:endParaRPr lang="en-US" dirty="0"/>
          </a:p>
          <a:p>
            <a:r>
              <a:rPr lang="en-US" sz="1400" dirty="0"/>
              <a:t>1.      Registration of brokers, sub brokers</a:t>
            </a:r>
          </a:p>
          <a:p>
            <a:r>
              <a:rPr lang="en-US" sz="1400" dirty="0"/>
              <a:t>2.      Registration of investment schemes and mutual </a:t>
            </a:r>
            <a:r>
              <a:rPr lang="en-US" sz="1400" dirty="0" smtClean="0"/>
              <a:t>funds</a:t>
            </a:r>
          </a:p>
          <a:p>
            <a:r>
              <a:rPr lang="en-US" sz="1400" dirty="0"/>
              <a:t>3.      Prohibiting unfair and prohibitory practices.</a:t>
            </a:r>
          </a:p>
          <a:p>
            <a:r>
              <a:rPr lang="en-US" sz="1400" dirty="0"/>
              <a:t>4.      Enforcing the act and penalizing defaulters.</a:t>
            </a:r>
          </a:p>
          <a:p>
            <a:r>
              <a:rPr lang="en-US" sz="1400" dirty="0"/>
              <a:t>5.      Levying charges and fees for enforcing the </a:t>
            </a:r>
            <a:r>
              <a:rPr lang="en-US" sz="1400" dirty="0" smtClean="0"/>
              <a:t>act</a:t>
            </a:r>
          </a:p>
          <a:p>
            <a:r>
              <a:rPr lang="en-US" sz="1400" dirty="0"/>
              <a:t>6.      Exercising functions as delegated to it by the central government under the securities contracts act.</a:t>
            </a:r>
          </a:p>
          <a:p>
            <a:r>
              <a:rPr lang="en-US" sz="1400" dirty="0"/>
              <a:t>7.      Investor education, training of intermediaries, conducting research and promoting code of conduct.</a:t>
            </a:r>
          </a:p>
          <a:p>
            <a:endParaRPr lang="en-US" dirty="0"/>
          </a:p>
          <a:p>
            <a:r>
              <a:rPr lang="en-US" dirty="0"/>
              <a:t/>
            </a:r>
            <a:br>
              <a:rPr lang="en-US" dirty="0"/>
            </a:br>
            <a:endParaRPr lang="en-US" dirty="0"/>
          </a:p>
          <a:p>
            <a:r>
              <a:rPr lang="en-US" dirty="0"/>
              <a:t/>
            </a:r>
            <a:br>
              <a:rPr lang="en-US" dirty="0"/>
            </a:br>
            <a:endParaRPr lang="en-US" b="0" i="0" dirty="0">
              <a:solidFill>
                <a:srgbClr val="333333"/>
              </a:solidFill>
              <a:effectLst/>
              <a:latin typeface="Helvetica Neue"/>
            </a:endParaRPr>
          </a:p>
        </p:txBody>
      </p:sp>
    </p:spTree>
    <p:extLst>
      <p:ext uri="{BB962C8B-B14F-4D97-AF65-F5344CB8AC3E}">
        <p14:creationId xmlns:p14="http://schemas.microsoft.com/office/powerpoint/2010/main" val="423617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39" y="69813"/>
            <a:ext cx="12036670" cy="6401753"/>
          </a:xfrm>
          <a:prstGeom prst="rect">
            <a:avLst/>
          </a:prstGeom>
        </p:spPr>
        <p:txBody>
          <a:bodyPr wrap="square">
            <a:spAutoFit/>
          </a:bodyPr>
          <a:lstStyle/>
          <a:p>
            <a:r>
              <a:rPr lang="en-US" b="1" dirty="0">
                <a:solidFill>
                  <a:srgbClr val="404040"/>
                </a:solidFill>
                <a:latin typeface="Roboto Slab"/>
              </a:rPr>
              <a:t>Primary Market Reforms In </a:t>
            </a:r>
            <a:r>
              <a:rPr lang="en-US" b="1" dirty="0" smtClean="0">
                <a:solidFill>
                  <a:srgbClr val="404040"/>
                </a:solidFill>
                <a:latin typeface="Roboto Slab"/>
              </a:rPr>
              <a:t>India</a:t>
            </a:r>
          </a:p>
          <a:p>
            <a:pPr algn="just"/>
            <a:r>
              <a:rPr lang="en-US" sz="1400" b="1" dirty="0"/>
              <a:t>Abolition of Controller of Capital Issues: </a:t>
            </a:r>
            <a:r>
              <a:rPr lang="en-US" sz="1400" dirty="0"/>
              <a:t>The Capital Issues (Control) Act, 1947 governed capital issues in India. The capital issues control was administered by the Controller of Capital Issues (CCI).</a:t>
            </a:r>
          </a:p>
          <a:p>
            <a:pPr lvl="1" algn="just"/>
            <a:r>
              <a:rPr lang="en-US" sz="1400" b="1" dirty="0"/>
              <a:t>The </a:t>
            </a:r>
            <a:r>
              <a:rPr lang="en-US" sz="1400" b="1" dirty="0" err="1"/>
              <a:t>Narasimham</a:t>
            </a:r>
            <a:r>
              <a:rPr lang="en-US" sz="1400" b="1" dirty="0"/>
              <a:t> Committee (1991)</a:t>
            </a:r>
            <a:r>
              <a:rPr lang="en-US" sz="1400" dirty="0"/>
              <a:t> had recommended the abolition of CCI and wanted SEBI to protect investors and take over the regulatory function of CCI.</a:t>
            </a:r>
          </a:p>
          <a:p>
            <a:pPr lvl="1" algn="just"/>
            <a:r>
              <a:rPr lang="en-US" sz="1400" dirty="0"/>
              <a:t>As a result, the government replaced the Capital Issues (Control) Act and abolished the post of CCI.</a:t>
            </a:r>
          </a:p>
          <a:p>
            <a:pPr lvl="1" algn="just"/>
            <a:r>
              <a:rPr lang="en-US" sz="1400" dirty="0"/>
              <a:t>Companies are allowed to approach the capital market without prior government permission subject to getting their offer documents cleared by SEBI.</a:t>
            </a:r>
          </a:p>
          <a:p>
            <a:pPr algn="just"/>
            <a:r>
              <a:rPr lang="en-US" sz="1400" b="1" dirty="0"/>
              <a:t>Securities and Exchange Board of India (SEBI)</a:t>
            </a:r>
            <a:endParaRPr lang="en-US" sz="1400" dirty="0"/>
          </a:p>
          <a:p>
            <a:pPr lvl="1" algn="just"/>
            <a:r>
              <a:rPr lang="en-US" sz="1400" dirty="0"/>
              <a:t>SEBI was set up as a non-statutory body in 1988 and was made a statutory body in January 1992.</a:t>
            </a:r>
          </a:p>
          <a:p>
            <a:pPr lvl="1" algn="just"/>
            <a:r>
              <a:rPr lang="en-US" sz="1400" dirty="0"/>
              <a:t>SEBI has introduced various </a:t>
            </a:r>
            <a:r>
              <a:rPr lang="en-US" sz="1400" b="1" dirty="0"/>
              <a:t>guidelines</a:t>
            </a:r>
            <a:r>
              <a:rPr lang="en-US" sz="1400" dirty="0"/>
              <a:t> for capital issues in the primary market. They are explained below</a:t>
            </a:r>
          </a:p>
          <a:p>
            <a:pPr lvl="2" algn="just"/>
            <a:r>
              <a:rPr lang="en-US" sz="1400" dirty="0"/>
              <a:t>Companies are required to disclose all material facts and specific risk factors associated with their projects</a:t>
            </a:r>
          </a:p>
          <a:p>
            <a:pPr lvl="2" algn="just"/>
            <a:r>
              <a:rPr lang="en-US" sz="1400" dirty="0"/>
              <a:t>SEBI has also introduced a code of advertisement for public issues for ensuring fair and truthful disclosures</a:t>
            </a:r>
          </a:p>
          <a:p>
            <a:pPr lvl="2" algn="just"/>
            <a:r>
              <a:rPr lang="en-US" sz="1400" dirty="0"/>
              <a:t>SEBI has allowed the companies to determine the par value of shares issued by them.</a:t>
            </a:r>
          </a:p>
          <a:p>
            <a:pPr lvl="2" algn="just"/>
            <a:r>
              <a:rPr lang="en-US" sz="1400" dirty="0"/>
              <a:t>SEBI has allowed issues of IPOs through “book building” process</a:t>
            </a:r>
          </a:p>
          <a:p>
            <a:pPr algn="just"/>
            <a:r>
              <a:rPr lang="en-US" sz="1400" b="1" dirty="0"/>
              <a:t>FIIs Permitted to Operate in the Indian Market</a:t>
            </a:r>
            <a:endParaRPr lang="en-US" sz="1400" dirty="0"/>
          </a:p>
          <a:p>
            <a:pPr lvl="1" algn="just"/>
            <a:r>
              <a:rPr lang="en-US" sz="1400" dirty="0"/>
              <a:t>Foreign institutional investors such as mutual funds and pension funds are allowed to invest in equity shares as well as in debt market, including dated government securities and treasury bills</a:t>
            </a:r>
          </a:p>
          <a:p>
            <a:pPr algn="just"/>
            <a:r>
              <a:rPr lang="en-US" sz="1400" b="1" dirty="0"/>
              <a:t>Accessing Global Funds Market:</a:t>
            </a:r>
            <a:endParaRPr lang="en-US" sz="1400" dirty="0"/>
          </a:p>
          <a:p>
            <a:pPr lvl="1" algn="just"/>
            <a:r>
              <a:rPr lang="en-US" sz="1400" dirty="0"/>
              <a:t>Indian companies are allowed to access global finance market and benefit from the lower cost of funds. They have been permitted to raise resources through issue of American Depository Receipts (ADRs), Global Depository Receipts (GDRs), Foreign Currency Convertible Bonds (FCCBs) and External Commercial Borrowings (ECBs).</a:t>
            </a:r>
          </a:p>
          <a:p>
            <a:pPr lvl="1" algn="just"/>
            <a:r>
              <a:rPr lang="en-US" sz="1400" dirty="0"/>
              <a:t>Also, Indian companies can list their securities on foreign stock exchanges through ADR/GDR issues</a:t>
            </a:r>
          </a:p>
          <a:p>
            <a:pPr algn="just"/>
            <a:r>
              <a:rPr lang="en-US" sz="1400" b="1" dirty="0"/>
              <a:t>Intermediaries under the Purview of SEBI</a:t>
            </a:r>
            <a:endParaRPr lang="en-US" sz="1400" dirty="0"/>
          </a:p>
          <a:p>
            <a:pPr lvl="1" algn="just"/>
            <a:r>
              <a:rPr lang="en-US" sz="1400" dirty="0"/>
              <a:t>Merchant bankers, and other intermediaries such as mutual funds including UTI, portfolio managers, registrars to an issue, share transfer agents, underwriters, debenture trustees, bankers to an issue, custodian of securities, and venture capital funds – have been brought under the purview of SEBI</a:t>
            </a:r>
          </a:p>
          <a:p>
            <a:pPr algn="just"/>
            <a:r>
              <a:rPr lang="en-US" sz="1400" b="1" dirty="0"/>
              <a:t>Credit Rating Agencies</a:t>
            </a:r>
            <a:endParaRPr lang="en-US" sz="1400" dirty="0"/>
          </a:p>
          <a:p>
            <a:pPr lvl="1" algn="just"/>
            <a:r>
              <a:rPr lang="en-US" sz="1400" dirty="0"/>
              <a:t>Various credit rating agencies such as Credit Rating Information Services of India Ltd. (CRISIL – 1988), Investment Information and Credit Rating Agency of India Ltd. (ICRA – 1991), Cost Analysis and Research Ltd. (CARE – 1993) and so on were set up to meet the emerging needs of capital market.</a:t>
            </a:r>
          </a:p>
          <a:p>
            <a:pPr algn="just"/>
            <a:endParaRPr lang="en-US" sz="1400" b="1" i="0" dirty="0">
              <a:solidFill>
                <a:srgbClr val="404040"/>
              </a:solidFill>
              <a:effectLst/>
              <a:latin typeface="Roboto Slab"/>
            </a:endParaRPr>
          </a:p>
        </p:txBody>
      </p:sp>
    </p:spTree>
    <p:extLst>
      <p:ext uri="{BB962C8B-B14F-4D97-AF65-F5344CB8AC3E}">
        <p14:creationId xmlns:p14="http://schemas.microsoft.com/office/powerpoint/2010/main" val="18686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197" y="155276"/>
            <a:ext cx="11794920" cy="6524863"/>
          </a:xfrm>
          <a:prstGeom prst="rect">
            <a:avLst/>
          </a:prstGeom>
        </p:spPr>
        <p:txBody>
          <a:bodyPr wrap="square">
            <a:spAutoFit/>
          </a:bodyPr>
          <a:lstStyle/>
          <a:p>
            <a:r>
              <a:rPr lang="en-US" b="1" dirty="0">
                <a:solidFill>
                  <a:srgbClr val="404040"/>
                </a:solidFill>
                <a:latin typeface="Roboto Slab"/>
              </a:rPr>
              <a:t>Secondary Market </a:t>
            </a:r>
            <a:r>
              <a:rPr lang="en-US" b="1" dirty="0" smtClean="0">
                <a:solidFill>
                  <a:srgbClr val="404040"/>
                </a:solidFill>
                <a:latin typeface="Roboto Slab"/>
              </a:rPr>
              <a:t>Reforms</a:t>
            </a:r>
          </a:p>
          <a:p>
            <a:pPr algn="just"/>
            <a:r>
              <a:rPr lang="en-US" sz="1400" b="1" dirty="0"/>
              <a:t>Setting up of National Stock Exchange (NSE):</a:t>
            </a:r>
            <a:endParaRPr lang="en-US" sz="1400" dirty="0"/>
          </a:p>
          <a:p>
            <a:pPr algn="just"/>
            <a:r>
              <a:rPr lang="en-US" sz="1400" dirty="0"/>
              <a:t>NSE was set up in November 1992 and started its operations in 1994; which has now developed into a sophisticated, electronic market, which ranked fourth in the world by equity trading volume</a:t>
            </a:r>
          </a:p>
          <a:p>
            <a:pPr algn="just"/>
            <a:r>
              <a:rPr lang="en-US" sz="1400" b="1" dirty="0"/>
              <a:t>Over the Counter Exchange of India (OTCEI)</a:t>
            </a:r>
            <a:endParaRPr lang="en-US" sz="1400" dirty="0"/>
          </a:p>
          <a:p>
            <a:pPr algn="just"/>
            <a:r>
              <a:rPr lang="en-US" sz="1400" dirty="0"/>
              <a:t>It was set in 1992. It was promoted by a consortium of leading financial institutions of India including UTI, ICICI, IDBI, IFCI, LIC and others.</a:t>
            </a:r>
          </a:p>
          <a:p>
            <a:pPr algn="just"/>
            <a:r>
              <a:rPr lang="en-US" sz="1400" dirty="0"/>
              <a:t>It is an electronic national stock exchange listing an entirely new set of companies which will not be listed on other stock exchanges</a:t>
            </a:r>
          </a:p>
          <a:p>
            <a:pPr algn="just"/>
            <a:r>
              <a:rPr lang="en-US" sz="1400" b="1" dirty="0"/>
              <a:t>Disclosure and Investor Protection (DIP) Guidelines for New Issues</a:t>
            </a:r>
            <a:endParaRPr lang="en-US" sz="1400" dirty="0"/>
          </a:p>
          <a:p>
            <a:pPr algn="just"/>
            <a:r>
              <a:rPr lang="en-US" sz="1400" dirty="0"/>
              <a:t>In order to remove inadequacies and systematic deficiencies, to protect the interests of investors and for the orderly growth and development of the securities market, the SEBI has put in place DIP guidelines to govern the new issue activities.</a:t>
            </a:r>
          </a:p>
          <a:p>
            <a:pPr algn="just"/>
            <a:r>
              <a:rPr lang="en-US" sz="1400" dirty="0"/>
              <a:t>Companies issuing capital in the primary market are now required to disclose all material facts and specify risk factors with their projects</a:t>
            </a:r>
          </a:p>
          <a:p>
            <a:pPr algn="just"/>
            <a:r>
              <a:rPr lang="en-US" sz="1400" b="1" dirty="0"/>
              <a:t>Depository System</a:t>
            </a:r>
            <a:endParaRPr lang="en-US" sz="1400" dirty="0"/>
          </a:p>
          <a:p>
            <a:pPr algn="just"/>
            <a:r>
              <a:rPr lang="en-US" sz="1400" dirty="0"/>
              <a:t>A major reform in the Indian Stock Market has been the introduction of depository system and scrip less trading mechanism since 1996.</a:t>
            </a:r>
          </a:p>
          <a:p>
            <a:pPr algn="just"/>
            <a:r>
              <a:rPr lang="en-US" sz="1400" dirty="0"/>
              <a:t>Before this, the trading system was based on physical transfer of securities.</a:t>
            </a:r>
          </a:p>
          <a:p>
            <a:pPr algn="just"/>
            <a:r>
              <a:rPr lang="en-US" sz="1400" dirty="0"/>
              <a:t>A depository is an organization which holds the securities of shareholders in electronic form, transfers securities between account holders, facilitates transfer of ownership without handling securities and facilitates their safekeeping</a:t>
            </a:r>
          </a:p>
          <a:p>
            <a:pPr algn="just"/>
            <a:r>
              <a:rPr lang="en-US" sz="1400" b="1" dirty="0"/>
              <a:t>The National Securities Clearing Corporation Ltd. (NSCL)</a:t>
            </a:r>
            <a:endParaRPr lang="en-US" sz="1400" dirty="0"/>
          </a:p>
          <a:p>
            <a:pPr algn="just"/>
            <a:r>
              <a:rPr lang="en-US" sz="1400" dirty="0"/>
              <a:t>The NSCL was set up in 1996. It has started guaranteeing all trades in NSE since July 1996.</a:t>
            </a:r>
          </a:p>
          <a:p>
            <a:pPr algn="just"/>
            <a:r>
              <a:rPr lang="en-US" sz="1400" dirty="0"/>
              <a:t>The NSCL is responsible for post-trade activities of the NSE. Clearing and settlement of trades and risk management are its central functions</a:t>
            </a:r>
          </a:p>
          <a:p>
            <a:pPr algn="just"/>
            <a:r>
              <a:rPr lang="en-US" sz="1400" b="1" dirty="0"/>
              <a:t>Trading in Central Government Securities</a:t>
            </a:r>
            <a:endParaRPr lang="en-US" sz="1400" dirty="0"/>
          </a:p>
          <a:p>
            <a:pPr algn="just"/>
            <a:r>
              <a:rPr lang="en-US" sz="1400" dirty="0"/>
              <a:t>In order to encourage wider participation of all classes of investors, including retail investors, across the country, trading in government securities has been introduced from January 2003.</a:t>
            </a:r>
          </a:p>
          <a:p>
            <a:pPr algn="just"/>
            <a:r>
              <a:rPr lang="en-US" sz="1400" dirty="0"/>
              <a:t>Trading in government securities can be carried out through a nationwide, anonymous, order-driver, screen-based trading system of stock exchanges in the same way in which trading takes place in equities</a:t>
            </a:r>
          </a:p>
          <a:p>
            <a:pPr algn="just"/>
            <a:r>
              <a:rPr lang="en-US" sz="1400" b="1" dirty="0"/>
              <a:t>Mutual Funds</a:t>
            </a:r>
            <a:endParaRPr lang="en-US" sz="1400" dirty="0"/>
          </a:p>
          <a:p>
            <a:pPr algn="just"/>
            <a:r>
              <a:rPr lang="en-US" sz="1400" dirty="0"/>
              <a:t>Emergence of diversified mutual funds is one of the most important development of Indian capital market.</a:t>
            </a:r>
          </a:p>
          <a:p>
            <a:pPr algn="just"/>
            <a:r>
              <a:rPr lang="en-US" sz="1400" dirty="0"/>
              <a:t>Their main function is to mobilize the savings of general public and invest them in stock market securities.</a:t>
            </a:r>
          </a:p>
          <a:p>
            <a:pPr algn="just"/>
            <a:r>
              <a:rPr lang="en-US" sz="1400" dirty="0"/>
              <a:t>Mutual funds are an important avenue through which households participate in the securities market</a:t>
            </a:r>
            <a:r>
              <a:rPr lang="en-US" dirty="0"/>
              <a:t>.</a:t>
            </a:r>
          </a:p>
          <a:p>
            <a:endParaRPr lang="en-US" b="1" i="0" dirty="0">
              <a:solidFill>
                <a:srgbClr val="404040"/>
              </a:solidFill>
              <a:effectLst/>
              <a:latin typeface="Roboto Slab"/>
            </a:endParaRPr>
          </a:p>
        </p:txBody>
      </p:sp>
    </p:spTree>
    <p:extLst>
      <p:ext uri="{BB962C8B-B14F-4D97-AF65-F5344CB8AC3E}">
        <p14:creationId xmlns:p14="http://schemas.microsoft.com/office/powerpoint/2010/main" val="2469269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891" y="163903"/>
            <a:ext cx="12016595" cy="6986528"/>
          </a:xfrm>
          <a:prstGeom prst="rect">
            <a:avLst/>
          </a:prstGeom>
        </p:spPr>
        <p:txBody>
          <a:bodyPr wrap="square" numCol="2">
            <a:spAutoFit/>
          </a:bodyPr>
          <a:lstStyle/>
          <a:p>
            <a:r>
              <a:rPr lang="en-US" b="0" i="0" dirty="0" smtClean="0">
                <a:solidFill>
                  <a:srgbClr val="333333"/>
                </a:solidFill>
                <a:effectLst/>
                <a:latin typeface="roboto"/>
              </a:rPr>
              <a:t>INTRODUCTION:</a:t>
            </a:r>
          </a:p>
          <a:p>
            <a:pPr algn="just"/>
            <a:r>
              <a:rPr lang="en-US" sz="1400" b="0" i="0" dirty="0" smtClean="0">
                <a:solidFill>
                  <a:srgbClr val="333333"/>
                </a:solidFill>
                <a:effectLst/>
                <a:latin typeface="Times New Roman" panose="02020603050405020304" pitchFamily="18" charset="0"/>
                <a:cs typeface="Times New Roman" panose="02020603050405020304" pitchFamily="18" charset="0"/>
              </a:rPr>
              <a:t>Business units have to raise short-term as well as long-term funds to meet their working and fixed capital requirements from time to time. From where would they get funds from?</a:t>
            </a:r>
          </a:p>
          <a:p>
            <a:pPr algn="just"/>
            <a:r>
              <a:rPr lang="en-US" sz="1400" b="0" i="0" dirty="0" smtClean="0">
                <a:solidFill>
                  <a:srgbClr val="333333"/>
                </a:solidFill>
                <a:effectLst/>
                <a:latin typeface="Times New Roman" panose="02020603050405020304" pitchFamily="18" charset="0"/>
                <a:cs typeface="Times New Roman" panose="02020603050405020304" pitchFamily="18" charset="0"/>
              </a:rPr>
              <a:t> </a:t>
            </a:r>
            <a:r>
              <a:rPr lang="en-US" sz="1400" b="0" i="0" dirty="0" err="1" smtClean="0">
                <a:solidFill>
                  <a:srgbClr val="333333"/>
                </a:solidFill>
                <a:effectLst/>
                <a:latin typeface="Times New Roman" panose="02020603050405020304" pitchFamily="18" charset="0"/>
                <a:cs typeface="Times New Roman" panose="02020603050405020304" pitchFamily="18" charset="0"/>
              </a:rPr>
              <a:t>Ans</a:t>
            </a:r>
            <a:r>
              <a:rPr lang="en-US" sz="1400" b="0" i="0" dirty="0" smtClean="0">
                <a:solidFill>
                  <a:srgbClr val="333333"/>
                </a:solidFill>
                <a:effectLst/>
                <a:latin typeface="Times New Roman" panose="02020603050405020304" pitchFamily="18" charset="0"/>
                <a:cs typeface="Times New Roman" panose="02020603050405020304" pitchFamily="18" charset="0"/>
              </a:rPr>
              <a:t> : From investors or lenders. Surplus money flows from the investors or lenders to the businessmen for the purpose of production or sale of goods and services. So, we find two different groups, one who invest money or lend money and the others, who borrow or use the money.</a:t>
            </a:r>
          </a:p>
          <a:p>
            <a:r>
              <a:rPr lang="en-US" sz="1400" b="1" dirty="0"/>
              <a:t>Financial Market</a:t>
            </a:r>
          </a:p>
          <a:p>
            <a:pPr algn="just"/>
            <a:r>
              <a:rPr lang="en-US" sz="1400" dirty="0"/>
              <a:t>Financial market is the market that facilitates transfer of funds between investors/ lenders and borrowers/ users. Financial market may be defined as ‘a transmission mechanism between investors (or lenders) and the borrowers (or users) through which transfer of funds is facilitated’. It consists of individual investors, financial institutions and other intermediaries who are linked by a formal trading rules and communication network for trading the various financial assets and credit instruments. It deals in financial instruments (like bills of exchange, shares, debentures, bonds, </a:t>
            </a:r>
            <a:r>
              <a:rPr lang="en-US" sz="1400" dirty="0" err="1"/>
              <a:t>etc</a:t>
            </a:r>
            <a:r>
              <a:rPr lang="en-US" sz="1400" dirty="0" smtClean="0"/>
              <a:t>)</a:t>
            </a:r>
          </a:p>
          <a:p>
            <a:r>
              <a:rPr lang="en-US" sz="1400" b="1" dirty="0"/>
              <a:t>Main functions of financial market</a:t>
            </a:r>
          </a:p>
          <a:p>
            <a:r>
              <a:rPr lang="en-US" sz="1400" dirty="0"/>
              <a:t>Let us now see the main functions of financial market.</a:t>
            </a:r>
            <a:br>
              <a:rPr lang="en-US" sz="1400" dirty="0"/>
            </a:br>
            <a:r>
              <a:rPr lang="en-US" sz="1400" dirty="0"/>
              <a:t>(a) It provides facilities for interaction between the investors and the borrowers.</a:t>
            </a:r>
            <a:br>
              <a:rPr lang="en-US" sz="1400" dirty="0"/>
            </a:br>
            <a:r>
              <a:rPr lang="en-US" sz="1400" dirty="0"/>
              <a:t>(b) It provides pricing information resulting from the interaction between buyers and sellers in the market when they trade the financial assets.</a:t>
            </a:r>
            <a:br>
              <a:rPr lang="en-US" sz="1400" dirty="0"/>
            </a:br>
            <a:r>
              <a:rPr lang="en-US" sz="1400" dirty="0"/>
              <a:t>(c) It provides security to dealings in financial assets.</a:t>
            </a:r>
            <a:br>
              <a:rPr lang="en-US" sz="1400" dirty="0"/>
            </a:br>
            <a:r>
              <a:rPr lang="en-US" sz="1400" dirty="0"/>
              <a:t>(d) It ensures liquidity by providing a mechanism for an investor to sell the financial assets.</a:t>
            </a:r>
            <a:br>
              <a:rPr lang="en-US" sz="1400" dirty="0"/>
            </a:br>
            <a:r>
              <a:rPr lang="en-US" sz="1400" dirty="0"/>
              <a:t>(e) It ensures low cost of transactions and information.</a:t>
            </a:r>
          </a:p>
          <a:p>
            <a:r>
              <a:rPr lang="en-US" sz="1400" b="1" dirty="0"/>
              <a:t>Classification of Financial Market</a:t>
            </a:r>
          </a:p>
          <a:p>
            <a:r>
              <a:rPr lang="en-US" sz="1400" dirty="0"/>
              <a:t>A financial market consists of two major segments: (a) Money Market; and (b) Capital Market. While the money market deals in short-term credit, the capital market handles the medium term and long-term credit</a:t>
            </a:r>
          </a:p>
          <a:p>
            <a:r>
              <a:rPr lang="en-US" sz="1400" b="1" dirty="0" smtClean="0"/>
              <a:t>                                                                                                                                                                                                </a:t>
            </a:r>
          </a:p>
          <a:p>
            <a:endParaRPr lang="en-US" sz="1400" b="1" dirty="0"/>
          </a:p>
          <a:p>
            <a:r>
              <a:rPr lang="en-US" sz="1400" b="1" dirty="0"/>
              <a:t> </a:t>
            </a:r>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r>
              <a:rPr lang="en-US" sz="1400" b="1" dirty="0" smtClean="0"/>
              <a:t> Money Market</a:t>
            </a:r>
          </a:p>
          <a:p>
            <a:pPr algn="just"/>
            <a:r>
              <a:rPr lang="en-US" sz="1400" dirty="0" smtClean="0"/>
              <a:t>The money market is a market for short-term funds, which deals in financial          assets whose period of maturity is </a:t>
            </a:r>
            <a:r>
              <a:rPr lang="en-US" sz="1400" dirty="0" err="1" smtClean="0"/>
              <a:t>upto</a:t>
            </a:r>
            <a:r>
              <a:rPr lang="en-US" sz="1400" dirty="0" smtClean="0"/>
              <a:t> one year. It should be noted that money market does not deal in cash or money as such but simply provides a market for </a:t>
            </a:r>
            <a:r>
              <a:rPr lang="en-US" sz="1400" b="1" dirty="0" smtClean="0"/>
              <a:t>credit instruments such as bills of exchange, promissory notes, commercial paper, treasury bills, etc.</a:t>
            </a:r>
            <a:r>
              <a:rPr lang="en-US" sz="1400" dirty="0" smtClean="0"/>
              <a:t> These financial instruments are close substitute of money. These instruments help the business units, other </a:t>
            </a:r>
            <a:r>
              <a:rPr lang="en-US" sz="1400" dirty="0" err="1" smtClean="0"/>
              <a:t>organisations</a:t>
            </a:r>
            <a:r>
              <a:rPr lang="en-US" sz="1400" dirty="0" smtClean="0"/>
              <a:t> and the Government to borrow the funds to meet their short-term requirement.</a:t>
            </a:r>
          </a:p>
          <a:p>
            <a:pPr algn="just"/>
            <a:r>
              <a:rPr lang="en-US" sz="1400" dirty="0" smtClean="0"/>
              <a:t>The Indian money market consists of Reserve Bank of India, Commercial banks, Co-operative banks, and other </a:t>
            </a:r>
            <a:r>
              <a:rPr lang="en-US" sz="1400" dirty="0" err="1" smtClean="0"/>
              <a:t>specialised</a:t>
            </a:r>
            <a:r>
              <a:rPr lang="en-US" sz="1400" dirty="0" smtClean="0"/>
              <a:t> financial institutions. The Reserve Bank of India is the leader of the money market in India. Some Non-Banking Financial Companies (NBFCs) and financial institutions like LIC, GIC, UTI, etc. also operate in the Indian money market.</a:t>
            </a:r>
          </a:p>
          <a:p>
            <a:pPr algn="just"/>
            <a:endParaRPr lang="en-US" sz="1400" dirty="0"/>
          </a:p>
          <a:p>
            <a:pPr algn="just"/>
            <a:endParaRPr lang="en-US" sz="1400" dirty="0"/>
          </a:p>
        </p:txBody>
      </p:sp>
      <p:pic>
        <p:nvPicPr>
          <p:cNvPr id="3" name="Picture 2" descr="Financial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064" y="712049"/>
            <a:ext cx="5132717" cy="266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64" y="-67601"/>
            <a:ext cx="12105736" cy="5478423"/>
          </a:xfrm>
          <a:prstGeom prst="rect">
            <a:avLst/>
          </a:prstGeom>
        </p:spPr>
        <p:txBody>
          <a:bodyPr wrap="square">
            <a:spAutoFit/>
          </a:bodyPr>
          <a:lstStyle/>
          <a:p>
            <a:pPr algn="just"/>
            <a:endParaRPr lang="en-US" sz="1400" b="1" i="0" dirty="0" smtClean="0">
              <a:solidFill>
                <a:srgbClr val="333333"/>
              </a:solidFill>
              <a:effectLst/>
              <a:latin typeface="roboto"/>
            </a:endParaRPr>
          </a:p>
          <a:p>
            <a:pPr algn="just"/>
            <a:r>
              <a:rPr lang="en-US" sz="1400" b="1" i="0" dirty="0" smtClean="0">
                <a:solidFill>
                  <a:srgbClr val="333333"/>
                </a:solidFill>
                <a:effectLst/>
                <a:latin typeface="roboto"/>
              </a:rPr>
              <a:t>Capital Market</a:t>
            </a:r>
          </a:p>
          <a:p>
            <a:pPr algn="just"/>
            <a:r>
              <a:rPr lang="en-US" sz="1400" b="0" i="0" dirty="0" smtClean="0">
                <a:solidFill>
                  <a:srgbClr val="222222"/>
                </a:solidFill>
                <a:effectLst/>
                <a:latin typeface="roboto"/>
              </a:rPr>
              <a:t>Capital Market is an institutional arrangement for borrowing medium and long-term funds and which provides facilities for marketing and trading of securities. So it constitutes all long-term borrowings from banks and financial institutions, borrowings from foreign markets and raising of capital by issue various </a:t>
            </a:r>
            <a:r>
              <a:rPr lang="en-US" sz="1400" b="1" i="1" dirty="0" smtClean="0">
                <a:solidFill>
                  <a:srgbClr val="222222"/>
                </a:solidFill>
                <a:effectLst/>
                <a:latin typeface="roboto"/>
              </a:rPr>
              <a:t>securities such as shares, debentures, bonds, etc</a:t>
            </a:r>
            <a:r>
              <a:rPr lang="en-US" sz="1400" b="0" i="0" dirty="0" smtClean="0">
                <a:solidFill>
                  <a:srgbClr val="222222"/>
                </a:solidFill>
                <a:effectLst/>
                <a:latin typeface="roboto"/>
              </a:rPr>
              <a:t>. The securities market has two different segments namely primary and secondary market.</a:t>
            </a:r>
          </a:p>
          <a:p>
            <a:pPr algn="just"/>
            <a:endParaRPr lang="en-US" sz="1400" b="0" i="0" dirty="0" smtClean="0">
              <a:solidFill>
                <a:srgbClr val="222222"/>
              </a:solidFill>
              <a:effectLst/>
              <a:latin typeface="roboto"/>
            </a:endParaRPr>
          </a:p>
          <a:p>
            <a:pPr algn="just"/>
            <a:r>
              <a:rPr lang="en-US" sz="1400" b="1" i="0" dirty="0" smtClean="0">
                <a:solidFill>
                  <a:srgbClr val="222222"/>
                </a:solidFill>
                <a:effectLst/>
                <a:latin typeface="roboto"/>
              </a:rPr>
              <a:t>Primary Market </a:t>
            </a:r>
            <a:r>
              <a:rPr lang="en-US" sz="1400" b="1" i="0" dirty="0" err="1" smtClean="0">
                <a:solidFill>
                  <a:srgbClr val="222222"/>
                </a:solidFill>
                <a:effectLst/>
                <a:latin typeface="roboto"/>
              </a:rPr>
              <a:t>vs</a:t>
            </a:r>
            <a:r>
              <a:rPr lang="en-US" sz="1400" b="1" i="0" dirty="0" smtClean="0">
                <a:solidFill>
                  <a:srgbClr val="222222"/>
                </a:solidFill>
                <a:effectLst/>
                <a:latin typeface="roboto"/>
              </a:rPr>
              <a:t> Secondary Market :</a:t>
            </a:r>
            <a:r>
              <a:rPr lang="en-US" sz="1400" b="0" i="0" dirty="0" smtClean="0">
                <a:solidFill>
                  <a:srgbClr val="222222"/>
                </a:solidFill>
                <a:effectLst/>
                <a:latin typeface="roboto"/>
              </a:rPr>
              <a:t> The primary market consists of arrangements for procurement of long-term funds by companies by fresh issue of shares and debentures. </a:t>
            </a:r>
            <a:r>
              <a:rPr lang="en-US" sz="1400" b="0" i="1" dirty="0" smtClean="0">
                <a:solidFill>
                  <a:srgbClr val="222222"/>
                </a:solidFill>
                <a:effectLst/>
                <a:latin typeface="roboto"/>
              </a:rPr>
              <a:t>The secondary market or stock exchange</a:t>
            </a:r>
            <a:r>
              <a:rPr lang="en-US" sz="1400" b="0" i="0" dirty="0" smtClean="0">
                <a:solidFill>
                  <a:srgbClr val="222222"/>
                </a:solidFill>
                <a:effectLst/>
                <a:latin typeface="roboto"/>
              </a:rPr>
              <a:t> provides a ready market for existing long term securities. Stock exchange is the secondary market, which provides a place for regular sale and purchase of different types of securities like shares, debentures, bonds &amp; government securities. It is an </a:t>
            </a:r>
            <a:r>
              <a:rPr lang="en-US" sz="1400" b="0" i="0" dirty="0" err="1" smtClean="0">
                <a:solidFill>
                  <a:srgbClr val="222222"/>
                </a:solidFill>
                <a:effectLst/>
                <a:latin typeface="roboto"/>
              </a:rPr>
              <a:t>organised</a:t>
            </a:r>
            <a:r>
              <a:rPr lang="en-US" sz="1400" b="0" i="0" dirty="0" smtClean="0">
                <a:solidFill>
                  <a:srgbClr val="222222"/>
                </a:solidFill>
                <a:effectLst/>
                <a:latin typeface="roboto"/>
              </a:rPr>
              <a:t> market where all transactions are regulated by the rules and laws of the concerned stock exchanges.</a:t>
            </a:r>
          </a:p>
          <a:p>
            <a:pPr algn="just"/>
            <a:endParaRPr lang="en-US" sz="1400" b="0" i="0" dirty="0" smtClean="0">
              <a:solidFill>
                <a:srgbClr val="222222"/>
              </a:solidFill>
              <a:effectLst/>
              <a:latin typeface="roboto"/>
            </a:endParaRPr>
          </a:p>
          <a:p>
            <a:pPr algn="just"/>
            <a:r>
              <a:rPr lang="en-US" sz="1400" b="1" i="0" dirty="0" smtClean="0">
                <a:solidFill>
                  <a:srgbClr val="222222"/>
                </a:solidFill>
                <a:effectLst/>
                <a:latin typeface="roboto"/>
              </a:rPr>
              <a:t>Secondary Markets or Stock Exchanges</a:t>
            </a:r>
            <a:r>
              <a:rPr lang="en-US" sz="1400" b="0" i="0" dirty="0" smtClean="0">
                <a:solidFill>
                  <a:srgbClr val="222222"/>
                </a:solidFill>
                <a:effectLst/>
                <a:latin typeface="roboto"/>
              </a:rPr>
              <a:t> : The functions of a stock exchanges are to provide ready and continuous market for securities, information about prices and sales, safety to dealings and investment, helps </a:t>
            </a:r>
            <a:r>
              <a:rPr lang="en-US" sz="1400" b="0" i="0" dirty="0" err="1" smtClean="0">
                <a:solidFill>
                  <a:srgbClr val="222222"/>
                </a:solidFill>
                <a:effectLst/>
                <a:latin typeface="roboto"/>
              </a:rPr>
              <a:t>mobilisation</a:t>
            </a:r>
            <a:r>
              <a:rPr lang="en-US" sz="1400" b="0" i="0" dirty="0" smtClean="0">
                <a:solidFill>
                  <a:srgbClr val="222222"/>
                </a:solidFill>
                <a:effectLst/>
                <a:latin typeface="roboto"/>
              </a:rPr>
              <a:t> of savings and capital formation. It acts as a barometer of economic and business conditions and helps in better allocation of funds. Stock exchanges provide many benefits to companies, investors and the society as a whole. But they also suffer from limitations like exclusive speculation and fluctuation in prices due to </a:t>
            </a:r>
            <a:r>
              <a:rPr lang="en-US" sz="1400" b="0" i="0" dirty="0" err="1" smtClean="0">
                <a:solidFill>
                  <a:srgbClr val="222222"/>
                </a:solidFill>
                <a:effectLst/>
                <a:latin typeface="roboto"/>
              </a:rPr>
              <a:t>rumours</a:t>
            </a:r>
            <a:r>
              <a:rPr lang="en-US" sz="1400" b="0" i="0" dirty="0" smtClean="0">
                <a:solidFill>
                  <a:srgbClr val="222222"/>
                </a:solidFill>
                <a:effectLst/>
                <a:latin typeface="roboto"/>
              </a:rPr>
              <a:t> and unpredictable events. There are 21 stock exchanges in India presently, including BSE, NSE and OTCEI. Stock Exchanges are regulated by the Securities Contracts (Regulation) Act and by SEBI. SEBI has initiated a number of reforms in the primary and secondary market to regulate the stock market. Documentary and procedural requirements for listing and trading have been made stricter and foolproof to protect investors’ interest.</a:t>
            </a:r>
          </a:p>
          <a:p>
            <a:pPr algn="just"/>
            <a:endParaRPr lang="en-US" sz="1400" b="0" i="0" dirty="0" smtClean="0">
              <a:solidFill>
                <a:srgbClr val="222222"/>
              </a:solidFill>
              <a:effectLst/>
              <a:latin typeface="roboto"/>
            </a:endParaRPr>
          </a:p>
          <a:p>
            <a:pPr algn="just"/>
            <a:r>
              <a:rPr lang="en-US" sz="1400" b="0" i="0" dirty="0" smtClean="0">
                <a:solidFill>
                  <a:srgbClr val="222222"/>
                </a:solidFill>
                <a:effectLst/>
                <a:latin typeface="roboto"/>
              </a:rPr>
              <a:t>The secondary market has further two components. First, the </a:t>
            </a:r>
            <a:r>
              <a:rPr lang="en-US" sz="1400" b="1" i="1" dirty="0" smtClean="0">
                <a:solidFill>
                  <a:srgbClr val="222222"/>
                </a:solidFill>
                <a:effectLst/>
                <a:latin typeface="roboto"/>
              </a:rPr>
              <a:t>spot market</a:t>
            </a:r>
            <a:r>
              <a:rPr lang="en-US" sz="1400" b="0" i="0" dirty="0" smtClean="0">
                <a:solidFill>
                  <a:srgbClr val="222222"/>
                </a:solidFill>
                <a:effectLst/>
                <a:latin typeface="roboto"/>
              </a:rPr>
              <a:t> where securities are traded for immediate delivery and payment. The other is </a:t>
            </a:r>
            <a:r>
              <a:rPr lang="en-US" sz="1400" b="1" i="1" dirty="0" smtClean="0">
                <a:solidFill>
                  <a:srgbClr val="222222"/>
                </a:solidFill>
                <a:effectLst/>
                <a:latin typeface="roboto"/>
              </a:rPr>
              <a:t>forward market</a:t>
            </a:r>
            <a:r>
              <a:rPr lang="en-US" sz="1400" b="0" i="0" dirty="0" smtClean="0">
                <a:solidFill>
                  <a:srgbClr val="222222"/>
                </a:solidFill>
                <a:effectLst/>
                <a:latin typeface="roboto"/>
              </a:rPr>
              <a:t> where the securities are traded for future delivery and payment. This forward market is further divided into </a:t>
            </a:r>
            <a:r>
              <a:rPr lang="en-US" sz="1400" b="1" i="0" dirty="0" smtClean="0">
                <a:solidFill>
                  <a:srgbClr val="222222"/>
                </a:solidFill>
                <a:effectLst/>
                <a:latin typeface="roboto"/>
              </a:rPr>
              <a:t>Futures</a:t>
            </a:r>
            <a:r>
              <a:rPr lang="en-US" sz="1400" b="0" i="0" dirty="0" smtClean="0">
                <a:solidFill>
                  <a:srgbClr val="222222"/>
                </a:solidFill>
                <a:effectLst/>
                <a:latin typeface="roboto"/>
              </a:rPr>
              <a:t> and </a:t>
            </a:r>
            <a:r>
              <a:rPr lang="en-US" sz="1400" b="1" i="0" dirty="0" smtClean="0">
                <a:solidFill>
                  <a:srgbClr val="222222"/>
                </a:solidFill>
                <a:effectLst/>
                <a:latin typeface="roboto"/>
              </a:rPr>
              <a:t>Options Market (Derivatives Markets)</a:t>
            </a:r>
            <a:r>
              <a:rPr lang="en-US" sz="1400" b="0" i="0" dirty="0" smtClean="0">
                <a:solidFill>
                  <a:srgbClr val="222222"/>
                </a:solidFill>
                <a:effectLst/>
                <a:latin typeface="roboto"/>
              </a:rPr>
              <a:t>. In futures Market the securities are traded for conditional future delivery whereas in option market, two types of options are traded. A put option gives right but not an obligation to the owner to sell a security to the writer of the option at a predetermined price before a certain date, while a call option gives right but not an obligation to the buyer to purchase a security from the writer of the option at a particular price before a certain date.</a:t>
            </a:r>
            <a:endParaRPr lang="en-US" sz="1400" b="0" i="0" dirty="0">
              <a:solidFill>
                <a:srgbClr val="222222"/>
              </a:solidFill>
              <a:effectLst/>
              <a:latin typeface="roboto"/>
            </a:endParaRPr>
          </a:p>
        </p:txBody>
      </p:sp>
    </p:spTree>
    <p:extLst>
      <p:ext uri="{BB962C8B-B14F-4D97-AF65-F5344CB8AC3E}">
        <p14:creationId xmlns:p14="http://schemas.microsoft.com/office/powerpoint/2010/main" val="125899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638" y="0"/>
            <a:ext cx="12114362" cy="6555641"/>
          </a:xfrm>
          <a:prstGeom prst="rect">
            <a:avLst/>
          </a:prstGeom>
        </p:spPr>
        <p:txBody>
          <a:bodyPr wrap="square">
            <a:spAutoFit/>
          </a:bodyPr>
          <a:lstStyle/>
          <a:p>
            <a:pPr lvl="0" eaLnBrk="0" fontAlgn="base" hangingPunct="0">
              <a:spcBef>
                <a:spcPct val="0"/>
              </a:spcBef>
              <a:spcAft>
                <a:spcPct val="0"/>
              </a:spcAft>
            </a:pPr>
            <a:r>
              <a:rPr lang="en-US" sz="1400" b="1" dirty="0">
                <a:solidFill>
                  <a:srgbClr val="000000"/>
                </a:solidFill>
                <a:latin typeface="Segoe UI" panose="020B0502040204020203" pitchFamily="34" charset="0"/>
                <a:cs typeface="Segoe UI" panose="020B0502040204020203" pitchFamily="34" charset="0"/>
              </a:rPr>
              <a:t>Financial Economics</a:t>
            </a:r>
            <a:endParaRPr lang="en-US" sz="1400" b="1" dirty="0">
              <a:solidFill>
                <a:srgbClr val="000000"/>
              </a:solidFill>
              <a:latin typeface="-apple-system"/>
            </a:endParaRPr>
          </a:p>
          <a:p>
            <a:pPr lvl="0" eaLnBrk="0" fontAlgn="base" hangingPunct="0">
              <a:spcBef>
                <a:spcPct val="0"/>
              </a:spcBef>
              <a:spcAft>
                <a:spcPct val="0"/>
              </a:spcAft>
            </a:pPr>
            <a:r>
              <a:rPr lang="en-US" sz="1400" dirty="0">
                <a:solidFill>
                  <a:srgbClr val="000000"/>
                </a:solidFill>
                <a:latin typeface="Segoe UI" panose="020B0502040204020203" pitchFamily="34" charset="0"/>
                <a:cs typeface="Segoe UI" panose="020B0502040204020203" pitchFamily="34" charset="0"/>
              </a:rPr>
              <a:t>It is the study of the use and distribution of resources (money instead of goods and services) in the financial markets.</a:t>
            </a:r>
            <a:endParaRPr lang="en-US" sz="1400" b="1" dirty="0">
              <a:solidFill>
                <a:srgbClr val="000000"/>
              </a:solidFill>
              <a:latin typeface="-apple-system"/>
            </a:endParaRPr>
          </a:p>
          <a:p>
            <a:pPr lvl="0" eaLnBrk="0" fontAlgn="base" hangingPunct="0">
              <a:spcBef>
                <a:spcPct val="0"/>
              </a:spcBef>
              <a:spcAft>
                <a:spcPct val="0"/>
              </a:spcAft>
            </a:pPr>
            <a:r>
              <a:rPr lang="en-US" sz="1400" b="1" dirty="0">
                <a:solidFill>
                  <a:srgbClr val="000000"/>
                </a:solidFill>
                <a:latin typeface="Segoe UI" panose="020B0502040204020203" pitchFamily="34" charset="0"/>
                <a:cs typeface="Segoe UI" panose="020B0502040204020203" pitchFamily="34" charset="0"/>
              </a:rPr>
              <a:t>Financial system</a:t>
            </a:r>
            <a:endParaRPr lang="en-US" sz="1400" b="1" dirty="0">
              <a:solidFill>
                <a:srgbClr val="000000"/>
              </a:solidFill>
              <a:latin typeface="-apple-system"/>
            </a:endParaRPr>
          </a:p>
          <a:p>
            <a:pPr lvl="0" eaLnBrk="0" fontAlgn="base" hangingPunct="0">
              <a:spcBef>
                <a:spcPct val="0"/>
              </a:spcBef>
              <a:spcAft>
                <a:spcPct val="0"/>
              </a:spcAft>
            </a:pPr>
            <a:r>
              <a:rPr lang="en-US" sz="1400" dirty="0">
                <a:solidFill>
                  <a:srgbClr val="000000"/>
                </a:solidFill>
                <a:latin typeface="Segoe UI" panose="020B0502040204020203" pitchFamily="34" charset="0"/>
                <a:cs typeface="Segoe UI" panose="020B0502040204020203" pitchFamily="34" charset="0"/>
              </a:rPr>
              <a:t>The entire financial system is made up of the following three elements:</a:t>
            </a:r>
            <a:endParaRPr lang="en-US" sz="1400" dirty="0"/>
          </a:p>
          <a:p>
            <a:pPr lvl="0" eaLnBrk="0" fontAlgn="base" hangingPunct="0">
              <a:spcBef>
                <a:spcPct val="0"/>
              </a:spcBef>
              <a:spcAft>
                <a:spcPct val="0"/>
              </a:spcAft>
              <a:buFontTx/>
              <a:buAutoNum type="arabicPeriod"/>
            </a:pPr>
            <a:r>
              <a:rPr lang="en-US" sz="1400" dirty="0">
                <a:solidFill>
                  <a:srgbClr val="000000"/>
                </a:solidFill>
                <a:latin typeface="Segoe UI" panose="020B0502040204020203" pitchFamily="34" charset="0"/>
                <a:cs typeface="Segoe UI" panose="020B0502040204020203" pitchFamily="34" charset="0"/>
              </a:rPr>
              <a:t>Financial Markets</a:t>
            </a:r>
          </a:p>
          <a:p>
            <a:pPr lvl="0" eaLnBrk="0" fontAlgn="base" hangingPunct="0">
              <a:spcBef>
                <a:spcPct val="0"/>
              </a:spcBef>
              <a:spcAft>
                <a:spcPct val="0"/>
              </a:spcAft>
              <a:buFontTx/>
              <a:buAutoNum type="arabicPeriod" startAt="2"/>
            </a:pPr>
            <a:r>
              <a:rPr lang="en-US" sz="1400" dirty="0">
                <a:solidFill>
                  <a:srgbClr val="000000"/>
                </a:solidFill>
                <a:latin typeface="Segoe UI" panose="020B0502040204020203" pitchFamily="34" charset="0"/>
                <a:cs typeface="Segoe UI" panose="020B0502040204020203" pitchFamily="34" charset="0"/>
              </a:rPr>
              <a:t>Financial Instruments</a:t>
            </a:r>
          </a:p>
          <a:p>
            <a:pPr lvl="0" eaLnBrk="0" fontAlgn="base" hangingPunct="0">
              <a:spcBef>
                <a:spcPct val="0"/>
              </a:spcBef>
              <a:spcAft>
                <a:spcPct val="0"/>
              </a:spcAft>
              <a:buFontTx/>
              <a:buAutoNum type="arabicPeriod" startAt="3"/>
            </a:pPr>
            <a:r>
              <a:rPr lang="en-US" sz="1400" dirty="0">
                <a:solidFill>
                  <a:srgbClr val="000000"/>
                </a:solidFill>
                <a:latin typeface="Segoe UI" panose="020B0502040204020203" pitchFamily="34" charset="0"/>
                <a:cs typeface="Segoe UI" panose="020B0502040204020203" pitchFamily="34" charset="0"/>
              </a:rPr>
              <a:t>Financial Institutions</a:t>
            </a:r>
            <a:endParaRPr lang="en-US" sz="1400" dirty="0">
              <a:solidFill>
                <a:srgbClr val="000000"/>
              </a:solidFill>
              <a:latin typeface="-apple-system"/>
            </a:endParaRPr>
          </a:p>
          <a:p>
            <a:pPr lvl="0" eaLnBrk="0" fontAlgn="base" hangingPunct="0">
              <a:spcBef>
                <a:spcPct val="0"/>
              </a:spcBef>
              <a:spcAft>
                <a:spcPct val="0"/>
              </a:spcAft>
            </a:pPr>
            <a:r>
              <a:rPr lang="en-US" sz="1400" dirty="0">
                <a:solidFill>
                  <a:srgbClr val="000000"/>
                </a:solidFill>
                <a:latin typeface="Segoe UI" panose="020B0502040204020203" pitchFamily="34" charset="0"/>
                <a:cs typeface="Segoe UI" panose="020B0502040204020203" pitchFamily="34" charset="0"/>
              </a:rPr>
              <a:t>In this CHAPTER, we shall focus on financial markets and financial market instruments.</a:t>
            </a:r>
            <a:endParaRPr lang="en-US" sz="1400" b="1" dirty="0">
              <a:solidFill>
                <a:srgbClr val="000000"/>
              </a:solidFill>
              <a:latin typeface="-apple-system"/>
            </a:endParaRPr>
          </a:p>
          <a:p>
            <a:pPr lvl="0" eaLnBrk="0" fontAlgn="base" hangingPunct="0">
              <a:spcBef>
                <a:spcPct val="0"/>
              </a:spcBef>
              <a:spcAft>
                <a:spcPct val="0"/>
              </a:spcAft>
            </a:pPr>
            <a:r>
              <a:rPr lang="en-US" sz="1400" b="1" dirty="0">
                <a:solidFill>
                  <a:srgbClr val="000000"/>
                </a:solidFill>
                <a:latin typeface="Segoe UI" panose="020B0502040204020203" pitchFamily="34" charset="0"/>
                <a:cs typeface="Segoe UI" panose="020B0502040204020203" pitchFamily="34" charset="0"/>
              </a:rPr>
              <a:t>Financial markets</a:t>
            </a:r>
            <a:endParaRPr lang="en-US" sz="1400" b="1" dirty="0">
              <a:solidFill>
                <a:srgbClr val="000000"/>
              </a:solidFill>
              <a:latin typeface="-apple-system"/>
            </a:endParaRPr>
          </a:p>
          <a:p>
            <a:pPr lvl="0" eaLnBrk="0" fontAlgn="base" hangingPunct="0">
              <a:spcBef>
                <a:spcPct val="0"/>
              </a:spcBef>
              <a:spcAft>
                <a:spcPct val="0"/>
              </a:spcAft>
            </a:pPr>
            <a:r>
              <a:rPr lang="en-US" sz="1400" dirty="0">
                <a:solidFill>
                  <a:srgbClr val="000000"/>
                </a:solidFill>
                <a:latin typeface="Segoe UI" panose="020B0502040204020203" pitchFamily="34" charset="0"/>
                <a:cs typeface="Segoe UI" panose="020B0502040204020203" pitchFamily="34" charset="0"/>
              </a:rPr>
              <a:t>In an economy, some will have a surplus while others will be suffering from a deficit. This surplus &amp; deficit can be of any kind but in financial economics, we shall assume this to be related to money.</a:t>
            </a:r>
          </a:p>
          <a:p>
            <a:pPr lvl="0" eaLnBrk="0" fontAlgn="base" hangingPunct="0">
              <a:spcBef>
                <a:spcPct val="0"/>
              </a:spcBef>
              <a:spcAft>
                <a:spcPct val="0"/>
              </a:spcAft>
            </a:pPr>
            <a:r>
              <a:rPr lang="en-US" sz="1400" b="1" dirty="0" smtClean="0">
                <a:solidFill>
                  <a:srgbClr val="000000"/>
                </a:solidFill>
                <a:latin typeface="Segoe UI" panose="020B0502040204020203" pitchFamily="34" charset="0"/>
                <a:cs typeface="Segoe UI" panose="020B0502040204020203" pitchFamily="34" charset="0"/>
              </a:rPr>
              <a:t>Example</a:t>
            </a:r>
            <a:r>
              <a:rPr lang="en-US" sz="1400" dirty="0">
                <a:solidFill>
                  <a:srgbClr val="000000"/>
                </a:solidFill>
                <a:latin typeface="Segoe UI" panose="020B0502040204020203" pitchFamily="34" charset="0"/>
                <a:cs typeface="Segoe UI" panose="020B0502040204020203" pitchFamily="34" charset="0"/>
              </a:rPr>
              <a:t>:</a:t>
            </a:r>
            <a:endParaRPr lang="en-US" sz="1400" dirty="0"/>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Consider a person </a:t>
            </a:r>
            <a:r>
              <a:rPr lang="en-US" sz="1400" dirty="0" err="1">
                <a:solidFill>
                  <a:srgbClr val="000000"/>
                </a:solidFill>
                <a:latin typeface="Segoe UI" panose="020B0502040204020203" pitchFamily="34" charset="0"/>
                <a:cs typeface="Segoe UI" panose="020B0502040204020203" pitchFamily="34" charset="0"/>
              </a:rPr>
              <a:t>Mr</a:t>
            </a:r>
            <a:r>
              <a:rPr lang="en-US" sz="1400" dirty="0">
                <a:solidFill>
                  <a:srgbClr val="000000"/>
                </a:solidFill>
                <a:latin typeface="Segoe UI" panose="020B0502040204020203" pitchFamily="34" charset="0"/>
                <a:cs typeface="Segoe UI" panose="020B0502040204020203" pitchFamily="34" charset="0"/>
              </a:rPr>
              <a:t> A who wants to open a factory. He needs </a:t>
            </a:r>
            <a:r>
              <a:rPr lang="en-US" sz="1400" dirty="0" err="1">
                <a:solidFill>
                  <a:srgbClr val="000000"/>
                </a:solidFill>
                <a:latin typeface="Segoe UI" panose="020B0502040204020203" pitchFamily="34" charset="0"/>
                <a:cs typeface="Segoe UI" panose="020B0502040204020203" pitchFamily="34" charset="0"/>
              </a:rPr>
              <a:t>Rs</a:t>
            </a:r>
            <a:r>
              <a:rPr lang="en-US" sz="1400" dirty="0">
                <a:solidFill>
                  <a:srgbClr val="000000"/>
                </a:solidFill>
                <a:latin typeface="Segoe UI" panose="020B0502040204020203" pitchFamily="34" charset="0"/>
                <a:cs typeface="Segoe UI" panose="020B0502040204020203" pitchFamily="34" charset="0"/>
              </a:rPr>
              <a:t> 10 </a:t>
            </a:r>
            <a:r>
              <a:rPr lang="en-US" sz="1400" dirty="0" err="1">
                <a:solidFill>
                  <a:srgbClr val="000000"/>
                </a:solidFill>
                <a:latin typeface="Segoe UI" panose="020B0502040204020203" pitchFamily="34" charset="0"/>
                <a:cs typeface="Segoe UI" panose="020B0502040204020203" pitchFamily="34" charset="0"/>
              </a:rPr>
              <a:t>Crore</a:t>
            </a:r>
            <a:r>
              <a:rPr lang="en-US" sz="1400" dirty="0">
                <a:solidFill>
                  <a:srgbClr val="000000"/>
                </a:solidFill>
                <a:latin typeface="Segoe UI" panose="020B0502040204020203" pitchFamily="34" charset="0"/>
                <a:cs typeface="Segoe UI" panose="020B0502040204020203" pitchFamily="34" charset="0"/>
              </a:rPr>
              <a:t> for it. But has only 5 </a:t>
            </a:r>
            <a:r>
              <a:rPr lang="en-US" sz="1400" dirty="0" err="1">
                <a:solidFill>
                  <a:srgbClr val="000000"/>
                </a:solidFill>
                <a:latin typeface="Segoe UI" panose="020B0502040204020203" pitchFamily="34" charset="0"/>
                <a:cs typeface="Segoe UI" panose="020B0502040204020203" pitchFamily="34" charset="0"/>
              </a:rPr>
              <a:t>Crore</a:t>
            </a:r>
            <a:r>
              <a:rPr lang="en-US" sz="1400" dirty="0">
                <a:solidFill>
                  <a:srgbClr val="000000"/>
                </a:solidFill>
                <a:latin typeface="Segoe UI" panose="020B0502040204020203" pitchFamily="34" charset="0"/>
                <a:cs typeface="Segoe UI" panose="020B0502040204020203" pitchFamily="34" charset="0"/>
              </a:rPr>
              <a:t> with him. So, what does he do?</a:t>
            </a:r>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Should he go door to door asking for money? That’s just not feasible. So, he decides to borrow.</a:t>
            </a:r>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Now, consider another person </a:t>
            </a:r>
            <a:r>
              <a:rPr lang="en-US" sz="1400" dirty="0" err="1">
                <a:solidFill>
                  <a:srgbClr val="000000"/>
                </a:solidFill>
                <a:latin typeface="Segoe UI" panose="020B0502040204020203" pitchFamily="34" charset="0"/>
                <a:cs typeface="Segoe UI" panose="020B0502040204020203" pitchFamily="34" charset="0"/>
              </a:rPr>
              <a:t>Mr</a:t>
            </a:r>
            <a:r>
              <a:rPr lang="en-US" sz="1400" dirty="0">
                <a:solidFill>
                  <a:srgbClr val="000000"/>
                </a:solidFill>
                <a:latin typeface="Segoe UI" panose="020B0502040204020203" pitchFamily="34" charset="0"/>
                <a:cs typeface="Segoe UI" panose="020B0502040204020203" pitchFamily="34" charset="0"/>
              </a:rPr>
              <a:t> B. He has surplus money of </a:t>
            </a:r>
            <a:r>
              <a:rPr lang="en-US" sz="1400" dirty="0" err="1">
                <a:solidFill>
                  <a:srgbClr val="000000"/>
                </a:solidFill>
                <a:latin typeface="Segoe UI" panose="020B0502040204020203" pitchFamily="34" charset="0"/>
                <a:cs typeface="Segoe UI" panose="020B0502040204020203" pitchFamily="34" charset="0"/>
              </a:rPr>
              <a:t>Rs</a:t>
            </a:r>
            <a:r>
              <a:rPr lang="en-US" sz="1400" dirty="0">
                <a:solidFill>
                  <a:srgbClr val="000000"/>
                </a:solidFill>
                <a:latin typeface="Segoe UI" panose="020B0502040204020203" pitchFamily="34" charset="0"/>
                <a:cs typeface="Segoe UI" panose="020B0502040204020203" pitchFamily="34" charset="0"/>
              </a:rPr>
              <a:t> 1 Cr with him. Similarly, like him there are thousands of other people who have surplus money with them.</a:t>
            </a:r>
          </a:p>
          <a:p>
            <a:pPr lvl="0" eaLnBrk="0" fontAlgn="base" hangingPunct="0">
              <a:spcBef>
                <a:spcPct val="0"/>
              </a:spcBef>
              <a:spcAft>
                <a:spcPct val="0"/>
              </a:spcAft>
              <a:buFontTx/>
              <a:buChar char="•"/>
            </a:pPr>
            <a:r>
              <a:rPr lang="en-US" sz="1400" dirty="0" err="1">
                <a:solidFill>
                  <a:srgbClr val="000000"/>
                </a:solidFill>
                <a:latin typeface="Segoe UI" panose="020B0502040204020203" pitchFamily="34" charset="0"/>
                <a:cs typeface="Segoe UI" panose="020B0502040204020203" pitchFamily="34" charset="0"/>
              </a:rPr>
              <a:t>Mr</a:t>
            </a:r>
            <a:r>
              <a:rPr lang="en-US" sz="1400" dirty="0">
                <a:solidFill>
                  <a:srgbClr val="000000"/>
                </a:solidFill>
                <a:latin typeface="Segoe UI" panose="020B0502040204020203" pitchFamily="34" charset="0"/>
                <a:cs typeface="Segoe UI" panose="020B0502040204020203" pitchFamily="34" charset="0"/>
              </a:rPr>
              <a:t> A wants to borrow money and people like </a:t>
            </a:r>
            <a:r>
              <a:rPr lang="en-US" sz="1400" dirty="0" err="1">
                <a:solidFill>
                  <a:srgbClr val="000000"/>
                </a:solidFill>
                <a:latin typeface="Segoe UI" panose="020B0502040204020203" pitchFamily="34" charset="0"/>
                <a:cs typeface="Segoe UI" panose="020B0502040204020203" pitchFamily="34" charset="0"/>
              </a:rPr>
              <a:t>Mr</a:t>
            </a:r>
            <a:r>
              <a:rPr lang="en-US" sz="1400" dirty="0">
                <a:solidFill>
                  <a:srgbClr val="000000"/>
                </a:solidFill>
                <a:latin typeface="Segoe UI" panose="020B0502040204020203" pitchFamily="34" charset="0"/>
                <a:cs typeface="Segoe UI" panose="020B0502040204020203" pitchFamily="34" charset="0"/>
              </a:rPr>
              <a:t> B have that kind of money to lend. All good, but how does </a:t>
            </a:r>
            <a:r>
              <a:rPr lang="en-US" sz="1400" dirty="0" err="1">
                <a:solidFill>
                  <a:srgbClr val="000000"/>
                </a:solidFill>
                <a:latin typeface="Segoe UI" panose="020B0502040204020203" pitchFamily="34" charset="0"/>
                <a:cs typeface="Segoe UI" panose="020B0502040204020203" pitchFamily="34" charset="0"/>
              </a:rPr>
              <a:t>Mr</a:t>
            </a:r>
            <a:r>
              <a:rPr lang="en-US" sz="1400" dirty="0">
                <a:solidFill>
                  <a:srgbClr val="000000"/>
                </a:solidFill>
                <a:latin typeface="Segoe UI" panose="020B0502040204020203" pitchFamily="34" charset="0"/>
                <a:cs typeface="Segoe UI" panose="020B0502040204020203" pitchFamily="34" charset="0"/>
              </a:rPr>
              <a:t> A find out about such people who would be willing to lend him money!</a:t>
            </a:r>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This function is performed by a market where borrowers and lenders meet each other. It is like a supermarket but not for goods and services but for money.</a:t>
            </a:r>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In this market, surplus money is channeled from those who have it i.e., lenders to those who need it i.e., borrowers.</a:t>
            </a:r>
          </a:p>
          <a:p>
            <a:pPr lvl="0" eaLnBrk="0" fontAlgn="base" hangingPunct="0">
              <a:spcBef>
                <a:spcPct val="0"/>
              </a:spcBef>
              <a:spcAft>
                <a:spcPct val="0"/>
              </a:spcAft>
            </a:pPr>
            <a:r>
              <a:rPr lang="en-US" sz="1400" b="1" dirty="0" smtClean="0">
                <a:solidFill>
                  <a:srgbClr val="000000"/>
                </a:solidFill>
                <a:latin typeface="Segoe UI" panose="020B0502040204020203" pitchFamily="34" charset="0"/>
                <a:cs typeface="Segoe UI" panose="020B0502040204020203" pitchFamily="34" charset="0"/>
              </a:rPr>
              <a:t>Following </a:t>
            </a:r>
            <a:r>
              <a:rPr lang="en-US" sz="1400" b="1" dirty="0">
                <a:solidFill>
                  <a:srgbClr val="000000"/>
                </a:solidFill>
                <a:latin typeface="Segoe UI" panose="020B0502040204020203" pitchFamily="34" charset="0"/>
                <a:cs typeface="Segoe UI" panose="020B0502040204020203" pitchFamily="34" charset="0"/>
              </a:rPr>
              <a:t>five types of lenders and borrowers exist,</a:t>
            </a:r>
            <a:endParaRPr lang="en-US" sz="1400" b="1" dirty="0"/>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Government of India</a:t>
            </a:r>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Banks</a:t>
            </a:r>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NBFC</a:t>
            </a:r>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Big businesses</a:t>
            </a:r>
          </a:p>
          <a:p>
            <a:pPr lvl="0" eaLnBrk="0" fontAlgn="base" hangingPunct="0">
              <a:spcBef>
                <a:spcPct val="0"/>
              </a:spcBef>
              <a:spcAft>
                <a:spcPct val="0"/>
              </a:spcAft>
              <a:buFontTx/>
              <a:buChar char="•"/>
            </a:pPr>
            <a:r>
              <a:rPr lang="en-US" sz="1400" dirty="0">
                <a:solidFill>
                  <a:srgbClr val="000000"/>
                </a:solidFill>
                <a:latin typeface="Segoe UI" panose="020B0502040204020203" pitchFamily="34" charset="0"/>
                <a:cs typeface="Segoe UI" panose="020B0502040204020203" pitchFamily="34" charset="0"/>
              </a:rPr>
              <a:t>Individuals</a:t>
            </a:r>
            <a:endParaRPr lang="en-US" sz="1400" dirty="0">
              <a:solidFill>
                <a:srgbClr val="000000"/>
              </a:solidFill>
              <a:latin typeface="-apple-system"/>
            </a:endParaRPr>
          </a:p>
          <a:p>
            <a:pPr lvl="0" eaLnBrk="0" fontAlgn="base" hangingPunct="0">
              <a:spcBef>
                <a:spcPct val="0"/>
              </a:spcBef>
              <a:spcAft>
                <a:spcPct val="0"/>
              </a:spcAft>
            </a:pPr>
            <a:r>
              <a:rPr lang="en-US" sz="1400" dirty="0">
                <a:solidFill>
                  <a:srgbClr val="000000"/>
                </a:solidFill>
                <a:latin typeface="Segoe UI" panose="020B0502040204020203" pitchFamily="34" charset="0"/>
                <a:cs typeface="Segoe UI" panose="020B0502040204020203" pitchFamily="34" charset="0"/>
              </a:rPr>
              <a:t>Thus, financial market, like all other markets is a place where buying and selling take place, but instead of the usual things like goods, merchandise, </a:t>
            </a:r>
            <a:r>
              <a:rPr lang="en-US" sz="1400" dirty="0" err="1">
                <a:solidFill>
                  <a:srgbClr val="000000"/>
                </a:solidFill>
                <a:latin typeface="Segoe UI" panose="020B0502040204020203" pitchFamily="34" charset="0"/>
                <a:cs typeface="Segoe UI" panose="020B0502040204020203" pitchFamily="34" charset="0"/>
              </a:rPr>
              <a:t>etc</a:t>
            </a:r>
            <a:r>
              <a:rPr lang="en-US" sz="1400" dirty="0">
                <a:solidFill>
                  <a:srgbClr val="000000"/>
                </a:solidFill>
                <a:latin typeface="Segoe UI" panose="020B0502040204020203" pitchFamily="34" charset="0"/>
                <a:cs typeface="Segoe UI" panose="020B0502040204020203" pitchFamily="34" charset="0"/>
              </a:rPr>
              <a:t>, money and other financial assets are traded.</a:t>
            </a:r>
          </a:p>
          <a:p>
            <a:pPr lvl="0" eaLnBrk="0" fontAlgn="base" hangingPunct="0">
              <a:spcBef>
                <a:spcPct val="0"/>
              </a:spcBef>
              <a:spcAft>
                <a:spcPct val="0"/>
              </a:spcAft>
            </a:pPr>
            <a:endParaRPr lang="en-US" sz="14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624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69480819"/>
              </p:ext>
            </p:extLst>
          </p:nvPr>
        </p:nvGraphicFramePr>
        <p:xfrm>
          <a:off x="722522" y="786730"/>
          <a:ext cx="7986181" cy="5395184"/>
        </p:xfrm>
        <a:graphic>
          <a:graphicData uri="http://schemas.openxmlformats.org/drawingml/2006/table">
            <a:tbl>
              <a:tblPr/>
              <a:tblGrid>
                <a:gridCol w="2441635"/>
                <a:gridCol w="3035088"/>
                <a:gridCol w="2509458"/>
              </a:tblGrid>
              <a:tr h="683123">
                <a:tc>
                  <a:txBody>
                    <a:bodyPr/>
                    <a:lstStyle/>
                    <a:p>
                      <a:pPr algn="l"/>
                      <a:r>
                        <a:rPr lang="en-US" sz="1500" b="1" dirty="0">
                          <a:effectLst/>
                        </a:rPr>
                        <a:t>Point of Distinction</a:t>
                      </a:r>
                      <a:endParaRPr lang="en-US" sz="1500" dirty="0">
                        <a:effectLst/>
                      </a:endParaRPr>
                    </a:p>
                  </a:txBody>
                  <a:tcPr marL="76006"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b="1">
                          <a:effectLst/>
                        </a:rPr>
                        <a:t>Money Market</a:t>
                      </a:r>
                      <a:endParaRPr lang="en-US" sz="1500">
                        <a:effectLst/>
                      </a:endParaRP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b="1">
                          <a:effectLst/>
                        </a:rPr>
                        <a:t>Capital Market</a:t>
                      </a:r>
                      <a:endParaRPr lang="en-US" sz="1500">
                        <a:effectLst/>
                      </a:endParaRP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683123">
                <a:tc>
                  <a:txBody>
                    <a:bodyPr/>
                    <a:lstStyle/>
                    <a:p>
                      <a:pPr algn="l"/>
                      <a:r>
                        <a:rPr lang="en-US" sz="1500" dirty="0">
                          <a:effectLst/>
                        </a:rPr>
                        <a:t>1. Time period / Term</a:t>
                      </a:r>
                    </a:p>
                  </a:txBody>
                  <a:tcPr marL="76006"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rPr>
                        <a:t>Deals in short-term funds.</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rPr>
                        <a:t>Long term funds.</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1814305">
                <a:tc>
                  <a:txBody>
                    <a:bodyPr/>
                    <a:lstStyle/>
                    <a:p>
                      <a:pPr algn="l"/>
                      <a:r>
                        <a:rPr lang="en-US" sz="1500">
                          <a:effectLst/>
                        </a:rPr>
                        <a:t>2. Instrument Dealt In</a:t>
                      </a:r>
                    </a:p>
                  </a:txBody>
                  <a:tcPr marL="76006"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rPr>
                        <a:t>Deals in securities like treasury bills, commercial paper, bills of exchange, certificate of deposits etc.</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rPr>
                        <a:t>Deals in securities like</a:t>
                      </a:r>
                      <a:br>
                        <a:rPr lang="en-US" sz="1500">
                          <a:effectLst/>
                        </a:rPr>
                      </a:br>
                      <a:r>
                        <a:rPr lang="en-US" sz="1500">
                          <a:effectLst/>
                        </a:rPr>
                        <a:t>shares, debentures,</a:t>
                      </a:r>
                      <a:br>
                        <a:rPr lang="en-US" sz="1500">
                          <a:effectLst/>
                        </a:rPr>
                      </a:br>
                      <a:r>
                        <a:rPr lang="en-US" sz="1500">
                          <a:effectLst/>
                        </a:rPr>
                        <a:t>bonds and</a:t>
                      </a:r>
                      <a:br>
                        <a:rPr lang="en-US" sz="1500">
                          <a:effectLst/>
                        </a:rPr>
                      </a:br>
                      <a:r>
                        <a:rPr lang="en-US" sz="1500">
                          <a:effectLst/>
                        </a:rPr>
                        <a:t>government securities.</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1814305">
                <a:tc>
                  <a:txBody>
                    <a:bodyPr/>
                    <a:lstStyle/>
                    <a:p>
                      <a:pPr algn="l"/>
                      <a:r>
                        <a:rPr lang="en-US" sz="1500">
                          <a:effectLst/>
                        </a:rPr>
                        <a:t>3. Participants</a:t>
                      </a:r>
                    </a:p>
                  </a:txBody>
                  <a:tcPr marL="76006"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rPr>
                        <a:t>Commercial banks,</a:t>
                      </a:r>
                      <a:br>
                        <a:rPr lang="en-US" sz="1500">
                          <a:effectLst/>
                        </a:rPr>
                      </a:br>
                      <a:r>
                        <a:rPr lang="en-US" sz="1500">
                          <a:effectLst/>
                        </a:rPr>
                        <a:t>NBFS, chit funds etc.</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rPr>
                        <a:t>Stock brokers,</a:t>
                      </a:r>
                      <a:br>
                        <a:rPr lang="en-US" sz="1500">
                          <a:effectLst/>
                        </a:rPr>
                      </a:br>
                      <a:r>
                        <a:rPr lang="en-US" sz="1500">
                          <a:effectLst/>
                        </a:rPr>
                        <a:t>under writers,</a:t>
                      </a:r>
                      <a:br>
                        <a:rPr lang="en-US" sz="1500">
                          <a:effectLst/>
                        </a:rPr>
                      </a:br>
                      <a:r>
                        <a:rPr lang="en-US" sz="1500">
                          <a:effectLst/>
                        </a:rPr>
                        <a:t>mutual funds,</a:t>
                      </a:r>
                      <a:br>
                        <a:rPr lang="en-US" sz="1500">
                          <a:effectLst/>
                        </a:rPr>
                      </a:br>
                      <a:r>
                        <a:rPr lang="en-US" sz="1500">
                          <a:effectLst/>
                        </a:rPr>
                        <a:t>individual investors,</a:t>
                      </a:r>
                      <a:br>
                        <a:rPr lang="en-US" sz="1500">
                          <a:effectLst/>
                        </a:rPr>
                      </a:br>
                      <a:r>
                        <a:rPr lang="en-US" sz="1500">
                          <a:effectLst/>
                        </a:rPr>
                        <a:t>financial institutions</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400328">
                <a:tc>
                  <a:txBody>
                    <a:bodyPr/>
                    <a:lstStyle/>
                    <a:p>
                      <a:pPr algn="l"/>
                      <a:r>
                        <a:rPr lang="en-US" sz="1500">
                          <a:effectLst/>
                        </a:rPr>
                        <a:t>4. Regulatory body</a:t>
                      </a:r>
                    </a:p>
                  </a:txBody>
                  <a:tcPr marL="76006" marR="47504" marT="47504" marB="47504" anchor="ctr">
                    <a:lnL>
                      <a:noFill/>
                    </a:lnL>
                    <a:lnR>
                      <a:noFill/>
                    </a:lnR>
                    <a:lnT w="9525" cap="flat" cmpd="sng" algn="ctr">
                      <a:solidFill>
                        <a:srgbClr val="EEEEEE"/>
                      </a:solidFill>
                      <a:prstDash val="solid"/>
                      <a:round/>
                      <a:headEnd type="none" w="med" len="med"/>
                      <a:tailEnd type="none" w="med" len="med"/>
                    </a:lnT>
                    <a:lnB>
                      <a:noFill/>
                    </a:lnB>
                  </a:tcPr>
                </a:tc>
                <a:tc>
                  <a:txBody>
                    <a:bodyPr/>
                    <a:lstStyle/>
                    <a:p>
                      <a:pPr algn="l"/>
                      <a:r>
                        <a:rPr lang="en-US" sz="1500">
                          <a:effectLst/>
                        </a:rPr>
                        <a:t>RBI</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a:noFill/>
                    </a:lnB>
                  </a:tcPr>
                </a:tc>
                <a:tc>
                  <a:txBody>
                    <a:bodyPr/>
                    <a:lstStyle/>
                    <a:p>
                      <a:pPr algn="l"/>
                      <a:r>
                        <a:rPr lang="en-US" sz="1500" dirty="0">
                          <a:effectLst/>
                        </a:rPr>
                        <a:t>SEBI</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a:noFill/>
                    </a:lnB>
                  </a:tcPr>
                </a:tc>
              </a:tr>
            </a:tbl>
          </a:graphicData>
        </a:graphic>
      </p:graphicFrame>
      <p:sp>
        <p:nvSpPr>
          <p:cNvPr id="3" name="Rectangle 1"/>
          <p:cNvSpPr>
            <a:spLocks noChangeArrowheads="1"/>
          </p:cNvSpPr>
          <p:nvPr/>
        </p:nvSpPr>
        <p:spPr bwMode="auto">
          <a:xfrm>
            <a:off x="722522" y="68665"/>
            <a:ext cx="6250110" cy="7180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22222"/>
                </a:solidFill>
                <a:effectLst/>
                <a:latin typeface="roboto"/>
              </a:rPr>
              <a:t>Money Market and Capital Market : A comparison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373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1.wp.com/indiafreenotes.com/wp-content/uploads/2020/05/Structure-of-financial-market.jpg?resize=624%2C323&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853" y="1238669"/>
            <a:ext cx="9247517" cy="4518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29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Financial Market&#10;&#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329" y="289793"/>
            <a:ext cx="7996387" cy="600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87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975461"/>
            <a:ext cx="12016597" cy="248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endParaRPr>
          </a:p>
        </p:txBody>
      </p:sp>
      <p:sp>
        <p:nvSpPr>
          <p:cNvPr id="3" name="Rectangle 2"/>
          <p:cNvSpPr/>
          <p:nvPr/>
        </p:nvSpPr>
        <p:spPr>
          <a:xfrm>
            <a:off x="97766" y="126860"/>
            <a:ext cx="11987842" cy="1754326"/>
          </a:xfrm>
          <a:prstGeom prst="rect">
            <a:avLst/>
          </a:prstGeom>
        </p:spPr>
        <p:txBody>
          <a:bodyPr wrap="square">
            <a:spAutoFit/>
          </a:bodyPr>
          <a:lstStyle/>
          <a:p>
            <a:pPr>
              <a:buFont typeface="Arial" panose="020B0604020202020204" pitchFamily="34" charset="0"/>
              <a:buChar char="•"/>
            </a:pPr>
            <a:r>
              <a:rPr lang="en-US" b="1" dirty="0">
                <a:solidFill>
                  <a:srgbClr val="000000"/>
                </a:solidFill>
                <a:latin typeface="Segoe UI" panose="020B0502040204020203" pitchFamily="34" charset="0"/>
              </a:rPr>
              <a:t>Organized financial market –</a:t>
            </a:r>
            <a:r>
              <a:rPr lang="en-US" dirty="0">
                <a:solidFill>
                  <a:srgbClr val="000000"/>
                </a:solidFill>
                <a:latin typeface="Segoe UI" panose="020B0502040204020203" pitchFamily="34" charset="0"/>
              </a:rPr>
              <a:t> regulated and controlled by any regulatory body like RBI. This organized market can be further divided into the following two categories:</a:t>
            </a:r>
          </a:p>
          <a:p>
            <a:pPr marL="742950" lvl="1" indent="-285750">
              <a:buFont typeface="Arial" panose="020B0604020202020204" pitchFamily="34" charset="0"/>
              <a:buChar char="•"/>
            </a:pPr>
            <a:r>
              <a:rPr lang="en-US" dirty="0">
                <a:solidFill>
                  <a:srgbClr val="000000"/>
                </a:solidFill>
                <a:latin typeface="Segoe UI" panose="020B0502040204020203" pitchFamily="34" charset="0"/>
              </a:rPr>
              <a:t>Money Market</a:t>
            </a:r>
          </a:p>
          <a:p>
            <a:pPr marL="742950" lvl="1" indent="-285750">
              <a:buFont typeface="Arial" panose="020B0604020202020204" pitchFamily="34" charset="0"/>
              <a:buChar char="•"/>
            </a:pPr>
            <a:r>
              <a:rPr lang="en-US" dirty="0">
                <a:solidFill>
                  <a:srgbClr val="000000"/>
                </a:solidFill>
                <a:latin typeface="Segoe UI" panose="020B0502040204020203" pitchFamily="34" charset="0"/>
              </a:rPr>
              <a:t>Capital Market</a:t>
            </a:r>
          </a:p>
          <a:p>
            <a:pPr>
              <a:buFont typeface="Arial" panose="020B0604020202020204" pitchFamily="34" charset="0"/>
              <a:buChar char="•"/>
            </a:pPr>
            <a:r>
              <a:rPr lang="en-US" b="1" dirty="0">
                <a:solidFill>
                  <a:srgbClr val="000000"/>
                </a:solidFill>
                <a:latin typeface="Segoe UI" panose="020B0502040204020203" pitchFamily="34" charset="0"/>
              </a:rPr>
              <a:t>Unorganized financial market –</a:t>
            </a:r>
            <a:r>
              <a:rPr lang="en-US" dirty="0">
                <a:solidFill>
                  <a:srgbClr val="000000"/>
                </a:solidFill>
                <a:latin typeface="Segoe UI" panose="020B0502040204020203" pitchFamily="34" charset="0"/>
              </a:rPr>
              <a:t> unregulated and not governed by any laws. Private moneylenders </a:t>
            </a:r>
            <a:r>
              <a:rPr lang="en-US" dirty="0" err="1">
                <a:solidFill>
                  <a:srgbClr val="000000"/>
                </a:solidFill>
                <a:latin typeface="Segoe UI" panose="020B0502040204020203" pitchFamily="34" charset="0"/>
              </a:rPr>
              <a:t>etc</a:t>
            </a:r>
            <a:r>
              <a:rPr lang="en-US" dirty="0">
                <a:solidFill>
                  <a:srgbClr val="000000"/>
                </a:solidFill>
                <a:latin typeface="Segoe UI" panose="020B0502040204020203" pitchFamily="34" charset="0"/>
              </a:rPr>
              <a:t> come under this category</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616909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777" y="508958"/>
            <a:ext cx="12025223" cy="4616648"/>
          </a:xfrm>
          <a:prstGeom prst="rect">
            <a:avLst/>
          </a:prstGeom>
        </p:spPr>
        <p:txBody>
          <a:bodyPr wrap="square">
            <a:spAutoFit/>
          </a:bodyPr>
          <a:lstStyle/>
          <a:p>
            <a:pPr algn="just"/>
            <a:r>
              <a:rPr lang="en-US" sz="1400" dirty="0"/>
              <a:t>Following are some of the important money market instruments or securities</a:t>
            </a:r>
            <a:r>
              <a:rPr lang="en-US" sz="1400" dirty="0" smtClean="0"/>
              <a:t>.</a:t>
            </a:r>
          </a:p>
          <a:p>
            <a:pPr algn="just"/>
            <a:r>
              <a:rPr lang="en-US" sz="1400" dirty="0" smtClean="0"/>
              <a:t> </a:t>
            </a:r>
            <a:r>
              <a:rPr lang="en-US" sz="1400" b="1" dirty="0"/>
              <a:t>(a) Call Money: </a:t>
            </a:r>
            <a:r>
              <a:rPr lang="en-US" sz="1400" dirty="0"/>
              <a:t>Call money is mainly used by the banks to meet their temporary requirement of cash. They borrow and lend money from each other normally on a daily basis. It is repayable on demand and its maturity period varies in between one day to a fortnight. The rate of interest paid on call money loan is known as call rate. </a:t>
            </a:r>
            <a:endParaRPr lang="en-US" sz="1400" dirty="0" smtClean="0"/>
          </a:p>
          <a:p>
            <a:pPr algn="just"/>
            <a:r>
              <a:rPr lang="en-US" sz="1400" b="1" dirty="0" smtClean="0"/>
              <a:t>(</a:t>
            </a:r>
            <a:r>
              <a:rPr lang="en-US" sz="1400" b="1" dirty="0"/>
              <a:t>b) Treasury Bill: </a:t>
            </a:r>
            <a:r>
              <a:rPr lang="en-US" sz="1400" dirty="0"/>
              <a:t>A treasury bill is a promissory note issued by the RBI to meet the short-term requirement of funds. Treasury bills are highly liquid instruments, that means, at any time the holder of treasury bills can transfer of or get it discounted from RBI. These bills are normally issued at a price less than their face value; and redeemed at face value. So the difference between the issue price and the face value of the treasury bill represents the interest on the investment. These bills are secured instruments and are issued for a period of not exceeding 364 days. Banks, Financial institutions and corporations normally play major role in the Treasury bill market</a:t>
            </a:r>
            <a:r>
              <a:rPr lang="en-US" sz="1400" dirty="0" smtClean="0"/>
              <a:t>.</a:t>
            </a:r>
          </a:p>
          <a:p>
            <a:pPr algn="just"/>
            <a:r>
              <a:rPr lang="en-US" sz="1400" b="1" dirty="0"/>
              <a:t>Commercial Paper: </a:t>
            </a:r>
            <a:r>
              <a:rPr lang="en-US" sz="1400" dirty="0"/>
              <a:t>Commercial paper (CP) is a popular instrument for financing working capital requirements of companies. The CP is an unsecured instrument issued in the form of promissory note. This instrument was introduced in 1990 to enable the corporate borrowers to raise short-term funds. It can be issued for period ranging from 15 days to one year. Commercial papers are transferable by endorsement and delivery. The highly reputed companies (Blue Chip companies) are the major player of commercial paper market. </a:t>
            </a:r>
            <a:endParaRPr lang="en-US" sz="1400" dirty="0" smtClean="0"/>
          </a:p>
          <a:p>
            <a:pPr algn="just"/>
            <a:r>
              <a:rPr lang="en-US" sz="1400" dirty="0" smtClean="0"/>
              <a:t>(</a:t>
            </a:r>
            <a:r>
              <a:rPr lang="en-US" sz="1400" dirty="0"/>
              <a:t>d) Certificate of Deposit: Certificate of Deposit (CDs) are short-term instruments issued by Commercial Banks and Special Financial Institutions (SFIs), which are freely transferable from one party to another. The maturity period of CDs ranges from 91 days to one year. These can be issued to individuals, co-operatives and companies</a:t>
            </a:r>
            <a:r>
              <a:rPr lang="en-US" sz="1400" dirty="0" smtClean="0"/>
              <a:t>.</a:t>
            </a:r>
          </a:p>
          <a:p>
            <a:pPr algn="just"/>
            <a:r>
              <a:rPr lang="en-US" sz="1400" b="1" dirty="0"/>
              <a:t>(e) </a:t>
            </a:r>
            <a:r>
              <a:rPr lang="en-US" sz="1400" b="1" dirty="0" smtClean="0"/>
              <a:t>Commercial Bill/Trade </a:t>
            </a:r>
            <a:r>
              <a:rPr lang="en-US" sz="1400" b="1" dirty="0"/>
              <a:t>Bill: </a:t>
            </a:r>
            <a:r>
              <a:rPr lang="en-US" sz="1400" dirty="0"/>
              <a:t>Normally the traders buy goods from the wholesalers or manufactures on credit. The sellers get payment after the end of the credit period. But if any seller does not want to wait or in immediate need of money he/she can draw a bill of exchange in </a:t>
            </a:r>
            <a:r>
              <a:rPr lang="en-US" sz="1400" dirty="0" err="1"/>
              <a:t>favour</a:t>
            </a:r>
            <a:r>
              <a:rPr lang="en-US" sz="1400" dirty="0"/>
              <a:t> of the buyer. When buyer accepts the bill it becomes a negotiable instrument and is termed as bill of exchange or trade bill. This trade bill can now be discounted with a bank before its maturity. On maturity the bank gets the payment from the </a:t>
            </a:r>
            <a:r>
              <a:rPr lang="en-US" sz="1400" dirty="0" err="1"/>
              <a:t>drawee</a:t>
            </a:r>
            <a:r>
              <a:rPr lang="en-US" sz="1400" dirty="0"/>
              <a:t> i.e., the buyer of goods. When trade bills are accepted by Commercial Banks it is known as Commercial Bills. So trade bill is an instrument, which enables the drawer of the bill to get funds for short period to meet the working capital needs</a:t>
            </a:r>
          </a:p>
        </p:txBody>
      </p:sp>
    </p:spTree>
    <p:extLst>
      <p:ext uri="{BB962C8B-B14F-4D97-AF65-F5344CB8AC3E}">
        <p14:creationId xmlns:p14="http://schemas.microsoft.com/office/powerpoint/2010/main" val="638613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2659</Words>
  <Application>Microsoft Office PowerPoint</Application>
  <PresentationFormat>Widescreen</PresentationFormat>
  <Paragraphs>231</Paragraphs>
  <Slides>17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-apple-system</vt:lpstr>
      <vt:lpstr>Arial</vt:lpstr>
      <vt:lpstr>Cabin-semi-bold</vt:lpstr>
      <vt:lpstr>Calibri</vt:lpstr>
      <vt:lpstr>Calibri Light</vt:lpstr>
      <vt:lpstr>Helvetica Neue</vt:lpstr>
      <vt:lpstr>roboto</vt:lpstr>
      <vt:lpstr>Roboto Slab</vt:lpstr>
      <vt:lpstr>Segoe UI</vt:lpstr>
      <vt:lpstr>SourceSansPro</vt:lpstr>
      <vt:lpstr>Times New Roman</vt:lpstr>
      <vt:lpstr>Wingdings</vt:lpstr>
      <vt:lpstr>Office Theme</vt:lpstr>
      <vt:lpstr>UNIT-4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MRUH</dc:creator>
  <cp:lastModifiedBy>MRUH</cp:lastModifiedBy>
  <cp:revision>23</cp:revision>
  <dcterms:created xsi:type="dcterms:W3CDTF">2022-01-03T10:20:09Z</dcterms:created>
  <dcterms:modified xsi:type="dcterms:W3CDTF">2022-01-07T08:03:59Z</dcterms:modified>
</cp:coreProperties>
</file>