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72" r:id="rId7"/>
    <p:sldId id="273" r:id="rId8"/>
    <p:sldId id="274" r:id="rId9"/>
    <p:sldId id="275" r:id="rId10"/>
    <p:sldId id="279" r:id="rId11"/>
    <p:sldId id="276" r:id="rId12"/>
    <p:sldId id="277" r:id="rId13"/>
    <p:sldId id="278" r:id="rId14"/>
    <p:sldId id="280" r:id="rId15"/>
    <p:sldId id="281" r:id="rId16"/>
    <p:sldId id="282" r:id="rId17"/>
    <p:sldId id="283" r:id="rId18"/>
    <p:sldId id="284" r:id="rId19"/>
    <p:sldId id="257" r:id="rId20"/>
    <p:sldId id="260" r:id="rId21"/>
    <p:sldId id="258" r:id="rId22"/>
    <p:sldId id="259" r:id="rId23"/>
    <p:sldId id="261" r:id="rId24"/>
    <p:sldId id="262" r:id="rId25"/>
    <p:sldId id="263" r:id="rId26"/>
    <p:sldId id="264" r:id="rId27"/>
    <p:sldId id="265" r:id="rId28"/>
    <p:sldId id="266" r:id="rId29"/>
    <p:sldId id="267" r:id="rId30"/>
    <p:sldId id="285" r:id="rId31"/>
    <p:sldId id="292" r:id="rId32"/>
    <p:sldId id="293" r:id="rId33"/>
    <p:sldId id="286" r:id="rId34"/>
    <p:sldId id="287" r:id="rId35"/>
    <p:sldId id="288" r:id="rId36"/>
    <p:sldId id="289" r:id="rId37"/>
    <p:sldId id="290" r:id="rId38"/>
    <p:sldId id="296" r:id="rId39"/>
    <p:sldId id="297" r:id="rId40"/>
    <p:sldId id="298" r:id="rId41"/>
    <p:sldId id="299" r:id="rId42"/>
    <p:sldId id="295" r:id="rId43"/>
    <p:sldId id="291" r:id="rId44"/>
    <p:sldId id="294" r:id="rId45"/>
    <p:sldId id="30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0" d="100"/>
          <a:sy n="80" d="100"/>
        </p:scale>
        <p:origin x="-1050"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www.sebi.gov.in/sebi_data/faqfiles/dec-2016/1482144051182.pdf"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Securities_and_Exchange_Board_of_India_Act,_1992" TargetMode="External"/><Relationship Id="rId2" Type="http://schemas.openxmlformats.org/officeDocument/2006/relationships/hyperlink" Target="https://en.wikipedia.org/wiki/India" TargetMode="External"/><Relationship Id="rId1" Type="http://schemas.openxmlformats.org/officeDocument/2006/relationships/slideLayout" Target="../slideLayouts/slideLayout7.xml"/><Relationship Id="rId6" Type="http://schemas.openxmlformats.org/officeDocument/2006/relationships/hyperlink" Target="https://en.wikipedia.org/wiki/Bombay_Stock_Exchange" TargetMode="External"/><Relationship Id="rId5" Type="http://schemas.openxmlformats.org/officeDocument/2006/relationships/hyperlink" Target="https://en.wikipedia.org/wiki/National_Stock_Exchange_of_India" TargetMode="External"/><Relationship Id="rId4" Type="http://schemas.openxmlformats.org/officeDocument/2006/relationships/hyperlink" Target="https://en.wikipedia.org/wiki/Securities_and_Exchange_Board_of_India"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investopedia.com/terms/f/forecasting.asp" TargetMode="External"/><Relationship Id="rId2" Type="http://schemas.openxmlformats.org/officeDocument/2006/relationships/hyperlink" Target="https://www.investopedia.com/terms/a/accountingmethod.asp" TargetMode="External"/><Relationship Id="rId1" Type="http://schemas.openxmlformats.org/officeDocument/2006/relationships/slideLayout" Target="../slideLayouts/slideLayout7.xml"/><Relationship Id="rId6" Type="http://schemas.openxmlformats.org/officeDocument/2006/relationships/hyperlink" Target="https://www.investopedia.com/terms/d/directstockpurchaseplan.asp" TargetMode="External"/><Relationship Id="rId5" Type="http://schemas.openxmlformats.org/officeDocument/2006/relationships/hyperlink" Target="https://www.investopedia.com/terms/c/cfa.asp" TargetMode="External"/><Relationship Id="rId4" Type="http://schemas.openxmlformats.org/officeDocument/2006/relationships/hyperlink" Target="https://www.investopedia.com/terms/c/cfp.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Unit-5</a:t>
            </a:r>
            <a:endParaRPr lang="en-US" dirty="0"/>
          </a:p>
        </p:txBody>
      </p:sp>
      <p:sp>
        <p:nvSpPr>
          <p:cNvPr id="3" name="Subtitle 2"/>
          <p:cNvSpPr>
            <a:spLocks noGrp="1"/>
          </p:cNvSpPr>
          <p:nvPr>
            <p:ph type="subTitle" idx="1"/>
          </p:nvPr>
        </p:nvSpPr>
        <p:spPr>
          <a:xfrm>
            <a:off x="1371600" y="3886200"/>
            <a:ext cx="6400800" cy="838200"/>
          </a:xfrm>
        </p:spPr>
        <p:txBody>
          <a:bodyPr/>
          <a:lstStyle/>
          <a:p>
            <a:r>
              <a:rPr lang="en-US" dirty="0" smtClean="0"/>
              <a:t>Financial services</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Venture capital- meaning, stages ad process"/>
          <p:cNvPicPr>
            <a:picLocks noChangeAspect="1" noChangeArrowheads="1"/>
          </p:cNvPicPr>
          <p:nvPr/>
        </p:nvPicPr>
        <p:blipFill>
          <a:blip r:embed="rId2"/>
          <a:srcRect/>
          <a:stretch>
            <a:fillRect/>
          </a:stretch>
        </p:blipFill>
        <p:spPr bwMode="auto">
          <a:xfrm>
            <a:off x="152400" y="152400"/>
            <a:ext cx="8991600" cy="6477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7693"/>
            <a:ext cx="9144000" cy="7017306"/>
          </a:xfrm>
          <a:prstGeom prst="rect">
            <a:avLst/>
          </a:prstGeom>
        </p:spPr>
        <p:txBody>
          <a:bodyPr wrap="square">
            <a:spAutoFit/>
          </a:bodyPr>
          <a:lstStyle/>
          <a:p>
            <a:r>
              <a:rPr lang="en-US" dirty="0" smtClean="0"/>
              <a:t>Stages of Venture Capital Financing Venture capital takes different forms at different stages of a project. The various stages in the venture capital financing are as follows:</a:t>
            </a:r>
          </a:p>
          <a:p>
            <a:endParaRPr lang="en-US" dirty="0" smtClean="0"/>
          </a:p>
          <a:p>
            <a:r>
              <a:rPr lang="en-US" dirty="0" smtClean="0"/>
              <a:t> 1</a:t>
            </a:r>
            <a:r>
              <a:rPr lang="en-US" b="1" dirty="0" smtClean="0"/>
              <a:t>. Early stage financing</a:t>
            </a:r>
            <a:r>
              <a:rPr lang="en-US" dirty="0" smtClean="0"/>
              <a:t>: This stage has three levels of financing. These three levels are: </a:t>
            </a:r>
          </a:p>
          <a:p>
            <a:pPr marL="342900" indent="-342900">
              <a:buAutoNum type="alphaLcParenBoth"/>
            </a:pPr>
            <a:r>
              <a:rPr lang="en-US" b="1" dirty="0" smtClean="0"/>
              <a:t>Seed financing</a:t>
            </a:r>
            <a:r>
              <a:rPr lang="en-US" dirty="0" smtClean="0"/>
              <a:t>: This is the finance provided at the project development stage. A small amount of capital is provided to the entrepreneurs for concept testing or translating an idea into business. </a:t>
            </a:r>
          </a:p>
          <a:p>
            <a:pPr marL="342900" indent="-342900">
              <a:buAutoNum type="alphaLcParenBoth"/>
            </a:pPr>
            <a:r>
              <a:rPr lang="en-US" b="1" dirty="0" smtClean="0"/>
              <a:t>Start up finance/first stage financing</a:t>
            </a:r>
            <a:r>
              <a:rPr lang="en-US" dirty="0" smtClean="0"/>
              <a:t>: This is the stage of initiating commercial production and marketing. At this stage, the venture capitalist provides capital to manufacture a product. </a:t>
            </a:r>
          </a:p>
          <a:p>
            <a:pPr marL="342900" indent="-342900">
              <a:buAutoNum type="alphaLcParenBoth"/>
            </a:pPr>
            <a:r>
              <a:rPr lang="en-US" b="1" dirty="0" smtClean="0"/>
              <a:t>Second stage financing</a:t>
            </a:r>
            <a:r>
              <a:rPr lang="en-US" dirty="0" smtClean="0"/>
              <a:t>: This is the stage where product has already been launched in the market but has not earned enough profits to attract new investors. Additional funds are needed at this stage to meet the growing needs of business. Venture capital firms provide larger funds at this stage. </a:t>
            </a:r>
          </a:p>
          <a:p>
            <a:pPr marL="342900" indent="-342900"/>
            <a:endParaRPr lang="en-US" dirty="0" smtClean="0"/>
          </a:p>
          <a:p>
            <a:pPr marL="342900" indent="-342900"/>
            <a:r>
              <a:rPr lang="en-US" dirty="0" smtClean="0"/>
              <a:t>2</a:t>
            </a:r>
            <a:r>
              <a:rPr lang="en-US" b="1" dirty="0" smtClean="0"/>
              <a:t>. Later stage financing</a:t>
            </a:r>
            <a:r>
              <a:rPr lang="en-US" dirty="0" smtClean="0"/>
              <a:t>: This stage of financing is required for expansion of an enterprise that is already profitable but is in need of further financial support. This stage has the following levels: </a:t>
            </a:r>
          </a:p>
          <a:p>
            <a:pPr marL="342900" indent="-342900">
              <a:buAutoNum type="alphaLcParenBoth"/>
            </a:pPr>
            <a:r>
              <a:rPr lang="en-US" b="1" dirty="0" smtClean="0"/>
              <a:t>Third stage/development financing</a:t>
            </a:r>
            <a:r>
              <a:rPr lang="en-US" dirty="0" smtClean="0"/>
              <a:t>: This refers to the financing of an enterprise which has overcome the highly risky stage and has recorded profits but cannot go for public issue. Hence it requires financial support. Funds are required for further expansion.</a:t>
            </a:r>
          </a:p>
          <a:p>
            <a:pPr marL="342900" indent="-342900">
              <a:buAutoNum type="alphaLcParenBoth"/>
            </a:pPr>
            <a:r>
              <a:rPr lang="en-US" b="1" dirty="0" smtClean="0"/>
              <a:t> Turnarounds</a:t>
            </a:r>
            <a:r>
              <a:rPr lang="en-US" dirty="0" smtClean="0"/>
              <a:t>: This refers to finance to enable a company to resolve its financial difficulties. Venture capital is provided to a company at a time of severe financial problem for the purpose of turning the company around. </a:t>
            </a:r>
          </a:p>
          <a:p>
            <a:pPr marL="342900" indent="-342900">
              <a:buAutoNum type="alphaLcParenBoth"/>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63308"/>
          </a:xfrm>
          <a:prstGeom prst="rect">
            <a:avLst/>
          </a:prstGeom>
        </p:spPr>
        <p:txBody>
          <a:bodyPr wrap="square">
            <a:spAutoFit/>
          </a:bodyPr>
          <a:lstStyle/>
          <a:p>
            <a:r>
              <a:rPr lang="en-US" dirty="0" smtClean="0"/>
              <a:t>(c) </a:t>
            </a:r>
            <a:r>
              <a:rPr lang="en-US" b="1" dirty="0" smtClean="0"/>
              <a:t>Fourth stage financing/bridge financing</a:t>
            </a:r>
            <a:r>
              <a:rPr lang="en-US" dirty="0" smtClean="0"/>
              <a:t>: This stage is the last stage of the venture capital financing process. The main goal of this stage is to achieve an exit vehicle for the investors and for the venture to go public. At this stage the venture achieves a certain amount of market share. </a:t>
            </a:r>
          </a:p>
          <a:p>
            <a:r>
              <a:rPr lang="en-US" dirty="0" smtClean="0"/>
              <a:t>(d) </a:t>
            </a:r>
            <a:r>
              <a:rPr lang="en-US" b="1" dirty="0" smtClean="0"/>
              <a:t>Buy-outs:</a:t>
            </a:r>
            <a:r>
              <a:rPr lang="en-US" dirty="0" smtClean="0"/>
              <a:t> This refers to the purchase of a company or the controlling interest of a company’s share. Buy-out financing involves investments that might assist management or an outside party to acquire control of a company. This results in the creation of a separate business by separating it from their existing owners.</a:t>
            </a:r>
          </a:p>
          <a:p>
            <a:endParaRPr lang="en-US" dirty="0" smtClean="0"/>
          </a:p>
          <a:p>
            <a:r>
              <a:rPr lang="en-US" b="1" dirty="0" smtClean="0"/>
              <a:t>Advantages of Venture Capital :</a:t>
            </a:r>
            <a:r>
              <a:rPr lang="en-US" dirty="0" smtClean="0"/>
              <a:t>Venture capital has a number of advantages over other forms of finance. Some of them are: </a:t>
            </a:r>
          </a:p>
          <a:p>
            <a:pPr marL="342900" indent="-342900"/>
            <a:r>
              <a:rPr lang="en-US" dirty="0" smtClean="0"/>
              <a:t> 1.  It is long term equity finance. Hence, it provides a solid capital base for future growth.</a:t>
            </a:r>
          </a:p>
          <a:p>
            <a:pPr marL="342900" indent="-342900"/>
            <a:r>
              <a:rPr lang="en-US" dirty="0" smtClean="0"/>
              <a:t> 2.  The venture capitalist is a business partner. He shares the risks and returns.</a:t>
            </a:r>
          </a:p>
          <a:p>
            <a:pPr marL="342900" indent="-342900"/>
            <a:r>
              <a:rPr lang="en-US" dirty="0" smtClean="0"/>
              <a:t> 3.  The venture capitalist is able to provide strategic operational and financial advice to the company.</a:t>
            </a:r>
          </a:p>
          <a:p>
            <a:pPr marL="342900" indent="-342900"/>
            <a:r>
              <a:rPr lang="en-US" dirty="0" smtClean="0"/>
              <a:t> 4. The venture capitalist has a network of contacts that can add value to the company. He can help the company in recruiting key personnel, providing contracts in international markets etc.</a:t>
            </a:r>
          </a:p>
          <a:p>
            <a:pPr marL="342900" indent="-342900"/>
            <a:r>
              <a:rPr lang="en-US" dirty="0" smtClean="0"/>
              <a:t> 5. Venture capital fund helps in the industrialization of the country. </a:t>
            </a:r>
          </a:p>
          <a:p>
            <a:pPr marL="342900" indent="-342900"/>
            <a:r>
              <a:rPr lang="en-US" dirty="0" smtClean="0"/>
              <a:t> 6. It helps in the technological development of the country.</a:t>
            </a:r>
          </a:p>
          <a:p>
            <a:pPr marL="342900" indent="-342900"/>
            <a:r>
              <a:rPr lang="en-US" dirty="0" smtClean="0"/>
              <a:t> 7. It generates employment.</a:t>
            </a:r>
          </a:p>
          <a:p>
            <a:pPr marL="342900" indent="-342900"/>
            <a:r>
              <a:rPr lang="en-US" dirty="0" smtClean="0"/>
              <a:t> 8. It helps in developing entrepreneurial skills. </a:t>
            </a:r>
          </a:p>
          <a:p>
            <a:pPr marL="342900" indent="-342900"/>
            <a:r>
              <a:rPr lang="en-US" dirty="0" smtClean="0"/>
              <a:t> 9. It promotes entrepreneurship and entrepreneurism in the country.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Venture capital investment"/>
          <p:cNvPicPr>
            <a:picLocks noChangeAspect="1" noChangeArrowheads="1"/>
          </p:cNvPicPr>
          <p:nvPr/>
        </p:nvPicPr>
        <p:blipFill>
          <a:blip r:embed="rId2"/>
          <a:srcRect/>
          <a:stretch>
            <a:fillRect/>
          </a:stretch>
        </p:blipFill>
        <p:spPr bwMode="auto">
          <a:xfrm>
            <a:off x="457200" y="152400"/>
            <a:ext cx="8229600" cy="62484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991600" cy="6740307"/>
          </a:xfrm>
          <a:prstGeom prst="rect">
            <a:avLst/>
          </a:prstGeom>
        </p:spPr>
        <p:txBody>
          <a:bodyPr wrap="square">
            <a:spAutoFit/>
          </a:bodyPr>
          <a:lstStyle/>
          <a:p>
            <a:pPr algn="just"/>
            <a:r>
              <a:rPr lang="en-US" b="1" dirty="0" smtClean="0"/>
              <a:t>Lease: Definition, Features, Advantages, Disadvantages, Types</a:t>
            </a:r>
          </a:p>
          <a:p>
            <a:pPr algn="just"/>
            <a:r>
              <a:rPr lang="en-US" dirty="0" smtClean="0"/>
              <a:t>A lease is a contract under which one party, the </a:t>
            </a:r>
            <a:r>
              <a:rPr lang="en-US" dirty="0" err="1" smtClean="0"/>
              <a:t>lessor</a:t>
            </a:r>
            <a:r>
              <a:rPr lang="en-US" dirty="0" smtClean="0"/>
              <a:t> (owner of the asset), gives another party (the lessee) the exclusive right to use the asset, usually for a specified time in return for the payment of rent.</a:t>
            </a:r>
          </a:p>
          <a:p>
            <a:pPr algn="just"/>
            <a:endParaRPr lang="en-US" dirty="0" smtClean="0"/>
          </a:p>
          <a:p>
            <a:pPr algn="just"/>
            <a:r>
              <a:rPr lang="en-US" b="1" dirty="0" smtClean="0"/>
              <a:t>Major Features of Lease</a:t>
            </a:r>
          </a:p>
          <a:p>
            <a:pPr algn="just"/>
            <a:r>
              <a:rPr lang="en-US" dirty="0" smtClean="0"/>
              <a:t>The major features or elements of the leasing are the following:</a:t>
            </a:r>
          </a:p>
          <a:p>
            <a:pPr algn="just"/>
            <a:r>
              <a:rPr lang="en-US" b="1" dirty="0" smtClean="0"/>
              <a:t>The Contract: </a:t>
            </a:r>
            <a:r>
              <a:rPr lang="en-US" dirty="0" smtClean="0"/>
              <a:t>There are essentially two parties to a contract of lease financing, namely the owner and the user.</a:t>
            </a:r>
          </a:p>
          <a:p>
            <a:pPr algn="just"/>
            <a:r>
              <a:rPr lang="en-US" b="1" dirty="0" smtClean="0"/>
              <a:t>Assets:</a:t>
            </a:r>
            <a:r>
              <a:rPr lang="en-US" dirty="0" smtClean="0"/>
              <a:t> The assets, property to be leased are the subject matter lease financing contract.</a:t>
            </a:r>
          </a:p>
          <a:p>
            <a:pPr algn="just"/>
            <a:r>
              <a:rPr lang="en-US" b="1" dirty="0" smtClean="0"/>
              <a:t>Lease Period: </a:t>
            </a:r>
            <a:r>
              <a:rPr lang="en-US" dirty="0" smtClean="0"/>
              <a:t>The basic lease period during which the lease is non-cancelable.</a:t>
            </a:r>
          </a:p>
          <a:p>
            <a:pPr algn="just"/>
            <a:r>
              <a:rPr lang="en-US" b="1" dirty="0" smtClean="0"/>
              <a:t>Rental Payments: </a:t>
            </a:r>
            <a:r>
              <a:rPr lang="en-US" dirty="0" smtClean="0"/>
              <a:t>The lessee pays to the </a:t>
            </a:r>
            <a:r>
              <a:rPr lang="en-US" dirty="0" err="1" smtClean="0"/>
              <a:t>lessor</a:t>
            </a:r>
            <a:r>
              <a:rPr lang="en-US" dirty="0" smtClean="0"/>
              <a:t> for the lease transaction is the lease rental.</a:t>
            </a:r>
          </a:p>
          <a:p>
            <a:pPr algn="just"/>
            <a:r>
              <a:rPr lang="en-US" b="1" dirty="0" smtClean="0"/>
              <a:t>Maintain: </a:t>
            </a:r>
            <a:r>
              <a:rPr lang="en-US" dirty="0" smtClean="0"/>
              <a:t>Provision for the payment of the costs of maintenance and repair, taxes, insurance, and other expenses appertaining to the asset leased.</a:t>
            </a:r>
          </a:p>
          <a:p>
            <a:pPr algn="just"/>
            <a:r>
              <a:rPr lang="en-US" b="1" dirty="0" smtClean="0"/>
              <a:t>Term of Lease: </a:t>
            </a:r>
            <a:r>
              <a:rPr lang="en-US" dirty="0" smtClean="0"/>
              <a:t>The term of the lease is the period for which the agreement of lease remains in operation.</a:t>
            </a:r>
          </a:p>
          <a:p>
            <a:pPr algn="just"/>
            <a:r>
              <a:rPr lang="en-US" b="1" dirty="0" smtClean="0"/>
              <a:t>Ownership: </a:t>
            </a:r>
            <a:r>
              <a:rPr lang="en-US" dirty="0" smtClean="0"/>
              <a:t>During the lease period, ownership of the assets is being kept with the </a:t>
            </a:r>
            <a:r>
              <a:rPr lang="en-US" dirty="0" err="1" smtClean="0"/>
              <a:t>lessor</a:t>
            </a:r>
            <a:r>
              <a:rPr lang="en-US" dirty="0" smtClean="0"/>
              <a:t>, and its use is allowed to the lessee.</a:t>
            </a:r>
          </a:p>
          <a:p>
            <a:pPr algn="just"/>
            <a:r>
              <a:rPr lang="en-US" b="1" dirty="0" smtClean="0"/>
              <a:t>Terminating: </a:t>
            </a:r>
            <a:r>
              <a:rPr lang="en-US" dirty="0" smtClean="0"/>
              <a:t>At the end of the period, the contract may be terminated.</a:t>
            </a:r>
          </a:p>
          <a:p>
            <a:pPr algn="just"/>
            <a:r>
              <a:rPr lang="en-US" b="1" dirty="0" smtClean="0"/>
              <a:t>Renew or Purchase: </a:t>
            </a:r>
            <a:r>
              <a:rPr lang="en-US" dirty="0" smtClean="0"/>
              <a:t>An option to renew the lease or to purchase the assets at the end of the basic period.</a:t>
            </a:r>
          </a:p>
          <a:p>
            <a:pPr algn="just"/>
            <a:r>
              <a:rPr lang="en-US" b="1" dirty="0" smtClean="0"/>
              <a:t>Default: </a:t>
            </a:r>
            <a:r>
              <a:rPr lang="en-US" dirty="0" smtClean="0"/>
              <a:t>The lessee may be liable for all future payments at once, receiving title to the asset in exchange.</a:t>
            </a:r>
          </a:p>
          <a:p>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6463308"/>
          </a:xfrm>
          <a:prstGeom prst="rect">
            <a:avLst/>
          </a:prstGeom>
        </p:spPr>
        <p:txBody>
          <a:bodyPr wrap="square">
            <a:spAutoFit/>
          </a:bodyPr>
          <a:lstStyle/>
          <a:p>
            <a:pPr algn="just"/>
            <a:r>
              <a:rPr lang="en-US" b="1" dirty="0" smtClean="0"/>
              <a:t>Advantages of Lease Financing</a:t>
            </a:r>
          </a:p>
          <a:p>
            <a:pPr algn="just"/>
            <a:r>
              <a:rPr lang="en-US" b="1" dirty="0" smtClean="0"/>
              <a:t>The advantages from the viewpoint of the lessee</a:t>
            </a:r>
          </a:p>
          <a:p>
            <a:pPr algn="just"/>
            <a:endParaRPr lang="en-US" b="1" dirty="0" smtClean="0"/>
          </a:p>
          <a:p>
            <a:pPr marL="342900" indent="-342900" algn="just">
              <a:buFont typeface="+mj-lt"/>
              <a:buAutoNum type="arabicPeriod"/>
            </a:pPr>
            <a:r>
              <a:rPr lang="en-US" b="1" dirty="0" smtClean="0"/>
              <a:t>Saving of Capital: </a:t>
            </a:r>
            <a:r>
              <a:rPr lang="en-US" dirty="0" smtClean="0"/>
              <a:t>Leasing covers the full cost of the equipment used in the business by providing 100% finance. The lessee is not to provide or pay any margin money as there is no down payment. In this way, the saving in capital or financial resources can be used for other productive purposes, e.g., the purchase of inventories.</a:t>
            </a:r>
          </a:p>
          <a:p>
            <a:pPr marL="342900" indent="-342900" algn="just">
              <a:buFont typeface="+mj-lt"/>
              <a:buAutoNum type="arabicPeriod"/>
            </a:pPr>
            <a:r>
              <a:rPr lang="en-US" b="1" dirty="0" smtClean="0"/>
              <a:t>Flexibility and Convenience: </a:t>
            </a:r>
            <a:r>
              <a:rPr lang="en-US" dirty="0" smtClean="0"/>
              <a:t>The lease agreement can be tailor-made in respect of lease period and lease rentals according to the convenience and requirements of all lessees.</a:t>
            </a:r>
          </a:p>
          <a:p>
            <a:pPr marL="342900" indent="-342900" algn="just">
              <a:buFont typeface="+mj-lt"/>
              <a:buAutoNum type="arabicPeriod"/>
            </a:pPr>
            <a:r>
              <a:rPr lang="en-US" b="1" dirty="0" smtClean="0"/>
              <a:t>Planning Cash Flows: </a:t>
            </a:r>
            <a:r>
              <a:rPr lang="en-US" dirty="0" smtClean="0"/>
              <a:t>Leasing enables the lessee to plan its cash flows properly. The rentals can be paid out of the cash coming into the business from the use of the same assets.</a:t>
            </a:r>
          </a:p>
          <a:p>
            <a:pPr marL="342900" indent="-342900" algn="just">
              <a:buFont typeface="+mj-lt"/>
              <a:buAutoNum type="arabicPeriod"/>
            </a:pPr>
            <a:r>
              <a:rPr lang="en-US" b="1" dirty="0" smtClean="0"/>
              <a:t>Improvement in Liquidity: </a:t>
            </a:r>
            <a:r>
              <a:rPr lang="en-US" dirty="0" smtClean="0"/>
              <a:t>Leasing enables the lessee to improve its liquidity position by adopting the sale and leaseback technique.</a:t>
            </a:r>
          </a:p>
          <a:p>
            <a:pPr marL="342900" indent="-342900" algn="just">
              <a:buFont typeface="+mj-lt"/>
              <a:buAutoNum type="arabicPeriod"/>
            </a:pPr>
            <a:r>
              <a:rPr lang="en-US" b="1" dirty="0" smtClean="0"/>
              <a:t>Shifting of Risk of Obsolescence: </a:t>
            </a:r>
            <a:r>
              <a:rPr lang="en-US" dirty="0" smtClean="0"/>
              <a:t>The lessee can shift the risk upon the </a:t>
            </a:r>
            <a:r>
              <a:rPr lang="en-US" dirty="0" err="1" smtClean="0"/>
              <a:t>lessor</a:t>
            </a:r>
            <a:r>
              <a:rPr lang="en-US" dirty="0" smtClean="0"/>
              <a:t> by acquiring the use of assets rather than buying the asset.</a:t>
            </a:r>
          </a:p>
          <a:p>
            <a:pPr marL="342900" indent="-342900" algn="just">
              <a:buFont typeface="+mj-lt"/>
              <a:buAutoNum type="arabicPeriod"/>
            </a:pPr>
            <a:r>
              <a:rPr lang="en-US" b="1" dirty="0" smtClean="0"/>
              <a:t>Maintenance And Specialized Services: </a:t>
            </a:r>
            <a:r>
              <a:rPr lang="en-US" dirty="0" smtClean="0"/>
              <a:t>In the case of a special kind of lease arrangement, the lessee can avail specialized services of the </a:t>
            </a:r>
            <a:r>
              <a:rPr lang="en-US" dirty="0" err="1" smtClean="0"/>
              <a:t>lessor</a:t>
            </a:r>
            <a:r>
              <a:rPr lang="en-US" dirty="0" smtClean="0"/>
              <a:t> for maintenance of asset leased. Although lesser charges higher rentals for providing such services, leases see overall administrative and service costs are reduced because of specialized services of the </a:t>
            </a:r>
            <a:r>
              <a:rPr lang="en-US" dirty="0" err="1" smtClean="0"/>
              <a:t>lessor</a:t>
            </a:r>
            <a:r>
              <a:rPr lang="en-US" dirty="0" smtClean="0"/>
              <a:t>.</a:t>
            </a:r>
          </a:p>
          <a:p>
            <a:pPr marL="342900" indent="-342900" algn="just">
              <a:buFont typeface="+mj-lt"/>
              <a:buAutoNum type="arabicPeriod"/>
            </a:pPr>
            <a:r>
              <a:rPr lang="en-US" b="1" dirty="0" smtClean="0"/>
              <a:t>Off-the-Balance-Sheet-Financing: </a:t>
            </a:r>
            <a:r>
              <a:rPr lang="en-US" dirty="0" smtClean="0"/>
              <a:t>Leasing provides “off-balance-sheet” financing for the lessee in that the lease is recorded neither as an asset nor as a liability.</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294305"/>
          </a:xfrm>
          <a:prstGeom prst="rect">
            <a:avLst/>
          </a:prstGeom>
        </p:spPr>
        <p:txBody>
          <a:bodyPr wrap="square">
            <a:spAutoFit/>
          </a:bodyPr>
          <a:lstStyle/>
          <a:p>
            <a:r>
              <a:rPr lang="en-US" b="1" dirty="0" smtClean="0"/>
              <a:t>The advantages from the viewpoint of the </a:t>
            </a:r>
            <a:r>
              <a:rPr lang="en-US" b="1" dirty="0" err="1" smtClean="0"/>
              <a:t>lessor</a:t>
            </a:r>
            <a:endParaRPr lang="en-US" b="1" dirty="0" smtClean="0"/>
          </a:p>
          <a:p>
            <a:r>
              <a:rPr lang="en-US" dirty="0" smtClean="0"/>
              <a:t>There are several extolled advantages of acquiring capital assets on lease:</a:t>
            </a:r>
          </a:p>
          <a:p>
            <a:pPr marL="342900" indent="-342900" algn="just">
              <a:buFont typeface="+mj-lt"/>
              <a:buAutoNum type="arabicPeriod"/>
            </a:pPr>
            <a:r>
              <a:rPr lang="en-US" b="1" dirty="0" smtClean="0"/>
              <a:t>Higher profits: </a:t>
            </a:r>
            <a:r>
              <a:rPr lang="en-US" dirty="0" smtClean="0"/>
              <a:t>The </a:t>
            </a:r>
            <a:r>
              <a:rPr lang="en-US" dirty="0" err="1" smtClean="0"/>
              <a:t>Lessor</a:t>
            </a:r>
            <a:r>
              <a:rPr lang="en-US" dirty="0" smtClean="0"/>
              <a:t> can get higher profits by leasing the asset.</a:t>
            </a:r>
          </a:p>
          <a:p>
            <a:pPr marL="342900" indent="-342900" algn="just">
              <a:buFont typeface="+mj-lt"/>
              <a:buAutoNum type="arabicPeriod"/>
            </a:pPr>
            <a:r>
              <a:rPr lang="en-US" b="1" dirty="0" smtClean="0"/>
              <a:t>Tax Benefits: </a:t>
            </a:r>
            <a:r>
              <a:rPr lang="en-US" dirty="0" smtClean="0"/>
              <a:t>The </a:t>
            </a:r>
            <a:r>
              <a:rPr lang="en-US" dirty="0" err="1" smtClean="0"/>
              <a:t>Lessor</a:t>
            </a:r>
            <a:r>
              <a:rPr lang="en-US" dirty="0" smtClean="0"/>
              <a:t> being the owner of an asset, can claim various tax benefits such as depreciation.</a:t>
            </a:r>
          </a:p>
          <a:p>
            <a:pPr marL="342900" indent="-342900" algn="just">
              <a:buFont typeface="+mj-lt"/>
              <a:buAutoNum type="arabicPeriod"/>
            </a:pPr>
            <a:r>
              <a:rPr lang="en-US" b="1" dirty="0" smtClean="0"/>
              <a:t>Quick Returns: </a:t>
            </a:r>
            <a:r>
              <a:rPr lang="en-US" dirty="0" smtClean="0"/>
              <a:t>By leasing the asset, the </a:t>
            </a:r>
            <a:r>
              <a:rPr lang="en-US" dirty="0" err="1" smtClean="0"/>
              <a:t>lessor</a:t>
            </a:r>
            <a:r>
              <a:rPr lang="en-US" dirty="0" smtClean="0"/>
              <a:t> can get quick returns than investing in other projects of the long gestation period.</a:t>
            </a:r>
          </a:p>
          <a:p>
            <a:endParaRPr lang="en-US" dirty="0" smtClean="0"/>
          </a:p>
          <a:p>
            <a:r>
              <a:rPr lang="en-US" b="1" dirty="0" smtClean="0"/>
              <a:t>Disadvantages of Lease Financing</a:t>
            </a:r>
          </a:p>
          <a:p>
            <a:r>
              <a:rPr lang="en-US" b="1" dirty="0" smtClean="0"/>
              <a:t>The disadvantages from the viewpoint lessee</a:t>
            </a:r>
            <a:endParaRPr lang="en-US" dirty="0" smtClean="0"/>
          </a:p>
          <a:p>
            <a:pPr marL="342900" indent="-342900" algn="just">
              <a:buFont typeface="+mj-lt"/>
              <a:buAutoNum type="arabicPeriod"/>
            </a:pPr>
            <a:r>
              <a:rPr lang="en-US" b="1" dirty="0" smtClean="0"/>
              <a:t>Higher Cost: </a:t>
            </a:r>
            <a:r>
              <a:rPr lang="en-US" dirty="0" smtClean="0"/>
              <a:t>The lease rental includes a margin for the </a:t>
            </a:r>
            <a:r>
              <a:rPr lang="en-US" dirty="0" err="1" smtClean="0"/>
              <a:t>lessor</a:t>
            </a:r>
            <a:r>
              <a:rPr lang="en-US" dirty="0" smtClean="0"/>
              <a:t> as also the cost of risk of obsolescence; it is, thus, regarded as a form of financing at a higher cost.</a:t>
            </a:r>
          </a:p>
          <a:p>
            <a:pPr marL="342900" indent="-342900" algn="just">
              <a:buFont typeface="+mj-lt"/>
              <a:buAutoNum type="arabicPeriod"/>
            </a:pPr>
            <a:r>
              <a:rPr lang="en-US" b="1" dirty="0" smtClean="0"/>
              <a:t>Risk: </a:t>
            </a:r>
            <a:r>
              <a:rPr lang="en-US" dirty="0" smtClean="0"/>
              <a:t>Risk of being deprived of the use of assets in case the leasing company winds up.</a:t>
            </a:r>
          </a:p>
          <a:p>
            <a:pPr marL="342900" indent="-342900" algn="just">
              <a:buFont typeface="+mj-lt"/>
              <a:buAutoNum type="arabicPeriod"/>
            </a:pPr>
            <a:r>
              <a:rPr lang="en-US" b="1" dirty="0" smtClean="0"/>
              <a:t>No Alteration in Asset: </a:t>
            </a:r>
            <a:r>
              <a:rPr lang="en-US" dirty="0" smtClean="0"/>
              <a:t>Lessee cannot make changes in assets as per his requirement.</a:t>
            </a:r>
          </a:p>
          <a:p>
            <a:pPr marL="342900" indent="-342900" algn="just">
              <a:buFont typeface="+mj-lt"/>
              <a:buAutoNum type="arabicPeriod"/>
            </a:pPr>
            <a:r>
              <a:rPr lang="en-US" b="1" dirty="0" smtClean="0"/>
              <a:t>Penalties On Termination of Lease: </a:t>
            </a:r>
            <a:r>
              <a:rPr lang="en-US" dirty="0" smtClean="0"/>
              <a:t>The lessee has to pay penalties in case he has to terminate the lease before the expiry lease period.</a:t>
            </a:r>
          </a:p>
          <a:p>
            <a:endParaRPr lang="en-US" dirty="0" smtClean="0"/>
          </a:p>
          <a:p>
            <a:r>
              <a:rPr lang="en-US" b="1" dirty="0" smtClean="0"/>
              <a:t>The disadvantages from the viewpoint of </a:t>
            </a:r>
            <a:r>
              <a:rPr lang="en-US" b="1" dirty="0" err="1" smtClean="0"/>
              <a:t>lessor</a:t>
            </a:r>
            <a:endParaRPr lang="en-US" dirty="0" smtClean="0"/>
          </a:p>
          <a:p>
            <a:pPr marL="342900" indent="-342900" algn="just">
              <a:buFont typeface="+mj-lt"/>
              <a:buAutoNum type="arabicPeriod"/>
            </a:pPr>
            <a:r>
              <a:rPr lang="en-US" b="1" dirty="0" smtClean="0"/>
              <a:t>High Risk of Obsolescence: </a:t>
            </a:r>
            <a:r>
              <a:rPr lang="en-US" dirty="0" smtClean="0"/>
              <a:t>The </a:t>
            </a:r>
            <a:r>
              <a:rPr lang="en-US" dirty="0" err="1" smtClean="0"/>
              <a:t>Lessor</a:t>
            </a:r>
            <a:r>
              <a:rPr lang="en-US" dirty="0" smtClean="0"/>
              <a:t> has to bear the risk of obsolescence as there are rapid technological changes.</a:t>
            </a:r>
          </a:p>
          <a:p>
            <a:pPr marL="342900" indent="-342900" algn="just">
              <a:buFont typeface="+mj-lt"/>
              <a:buAutoNum type="arabicPeriod"/>
            </a:pPr>
            <a:r>
              <a:rPr lang="en-US" b="1" dirty="0" smtClean="0"/>
              <a:t>Price Level Changes: </a:t>
            </a:r>
            <a:r>
              <a:rPr lang="en-US" dirty="0" smtClean="0"/>
              <a:t>In the case of inflation, the prices of an asset rise, but the lease rentals remain fixed.</a:t>
            </a:r>
          </a:p>
          <a:p>
            <a:pPr marL="342900" indent="-342900" algn="just">
              <a:buFont typeface="+mj-lt"/>
              <a:buAutoNum type="arabicPeriod"/>
            </a:pPr>
            <a:r>
              <a:rPr lang="en-US" b="1" dirty="0" smtClean="0"/>
              <a:t>Long term Investment: </a:t>
            </a:r>
            <a:r>
              <a:rPr lang="en-US" dirty="0" smtClean="0"/>
              <a:t>Leasing requires the long term investment in the purchase of an asset and takes a long time to cover the cost of that asset</a:t>
            </a:r>
          </a:p>
          <a:p>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es of lease"/>
          <p:cNvPicPr>
            <a:picLocks noChangeAspect="1" noChangeArrowheads="1"/>
          </p:cNvPicPr>
          <p:nvPr/>
        </p:nvPicPr>
        <p:blipFill>
          <a:blip r:embed="rId2"/>
          <a:srcRect/>
          <a:stretch>
            <a:fillRect/>
          </a:stretch>
        </p:blipFill>
        <p:spPr bwMode="auto">
          <a:xfrm>
            <a:off x="685800" y="609600"/>
            <a:ext cx="8077200" cy="5514976"/>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8847"/>
            <a:ext cx="9144000" cy="5632311"/>
          </a:xfrm>
          <a:prstGeom prst="rect">
            <a:avLst/>
          </a:prstGeom>
        </p:spPr>
        <p:txBody>
          <a:bodyPr wrap="square">
            <a:spAutoFit/>
          </a:bodyPr>
          <a:lstStyle/>
          <a:p>
            <a:pPr marL="342900" indent="-342900" algn="just">
              <a:buFont typeface="+mj-lt"/>
              <a:buAutoNum type="arabicPeriod"/>
            </a:pPr>
            <a:r>
              <a:rPr lang="en-US" b="1" dirty="0" smtClean="0"/>
              <a:t>Operating Lease: </a:t>
            </a:r>
            <a:r>
              <a:rPr lang="en-US" dirty="0" smtClean="0"/>
              <a:t>An operating lease is a cancelable contractual agreement whereby the lessee agrees to make periodic payments to the </a:t>
            </a:r>
            <a:r>
              <a:rPr lang="en-US" dirty="0" err="1" smtClean="0"/>
              <a:t>lessor</a:t>
            </a:r>
            <a:r>
              <a:rPr lang="en-US" dirty="0" smtClean="0"/>
              <a:t>, often for 5 or fewer years, to obtain an asset set’s services. According to the International Accounting Standards (IAS-17), an operating lease is one that is not a finance lease.</a:t>
            </a:r>
          </a:p>
          <a:p>
            <a:pPr marL="342900" indent="-342900" algn="just">
              <a:buFont typeface="+mj-lt"/>
              <a:buAutoNum type="arabicPeriod"/>
            </a:pPr>
            <a:r>
              <a:rPr lang="en-US" b="1" dirty="0" smtClean="0"/>
              <a:t>Financial Lease: </a:t>
            </a:r>
            <a:r>
              <a:rPr lang="en-US" dirty="0" smtClean="0"/>
              <a:t>A financial (or capital) lease is a longer-term lease than an operating lease that is non-cancelable and obligates the lessee to make payments for the use of an asset over a predetermined .period of time. According to the International Accounting Standard (IAS-17), in a financial lease, the </a:t>
            </a:r>
            <a:r>
              <a:rPr lang="en-US" dirty="0" err="1" smtClean="0"/>
              <a:t>lessor</a:t>
            </a:r>
            <a:r>
              <a:rPr lang="en-US" dirty="0" smtClean="0"/>
              <a:t> transfer to the lessee substantially all the risks and rewards identical to the ownerships of the asset whether or not the title is eventually transferred.</a:t>
            </a:r>
          </a:p>
          <a:p>
            <a:pPr marL="342900" indent="-342900" algn="just">
              <a:buFont typeface="+mj-lt"/>
              <a:buAutoNum type="arabicPeriod"/>
            </a:pPr>
            <a:r>
              <a:rPr lang="en-US" b="1" dirty="0" smtClean="0"/>
              <a:t>Direct Lease: </a:t>
            </a:r>
            <a:r>
              <a:rPr lang="en-US" dirty="0" smtClean="0"/>
              <a:t>Under direct leasing, a firm acquires the right to use an asset from the manufacture directly. The ownership of the asset leased out remains with the manufacture itself.</a:t>
            </a:r>
          </a:p>
          <a:p>
            <a:pPr marL="342900" indent="-342900" algn="just">
              <a:buFont typeface="+mj-lt"/>
              <a:buAutoNum type="arabicPeriod"/>
            </a:pPr>
            <a:r>
              <a:rPr lang="en-US" b="1" dirty="0" smtClean="0"/>
              <a:t>Sale &amp; Leaseback: </a:t>
            </a:r>
            <a:r>
              <a:rPr lang="en-US" dirty="0" smtClean="0"/>
              <a:t>Under the sale &amp; leaseback arrangement, the firm sells an asset that it owns and then leases to the same asset back from the buyer. This way, the lessee gets the assets for use, and at the same time, it gets cash.</a:t>
            </a:r>
          </a:p>
          <a:p>
            <a:pPr marL="342900" indent="-342900" algn="just">
              <a:buFont typeface="+mj-lt"/>
              <a:buAutoNum type="arabicPeriod"/>
            </a:pPr>
            <a:r>
              <a:rPr lang="en-US" b="1" dirty="0" smtClean="0"/>
              <a:t>Leveraged Lease: </a:t>
            </a:r>
            <a:r>
              <a:rPr lang="en-US" dirty="0" smtClean="0"/>
              <a:t>Leveraged lease is the same as the direct lease, except that a third party, the lender, is involved in addition to the lessee &amp; </a:t>
            </a:r>
            <a:r>
              <a:rPr lang="en-US" dirty="0" err="1" smtClean="0"/>
              <a:t>lessor</a:t>
            </a:r>
            <a:r>
              <a:rPr lang="en-US" dirty="0" smtClean="0"/>
              <a:t>. The lender partly finances the purchase of the asset to be leased; the </a:t>
            </a:r>
            <a:r>
              <a:rPr lang="en-US" dirty="0" err="1" smtClean="0"/>
              <a:t>lessor</a:t>
            </a:r>
            <a:r>
              <a:rPr lang="en-US" dirty="0" smtClean="0"/>
              <a:t> turns to be a borrower.</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1" y="381000"/>
            <a:ext cx="8610599" cy="5632311"/>
          </a:xfrm>
          <a:prstGeom prst="rect">
            <a:avLst/>
          </a:prstGeom>
        </p:spPr>
        <p:txBody>
          <a:bodyPr wrap="square">
            <a:spAutoFit/>
          </a:bodyPr>
          <a:lstStyle/>
          <a:p>
            <a:r>
              <a:rPr lang="en-US" b="1" dirty="0" smtClean="0"/>
              <a:t>Merchant Banking in India</a:t>
            </a:r>
          </a:p>
          <a:p>
            <a:pPr algn="just"/>
            <a:r>
              <a:rPr lang="en-US" dirty="0" smtClean="0"/>
              <a:t>The industrial boom in India has led to major growth in the need for merchant bankers. Merchant banking is an amalgam of banking and consultancy services. Although, the word merchant banking has a different meaning in different countries. In the U.S. merchant, bankers are called “Investment Banks,” in the U.K., they are called “accepting and issuing houses.”</a:t>
            </a:r>
          </a:p>
          <a:p>
            <a:pPr algn="just"/>
            <a:endParaRPr lang="en-US" dirty="0" smtClean="0"/>
          </a:p>
          <a:p>
            <a:pPr algn="just"/>
            <a:r>
              <a:rPr lang="en-US" dirty="0" smtClean="0"/>
              <a:t>In India, a merchant banker is defined as “an individual who is who is involved in the business of issue management either by making arrangements regarding buying, selling or subscribing to the securities as a manager, advisor, consultant in relation to such an issue management.”</a:t>
            </a:r>
          </a:p>
          <a:p>
            <a:pPr algn="just"/>
            <a:endParaRPr lang="en-US" dirty="0" smtClean="0"/>
          </a:p>
          <a:p>
            <a:pPr algn="just"/>
            <a:r>
              <a:rPr lang="en-US" dirty="0" smtClean="0"/>
              <a:t>Merchant banks render numerous financial services, advice, consultation, management, counseling, and solutions to big corporate houses. They are pretty different from normal commercial banks in several ways.</a:t>
            </a:r>
          </a:p>
          <a:p>
            <a:pPr algn="just"/>
            <a:endParaRPr lang="en-US" dirty="0" smtClean="0"/>
          </a:p>
          <a:p>
            <a:pPr algn="just"/>
            <a:r>
              <a:rPr lang="en-US" dirty="0" smtClean="0"/>
              <a:t>For example, commercial banks generally accept deposits and give loans, but merchant banks only offer consultation and management for a certain charge. They only accept deposits and offer loans only to a few clients and not to the general public</a:t>
            </a:r>
          </a:p>
          <a:p>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pPr algn="just"/>
            <a:r>
              <a:rPr lang="en-US" b="1" dirty="0" smtClean="0">
                <a:latin typeface="Times New Roman" pitchFamily="18" charset="0"/>
                <a:cs typeface="Times New Roman" pitchFamily="18" charset="0"/>
              </a:rPr>
              <a:t>FINANCIAL SERVICES </a:t>
            </a:r>
          </a:p>
          <a:p>
            <a:pPr algn="just"/>
            <a:endParaRPr lang="en-US" dirty="0" smtClean="0"/>
          </a:p>
          <a:p>
            <a:pPr algn="just"/>
            <a:r>
              <a:rPr lang="en-US" b="1" dirty="0" smtClean="0"/>
              <a:t>Introduction :</a:t>
            </a:r>
          </a:p>
          <a:p>
            <a:pPr algn="just"/>
            <a:r>
              <a:rPr lang="en-US" dirty="0" smtClean="0"/>
              <a:t>The Indian financial services industry has undergone a metamorphosis since1990. Before its emergence the commercial banks and other financial institutions dominated the field and they met the financial needs of the Indian industry. It was only after the economic </a:t>
            </a:r>
            <a:r>
              <a:rPr lang="en-US" dirty="0" err="1" smtClean="0"/>
              <a:t>liberalisation</a:t>
            </a:r>
            <a:r>
              <a:rPr lang="en-US" dirty="0" smtClean="0"/>
              <a:t> that the financial service sector gained some prominence. Now this sector has developed into an industry. In fact, one of the world’s largest industries today is the financial services industry. Financial service is an essential segment of financial system. Financial services are the foundation of a modern economy. The financial service sector is indispensable for the prosperity of a nation.</a:t>
            </a:r>
          </a:p>
          <a:p>
            <a:pPr algn="just"/>
            <a:endParaRPr lang="en-US" dirty="0" smtClean="0"/>
          </a:p>
          <a:p>
            <a:pPr algn="just"/>
            <a:r>
              <a:rPr lang="en-US" dirty="0" smtClean="0"/>
              <a:t> Meaning of Financial Services In general, all types of activities which are of financial nature may be regarded as financial services. In a broad sense, the term financial services means </a:t>
            </a:r>
            <a:r>
              <a:rPr lang="en-US" dirty="0" err="1" smtClean="0"/>
              <a:t>mobilisation</a:t>
            </a:r>
            <a:r>
              <a:rPr lang="en-US" dirty="0" smtClean="0"/>
              <a:t> and allocation of savings. Thus, it includes all activities involved in the transformation of savings into investment. </a:t>
            </a:r>
          </a:p>
          <a:p>
            <a:pPr algn="just"/>
            <a:endParaRPr lang="en-US" dirty="0" smtClean="0"/>
          </a:p>
          <a:p>
            <a:pPr algn="just"/>
            <a:r>
              <a:rPr lang="en-US" dirty="0" smtClean="0"/>
              <a:t>Financial services refer to services provided by the finance industry. The finance industry consists of a broad range of </a:t>
            </a:r>
            <a:r>
              <a:rPr lang="en-US" dirty="0" err="1" smtClean="0"/>
              <a:t>organisations</a:t>
            </a:r>
            <a:r>
              <a:rPr lang="en-US" dirty="0" smtClean="0"/>
              <a:t> that deal with the management of money. These </a:t>
            </a:r>
            <a:r>
              <a:rPr lang="en-US" dirty="0" err="1" smtClean="0"/>
              <a:t>organisations</a:t>
            </a:r>
            <a:r>
              <a:rPr lang="en-US" dirty="0" smtClean="0"/>
              <a:t> include banks, credit card companies, insurance companies, consumer finance companies, stock brokers, investment funds and some government sponsored enterprises. </a:t>
            </a:r>
          </a:p>
          <a:p>
            <a:pPr algn="just"/>
            <a:endParaRPr lang="en-US" dirty="0" smtClean="0"/>
          </a:p>
          <a:p>
            <a:pPr algn="just"/>
            <a:r>
              <a:rPr lang="en-US" dirty="0" smtClean="0"/>
              <a:t>Financial services may be defined as the products and services offered by financial institutions for the facilitation of various financial transactions and other related activities.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686800" cy="5632311"/>
          </a:xfrm>
          <a:prstGeom prst="rect">
            <a:avLst/>
          </a:prstGeom>
        </p:spPr>
        <p:txBody>
          <a:bodyPr wrap="square">
            <a:spAutoFit/>
          </a:bodyPr>
          <a:lstStyle/>
          <a:p>
            <a:endParaRPr lang="en-US" b="1" dirty="0" smtClean="0"/>
          </a:p>
          <a:p>
            <a:r>
              <a:rPr lang="en-US" b="1" dirty="0" smtClean="0"/>
              <a:t>History of Merchant Banking</a:t>
            </a:r>
          </a:p>
          <a:p>
            <a:pPr algn="just"/>
            <a:r>
              <a:rPr lang="en-US" dirty="0" smtClean="0"/>
              <a:t>You would be amazed to know that merchant banks were established back in the 17 and 18 centuries in France and Italy by the Italian grain merchants. Initially, in merchant banking, a few merchant bankers were included who were intermediates in financing other transactions or their own.</a:t>
            </a:r>
          </a:p>
          <a:p>
            <a:pPr algn="just"/>
            <a:endParaRPr lang="en-US" dirty="0" smtClean="0"/>
          </a:p>
          <a:p>
            <a:pPr algn="just"/>
            <a:r>
              <a:rPr lang="en-US" dirty="0" smtClean="0"/>
              <a:t>After a couple of years, the practice of merchant banking evolved in the modern era from London. Merchants began to finance foreign trade by acceptance of the bill. With time they started using other services such as underwriting the issues, loan syndication, portfolio management, etc.</a:t>
            </a:r>
          </a:p>
          <a:p>
            <a:pPr algn="just"/>
            <a:endParaRPr lang="en-US" b="1" dirty="0" smtClean="0"/>
          </a:p>
          <a:p>
            <a:pPr algn="just"/>
            <a:endParaRPr lang="en-US" b="1" dirty="0" smtClean="0"/>
          </a:p>
          <a:p>
            <a:pPr algn="just"/>
            <a:r>
              <a:rPr lang="en-US" b="1" dirty="0" smtClean="0"/>
              <a:t>Merchant banking in India</a:t>
            </a:r>
            <a:r>
              <a:rPr lang="en-US" dirty="0" smtClean="0"/>
              <a:t> began in 1967 by National </a:t>
            </a:r>
            <a:r>
              <a:rPr lang="en-US" dirty="0" err="1" smtClean="0"/>
              <a:t>Grindlays</a:t>
            </a:r>
            <a:r>
              <a:rPr lang="en-US" dirty="0" smtClean="0"/>
              <a:t>; later, </a:t>
            </a:r>
            <a:r>
              <a:rPr lang="en-US" dirty="0" err="1" smtClean="0"/>
              <a:t>Citi</a:t>
            </a:r>
            <a:r>
              <a:rPr lang="en-US" dirty="0" smtClean="0"/>
              <a:t> Bank started it in 1970. In the year 1972, SBI became the first commercial bank to set up a distinct division for merchant banking. Then it was followed by ICICI in 1973, and then various banks started these services such as PNB, Bank of India, UCO Bank, etc.</a:t>
            </a:r>
          </a:p>
          <a:p>
            <a:pPr algn="just"/>
            <a:endParaRPr lang="en-US" dirty="0" smtClean="0"/>
          </a:p>
          <a:p>
            <a:pPr algn="just"/>
            <a:r>
              <a:rPr lang="en-US" dirty="0" smtClean="0"/>
              <a:t>It was in 1973 when FERA came into existence that helped increase merchant banking activities in India. After that, various banks such as IDBI and IFCI entered the market.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915400" cy="4247317"/>
          </a:xfrm>
          <a:prstGeom prst="rect">
            <a:avLst/>
          </a:prstGeom>
        </p:spPr>
        <p:txBody>
          <a:bodyPr wrap="square">
            <a:spAutoFit/>
          </a:bodyPr>
          <a:lstStyle/>
          <a:p>
            <a:r>
              <a:rPr lang="en-US" b="1" dirty="0" smtClean="0"/>
              <a:t>Features of Merchant Banking</a:t>
            </a:r>
          </a:p>
          <a:p>
            <a:r>
              <a:rPr lang="en-US" dirty="0" smtClean="0"/>
              <a:t>Here are some of the must-know characteristics of </a:t>
            </a:r>
            <a:r>
              <a:rPr lang="en-US" b="1" dirty="0" smtClean="0"/>
              <a:t>merchant banking in India-</a:t>
            </a:r>
          </a:p>
          <a:p>
            <a:endParaRPr lang="en-US" b="1" dirty="0" smtClean="0"/>
          </a:p>
          <a:p>
            <a:pPr marL="342900" indent="-342900">
              <a:buFont typeface="+mj-lt"/>
              <a:buAutoNum type="arabicPeriod"/>
            </a:pPr>
            <a:r>
              <a:rPr lang="en-US" dirty="0" smtClean="0"/>
              <a:t>High ratio of decision-makers as a percentage of the complete staff</a:t>
            </a:r>
          </a:p>
          <a:p>
            <a:pPr marL="342900" indent="-342900">
              <a:buFont typeface="+mj-lt"/>
              <a:buAutoNum type="arabicPeriod"/>
            </a:pPr>
            <a:r>
              <a:rPr lang="en-US" dirty="0" smtClean="0"/>
              <a:t>Loose organizational structure</a:t>
            </a:r>
          </a:p>
          <a:p>
            <a:pPr marL="342900" indent="-342900">
              <a:buFont typeface="+mj-lt"/>
              <a:buAutoNum type="arabicPeriod"/>
            </a:pPr>
            <a:r>
              <a:rPr lang="en-US" dirty="0" smtClean="0"/>
              <a:t>Fast decision mechanism.</a:t>
            </a:r>
          </a:p>
          <a:p>
            <a:pPr marL="342900" indent="-342900">
              <a:buFont typeface="+mj-lt"/>
              <a:buAutoNum type="arabicPeriod"/>
            </a:pPr>
            <a:r>
              <a:rPr lang="en-US" dirty="0" smtClean="0"/>
              <a:t>Refined services on both national and international levels.</a:t>
            </a:r>
          </a:p>
          <a:p>
            <a:pPr marL="342900" indent="-342900">
              <a:buFont typeface="+mj-lt"/>
              <a:buAutoNum type="arabicPeriod"/>
            </a:pPr>
            <a:r>
              <a:rPr lang="en-US" dirty="0" smtClean="0"/>
              <a:t>Huge amount of information.</a:t>
            </a:r>
          </a:p>
          <a:p>
            <a:pPr marL="342900" indent="-342900">
              <a:buFont typeface="+mj-lt"/>
              <a:buAutoNum type="arabicPeriod"/>
            </a:pPr>
            <a:r>
              <a:rPr lang="en-US" dirty="0" smtClean="0"/>
              <a:t>Profound contact with the environment.</a:t>
            </a:r>
          </a:p>
          <a:p>
            <a:pPr marL="342900" indent="-342900">
              <a:buFont typeface="+mj-lt"/>
              <a:buAutoNum type="arabicPeriod"/>
            </a:pPr>
            <a:r>
              <a:rPr lang="en-US" dirty="0" smtClean="0"/>
              <a:t>Priority on fee and commission returns.</a:t>
            </a:r>
          </a:p>
          <a:p>
            <a:pPr marL="342900" indent="-342900">
              <a:buFont typeface="+mj-lt"/>
              <a:buAutoNum type="arabicPeriod"/>
            </a:pPr>
            <a:r>
              <a:rPr lang="en-US" dirty="0" smtClean="0"/>
              <a:t>Innovative instead of monotonous operations</a:t>
            </a:r>
          </a:p>
          <a:p>
            <a:pPr marL="342900" indent="-342900">
              <a:buFont typeface="+mj-lt"/>
              <a:buAutoNum type="arabicPeriod"/>
            </a:pPr>
            <a:r>
              <a:rPr lang="en-US" dirty="0" smtClean="0"/>
              <a:t>Elevated liquidity ratio</a:t>
            </a:r>
          </a:p>
          <a:p>
            <a:pPr marL="342900" indent="-342900">
              <a:buFont typeface="+mj-lt"/>
              <a:buAutoNum type="arabicPeriod"/>
            </a:pPr>
            <a:r>
              <a:rPr lang="en-US" dirty="0" smtClean="0"/>
              <a:t>Consolidation of short and medium-term engagements</a:t>
            </a:r>
          </a:p>
          <a:p>
            <a:pPr marL="342900" indent="-342900">
              <a:buFont typeface="+mj-lt"/>
              <a:buAutoNum type="arabicPeriod"/>
            </a:pPr>
            <a:r>
              <a:rPr lang="en-US" dirty="0" smtClean="0"/>
              <a:t>Low ratio of profit allocation</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1"/>
            <a:ext cx="8610600" cy="5909310"/>
          </a:xfrm>
          <a:prstGeom prst="rect">
            <a:avLst/>
          </a:prstGeom>
        </p:spPr>
        <p:txBody>
          <a:bodyPr wrap="square">
            <a:spAutoFit/>
          </a:bodyPr>
          <a:lstStyle/>
          <a:p>
            <a:r>
              <a:rPr lang="en-US" b="1" dirty="0" smtClean="0"/>
              <a:t>Reasons for growth of Merchant Banking</a:t>
            </a:r>
          </a:p>
          <a:p>
            <a:r>
              <a:rPr lang="en-US" dirty="0" smtClean="0"/>
              <a:t>There are a few reasons that accelerated the growth of these banks in India. Some of the reasons are:</a:t>
            </a:r>
          </a:p>
          <a:p>
            <a:pPr marL="342900" indent="-342900">
              <a:buAutoNum type="arabicPeriod"/>
            </a:pPr>
            <a:r>
              <a:rPr lang="en-US" b="1" dirty="0" smtClean="0"/>
              <a:t>Globalization: </a:t>
            </a:r>
            <a:r>
              <a:rPr lang="en-US" dirty="0" smtClean="0"/>
              <a:t>After the 1991 reforms, the Indian economy saw a drastic change as it opened gates for foreign companies. It helped in getting funds from abroad; thus, it led to the growth of merchant banks.</a:t>
            </a:r>
          </a:p>
          <a:p>
            <a:r>
              <a:rPr lang="en-US" b="1" dirty="0" smtClean="0"/>
              <a:t>2. Elevated Competition: </a:t>
            </a:r>
            <a:r>
              <a:rPr lang="en-US" dirty="0" smtClean="0"/>
              <a:t>Because of the globalization of the economy, the market scenarios became lucrative, and business options became favorable for various individuals. This pivoted the Indian corporate sector, and a huge expansion was seen in this sector. This motivated the Merchant Bankers to play an important role by offering specialized services to corporate.</a:t>
            </a:r>
          </a:p>
          <a:p>
            <a:r>
              <a:rPr lang="en-US" b="1" dirty="0" smtClean="0"/>
              <a:t>3. Switch in consumer trends: </a:t>
            </a:r>
            <a:r>
              <a:rPr lang="en-US" dirty="0" smtClean="0"/>
              <a:t>There was a huge transformation in the industrial and corporate sectors because of the foreign players in the market.</a:t>
            </a:r>
          </a:p>
          <a:p>
            <a:r>
              <a:rPr lang="en-US" dirty="0" smtClean="0"/>
              <a:t>The major benefit was that the Indian massed started getting better quality products as the Indian companies also started working on quality to match the foreign products. In such prevailing environments, financial products and instruments became more prominent.</a:t>
            </a:r>
          </a:p>
          <a:p>
            <a:r>
              <a:rPr lang="en-US" b="1" dirty="0" smtClean="0"/>
              <a:t>4. Government Reforms: </a:t>
            </a:r>
            <a:r>
              <a:rPr lang="en-US" dirty="0" smtClean="0"/>
              <a:t>Government intervention was reduced, and privatization was increased. It also raised the limits of investment and lessened direct interventions that led to an increase in the proposition of foreign players.</a:t>
            </a:r>
          </a:p>
          <a:p>
            <a:pPr marL="342900" indent="-342900">
              <a:buAutoNum type="arabicPeriod"/>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763000" cy="7571303"/>
          </a:xfrm>
          <a:prstGeom prst="rect">
            <a:avLst/>
          </a:prstGeom>
        </p:spPr>
        <p:txBody>
          <a:bodyPr wrap="square">
            <a:spAutoFit/>
          </a:bodyPr>
          <a:lstStyle/>
          <a:p>
            <a:pPr algn="just"/>
            <a:r>
              <a:rPr lang="en-US" b="1" dirty="0" smtClean="0"/>
              <a:t>Services of Merchant Banking</a:t>
            </a:r>
          </a:p>
          <a:p>
            <a:pPr algn="just"/>
            <a:r>
              <a:rPr lang="en-US" b="1" dirty="0" smtClean="0"/>
              <a:t>1. Portfolio Management: </a:t>
            </a:r>
            <a:r>
              <a:rPr lang="en-US" dirty="0" smtClean="0"/>
              <a:t>It refers to decreasing the risk and maximizing the profits. This expression is usually used in connection to shares and debentures only. Merchant bankers offer these services to their customers and guide the investors in selecting the right securities as per their needs. Thus, merchant bankers ensure that they are updated with the complete market information.</a:t>
            </a:r>
          </a:p>
          <a:p>
            <a:pPr algn="just"/>
            <a:r>
              <a:rPr lang="en-US" b="1" dirty="0" smtClean="0"/>
              <a:t>2. Corporate Counseling: </a:t>
            </a:r>
            <a:r>
              <a:rPr lang="en-US" dirty="0" smtClean="0"/>
              <a:t>This is the basic service that merchant banks offer as all industrial units, whether new or existing, require this service. There is a wide range of services that come under corporate counseling, such as project counseling, capital restructuring, project management, working capital management, public issue management, loan syndications, fixed deposit, and lease financing.</a:t>
            </a:r>
          </a:p>
          <a:p>
            <a:pPr algn="just"/>
            <a:r>
              <a:rPr lang="en-US" b="1" dirty="0" smtClean="0"/>
              <a:t>3. Management of Capital Issues: </a:t>
            </a:r>
            <a:r>
              <a:rPr lang="en-US" dirty="0" smtClean="0"/>
              <a:t>This service comprises selling securities, equity shares, debentures, preference shares, etc., to the investors. The role of the merchant banker here is to make an action plan and budget for expenses for coordinating with underwriters, the expense for the issues, choosing the advertising agency for pre and post-issue. For doing this, they have to be in touch with agencies that are involved in public issues.</a:t>
            </a:r>
          </a:p>
          <a:p>
            <a:pPr algn="just"/>
            <a:r>
              <a:rPr lang="en-US" b="1" dirty="0" smtClean="0"/>
              <a:t>4. Underwriting services: </a:t>
            </a:r>
            <a:r>
              <a:rPr lang="en-US" dirty="0" smtClean="0"/>
              <a:t>This is one of the most important services given by merchant banks as in this, the bank gives a guarantee that states that if the agreement is below the specified level, then the bank would have to contribute to the stated expense.</a:t>
            </a:r>
          </a:p>
          <a:p>
            <a:pPr algn="just"/>
            <a:r>
              <a:rPr lang="en-US" b="1" dirty="0" smtClean="0"/>
              <a:t>5. Loan Syndication: </a:t>
            </a:r>
            <a:r>
              <a:rPr lang="en-US" dirty="0" smtClean="0"/>
              <a:t>This service is pretty unusual from what the other banks offer. Here the merchant banks arrange a loan for a borrower who can be a big company, a government department, or a local authority. But, there are a lot of measures that a merchant banker has to take before a loan.</a:t>
            </a:r>
          </a:p>
          <a:p>
            <a:endParaRPr lang="en-US" dirty="0" smtClean="0"/>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2862322"/>
          </a:xfrm>
          <a:prstGeom prst="rect">
            <a:avLst/>
          </a:prstGeom>
        </p:spPr>
        <p:txBody>
          <a:bodyPr wrap="square">
            <a:spAutoFit/>
          </a:bodyPr>
          <a:lstStyle/>
          <a:p>
            <a:r>
              <a:rPr lang="en-US" b="1" dirty="0" smtClean="0"/>
              <a:t>Other services that merchant banks offer are:</a:t>
            </a:r>
          </a:p>
          <a:p>
            <a:endParaRPr lang="en-US" dirty="0" smtClean="0"/>
          </a:p>
          <a:p>
            <a:pPr marL="342900" indent="-342900">
              <a:buFont typeface="+mj-lt"/>
              <a:buAutoNum type="arabicPeriod"/>
            </a:pPr>
            <a:r>
              <a:rPr lang="en-US" dirty="0" smtClean="0"/>
              <a:t>Project Counseling</a:t>
            </a:r>
          </a:p>
          <a:p>
            <a:pPr marL="342900" indent="-342900">
              <a:buFont typeface="+mj-lt"/>
              <a:buAutoNum type="arabicPeriod"/>
            </a:pPr>
            <a:r>
              <a:rPr lang="en-US" dirty="0" smtClean="0"/>
              <a:t>Issue Management</a:t>
            </a:r>
          </a:p>
          <a:p>
            <a:pPr marL="342900" indent="-342900">
              <a:buFont typeface="+mj-lt"/>
              <a:buAutoNum type="arabicPeriod"/>
            </a:pPr>
            <a:r>
              <a:rPr lang="en-US" dirty="0" smtClean="0"/>
              <a:t>Foreign Currency Financing</a:t>
            </a:r>
          </a:p>
          <a:p>
            <a:pPr marL="342900" indent="-342900">
              <a:buFont typeface="+mj-lt"/>
              <a:buAutoNum type="arabicPeriod"/>
            </a:pPr>
            <a:r>
              <a:rPr lang="en-US" dirty="0" smtClean="0"/>
              <a:t>Advisory Services to Mergers and Takeovers</a:t>
            </a:r>
          </a:p>
          <a:p>
            <a:pPr marL="342900" indent="-342900">
              <a:buFont typeface="+mj-lt"/>
              <a:buAutoNum type="arabicPeriod"/>
            </a:pPr>
            <a:r>
              <a:rPr lang="en-US" dirty="0" smtClean="0"/>
              <a:t>Broking Corporate Advisory Services Leasing</a:t>
            </a:r>
          </a:p>
          <a:p>
            <a:pPr marL="342900" indent="-342900">
              <a:buFont typeface="+mj-lt"/>
              <a:buAutoNum type="arabicPeriod"/>
            </a:pPr>
            <a:r>
              <a:rPr lang="en-US" dirty="0" smtClean="0"/>
              <a:t>Consultancy to Sick Industrial Units</a:t>
            </a:r>
          </a:p>
          <a:p>
            <a:pPr marL="342900" indent="-342900">
              <a:buFont typeface="+mj-lt"/>
              <a:buAutoNum type="arabicPeriod"/>
            </a:pPr>
            <a:r>
              <a:rPr lang="en-US" dirty="0" smtClean="0"/>
              <a:t>Providing Venture Capital Financing</a:t>
            </a:r>
          </a:p>
          <a:p>
            <a:pPr marL="342900" indent="-342900">
              <a:buFont typeface="+mj-lt"/>
              <a:buAutoNum type="arabicPeriod"/>
            </a:pPr>
            <a:r>
              <a:rPr lang="en-US" dirty="0" smtClean="0"/>
              <a:t>Act as </a:t>
            </a:r>
            <a:r>
              <a:rPr lang="en-US" dirty="0" smtClean="0">
                <a:hlinkClick r:id="rId2"/>
              </a:rPr>
              <a:t>Debenture Trustee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3416320"/>
          </a:xfrm>
          <a:prstGeom prst="rect">
            <a:avLst/>
          </a:prstGeom>
        </p:spPr>
        <p:txBody>
          <a:bodyPr wrap="square">
            <a:spAutoFit/>
          </a:bodyPr>
          <a:lstStyle/>
          <a:p>
            <a:r>
              <a:rPr lang="en-US" b="1" dirty="0" smtClean="0"/>
              <a:t>Types of the organization that offer Merchant Banking services</a:t>
            </a:r>
          </a:p>
          <a:p>
            <a:r>
              <a:rPr lang="en-US" dirty="0" smtClean="0"/>
              <a:t>Here are the organizations that provide Merchant banking services in India:</a:t>
            </a:r>
          </a:p>
          <a:p>
            <a:pPr marL="342900" indent="-342900">
              <a:buFont typeface="+mj-lt"/>
              <a:buAutoNum type="arabicPeriod"/>
            </a:pPr>
            <a:r>
              <a:rPr lang="en-US" dirty="0" smtClean="0"/>
              <a:t>Commercial Banks and their sub-banks</a:t>
            </a:r>
          </a:p>
          <a:p>
            <a:pPr marL="342900" indent="-342900">
              <a:buFont typeface="+mj-lt"/>
              <a:buAutoNum type="arabicPeriod"/>
            </a:pPr>
            <a:r>
              <a:rPr lang="en-US" dirty="0" smtClean="0"/>
              <a:t>Foreign Banks comprise </a:t>
            </a:r>
            <a:r>
              <a:rPr lang="en-US" dirty="0" err="1" smtClean="0"/>
              <a:t>Citi</a:t>
            </a:r>
            <a:r>
              <a:rPr lang="en-US" dirty="0" smtClean="0"/>
              <a:t> Bank, National </a:t>
            </a:r>
            <a:r>
              <a:rPr lang="en-US" dirty="0" err="1" smtClean="0"/>
              <a:t>Grindlays</a:t>
            </a:r>
            <a:r>
              <a:rPr lang="en-US" dirty="0" smtClean="0"/>
              <a:t> bank, Hong Kong Bank, etc.</a:t>
            </a:r>
          </a:p>
          <a:p>
            <a:pPr marL="342900" indent="-342900">
              <a:buFont typeface="+mj-lt"/>
              <a:buAutoNum type="arabicPeriod"/>
            </a:pPr>
            <a:r>
              <a:rPr lang="en-US" dirty="0" smtClean="0"/>
              <a:t>State Level Financial Institutions are State Industrial Development Corporations (SIDC’s) and State Financial Corporations.</a:t>
            </a:r>
          </a:p>
          <a:p>
            <a:pPr marL="342900" indent="-342900">
              <a:buFont typeface="+mj-lt"/>
              <a:buAutoNum type="arabicPeriod"/>
            </a:pPr>
            <a:r>
              <a:rPr lang="en-US" dirty="0" smtClean="0"/>
              <a:t>All India Financial Institutions and Development Banks like ICICI, IFCI, IDBI, etc.</a:t>
            </a:r>
          </a:p>
          <a:p>
            <a:pPr marL="342900" indent="-342900">
              <a:buFont typeface="+mj-lt"/>
              <a:buAutoNum type="arabicPeriod"/>
            </a:pPr>
            <a:r>
              <a:rPr lang="en-US" dirty="0" smtClean="0"/>
              <a:t>Private Financial Consultancy Firms and Brokers, like J.M. Financial and Investment Services Ltd.; </a:t>
            </a:r>
            <a:r>
              <a:rPr lang="en-US" dirty="0" err="1" smtClean="0"/>
              <a:t>Fnam</a:t>
            </a:r>
            <a:r>
              <a:rPr lang="en-US" dirty="0" smtClean="0"/>
              <a:t> Financial Consultants, </a:t>
            </a:r>
            <a:r>
              <a:rPr lang="en-US" dirty="0" err="1" smtClean="0"/>
              <a:t>Ceat</a:t>
            </a:r>
            <a:r>
              <a:rPr lang="en-US" dirty="0" smtClean="0"/>
              <a:t> Financial Services, DSP Financial Consultants, </a:t>
            </a:r>
            <a:r>
              <a:rPr lang="en-US" dirty="0" err="1" smtClean="0"/>
              <a:t>Kotak</a:t>
            </a:r>
            <a:r>
              <a:rPr lang="en-US" dirty="0" smtClean="0"/>
              <a:t> Mahindra, etc.</a:t>
            </a:r>
          </a:p>
          <a:p>
            <a:pPr marL="342900" indent="-342900">
              <a:buFont typeface="+mj-lt"/>
              <a:buAutoNum type="arabicPeriod"/>
            </a:pPr>
            <a:r>
              <a:rPr lang="en-US" dirty="0" smtClean="0"/>
              <a:t>Professional Merchant Banking Houses.</a:t>
            </a:r>
          </a:p>
          <a:p>
            <a:pPr marL="342900" indent="-342900">
              <a:buFont typeface="+mj-lt"/>
              <a:buAutoNum type="arabicPeriod"/>
            </a:pPr>
            <a:r>
              <a:rPr lang="en-US" dirty="0" smtClean="0"/>
              <a:t>Technical Consultancy </a:t>
            </a:r>
            <a:r>
              <a:rPr lang="en-US" dirty="0" err="1" smtClean="0"/>
              <a:t>Organisations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6463308"/>
          </a:xfrm>
          <a:prstGeom prst="rect">
            <a:avLst/>
          </a:prstGeom>
        </p:spPr>
        <p:txBody>
          <a:bodyPr wrap="square">
            <a:spAutoFit/>
          </a:bodyPr>
          <a:lstStyle/>
          <a:p>
            <a:pPr algn="just"/>
            <a:r>
              <a:rPr lang="en-US" b="1" dirty="0" smtClean="0"/>
              <a:t>Functions of Merchant Bankers</a:t>
            </a:r>
          </a:p>
          <a:p>
            <a:pPr algn="just"/>
            <a:r>
              <a:rPr lang="en-US" dirty="0" smtClean="0"/>
              <a:t>There are a lot of functions that merchant banks do; let’s have a look at some of them:</a:t>
            </a:r>
          </a:p>
          <a:p>
            <a:pPr marL="342900" indent="-342900" algn="just">
              <a:buFont typeface="+mj-lt"/>
              <a:buAutoNum type="arabicPeriod"/>
            </a:pPr>
            <a:r>
              <a:rPr lang="en-US" b="1" dirty="0" smtClean="0"/>
              <a:t>Help raise funds: </a:t>
            </a:r>
            <a:r>
              <a:rPr lang="en-US" dirty="0" smtClean="0"/>
              <a:t>The highlighting part about merchant banks is that they assist their clients in raising funds from the market by issuing shares, debentures, and bank loans. They help to raise funds from both domestic and international markets.</a:t>
            </a:r>
          </a:p>
          <a:p>
            <a:pPr marL="342900" indent="-342900" algn="just">
              <a:buFont typeface="+mj-lt"/>
              <a:buAutoNum type="arabicPeriod"/>
            </a:pPr>
            <a:r>
              <a:rPr lang="en-US" b="1" dirty="0" smtClean="0"/>
              <a:t>Revival of sick units: </a:t>
            </a:r>
            <a:r>
              <a:rPr lang="en-US" dirty="0" smtClean="0"/>
              <a:t>They support the companies in rebuilding the disabled manufacturing units. They meet a lot of long-term financial institutions and the Industrial and Financial Restoration Council for backing them.</a:t>
            </a:r>
          </a:p>
          <a:p>
            <a:pPr marL="342900" indent="-342900" algn="just">
              <a:buFont typeface="+mj-lt"/>
              <a:buAutoNum type="arabicPeriod"/>
            </a:pPr>
            <a:r>
              <a:rPr lang="en-US" b="1" dirty="0" smtClean="0"/>
              <a:t>Handling government permission: </a:t>
            </a:r>
            <a:r>
              <a:rPr lang="en-US" dirty="0" smtClean="0"/>
              <a:t>Almost all the business needs the consent of government for commencing a fresh project. In fact, there are a lot of industries that need permission for expansion and modernization; hence merchant banks handle government permissions for their clients.</a:t>
            </a:r>
          </a:p>
          <a:p>
            <a:pPr marL="342900" indent="-342900" algn="just">
              <a:buFont typeface="+mj-lt"/>
              <a:buAutoNum type="arabicPeriod"/>
            </a:pPr>
            <a:r>
              <a:rPr lang="en-US" b="1" dirty="0" smtClean="0"/>
              <a:t>Advice on various issues: </a:t>
            </a:r>
            <a:r>
              <a:rPr lang="en-US" dirty="0" smtClean="0"/>
              <a:t>Merchant Banking in India is relatively different from other countries as here they also offer advice to their clients on modernization and expansion of business.</a:t>
            </a:r>
          </a:p>
          <a:p>
            <a:pPr marL="342900" indent="-342900" algn="just">
              <a:buFont typeface="+mj-lt"/>
              <a:buAutoNum type="arabicPeriod"/>
            </a:pPr>
            <a:r>
              <a:rPr lang="en-US" b="1" dirty="0" smtClean="0"/>
              <a:t>Brokers in the stock exchange: </a:t>
            </a:r>
            <a:r>
              <a:rPr lang="en-US" dirty="0" smtClean="0"/>
              <a:t>They also serve as a broker in the stock exchange for their clients, plus they also buy and sell shares on account of them.</a:t>
            </a:r>
          </a:p>
          <a:p>
            <a:pPr marL="342900" indent="-342900" algn="just">
              <a:buFont typeface="+mj-lt"/>
              <a:buAutoNum type="arabicPeriod"/>
            </a:pPr>
            <a:r>
              <a:rPr lang="en-US" b="1" dirty="0" smtClean="0"/>
              <a:t>Promotional Activities: </a:t>
            </a:r>
            <a:r>
              <a:rPr lang="en-US" dirty="0" smtClean="0"/>
              <a:t>They also play the role of industrial business promoters as well. They enable the developers to build innovations, make feasibility studies, define ventures, and receive public bodies and opportunities permits.</a:t>
            </a:r>
          </a:p>
          <a:p>
            <a:pPr marL="342900" indent="-342900" algn="just">
              <a:buFont typeface="+mj-lt"/>
              <a:buAutoNum type="arabicPeriod"/>
            </a:pPr>
            <a:r>
              <a:rPr lang="en-US" b="1" dirty="0" smtClean="0"/>
              <a:t>Services to private sector units: </a:t>
            </a:r>
            <a:r>
              <a:rPr lang="en-US" dirty="0" smtClean="0"/>
              <a:t>They provide services to public sector units by offering numerous services like help in getting long term capital, foreign collaboration, marketing of securities, and also manage their long term finance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2862322"/>
          </a:xfrm>
          <a:prstGeom prst="rect">
            <a:avLst/>
          </a:prstGeom>
        </p:spPr>
        <p:txBody>
          <a:bodyPr wrap="square">
            <a:spAutoFit/>
          </a:bodyPr>
          <a:lstStyle/>
          <a:p>
            <a:pPr marL="342900" indent="-342900" algn="just"/>
            <a:r>
              <a:rPr lang="en-US" b="1" dirty="0" smtClean="0"/>
              <a:t>8. Management of interest and dividend: </a:t>
            </a:r>
            <a:r>
              <a:rPr lang="en-US" dirty="0" smtClean="0"/>
              <a:t>They also guide their clients in managing both dividends on shares and interest on debentures. Merchant bank proffers them directions on the rate of dividend and timing as well.</a:t>
            </a:r>
          </a:p>
          <a:p>
            <a:pPr marL="342900" indent="-342900" algn="just"/>
            <a:r>
              <a:rPr lang="en-US" b="1" dirty="0" smtClean="0"/>
              <a:t>9. Money Market operation: </a:t>
            </a:r>
            <a:r>
              <a:rPr lang="en-US" dirty="0" smtClean="0"/>
              <a:t>They also trade with short-term money market instruments such as government bonds, commercial paper issues by big corporate enterprises, treasury bills issued by RBI, etc.</a:t>
            </a:r>
          </a:p>
          <a:p>
            <a:pPr algn="just"/>
            <a:r>
              <a:rPr lang="en-US" dirty="0" smtClean="0"/>
              <a:t>       Managing Public issue of companies</a:t>
            </a:r>
          </a:p>
          <a:p>
            <a:pPr algn="just"/>
            <a:r>
              <a:rPr lang="en-US" dirty="0" smtClean="0"/>
              <a:t>       Assistance to small companies</a:t>
            </a:r>
          </a:p>
          <a:p>
            <a:pPr algn="just"/>
            <a:r>
              <a:rPr lang="en-US" dirty="0" smtClean="0"/>
              <a:t>       Leasing services</a:t>
            </a:r>
          </a:p>
          <a:p>
            <a:pPr algn="just"/>
            <a:r>
              <a:rPr lang="en-US" dirty="0" smtClean="0"/>
              <a:t>       Managing public issue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839200" cy="5632311"/>
          </a:xfrm>
          <a:prstGeom prst="rect">
            <a:avLst/>
          </a:prstGeom>
        </p:spPr>
        <p:txBody>
          <a:bodyPr wrap="square">
            <a:spAutoFit/>
          </a:bodyPr>
          <a:lstStyle/>
          <a:p>
            <a:r>
              <a:rPr lang="en-US" b="1" dirty="0" smtClean="0"/>
              <a:t>Merchant Bankers in India</a:t>
            </a:r>
          </a:p>
          <a:p>
            <a:r>
              <a:rPr lang="en-US" dirty="0" smtClean="0"/>
              <a:t>There are more than 130 merchant bankers who are registered with SEBI. Here is the list of some significant ones:</a:t>
            </a:r>
          </a:p>
          <a:p>
            <a:r>
              <a:rPr lang="en-US" b="1" dirty="0" smtClean="0"/>
              <a:t>Public Sector Merchant Bankers</a:t>
            </a:r>
          </a:p>
          <a:p>
            <a:pPr marL="342900" indent="-342900">
              <a:buFont typeface="+mj-lt"/>
              <a:buAutoNum type="arabicPeriod"/>
            </a:pPr>
            <a:r>
              <a:rPr lang="en-US" dirty="0" smtClean="0"/>
              <a:t>State Bank of Bikaner and </a:t>
            </a:r>
            <a:r>
              <a:rPr lang="en-US" dirty="0" err="1" smtClean="0"/>
              <a:t>Jaipur</a:t>
            </a:r>
            <a:endParaRPr lang="en-US" dirty="0" smtClean="0"/>
          </a:p>
          <a:p>
            <a:pPr marL="342900" indent="-342900">
              <a:buFont typeface="+mj-lt"/>
              <a:buAutoNum type="arabicPeriod"/>
            </a:pPr>
            <a:r>
              <a:rPr lang="en-US" dirty="0" err="1" smtClean="0"/>
              <a:t>Karur</a:t>
            </a:r>
            <a:r>
              <a:rPr lang="en-US" dirty="0" smtClean="0"/>
              <a:t> </a:t>
            </a:r>
            <a:r>
              <a:rPr lang="en-US" dirty="0" err="1" smtClean="0"/>
              <a:t>Vysya</a:t>
            </a:r>
            <a:r>
              <a:rPr lang="en-US" dirty="0" smtClean="0"/>
              <a:t> Bank</a:t>
            </a:r>
          </a:p>
          <a:p>
            <a:pPr marL="342900" indent="-342900">
              <a:buFont typeface="+mj-lt"/>
              <a:buAutoNum type="arabicPeriod"/>
            </a:pPr>
            <a:r>
              <a:rPr lang="en-US" dirty="0" smtClean="0"/>
              <a:t>SBI Capital markets Ltd.</a:t>
            </a:r>
          </a:p>
          <a:p>
            <a:pPr marL="342900" indent="-342900">
              <a:buFont typeface="+mj-lt"/>
              <a:buAutoNum type="arabicPeriod"/>
            </a:pPr>
            <a:r>
              <a:rPr lang="en-US" dirty="0" smtClean="0"/>
              <a:t>IFCI Financial Services Ltd.</a:t>
            </a:r>
          </a:p>
          <a:p>
            <a:pPr marL="342900" indent="-342900">
              <a:buFont typeface="+mj-lt"/>
              <a:buAutoNum type="arabicPeriod"/>
            </a:pPr>
            <a:r>
              <a:rPr lang="en-US" dirty="0" smtClean="0"/>
              <a:t>Punjab National Bank</a:t>
            </a:r>
          </a:p>
          <a:p>
            <a:pPr marL="342900" indent="-342900">
              <a:buFont typeface="+mj-lt"/>
              <a:buAutoNum type="arabicPeriod"/>
            </a:pPr>
            <a:r>
              <a:rPr lang="en-US" dirty="0" smtClean="0"/>
              <a:t>Bank of Maharashtra</a:t>
            </a:r>
          </a:p>
          <a:p>
            <a:r>
              <a:rPr lang="en-US" b="1" dirty="0" smtClean="0"/>
              <a:t>Private Sector Merchant Bankers</a:t>
            </a:r>
          </a:p>
          <a:p>
            <a:pPr marL="342900" indent="-342900">
              <a:buFont typeface="+mj-lt"/>
              <a:buAutoNum type="arabicPeriod"/>
            </a:pPr>
            <a:r>
              <a:rPr lang="en-US" dirty="0" smtClean="0"/>
              <a:t>Yes, Bank Ltd.</a:t>
            </a:r>
          </a:p>
          <a:p>
            <a:pPr marL="342900" indent="-342900">
              <a:buFont typeface="+mj-lt"/>
              <a:buAutoNum type="arabicPeriod"/>
            </a:pPr>
            <a:r>
              <a:rPr lang="en-US" dirty="0" smtClean="0"/>
              <a:t>ICICI Securities Ltd.</a:t>
            </a:r>
          </a:p>
          <a:p>
            <a:pPr marL="342900" indent="-342900">
              <a:buFont typeface="+mj-lt"/>
              <a:buAutoNum type="arabicPeriod"/>
            </a:pPr>
            <a:r>
              <a:rPr lang="en-US" dirty="0" err="1" smtClean="0"/>
              <a:t>Kotak</a:t>
            </a:r>
            <a:r>
              <a:rPr lang="en-US" dirty="0" smtClean="0"/>
              <a:t> Mahindra Capital Company Ltd.</a:t>
            </a:r>
          </a:p>
          <a:p>
            <a:pPr marL="342900" indent="-342900">
              <a:buFont typeface="+mj-lt"/>
              <a:buAutoNum type="arabicPeriod"/>
            </a:pPr>
            <a:r>
              <a:rPr lang="en-US" dirty="0" smtClean="0"/>
              <a:t>Axis Bank Ltd.</a:t>
            </a:r>
          </a:p>
          <a:p>
            <a:pPr marL="342900" indent="-342900">
              <a:buFont typeface="+mj-lt"/>
              <a:buAutoNum type="arabicPeriod"/>
            </a:pPr>
            <a:r>
              <a:rPr lang="en-US" dirty="0" smtClean="0"/>
              <a:t>Tata Capital Markets Ltd.</a:t>
            </a:r>
          </a:p>
          <a:p>
            <a:pPr marL="342900" indent="-342900">
              <a:buFont typeface="+mj-lt"/>
              <a:buAutoNum type="arabicPeriod"/>
            </a:pPr>
            <a:r>
              <a:rPr lang="en-US" dirty="0" smtClean="0"/>
              <a:t>Reliance Securities Ltd.</a:t>
            </a:r>
          </a:p>
          <a:p>
            <a:pPr marL="342900" indent="-342900">
              <a:buFont typeface="+mj-lt"/>
              <a:buAutoNum type="arabicPeriod"/>
            </a:pPr>
            <a:r>
              <a:rPr lang="en-US" dirty="0" smtClean="0"/>
              <a:t>Bajaj Capital Ltd.</a:t>
            </a:r>
          </a:p>
          <a:p>
            <a:pPr marL="342900" indent="-342900">
              <a:buFont typeface="+mj-lt"/>
              <a:buAutoNum type="arabicPeriod"/>
            </a:pPr>
            <a:r>
              <a:rPr lang="en-US" dirty="0" smtClean="0"/>
              <a:t>ICICI Bank Ltd.</a:t>
            </a:r>
          </a:p>
          <a:p>
            <a:endParaRPr lang="en-US"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7693"/>
            <a:ext cx="8839200" cy="6740307"/>
          </a:xfrm>
          <a:prstGeom prst="rect">
            <a:avLst/>
          </a:prstGeom>
        </p:spPr>
        <p:txBody>
          <a:bodyPr wrap="square">
            <a:spAutoFit/>
          </a:bodyPr>
          <a:lstStyle/>
          <a:p>
            <a:r>
              <a:rPr lang="en-US" b="1" dirty="0" smtClean="0"/>
              <a:t>Foreign Players in Merchant Banking</a:t>
            </a:r>
          </a:p>
          <a:p>
            <a:pPr marL="342900" indent="-342900">
              <a:buFont typeface="+mj-lt"/>
              <a:buAutoNum type="arabicPeriod"/>
            </a:pPr>
            <a:r>
              <a:rPr lang="en-US" dirty="0" smtClean="0"/>
              <a:t>FedEx Securities Ltd.</a:t>
            </a:r>
          </a:p>
          <a:p>
            <a:pPr marL="342900" indent="-342900">
              <a:buFont typeface="+mj-lt"/>
              <a:buAutoNum type="arabicPeriod"/>
            </a:pPr>
            <a:r>
              <a:rPr lang="en-US" dirty="0" smtClean="0"/>
              <a:t>Goldman Sachs (India) Securities Pvt. Ltd.</a:t>
            </a:r>
          </a:p>
          <a:p>
            <a:pPr marL="342900" indent="-342900">
              <a:buFont typeface="+mj-lt"/>
              <a:buAutoNum type="arabicPeriod"/>
            </a:pPr>
            <a:r>
              <a:rPr lang="en-US" dirty="0" smtClean="0"/>
              <a:t>DSP Merrill Lynch Ltd.</a:t>
            </a:r>
          </a:p>
          <a:p>
            <a:pPr marL="342900" indent="-342900">
              <a:buFont typeface="+mj-lt"/>
              <a:buAutoNum type="arabicPeriod"/>
            </a:pPr>
            <a:r>
              <a:rPr lang="en-US" dirty="0" smtClean="0"/>
              <a:t>Deutsche Equities India Private Limited</a:t>
            </a:r>
          </a:p>
          <a:p>
            <a:pPr marL="342900" indent="-342900">
              <a:buFont typeface="+mj-lt"/>
              <a:buAutoNum type="arabicPeriod"/>
            </a:pPr>
            <a:r>
              <a:rPr lang="en-US" dirty="0" smtClean="0"/>
              <a:t>Morgan Stanley India Company Pvt. Ltd.</a:t>
            </a:r>
          </a:p>
          <a:p>
            <a:pPr marL="342900" indent="-342900">
              <a:buFont typeface="+mj-lt"/>
              <a:buAutoNum type="arabicPeriod"/>
            </a:pPr>
            <a:r>
              <a:rPr lang="en-US" dirty="0" smtClean="0"/>
              <a:t>Citigroup Global Markets India Pvt. Ltd.</a:t>
            </a:r>
          </a:p>
          <a:p>
            <a:pPr marL="342900" indent="-342900">
              <a:buFont typeface="+mj-lt"/>
              <a:buAutoNum type="arabicPeriod"/>
            </a:pPr>
            <a:r>
              <a:rPr lang="en-US" dirty="0" smtClean="0"/>
              <a:t>Barclays Securities (India) Pvt. Ltd.</a:t>
            </a:r>
          </a:p>
          <a:p>
            <a:pPr marL="342900" indent="-342900">
              <a:buFont typeface="+mj-lt"/>
              <a:buAutoNum type="arabicPeriod"/>
            </a:pPr>
            <a:r>
              <a:rPr lang="en-US" dirty="0" smtClean="0"/>
              <a:t>Barclays Bank Plc</a:t>
            </a:r>
          </a:p>
          <a:p>
            <a:pPr marL="342900" indent="-342900">
              <a:buFont typeface="+mj-lt"/>
              <a:buAutoNum type="arabicPeriod"/>
            </a:pPr>
            <a:r>
              <a:rPr lang="en-US" dirty="0" smtClean="0"/>
              <a:t>Deutsche Ban</a:t>
            </a:r>
          </a:p>
          <a:p>
            <a:endParaRPr lang="en-US" b="1" dirty="0" smtClean="0"/>
          </a:p>
          <a:p>
            <a:pPr algn="just"/>
            <a:r>
              <a:rPr lang="en-US" b="1" dirty="0" smtClean="0"/>
              <a:t>Classification of Merchant Bankers</a:t>
            </a:r>
          </a:p>
          <a:p>
            <a:pPr algn="just"/>
            <a:r>
              <a:rPr lang="en-US" dirty="0" smtClean="0"/>
              <a:t>Merchant bankers have been divided into four categories for registration-</a:t>
            </a:r>
          </a:p>
          <a:p>
            <a:pPr algn="just"/>
            <a:r>
              <a:rPr lang="en-US" b="1" dirty="0" smtClean="0"/>
              <a:t>Category 1:</a:t>
            </a:r>
            <a:r>
              <a:rPr lang="en-US" dirty="0" smtClean="0"/>
              <a:t> The role of merchant bankers in this category is to act as a consultant, advisor, issue manager, portfolio manager, and underwriter.</a:t>
            </a:r>
          </a:p>
          <a:p>
            <a:pPr algn="just"/>
            <a:r>
              <a:rPr lang="en-US" b="1" dirty="0" smtClean="0"/>
              <a:t>Category 2:</a:t>
            </a:r>
            <a:r>
              <a:rPr lang="en-US" dirty="0" smtClean="0"/>
              <a:t> Merchant Bankers in this category act as a consultant, advisor, portfolio manager, and underwriter. They cannot be an issue manager of their own but can act as co-manager.</a:t>
            </a:r>
          </a:p>
          <a:p>
            <a:pPr algn="just"/>
            <a:r>
              <a:rPr lang="en-US" b="1" dirty="0" smtClean="0"/>
              <a:t>Category 3:</a:t>
            </a:r>
            <a:r>
              <a:rPr lang="en-US" dirty="0" smtClean="0"/>
              <a:t> In this category, merchant bankers cannot do activities related to portfolio management, plus they can neither take issue management of their own nor act as a co-manager. They can act as a consultant, advisor, and underwriter.</a:t>
            </a:r>
          </a:p>
          <a:p>
            <a:pPr algn="just"/>
            <a:r>
              <a:rPr lang="en-US" b="1" dirty="0" smtClean="0"/>
              <a:t>Category 4:</a:t>
            </a:r>
            <a:r>
              <a:rPr lang="en-US" dirty="0" smtClean="0"/>
              <a:t> If the merchant banker lies in this category, then they can just act as a consultant or advisor to an issue of capital.</a:t>
            </a:r>
          </a:p>
          <a:p>
            <a:pPr marL="342900" indent="-342900"/>
            <a:endParaRPr lang="en-US" dirty="0" smtClean="0"/>
          </a:p>
          <a:p>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35846"/>
            <a:ext cx="8610600" cy="3139321"/>
          </a:xfrm>
          <a:prstGeom prst="rect">
            <a:avLst/>
          </a:prstGeom>
        </p:spPr>
        <p:txBody>
          <a:bodyPr wrap="square">
            <a:spAutoFit/>
          </a:bodyPr>
          <a:lstStyle/>
          <a:p>
            <a:pPr algn="just"/>
            <a:r>
              <a:rPr lang="en-US" dirty="0" smtClean="0"/>
              <a:t> Financial services can also be called financial intermediation. Financial intermediation is a process by which funds are </a:t>
            </a:r>
            <a:r>
              <a:rPr lang="en-US" dirty="0" err="1" smtClean="0"/>
              <a:t>mobilised</a:t>
            </a:r>
            <a:r>
              <a:rPr lang="en-US" dirty="0" smtClean="0"/>
              <a:t> from a large number of savers and make them available to all those who are in need of it and particularly to corporate customers. There are various institutions which render financial services. Some of the institutions are banks, investment companies, accounting firms, financial institutions, merchant banks, leasing companies, venture capital companies, factoring companies, mutual funds etc. These institutions provide variety of services to corporate enterprises. Such services are called financial services. Thus, services rendered by financial service </a:t>
            </a:r>
            <a:r>
              <a:rPr lang="en-US" dirty="0" err="1" smtClean="0"/>
              <a:t>organisations</a:t>
            </a:r>
            <a:r>
              <a:rPr lang="en-US" dirty="0" smtClean="0"/>
              <a:t> to industrial enterprises and to ultimate consumer markets are called financial services. These are the services and facilities required for the smooth operation of the financial markets. In short, services provided by financial intermediaries are called financial services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pPr algn="just"/>
            <a:r>
              <a:rPr lang="en-US" b="1" dirty="0" smtClean="0"/>
              <a:t>Meaning of Mutual Funds</a:t>
            </a:r>
            <a:r>
              <a:rPr lang="en-US" dirty="0" smtClean="0"/>
              <a:t> Small investors generally do not have adequate time, knowledge, experience and resources for directly entering the capital market. Hence they depend on an intermediary. This financial intermediary is called mutual fund.</a:t>
            </a:r>
          </a:p>
          <a:p>
            <a:pPr algn="just"/>
            <a:endParaRPr lang="en-US" dirty="0" smtClean="0"/>
          </a:p>
          <a:p>
            <a:pPr algn="just"/>
            <a:r>
              <a:rPr lang="en-US" dirty="0" smtClean="0"/>
              <a:t> Mutual funds are corporations that accept money from savers and then use these funds to buy stocks, long term funds or short term debt instruments issued by firms or governments. These are financial intermediaries that collect the savings of investors and invest them in a large and well diversified portfolio of securities such as money market instruments, corporate and government bonds and equity shares of joint stock companies. They invest the funds collected from investors in a wide variety of securities i.e. through diversification. In this way it reduces risk.</a:t>
            </a:r>
          </a:p>
          <a:p>
            <a:pPr algn="just"/>
            <a:endParaRPr lang="en-US" dirty="0" smtClean="0"/>
          </a:p>
          <a:p>
            <a:pPr algn="just"/>
            <a:r>
              <a:rPr lang="en-US" dirty="0" smtClean="0"/>
              <a:t> Mutual fund works on the principle of “small drops of water make a big ocean”. It is a form of collective investment. To get the surplus funds from investors, it adopts a simple technique. Each fund is divided into a small share called ‘units’ of equal value. Each investor is allocated units in promotion to the size of his investment.</a:t>
            </a:r>
          </a:p>
          <a:p>
            <a:pPr algn="just"/>
            <a:endParaRPr lang="en-US" dirty="0" smtClean="0"/>
          </a:p>
          <a:p>
            <a:pPr algn="just"/>
            <a:r>
              <a:rPr lang="en-US" dirty="0" smtClean="0"/>
              <a:t>SEBI (mutual funds) Regulations, 1993 defines a mutual fund as ‘a fund established in the form of a trust by a sponsor, to raise monies by the trustees through the sale of units to the public, under one or more schemes, for investing in securities in accordance with these regulations.</a:t>
            </a:r>
          </a:p>
          <a:p>
            <a:pPr algn="just"/>
            <a:endParaRPr lang="en-US" dirty="0" smtClean="0"/>
          </a:p>
          <a:p>
            <a:pPr algn="just"/>
            <a:r>
              <a:rPr lang="en-US" dirty="0" smtClean="0"/>
              <a:t> In short, a mutual fund collects the savings from small investors, invests them in government and other corporate securities and earns income through interest and dividends, besides capital gains.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Mutual fund ppt Slide 6"/>
          <p:cNvPicPr>
            <a:picLocks noChangeAspect="1" noChangeArrowheads="1"/>
          </p:cNvPicPr>
          <p:nvPr/>
        </p:nvPicPr>
        <p:blipFill>
          <a:blip r:embed="rId2"/>
          <a:srcRect/>
          <a:stretch>
            <a:fillRect/>
          </a:stretch>
        </p:blipFill>
        <p:spPr bwMode="auto">
          <a:xfrm>
            <a:off x="304800" y="609600"/>
            <a:ext cx="8501743" cy="54102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Organisation Structure of Mutual Funds in India - GETMONEYRICH"/>
          <p:cNvPicPr>
            <a:picLocks noChangeAspect="1" noChangeArrowheads="1"/>
          </p:cNvPicPr>
          <p:nvPr/>
        </p:nvPicPr>
        <p:blipFill>
          <a:blip r:embed="rId2"/>
          <a:srcRect/>
          <a:stretch>
            <a:fillRect/>
          </a:stretch>
        </p:blipFill>
        <p:spPr bwMode="auto">
          <a:xfrm>
            <a:off x="457200" y="457200"/>
            <a:ext cx="8153400" cy="5781788"/>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r>
              <a:rPr lang="en-US" b="1" dirty="0" smtClean="0"/>
              <a:t>Features of Mutual Funds :</a:t>
            </a:r>
          </a:p>
          <a:p>
            <a:r>
              <a:rPr lang="en-US" dirty="0" smtClean="0"/>
              <a:t>Mutual fund possesses the following features: </a:t>
            </a:r>
          </a:p>
          <a:p>
            <a:pPr marL="342900" indent="-342900">
              <a:buAutoNum type="arabicPeriod"/>
            </a:pPr>
            <a:r>
              <a:rPr lang="en-US" dirty="0" smtClean="0"/>
              <a:t>Mutual fund mobilizes funds from small as well as large investors by selling units. </a:t>
            </a:r>
          </a:p>
          <a:p>
            <a:pPr marL="342900" indent="-342900">
              <a:buAutoNum type="arabicPeriod"/>
            </a:pPr>
            <a:r>
              <a:rPr lang="en-US" dirty="0" smtClean="0"/>
              <a:t>Mutual fund provides an ideal opportunity to small investors an ideal avenue for investment.</a:t>
            </a:r>
          </a:p>
          <a:p>
            <a:pPr marL="342900" indent="-342900">
              <a:buAutoNum type="arabicPeriod"/>
            </a:pPr>
            <a:r>
              <a:rPr lang="en-US" dirty="0" smtClean="0"/>
              <a:t> Mutual fund enables the investors to enjoy the benefit of professional and expert management of their funds. </a:t>
            </a:r>
          </a:p>
          <a:p>
            <a:pPr marL="342900" indent="-342900">
              <a:buAutoNum type="arabicPeriod"/>
            </a:pPr>
            <a:r>
              <a:rPr lang="en-US" dirty="0" smtClean="0"/>
              <a:t>Mutual fund invests the savings collected in a wide portfolio of securities in order to maximize return and minimize risk for the benefit of investors. </a:t>
            </a:r>
          </a:p>
          <a:p>
            <a:pPr marL="342900" indent="-342900">
              <a:buAutoNum type="arabicPeriod"/>
            </a:pPr>
            <a:r>
              <a:rPr lang="en-US" dirty="0" smtClean="0"/>
              <a:t>Mutual fund provides switching facilities to investors who can switch from one scheme to another. </a:t>
            </a:r>
          </a:p>
          <a:p>
            <a:pPr marL="342900" indent="-342900">
              <a:buAutoNum type="arabicPeriod"/>
            </a:pPr>
            <a:r>
              <a:rPr lang="en-US" dirty="0" smtClean="0"/>
              <a:t>Various schemes offered by mutual funds provide tax benefits to the investors. </a:t>
            </a:r>
          </a:p>
          <a:p>
            <a:pPr marL="342900" indent="-342900">
              <a:buAutoNum type="arabicPeriod"/>
            </a:pPr>
            <a:r>
              <a:rPr lang="en-US" dirty="0" smtClean="0"/>
              <a:t> In India mutual funds are regulated by agencies like SEBI. </a:t>
            </a:r>
          </a:p>
          <a:p>
            <a:pPr marL="342900" indent="-342900">
              <a:buAutoNum type="arabicPeriod"/>
            </a:pPr>
            <a:r>
              <a:rPr lang="en-US" dirty="0" smtClean="0"/>
              <a:t>The cost of purchase and sale of mutual fund units is low. </a:t>
            </a:r>
          </a:p>
          <a:p>
            <a:pPr marL="342900" indent="-342900">
              <a:buAutoNum type="arabicPeriod"/>
            </a:pPr>
            <a:r>
              <a:rPr lang="en-US" dirty="0" smtClean="0"/>
              <a:t>Mutual funds contribute to the economic development of a country.</a:t>
            </a:r>
          </a:p>
          <a:p>
            <a:endParaRPr lang="en-US" b="1" dirty="0" smtClean="0"/>
          </a:p>
          <a:p>
            <a:r>
              <a:rPr lang="en-US" b="1" dirty="0" smtClean="0"/>
              <a:t>Objectives of Mutual Funds</a:t>
            </a:r>
            <a:endParaRPr lang="en-US" dirty="0" smtClean="0"/>
          </a:p>
          <a:p>
            <a:pPr marL="342900" indent="-342900">
              <a:buAutoNum type="arabicPeriod"/>
            </a:pPr>
            <a:r>
              <a:rPr lang="en-US" dirty="0" smtClean="0"/>
              <a:t>To </a:t>
            </a:r>
            <a:r>
              <a:rPr lang="en-US" dirty="0" err="1" smtClean="0"/>
              <a:t>mobilise</a:t>
            </a:r>
            <a:r>
              <a:rPr lang="en-US" dirty="0" smtClean="0"/>
              <a:t> savings of people. </a:t>
            </a:r>
          </a:p>
          <a:p>
            <a:pPr marL="342900" indent="-342900">
              <a:buAutoNum type="arabicPeriod"/>
            </a:pPr>
            <a:r>
              <a:rPr lang="en-US" dirty="0" smtClean="0"/>
              <a:t>To offer a convenient way for the small investors to enter the capital and the money market</a:t>
            </a:r>
          </a:p>
          <a:p>
            <a:pPr marL="342900" indent="-342900">
              <a:buAutoNum type="arabicPeriod"/>
            </a:pPr>
            <a:r>
              <a:rPr lang="en-US" dirty="0" smtClean="0"/>
              <a:t>To tap domestic savings and channelize them for profitable investment.</a:t>
            </a:r>
          </a:p>
          <a:p>
            <a:pPr marL="342900" indent="-342900">
              <a:buAutoNum type="arabicPeriod"/>
            </a:pPr>
            <a:r>
              <a:rPr lang="en-US" dirty="0" smtClean="0"/>
              <a:t>To enable the investors to share the prosperity of the capital market.</a:t>
            </a:r>
          </a:p>
          <a:p>
            <a:pPr marL="342900" indent="-342900">
              <a:buAutoNum type="arabicPeriod"/>
            </a:pPr>
            <a:r>
              <a:rPr lang="en-US" dirty="0" smtClean="0"/>
              <a:t>To act as agents for growth and stability of the capital market. </a:t>
            </a:r>
          </a:p>
          <a:p>
            <a:pPr marL="342900" indent="-342900">
              <a:buAutoNum type="arabicPeriod"/>
            </a:pPr>
            <a:r>
              <a:rPr lang="en-US" dirty="0" smtClean="0"/>
              <a:t>To attract investments from the risk </a:t>
            </a:r>
            <a:r>
              <a:rPr lang="en-US" dirty="0" err="1" smtClean="0"/>
              <a:t>aversers</a:t>
            </a:r>
            <a:r>
              <a:rPr lang="en-US" dirty="0" smtClean="0"/>
              <a:t>.</a:t>
            </a:r>
          </a:p>
          <a:p>
            <a:pPr marL="342900" indent="-342900">
              <a:buAutoNum type="arabicPeriod"/>
            </a:pPr>
            <a:r>
              <a:rPr lang="en-US" dirty="0" smtClean="0"/>
              <a:t>To facilitate the orderly development of the capital market.</a:t>
            </a:r>
          </a:p>
          <a:p>
            <a:pPr marL="342900" indent="-342900"/>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ypes of Mutual Funds"/>
          <p:cNvPicPr>
            <a:picLocks noChangeAspect="1" noChangeArrowheads="1"/>
          </p:cNvPicPr>
          <p:nvPr/>
        </p:nvPicPr>
        <p:blipFill>
          <a:blip r:embed="rId2"/>
          <a:srcRect/>
          <a:stretch>
            <a:fillRect/>
          </a:stretch>
        </p:blipFill>
        <p:spPr bwMode="auto">
          <a:xfrm>
            <a:off x="304800" y="381000"/>
            <a:ext cx="8560645" cy="62484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9144000" cy="6740307"/>
          </a:xfrm>
          <a:prstGeom prst="rect">
            <a:avLst/>
          </a:prstGeom>
        </p:spPr>
        <p:txBody>
          <a:bodyPr wrap="square">
            <a:spAutoFit/>
          </a:bodyPr>
          <a:lstStyle/>
          <a:p>
            <a:pPr marL="342900" indent="-342900" algn="just">
              <a:buAutoNum type="alphaUcPeriod"/>
            </a:pPr>
            <a:r>
              <a:rPr lang="en-US" b="1" dirty="0" smtClean="0"/>
              <a:t>On the basis of Operation </a:t>
            </a:r>
          </a:p>
          <a:p>
            <a:pPr marL="342900" indent="-342900" algn="just">
              <a:buAutoNum type="arabicPeriod"/>
            </a:pPr>
            <a:r>
              <a:rPr lang="en-US" b="1" dirty="0" smtClean="0"/>
              <a:t>Close ended funds</a:t>
            </a:r>
            <a:r>
              <a:rPr lang="en-US" dirty="0" smtClean="0"/>
              <a:t>: Under this type of fund, the size of the fund and its duration are fixed in advance. Once the subscription reaches the predetermined level, the entry of investors will be closed. After the expiry of the fixed period, the entire corpus is disinvested and the proceeds are distributed to the unit holders in proportion to their holding.</a:t>
            </a:r>
          </a:p>
          <a:p>
            <a:pPr marL="342900" indent="-342900" algn="just"/>
            <a:r>
              <a:rPr lang="en-US" dirty="0" smtClean="0"/>
              <a:t> Features of Close ended Funds</a:t>
            </a:r>
          </a:p>
          <a:p>
            <a:pPr marL="342900" indent="-342900" algn="just"/>
            <a:r>
              <a:rPr lang="en-US" dirty="0" smtClean="0"/>
              <a:t> (a) The period and the target amount of the fund is fixed beforehand. </a:t>
            </a:r>
          </a:p>
          <a:p>
            <a:pPr marL="342900" indent="-342900" algn="just"/>
            <a:r>
              <a:rPr lang="en-US" dirty="0" smtClean="0"/>
              <a:t> (b) Once the period is over and/ or the target is reached, the subscription will be closed (i.e. investors cannot purchase any more units). </a:t>
            </a:r>
          </a:p>
          <a:p>
            <a:pPr marL="342900" indent="-342900" algn="just"/>
            <a:r>
              <a:rPr lang="en-US" dirty="0" smtClean="0"/>
              <a:t>(c) The main objective is capital appreciation. </a:t>
            </a:r>
          </a:p>
          <a:p>
            <a:pPr marL="342900" indent="-342900" algn="just"/>
            <a:r>
              <a:rPr lang="en-US" dirty="0" smtClean="0"/>
              <a:t>(d) At the time of redemption, the entire investment is liquidated and the proceeds are liquidated and the proceeds are distributed among the unit holders.</a:t>
            </a:r>
          </a:p>
          <a:p>
            <a:pPr marL="342900" indent="-342900" algn="just"/>
            <a:r>
              <a:rPr lang="en-US" dirty="0" smtClean="0"/>
              <a:t> (e) Units are listed and traded in stock exchanges. </a:t>
            </a:r>
          </a:p>
          <a:p>
            <a:pPr marL="342900" indent="-342900" algn="just"/>
            <a:r>
              <a:rPr lang="en-US" dirty="0" smtClean="0"/>
              <a:t>(f) Generally the prices of units are quoted at a discount of </a:t>
            </a:r>
            <a:r>
              <a:rPr lang="en-US" dirty="0" err="1" smtClean="0"/>
              <a:t>upto</a:t>
            </a:r>
            <a:r>
              <a:rPr lang="en-US" dirty="0" smtClean="0"/>
              <a:t> 40% below their net asset value.</a:t>
            </a:r>
          </a:p>
          <a:p>
            <a:pPr marL="342900" indent="-342900" algn="just"/>
            <a:r>
              <a:rPr lang="en-US" dirty="0" smtClean="0"/>
              <a:t>2. </a:t>
            </a:r>
            <a:r>
              <a:rPr lang="en-US" b="1" dirty="0" smtClean="0"/>
              <a:t>Open-ended funds: </a:t>
            </a:r>
            <a:r>
              <a:rPr lang="en-US" dirty="0" smtClean="0"/>
              <a:t>This is the just reverse of close-ended funds. Under this scheme the size of the fund and / or the period of the fund is not fixed in advance. The investors are free to buy and sell any number of units at any point of time. </a:t>
            </a:r>
          </a:p>
          <a:p>
            <a:pPr marL="342900" indent="-342900" algn="just"/>
            <a:r>
              <a:rPr lang="en-US" dirty="0" smtClean="0"/>
              <a:t>Features of Open-ended Funds </a:t>
            </a:r>
          </a:p>
          <a:p>
            <a:pPr marL="342900" indent="-342900" algn="just">
              <a:buAutoNum type="alphaLcParenBoth"/>
            </a:pPr>
            <a:r>
              <a:rPr lang="en-US" dirty="0" smtClean="0"/>
              <a:t>The investors are free to buy and sell units. There is no time limit. </a:t>
            </a:r>
          </a:p>
          <a:p>
            <a:pPr marL="342900" indent="-342900" algn="just">
              <a:buAutoNum type="alphaLcParenBoth"/>
            </a:pPr>
            <a:r>
              <a:rPr lang="en-US" dirty="0" smtClean="0"/>
              <a:t>These are not trade in stock exchanges.</a:t>
            </a:r>
          </a:p>
          <a:p>
            <a:pPr marL="342900" indent="-342900" algn="just">
              <a:buAutoNum type="alphaLcParenBoth"/>
            </a:pPr>
            <a:r>
              <a:rPr lang="en-US" dirty="0" smtClean="0"/>
              <a:t>Units can be sold at any time. </a:t>
            </a:r>
          </a:p>
          <a:p>
            <a:pPr marL="342900" indent="-342900" algn="just">
              <a:buAutoNum type="alphaLcParenBoth"/>
            </a:pPr>
            <a:r>
              <a:rPr lang="en-US" dirty="0" smtClean="0"/>
              <a:t>(d) The main motive income generation (dividend etc.) (e) The prices are linked to the net asset value because units are not listed on the stock exchange.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pPr algn="just"/>
            <a:r>
              <a:rPr lang="en-US" b="1" dirty="0" smtClean="0"/>
              <a:t>B. On the basis of return/ income </a:t>
            </a:r>
          </a:p>
          <a:p>
            <a:pPr marL="342900" indent="-342900" algn="just">
              <a:buAutoNum type="arabicPeriod"/>
            </a:pPr>
            <a:r>
              <a:rPr lang="en-US" b="1" dirty="0" smtClean="0"/>
              <a:t>Income fund: </a:t>
            </a:r>
            <a:r>
              <a:rPr lang="en-US" dirty="0" smtClean="0"/>
              <a:t>This scheme aims at generating regular and periodical income to the members. Such funds are offered in two forms. The first scheme earns a target constant income at relatively low risk. The second scheme offers the maximum possible income.</a:t>
            </a:r>
          </a:p>
          <a:p>
            <a:pPr marL="342900" indent="-342900" algn="just"/>
            <a:r>
              <a:rPr lang="en-US" dirty="0" smtClean="0"/>
              <a:t>Features of Income Funds</a:t>
            </a:r>
          </a:p>
          <a:p>
            <a:pPr marL="342900" indent="-342900" algn="just"/>
            <a:r>
              <a:rPr lang="en-US" dirty="0" smtClean="0"/>
              <a:t> (a) The investors get a regular income at periodic intervals. </a:t>
            </a:r>
          </a:p>
          <a:p>
            <a:pPr marL="342900" indent="-342900" algn="just"/>
            <a:r>
              <a:rPr lang="en-US" dirty="0" smtClean="0"/>
              <a:t>(b) The main objective is to declare dividend and not capital appreciation. </a:t>
            </a:r>
          </a:p>
          <a:p>
            <a:pPr marL="342900" indent="-342900" algn="just"/>
            <a:r>
              <a:rPr lang="en-US" dirty="0" smtClean="0"/>
              <a:t>(c) The pattern of investment is oriented towards high and fixed income yielding securities like bonds, debentures etc. </a:t>
            </a:r>
          </a:p>
          <a:p>
            <a:pPr marL="342900" indent="-342900" algn="just"/>
            <a:r>
              <a:rPr lang="en-US" dirty="0" smtClean="0"/>
              <a:t>(d) It is best suited to the old and retired people.</a:t>
            </a:r>
          </a:p>
          <a:p>
            <a:pPr marL="342900" indent="-342900" algn="just"/>
            <a:r>
              <a:rPr lang="en-US" dirty="0" smtClean="0"/>
              <a:t> (e) It focuses on short run gains only.</a:t>
            </a:r>
          </a:p>
          <a:p>
            <a:pPr marL="342900" indent="-342900" algn="just"/>
            <a:r>
              <a:rPr lang="en-US" b="1" dirty="0" smtClean="0"/>
              <a:t>2. Growth fund</a:t>
            </a:r>
            <a:r>
              <a:rPr lang="en-US" dirty="0" smtClean="0"/>
              <a:t>: Growth fund offers the advantage of capital appreciation. It means growth fund concentrates mainly on long run gains. It does not offers regular income. In short, growth funds aim at capital appreciation in the long run. Hence they have been described as “Nest Eggs” investments or long haul investments.</a:t>
            </a:r>
          </a:p>
          <a:p>
            <a:pPr marL="342900" indent="-342900" algn="just"/>
            <a:r>
              <a:rPr lang="en-US" dirty="0" smtClean="0"/>
              <a:t> Features of Growth Funds</a:t>
            </a:r>
          </a:p>
          <a:p>
            <a:pPr marL="342900" indent="-342900" algn="just"/>
            <a:r>
              <a:rPr lang="en-US" dirty="0" smtClean="0"/>
              <a:t> (a) It meets the investors’ need for capital appreciation. </a:t>
            </a:r>
          </a:p>
          <a:p>
            <a:pPr marL="342900" indent="-342900" algn="just"/>
            <a:r>
              <a:rPr lang="en-US" dirty="0" smtClean="0"/>
              <a:t>(b) Funds are invested in equities with high growth potentials in order to get capital appreciation. </a:t>
            </a:r>
          </a:p>
          <a:p>
            <a:pPr marL="342900" indent="-342900" algn="just"/>
            <a:r>
              <a:rPr lang="en-US" dirty="0" smtClean="0"/>
              <a:t>(c) It tries to get capital appreciation by taking much risk. </a:t>
            </a:r>
          </a:p>
          <a:p>
            <a:pPr marL="342900" indent="-342900" algn="just"/>
            <a:r>
              <a:rPr lang="en-US" dirty="0" smtClean="0"/>
              <a:t>(d) It may declare dividend. But the main objective is capital appreciation. </a:t>
            </a:r>
          </a:p>
          <a:p>
            <a:pPr marL="342900" indent="-342900" algn="just"/>
            <a:r>
              <a:rPr lang="en-US" dirty="0" smtClean="0"/>
              <a:t>(e) This is best suited to salaried and business people.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r>
              <a:rPr lang="en-US" dirty="0" smtClean="0"/>
              <a:t>3</a:t>
            </a:r>
            <a:r>
              <a:rPr lang="en-US" b="1" dirty="0" smtClean="0"/>
              <a:t>. Conservative fund: </a:t>
            </a:r>
            <a:r>
              <a:rPr lang="en-US" dirty="0" smtClean="0"/>
              <a:t>This aims at providing a reasonable rate of return, protecting the value of the investment and getting capital appreciation. Hence the investment is made in growth oriented securities that are capable of appreciating in the long run.</a:t>
            </a:r>
          </a:p>
          <a:p>
            <a:endParaRPr lang="en-US" dirty="0" smtClean="0"/>
          </a:p>
          <a:p>
            <a:r>
              <a:rPr lang="en-US" b="1" dirty="0" smtClean="0"/>
              <a:t>C. On the basis of Investment </a:t>
            </a:r>
          </a:p>
          <a:p>
            <a:pPr marL="342900" indent="-342900">
              <a:buAutoNum type="arabicPeriod"/>
            </a:pPr>
            <a:r>
              <a:rPr lang="en-US" dirty="0" smtClean="0"/>
              <a:t>Equity fund: it mainly consists of equity based investments. It carried a high degree of risk. Such funds do well in periods of </a:t>
            </a:r>
            <a:r>
              <a:rPr lang="en-US" dirty="0" err="1" smtClean="0"/>
              <a:t>favourable</a:t>
            </a:r>
            <a:r>
              <a:rPr lang="en-US" dirty="0" smtClean="0"/>
              <a:t> capital market trends. </a:t>
            </a:r>
          </a:p>
          <a:p>
            <a:pPr marL="342900" indent="-342900">
              <a:buAutoNum type="arabicPeriod"/>
            </a:pPr>
            <a:r>
              <a:rPr lang="en-US" dirty="0" smtClean="0"/>
              <a:t>Bond fund: It mainly consists of fixed income securities like bonds, debentures etc. It concentrates mostly on income rather than capital gains. It carries lower risk. It offers secure and steady income. But there is no chance of capital appreciation. </a:t>
            </a:r>
          </a:p>
          <a:p>
            <a:pPr marL="342900" indent="-342900">
              <a:buAutoNum type="arabicPeriod"/>
            </a:pPr>
            <a:r>
              <a:rPr lang="en-US" dirty="0" smtClean="0"/>
              <a:t>Balanced fund: It has a mix of debt and equity in the portfolio of investments. It aims at distributing regular income as well as capital appreciation. This is achieved by balancing the investments between the high growth equity shares and also the fixed income earning securities. </a:t>
            </a:r>
          </a:p>
          <a:p>
            <a:pPr marL="342900" indent="-342900">
              <a:buAutoNum type="arabicPeriod"/>
            </a:pPr>
            <a:r>
              <a:rPr lang="en-US" dirty="0" smtClean="0"/>
              <a:t>Fund of fund scheme: In this case funds of one mutual fund are invested in the units of other mutual funds.</a:t>
            </a:r>
          </a:p>
          <a:p>
            <a:pPr marL="342900" indent="-342900">
              <a:buAutoNum type="arabicPeriod"/>
            </a:pPr>
            <a:r>
              <a:rPr lang="en-US" dirty="0" smtClean="0"/>
              <a:t>Taxation fund: This is basically a growth oriented fund. It offers tax rebates to the investors. It is suitable to salaried people. </a:t>
            </a:r>
          </a:p>
          <a:p>
            <a:pPr marL="342900" indent="-342900">
              <a:buAutoNum type="arabicPeriod"/>
            </a:pPr>
            <a:r>
              <a:rPr lang="en-US" dirty="0" smtClean="0"/>
              <a:t>Leverage fund: In this case the funds are invested from the amounts mobilized from small investors as well as money borrowed from capital market. Thus it gives the benefit of leverage to the mutual fund investors. The main aim is to increase the size of the value of portfolio. This occurs when the gains from the borrowed funds are more than the cost of the borrowed funds. The gains are distributed to unit holders.</a:t>
            </a:r>
          </a:p>
          <a:p>
            <a:pPr marL="342900" indent="-342900">
              <a:buAutoNum type="arabicPeriod"/>
            </a:pPr>
            <a:r>
              <a:rPr lang="en-US" dirty="0" smtClean="0"/>
              <a:t>Off shore mutual funds: The sources of investments for these funds are from abroad.</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200"/>
            <a:ext cx="8839200" cy="6494085"/>
          </a:xfrm>
          <a:prstGeom prst="rect">
            <a:avLst/>
          </a:prstGeom>
        </p:spPr>
        <p:txBody>
          <a:bodyPr wrap="square">
            <a:spAutoFit/>
          </a:bodyPr>
          <a:lstStyle/>
          <a:p>
            <a:pPr algn="just"/>
            <a:r>
              <a:rPr lang="en-US" sz="2000" b="1" dirty="0" smtClean="0"/>
              <a:t>Stock broking</a:t>
            </a:r>
            <a:r>
              <a:rPr lang="en-US" dirty="0" smtClean="0"/>
              <a:t> </a:t>
            </a:r>
          </a:p>
          <a:p>
            <a:pPr algn="just"/>
            <a:r>
              <a:rPr lang="en-US" dirty="0" smtClean="0"/>
              <a:t>It is </a:t>
            </a:r>
            <a:r>
              <a:rPr lang="en-US" dirty="0" smtClean="0"/>
              <a:t>a service which gives retail and institutional investors the opportunity to buy and sell equities</a:t>
            </a:r>
            <a:r>
              <a:rPr lang="en-US" dirty="0" smtClean="0"/>
              <a:t>.</a:t>
            </a:r>
          </a:p>
          <a:p>
            <a:pPr algn="just"/>
            <a:r>
              <a:rPr lang="en-US" dirty="0" smtClean="0"/>
              <a:t>There are several different services a stockbroker can provide:</a:t>
            </a:r>
          </a:p>
          <a:p>
            <a:pPr algn="just"/>
            <a:r>
              <a:rPr lang="en-US" b="1" dirty="0" smtClean="0"/>
              <a:t>Execution-only</a:t>
            </a:r>
            <a:r>
              <a:rPr lang="en-US" dirty="0" smtClean="0"/>
              <a:t> stockbrokers will complete orders on your behalf, but do not offer any advice</a:t>
            </a:r>
          </a:p>
          <a:p>
            <a:pPr algn="just"/>
            <a:r>
              <a:rPr lang="en-US" b="1" dirty="0" smtClean="0"/>
              <a:t>Advisory </a:t>
            </a:r>
            <a:r>
              <a:rPr lang="en-US" dirty="0" smtClean="0"/>
              <a:t>stockbrokers will offer advice on where to trade, but only trade on orders submitted by you</a:t>
            </a:r>
          </a:p>
          <a:p>
            <a:pPr algn="just"/>
            <a:r>
              <a:rPr lang="en-US" b="1" dirty="0" smtClean="0"/>
              <a:t>Discretionary </a:t>
            </a:r>
            <a:r>
              <a:rPr lang="en-US" dirty="0" smtClean="0"/>
              <a:t>stockbrokers will trade on your behalf, executing trades without your input</a:t>
            </a:r>
          </a:p>
          <a:p>
            <a:pPr algn="just"/>
            <a:endParaRPr lang="en-US" dirty="0" smtClean="0"/>
          </a:p>
          <a:p>
            <a:pPr algn="just"/>
            <a:r>
              <a:rPr lang="en-US" dirty="0" smtClean="0"/>
              <a:t>Share </a:t>
            </a:r>
            <a:r>
              <a:rPr lang="en-US" dirty="0" smtClean="0"/>
              <a:t>brokers in </a:t>
            </a:r>
            <a:r>
              <a:rPr lang="en-US" dirty="0" smtClean="0">
                <a:hlinkClick r:id="rId2" tooltip="India"/>
              </a:rPr>
              <a:t>India</a:t>
            </a:r>
            <a:r>
              <a:rPr lang="en-US" dirty="0" smtClean="0"/>
              <a:t> are governed by the </a:t>
            </a:r>
            <a:r>
              <a:rPr lang="en-US" dirty="0" smtClean="0">
                <a:hlinkClick r:id="rId3" tooltip="Securities and Exchange Board of India Act, 1992"/>
              </a:rPr>
              <a:t>Securities and Exchange Board of India Act, 1992</a:t>
            </a:r>
            <a:r>
              <a:rPr lang="en-US" dirty="0" smtClean="0"/>
              <a:t> and brokers must register with the </a:t>
            </a:r>
            <a:r>
              <a:rPr lang="en-US" dirty="0" smtClean="0">
                <a:hlinkClick r:id="rId4" tooltip="Securities and Exchange Board of India"/>
              </a:rPr>
              <a:t>Securities and Exchange Board of India</a:t>
            </a:r>
            <a:r>
              <a:rPr lang="en-US" dirty="0" smtClean="0"/>
              <a:t>. The </a:t>
            </a:r>
            <a:r>
              <a:rPr lang="en-US" dirty="0" smtClean="0">
                <a:hlinkClick r:id="rId5" tooltip="National Stock Exchange of India"/>
              </a:rPr>
              <a:t>National Stock Exchange of India</a:t>
            </a:r>
            <a:r>
              <a:rPr lang="en-US" dirty="0" smtClean="0"/>
              <a:t> and the </a:t>
            </a:r>
            <a:r>
              <a:rPr lang="en-US" dirty="0" smtClean="0">
                <a:hlinkClick r:id="rId6" tooltip="Bombay Stock Exchange"/>
              </a:rPr>
              <a:t>Bombay Stock Exchange</a:t>
            </a:r>
            <a:r>
              <a:rPr lang="en-US" dirty="0" smtClean="0"/>
              <a:t> via brokers, provide an ecosystem to investors to trade in capital markets through various channels- broker offices, investment advisor or screen-based electronic trading system. An individual employed by an investment firm must complete the National Institute of Securities Markets (NISM) exam and apply to SEBI for registration as an </a:t>
            </a:r>
            <a:r>
              <a:rPr lang="en-US" b="1" dirty="0" smtClean="0"/>
              <a:t>Investment</a:t>
            </a:r>
            <a:r>
              <a:rPr lang="en-US" dirty="0" smtClean="0"/>
              <a:t> Advisor</a:t>
            </a:r>
            <a:r>
              <a:rPr lang="en-US" dirty="0" smtClean="0"/>
              <a:t>.</a:t>
            </a:r>
            <a:endParaRPr lang="en-US" baseline="30000" dirty="0" smtClean="0"/>
          </a:p>
          <a:p>
            <a:pPr algn="just"/>
            <a:endParaRPr lang="en-US" dirty="0" smtClean="0"/>
          </a:p>
          <a:p>
            <a:pPr algn="just"/>
            <a:r>
              <a:rPr lang="en-US" dirty="0" smtClean="0"/>
              <a:t>Stock market advisory and research services are highly regulated in India. Only SEBI registered stock advisory and investment research analysts are allowed to do so. The complete details of these authorized persons are available on website of SEBI for protection of investors.</a:t>
            </a:r>
          </a:p>
          <a:p>
            <a:endParaRPr lang="en-US"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991600" cy="7294305"/>
          </a:xfrm>
          <a:prstGeom prst="rect">
            <a:avLst/>
          </a:prstGeom>
        </p:spPr>
        <p:txBody>
          <a:bodyPr wrap="square">
            <a:spAutoFit/>
          </a:bodyPr>
          <a:lstStyle/>
          <a:p>
            <a:r>
              <a:rPr lang="en-US" b="1" dirty="0" smtClean="0"/>
              <a:t>What do stockbrokers do?</a:t>
            </a:r>
          </a:p>
          <a:p>
            <a:pPr algn="just"/>
            <a:r>
              <a:rPr lang="en-US" dirty="0" smtClean="0"/>
              <a:t>Stockbrokers serve as intermediaries between markets (e.g. exchanges) and the investing public. Brokers take order from customers and try to fill them at the best price possible. In return, they earn a fee known as a commission. Today, many stockbrokers have transitioned to financial advisors or planners as online brokerage platforms allow users to enter their own orders via the web or mobile app</a:t>
            </a:r>
            <a:r>
              <a:rPr lang="en-US" dirty="0" smtClean="0"/>
              <a:t>.</a:t>
            </a:r>
          </a:p>
          <a:p>
            <a:pPr algn="just"/>
            <a:endParaRPr lang="en-US" b="1" dirty="0" smtClean="0"/>
          </a:p>
          <a:p>
            <a:r>
              <a:rPr lang="en-US" b="1" dirty="0" smtClean="0"/>
              <a:t>Educational Requirements for </a:t>
            </a:r>
            <a:r>
              <a:rPr lang="en-US" b="1" dirty="0" smtClean="0"/>
              <a:t>Stockbrokers</a:t>
            </a:r>
          </a:p>
          <a:p>
            <a:pPr algn="just"/>
            <a:r>
              <a:rPr lang="en-US" dirty="0" smtClean="0"/>
              <a:t>A </a:t>
            </a:r>
            <a:r>
              <a:rPr lang="en-US" dirty="0" smtClean="0"/>
              <a:t>bachelor's degree in finance or business administration is typically required for stockbrokers. A strong understanding of financial laws and regulations, </a:t>
            </a:r>
            <a:r>
              <a:rPr lang="en-US" u="sng" dirty="0" smtClean="0">
                <a:hlinkClick r:id="rId2"/>
              </a:rPr>
              <a:t>accounting methods</a:t>
            </a:r>
            <a:r>
              <a:rPr lang="en-US" dirty="0" smtClean="0"/>
              <a:t>, principles of economics and currency, financial planning, and financial </a:t>
            </a:r>
            <a:r>
              <a:rPr lang="en-US" u="sng" dirty="0" smtClean="0">
                <a:hlinkClick r:id="rId3"/>
              </a:rPr>
              <a:t>forecasting</a:t>
            </a:r>
            <a:r>
              <a:rPr lang="en-US" dirty="0" smtClean="0"/>
              <a:t> all are useful for working in the field</a:t>
            </a:r>
            <a:r>
              <a:rPr lang="en-US" dirty="0" smtClean="0"/>
              <a:t>.</a:t>
            </a:r>
          </a:p>
          <a:p>
            <a:pPr algn="just"/>
            <a:r>
              <a:rPr lang="en-US" dirty="0" smtClean="0"/>
              <a:t>Global </a:t>
            </a:r>
            <a:r>
              <a:rPr lang="en-US" dirty="0" smtClean="0"/>
              <a:t>credentials are also becoming increasingly sought-after as signals of legitimacy and financial acumen. Examples include the certified financial planner (</a:t>
            </a:r>
            <a:r>
              <a:rPr lang="en-US" u="sng" dirty="0" smtClean="0">
                <a:hlinkClick r:id="rId4"/>
              </a:rPr>
              <a:t>CFP</a:t>
            </a:r>
            <a:r>
              <a:rPr lang="en-US" dirty="0" smtClean="0"/>
              <a:t>) and chartered financial analyst (</a:t>
            </a:r>
            <a:r>
              <a:rPr lang="en-US" u="sng" dirty="0" smtClean="0">
                <a:hlinkClick r:id="rId5"/>
              </a:rPr>
              <a:t>CFA</a:t>
            </a:r>
            <a:r>
              <a:rPr lang="en-US" dirty="0" smtClean="0"/>
              <a:t>) designations</a:t>
            </a:r>
            <a:r>
              <a:rPr lang="en-US" dirty="0" smtClean="0"/>
              <a:t>.</a:t>
            </a:r>
          </a:p>
          <a:p>
            <a:pPr algn="just"/>
            <a:endParaRPr lang="en-US" dirty="0" smtClean="0"/>
          </a:p>
          <a:p>
            <a:r>
              <a:rPr lang="en-US" b="1" dirty="0" smtClean="0"/>
              <a:t>Understanding the Role of a Stockbroker</a:t>
            </a:r>
          </a:p>
          <a:p>
            <a:pPr algn="just"/>
            <a:r>
              <a:rPr lang="en-US" dirty="0" smtClean="0"/>
              <a:t>Buying or selling stocks requires access to one of the major exchanges such as the New York Stock Exchange (NYSE) or the NASDAQ. To trade on these exchanges you must be a member of the exchange or belong to a member firm. Member firms and many of the individuals who work for them are licensed as brokers or broker-dealers by the Financial Industry Regulatory Authority (FINRA).</a:t>
            </a:r>
          </a:p>
          <a:p>
            <a:pPr algn="just"/>
            <a:r>
              <a:rPr lang="en-US" dirty="0" smtClean="0"/>
              <a:t>While it is possible for an individual investor to </a:t>
            </a:r>
            <a:r>
              <a:rPr lang="en-US" u="sng" dirty="0" smtClean="0">
                <a:hlinkClick r:id="rId6"/>
              </a:rPr>
              <a:t>buy stock shares directly</a:t>
            </a:r>
            <a:r>
              <a:rPr lang="en-US" dirty="0" smtClean="0"/>
              <a:t> from the company that issues them, it is much simpler to work with a stockbroker.</a:t>
            </a:r>
          </a:p>
          <a:p>
            <a:pPr algn="just"/>
            <a:endParaRPr lang="en-US" dirty="0" smtClean="0"/>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pPr algn="just"/>
            <a:r>
              <a:rPr lang="en-US" b="1" dirty="0" smtClean="0">
                <a:latin typeface="Times New Roman" pitchFamily="18" charset="0"/>
                <a:cs typeface="Times New Roman" pitchFamily="18" charset="0"/>
              </a:rPr>
              <a:t>Functions of financial services </a:t>
            </a:r>
          </a:p>
          <a:p>
            <a:pPr marL="342900" indent="-342900" algn="just">
              <a:buAutoNum type="arabicPeriod"/>
            </a:pPr>
            <a:r>
              <a:rPr lang="en-US" dirty="0" smtClean="0"/>
              <a:t>Facilitating transactions (exchange of goods and services) in the economy.</a:t>
            </a:r>
          </a:p>
          <a:p>
            <a:pPr marL="342900" indent="-342900" algn="just">
              <a:buAutoNum type="arabicPeriod"/>
            </a:pPr>
            <a:r>
              <a:rPr lang="en-US" dirty="0" smtClean="0"/>
              <a:t> 2. Mobilizing savings (for which the outlets would otherwise be much more limited). </a:t>
            </a:r>
          </a:p>
          <a:p>
            <a:pPr marL="342900" indent="-342900" algn="just">
              <a:buAutoNum type="arabicPeriod"/>
            </a:pPr>
            <a:r>
              <a:rPr lang="en-US" dirty="0" smtClean="0"/>
              <a:t>3. Allocating capital funds (notably to finance productive investment). </a:t>
            </a:r>
          </a:p>
          <a:p>
            <a:pPr marL="342900" indent="-342900" algn="just">
              <a:buAutoNum type="arabicPeriod"/>
            </a:pPr>
            <a:r>
              <a:rPr lang="en-US" dirty="0" smtClean="0"/>
              <a:t>4. Monitoring managers (so that the funds allocated will be spent as envisaged)</a:t>
            </a:r>
          </a:p>
          <a:p>
            <a:pPr marL="342900" indent="-342900" algn="just">
              <a:buAutoNum type="arabicPeriod"/>
            </a:pPr>
            <a:r>
              <a:rPr lang="en-US" dirty="0" smtClean="0"/>
              <a:t> 5. Transforming risk (reducing it through aggregation and enabling it to be carried by those more willing to bear it).</a:t>
            </a:r>
          </a:p>
          <a:p>
            <a:pPr marL="342900" indent="-342900" algn="just"/>
            <a:endParaRPr lang="en-US" b="1" dirty="0" smtClean="0"/>
          </a:p>
          <a:p>
            <a:pPr marL="342900" indent="-342900" algn="just"/>
            <a:r>
              <a:rPr lang="en-US" b="1" dirty="0" smtClean="0"/>
              <a:t> Characteristics or Nature of Financial Services </a:t>
            </a:r>
          </a:p>
          <a:p>
            <a:pPr marL="342900" indent="-342900" algn="just"/>
            <a:r>
              <a:rPr lang="en-US" dirty="0" smtClean="0"/>
              <a:t>From the following characteristics of financial services, we can understand their nature:</a:t>
            </a:r>
          </a:p>
          <a:p>
            <a:pPr marL="342900" indent="-342900" algn="just"/>
            <a:r>
              <a:rPr lang="en-US" dirty="0" smtClean="0"/>
              <a:t> 1. </a:t>
            </a:r>
            <a:r>
              <a:rPr lang="en-US" b="1" dirty="0" smtClean="0"/>
              <a:t>Intangibility: </a:t>
            </a:r>
            <a:r>
              <a:rPr lang="en-US" dirty="0" smtClean="0"/>
              <a:t>Financial services are intangible. Therefore, they cannot be standardized or reproduced in the same form. The institutions supplying the financial services should have a better image and confidence of the customers. Otherwise, they may not succeed. They have to focus on quality and innovation of their services. Then only they can build credibility and gain the trust of the customers. </a:t>
            </a:r>
          </a:p>
          <a:p>
            <a:pPr marL="342900" indent="-342900" algn="just"/>
            <a:endParaRPr lang="en-US" dirty="0" smtClean="0"/>
          </a:p>
          <a:p>
            <a:pPr marL="342900" indent="-342900" algn="just"/>
            <a:r>
              <a:rPr lang="en-US" dirty="0" smtClean="0"/>
              <a:t>2. </a:t>
            </a:r>
            <a:r>
              <a:rPr lang="en-US" b="1" dirty="0" smtClean="0"/>
              <a:t>Inseparability: </a:t>
            </a:r>
            <a:r>
              <a:rPr lang="en-US" dirty="0" smtClean="0"/>
              <a:t>Both production and supply of financial services have to be performed simultaneously. Hence, there should be perfect understanding between the financial service institutions and its customers. </a:t>
            </a:r>
          </a:p>
          <a:p>
            <a:pPr marL="342900" indent="-342900" algn="just"/>
            <a:endParaRPr lang="en-US" dirty="0" smtClean="0"/>
          </a:p>
          <a:p>
            <a:pPr marL="342900" indent="-342900" algn="just"/>
            <a:r>
              <a:rPr lang="en-US" dirty="0" smtClean="0"/>
              <a:t>3. </a:t>
            </a:r>
            <a:r>
              <a:rPr lang="en-US" b="1" dirty="0" smtClean="0"/>
              <a:t>Perishability: </a:t>
            </a:r>
            <a:r>
              <a:rPr lang="en-US" dirty="0" smtClean="0"/>
              <a:t>Like other services, financial services also require a match between demand and supply. Services cannot be stored. They have to be supplied when customers need them.</a:t>
            </a:r>
          </a:p>
          <a:p>
            <a:pPr marL="342900" indent="-342900" algn="just"/>
            <a:endParaRPr lang="en-US" dirty="0" smtClean="0"/>
          </a:p>
          <a:p>
            <a:pPr marL="342900" indent="-342900" algn="just"/>
            <a:r>
              <a:rPr lang="en-US" dirty="0" smtClean="0"/>
              <a:t>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28600" y="152400"/>
            <a:ext cx="8915400" cy="236988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Top stock brokers in India that are ruling the Indian share..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Zerodha</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Upstox</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India </a:t>
            </a:r>
            <a:r>
              <a:rPr kumimoji="0" lang="en-US" sz="20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Infoline</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(IIFL)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Sharekhan</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etc</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Angel Broking.</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33400"/>
            <a:ext cx="8839200" cy="5109091"/>
          </a:xfrm>
          <a:prstGeom prst="rect">
            <a:avLst/>
          </a:prstGeom>
        </p:spPr>
        <p:txBody>
          <a:bodyPr wrap="square">
            <a:spAutoFit/>
          </a:bodyPr>
          <a:lstStyle/>
          <a:p>
            <a:r>
              <a:rPr lang="en-US" sz="2000" b="1" dirty="0" smtClean="0"/>
              <a:t>Credit rating</a:t>
            </a:r>
            <a:r>
              <a:rPr lang="en-US" sz="2000" b="1" dirty="0" smtClean="0"/>
              <a:t>:</a:t>
            </a:r>
          </a:p>
          <a:p>
            <a:pPr algn="just"/>
            <a:r>
              <a:rPr lang="en-US" dirty="0" smtClean="0"/>
              <a:t>Credit </a:t>
            </a:r>
            <a:r>
              <a:rPr lang="en-US" dirty="0" smtClean="0"/>
              <a:t>rating means giving an expert opinion by a rating agency on the relative willingness and ability of the issuer of a debt instrument to meet the financial obligations in time and in full. It measures the relative risk of an issuer’s ability and willingness to repay both interest and principal over the period of the rated instrument. It is a </a:t>
            </a:r>
            <a:r>
              <a:rPr lang="en-US" dirty="0" err="1" smtClean="0"/>
              <a:t>judgement</a:t>
            </a:r>
            <a:r>
              <a:rPr lang="en-US" dirty="0" smtClean="0"/>
              <a:t> about a firm’s financial and business prospects. In short, credit rating means assessing the creditworthiness of a company by an independent </a:t>
            </a:r>
            <a:r>
              <a:rPr lang="en-US" dirty="0" err="1" smtClean="0"/>
              <a:t>organisation</a:t>
            </a:r>
            <a:r>
              <a:rPr lang="en-US" dirty="0" smtClean="0"/>
              <a:t>.</a:t>
            </a:r>
          </a:p>
          <a:p>
            <a:r>
              <a:rPr lang="en-US" b="1" dirty="0" smtClean="0"/>
              <a:t> Different Kinds of Credit Rating are Listed Below</a:t>
            </a:r>
            <a:endParaRPr lang="en-US" dirty="0" smtClean="0"/>
          </a:p>
          <a:p>
            <a:r>
              <a:rPr lang="en-US" dirty="0" smtClean="0"/>
              <a:t>Different kinds of credit rating are listed below:</a:t>
            </a:r>
          </a:p>
          <a:p>
            <a:r>
              <a:rPr lang="en-US" dirty="0" smtClean="0"/>
              <a:t>(1) Bond/debenture rating:</a:t>
            </a:r>
          </a:p>
          <a:p>
            <a:r>
              <a:rPr lang="en-US" dirty="0" smtClean="0"/>
              <a:t>(2) Equity rating:</a:t>
            </a:r>
          </a:p>
          <a:p>
            <a:r>
              <a:rPr lang="en-US" dirty="0" smtClean="0"/>
              <a:t>(3) Preference share rating:</a:t>
            </a:r>
          </a:p>
          <a:p>
            <a:r>
              <a:rPr lang="en-US" dirty="0" smtClean="0"/>
              <a:t>(4) Commercial paper rating:</a:t>
            </a:r>
          </a:p>
          <a:p>
            <a:r>
              <a:rPr lang="en-US" dirty="0" smtClean="0"/>
              <a:t>(5) Fixed deposits rating:</a:t>
            </a:r>
          </a:p>
          <a:p>
            <a:r>
              <a:rPr lang="en-US" dirty="0" smtClean="0"/>
              <a:t>(6) Borrowers rating:</a:t>
            </a:r>
          </a:p>
          <a:p>
            <a:r>
              <a:rPr lang="en-US" dirty="0" smtClean="0"/>
              <a:t>(7) Individuals rating:</a:t>
            </a:r>
          </a:p>
          <a:p>
            <a:pPr algn="just"/>
            <a:endParaRPr lang="en-US" dirty="0" smtClean="0"/>
          </a:p>
          <a:p>
            <a:pPr algn="just"/>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3" descr="Registration&#10;• Credit Rating agencies are regulated by SEBI.&#10;• Registration with SEBI is mandatory for carrying out&#10;the ra..."/>
          <p:cNvPicPr>
            <a:picLocks noChangeAspect="1" noChangeArrowheads="1"/>
          </p:cNvPicPr>
          <p:nvPr/>
        </p:nvPicPr>
        <p:blipFill>
          <a:blip r:embed="rId2"/>
          <a:srcRect/>
          <a:stretch>
            <a:fillRect/>
          </a:stretch>
        </p:blipFill>
        <p:spPr bwMode="auto">
          <a:xfrm>
            <a:off x="0" y="381000"/>
            <a:ext cx="4191000" cy="3606209"/>
          </a:xfrm>
          <a:prstGeom prst="rect">
            <a:avLst/>
          </a:prstGeom>
          <a:noFill/>
        </p:spPr>
      </p:pic>
      <p:pic>
        <p:nvPicPr>
          <p:cNvPr id="53250" name="Picture 2" descr="There are four Credit Rating agencies in&#10;India&#10;• CRISIL(Credit Rating Information Services of India&#10;Ltd)&#10;• ICRA(Informatio..."/>
          <p:cNvPicPr>
            <a:picLocks noChangeAspect="1" noChangeArrowheads="1"/>
          </p:cNvPicPr>
          <p:nvPr/>
        </p:nvPicPr>
        <p:blipFill>
          <a:blip r:embed="rId3"/>
          <a:srcRect/>
          <a:stretch>
            <a:fillRect/>
          </a:stretch>
        </p:blipFill>
        <p:spPr bwMode="auto">
          <a:xfrm>
            <a:off x="34925" y="-2270125"/>
            <a:ext cx="3048000" cy="2286000"/>
          </a:xfrm>
          <a:prstGeom prst="rect">
            <a:avLst/>
          </a:prstGeom>
          <a:noFill/>
        </p:spPr>
      </p:pic>
      <p:sp>
        <p:nvSpPr>
          <p:cNvPr id="4" name="Rectangle 3"/>
          <p:cNvSpPr/>
          <p:nvPr/>
        </p:nvSpPr>
        <p:spPr>
          <a:xfrm>
            <a:off x="152400" y="3581400"/>
            <a:ext cx="8610600" cy="2308324"/>
          </a:xfrm>
          <a:prstGeom prst="rect">
            <a:avLst/>
          </a:prstGeom>
        </p:spPr>
        <p:txBody>
          <a:bodyPr wrap="square">
            <a:spAutoFit/>
          </a:bodyPr>
          <a:lstStyle/>
          <a:p>
            <a:r>
              <a:rPr lang="en-US" b="1" dirty="0" smtClean="0"/>
              <a:t>Some of the Top Credit Rating Agencies in India are</a:t>
            </a:r>
            <a:r>
              <a:rPr lang="en-US" b="1" dirty="0" smtClean="0"/>
              <a:t>:</a:t>
            </a:r>
          </a:p>
          <a:p>
            <a:endParaRPr lang="en-US" dirty="0" smtClean="0"/>
          </a:p>
          <a:p>
            <a:r>
              <a:rPr lang="en-US" dirty="0" smtClean="0"/>
              <a:t>Credit Rating Information Services of India Limited (CRISIL) ...</a:t>
            </a:r>
          </a:p>
          <a:p>
            <a:r>
              <a:rPr lang="en-US" dirty="0" smtClean="0"/>
              <a:t>ICRA Limited. ...</a:t>
            </a:r>
          </a:p>
          <a:p>
            <a:r>
              <a:rPr lang="en-US" dirty="0" smtClean="0"/>
              <a:t>Credit Analysis and Research limited (CARE) ...</a:t>
            </a:r>
          </a:p>
          <a:p>
            <a:r>
              <a:rPr lang="en-US" dirty="0" smtClean="0"/>
              <a:t>Brickwork Ratings (BWR) ...</a:t>
            </a:r>
          </a:p>
          <a:p>
            <a:r>
              <a:rPr lang="en-US" dirty="0" smtClean="0"/>
              <a:t>India Rating and Research Pvt. ...</a:t>
            </a:r>
          </a:p>
          <a:p>
            <a:r>
              <a:rPr lang="en-US" dirty="0" smtClean="0"/>
              <a:t>Small and Medium Enterprises Rating Agency of India (SMERA)</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ligibility Criteria&#10;• Is set up and registered as a company&#10;• Has specified rating activity as one of its main objects&#10;in..."/>
          <p:cNvPicPr>
            <a:picLocks noChangeAspect="1" noChangeArrowheads="1"/>
          </p:cNvPicPr>
          <p:nvPr/>
        </p:nvPicPr>
        <p:blipFill>
          <a:blip r:embed="rId2"/>
          <a:srcRect/>
          <a:stretch>
            <a:fillRect/>
          </a:stretch>
        </p:blipFill>
        <p:spPr bwMode="auto">
          <a:xfrm>
            <a:off x="431800" y="685800"/>
            <a:ext cx="7645400" cy="5734050"/>
          </a:xfrm>
          <a:prstGeom prst="rect">
            <a:avLst/>
          </a:prstGeom>
          <a:noFill/>
        </p:spPr>
      </p:pic>
      <p:pic>
        <p:nvPicPr>
          <p:cNvPr id="1026" name="Picture 2" descr="Promoter&#10;• A Credit rating agency can be promoted by:&#10;• Public Financial Institution&#10;• Scheduled Bank&#10;• Foreign Bank opera..."/>
          <p:cNvPicPr>
            <a:picLocks noChangeAspect="1" noChangeArrowheads="1"/>
          </p:cNvPicPr>
          <p:nvPr/>
        </p:nvPicPr>
        <p:blipFill>
          <a:blip r:embed="rId3"/>
          <a:srcRect/>
          <a:stretch>
            <a:fillRect/>
          </a:stretch>
        </p:blipFill>
        <p:spPr bwMode="auto">
          <a:xfrm>
            <a:off x="34925" y="-2270125"/>
            <a:ext cx="3048000" cy="22860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Promoter&#10;• A Credit rating agency can be promoted by:&#10;• Public Financial Institution&#10;• Scheduled Bank&#10;• Foreign Bank opera..."/>
          <p:cNvPicPr>
            <a:picLocks noChangeAspect="1" noChangeArrowheads="1"/>
          </p:cNvPicPr>
          <p:nvPr/>
        </p:nvPicPr>
        <p:blipFill>
          <a:blip r:embed="rId2"/>
          <a:srcRect/>
          <a:stretch>
            <a:fillRect/>
          </a:stretch>
        </p:blipFill>
        <p:spPr bwMode="auto">
          <a:xfrm>
            <a:off x="34925" y="-2270125"/>
            <a:ext cx="3048000" cy="2286000"/>
          </a:xfrm>
          <a:prstGeom prst="rect">
            <a:avLst/>
          </a:prstGeom>
          <a:noFill/>
        </p:spPr>
      </p:pic>
      <p:pic>
        <p:nvPicPr>
          <p:cNvPr id="52230" name="Picture 6" descr="Promoter&#10;• A Credit rating agency can be promoted by:&#10;• Public Financial Institution&#10;• Scheduled Bank&#10;• Foreign Bank opera..."/>
          <p:cNvPicPr>
            <a:picLocks noChangeAspect="1" noChangeArrowheads="1"/>
          </p:cNvPicPr>
          <p:nvPr/>
        </p:nvPicPr>
        <p:blipFill>
          <a:blip r:embed="rId2"/>
          <a:srcRect/>
          <a:stretch>
            <a:fillRect/>
          </a:stretch>
        </p:blipFill>
        <p:spPr bwMode="auto">
          <a:xfrm>
            <a:off x="762000" y="609600"/>
            <a:ext cx="7162800" cy="5372100"/>
          </a:xfrm>
          <a:prstGeom prst="rect">
            <a:avLst/>
          </a:prstGeom>
          <a:noFill/>
        </p:spPr>
      </p:pic>
      <p:pic>
        <p:nvPicPr>
          <p:cNvPr id="52229" name="Picture 5" descr="Registration&#10;• Credit Rating agencies are regulated by SEBI.&#10;• Registration with SEBI is mandatory for carrying out&#10;the ra..."/>
          <p:cNvPicPr>
            <a:picLocks noChangeAspect="1" noChangeArrowheads="1"/>
          </p:cNvPicPr>
          <p:nvPr/>
        </p:nvPicPr>
        <p:blipFill>
          <a:blip r:embed="rId3"/>
          <a:srcRect/>
          <a:stretch>
            <a:fillRect/>
          </a:stretch>
        </p:blipFill>
        <p:spPr bwMode="auto">
          <a:xfrm>
            <a:off x="34925" y="-2270125"/>
            <a:ext cx="3048000" cy="22860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redit rating agencies india"/>
          <p:cNvPicPr>
            <a:picLocks noChangeAspect="1" noChangeArrowheads="1"/>
          </p:cNvPicPr>
          <p:nvPr/>
        </p:nvPicPr>
        <p:blipFill>
          <a:blip r:embed="rId2"/>
          <a:srcRect/>
          <a:stretch>
            <a:fillRect/>
          </a:stretch>
        </p:blipFill>
        <p:spPr bwMode="auto">
          <a:xfrm>
            <a:off x="685800" y="152400"/>
            <a:ext cx="7848600" cy="59436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610600" cy="3416320"/>
          </a:xfrm>
          <a:prstGeom prst="rect">
            <a:avLst/>
          </a:prstGeom>
        </p:spPr>
        <p:txBody>
          <a:bodyPr wrap="square">
            <a:spAutoFit/>
          </a:bodyPr>
          <a:lstStyle/>
          <a:p>
            <a:pPr marL="342900" indent="-342900" algn="just"/>
            <a:r>
              <a:rPr lang="en-US" dirty="0" smtClean="0"/>
              <a:t>4. </a:t>
            </a:r>
            <a:r>
              <a:rPr lang="en-US" b="1" dirty="0" smtClean="0"/>
              <a:t>Variability: </a:t>
            </a:r>
            <a:r>
              <a:rPr lang="en-US" dirty="0" smtClean="0"/>
              <a:t>In order to cater a variety of financial and related needs of different customers in different areas, financial service </a:t>
            </a:r>
            <a:r>
              <a:rPr lang="en-US" dirty="0" err="1" smtClean="0"/>
              <a:t>organisations</a:t>
            </a:r>
            <a:r>
              <a:rPr lang="en-US" dirty="0" smtClean="0"/>
              <a:t> have to offer a wide range of products and services. This means the financial services have to be tailor-made to the requirements of customers. The service institutions differentiate their services to develop their individual identity. </a:t>
            </a:r>
          </a:p>
          <a:p>
            <a:pPr marL="342900" indent="-342900" algn="just"/>
            <a:endParaRPr lang="en-US" dirty="0" smtClean="0"/>
          </a:p>
          <a:p>
            <a:pPr marL="342900" indent="-342900" algn="just"/>
            <a:r>
              <a:rPr lang="en-US" dirty="0" smtClean="0"/>
              <a:t>5. </a:t>
            </a:r>
            <a:r>
              <a:rPr lang="en-US" b="1" dirty="0" smtClean="0"/>
              <a:t>Dominance of human element: </a:t>
            </a:r>
            <a:r>
              <a:rPr lang="en-US" dirty="0" smtClean="0"/>
              <a:t>financial services are </a:t>
            </a:r>
            <a:r>
              <a:rPr lang="en-US" dirty="0" err="1" smtClean="0"/>
              <a:t>labour</a:t>
            </a:r>
            <a:r>
              <a:rPr lang="en-US" dirty="0" smtClean="0"/>
              <a:t> intensive. quality financial products.</a:t>
            </a:r>
          </a:p>
          <a:p>
            <a:pPr marL="342900" indent="-342900" algn="just"/>
            <a:endParaRPr lang="en-US" dirty="0" smtClean="0"/>
          </a:p>
          <a:p>
            <a:pPr marL="342900" indent="-342900" algn="just"/>
            <a:r>
              <a:rPr lang="en-US" dirty="0" smtClean="0"/>
              <a:t>6. </a:t>
            </a:r>
            <a:r>
              <a:rPr lang="en-US" b="1" dirty="0" smtClean="0"/>
              <a:t>Information based: </a:t>
            </a:r>
            <a:r>
              <a:rPr lang="en-US" dirty="0" smtClean="0"/>
              <a:t>Financial service industry is an information based industry. It involves creation, dissemination and use of information. Information is an essential component in the production of financial services.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340197"/>
          </a:xfrm>
          <a:prstGeom prst="rect">
            <a:avLst/>
          </a:prstGeom>
        </p:spPr>
        <p:txBody>
          <a:bodyPr wrap="square">
            <a:spAutoFit/>
          </a:bodyPr>
          <a:lstStyle/>
          <a:p>
            <a:r>
              <a:rPr lang="en-US" sz="2800" b="1" u="sng" dirty="0" smtClean="0"/>
              <a:t>Importance of Financial Services </a:t>
            </a:r>
          </a:p>
          <a:p>
            <a:pPr algn="just"/>
            <a:r>
              <a:rPr lang="en-US" dirty="0" smtClean="0"/>
              <a:t>The successful functioning of any financial system depends upon the range of financial services offered by financial service </a:t>
            </a:r>
            <a:r>
              <a:rPr lang="en-US" dirty="0" err="1" smtClean="0"/>
              <a:t>organisations</a:t>
            </a:r>
            <a:r>
              <a:rPr lang="en-US" dirty="0" smtClean="0"/>
              <a:t>. The importance of financial services may be understood from the following points: </a:t>
            </a:r>
          </a:p>
          <a:p>
            <a:pPr marL="342900" indent="-342900" algn="just">
              <a:buAutoNum type="arabicPeriod"/>
            </a:pPr>
            <a:r>
              <a:rPr lang="en-US" b="1" dirty="0" smtClean="0"/>
              <a:t>Economic growth</a:t>
            </a:r>
            <a:r>
              <a:rPr lang="en-US" dirty="0" smtClean="0"/>
              <a:t>: The financial service industry </a:t>
            </a:r>
            <a:r>
              <a:rPr lang="en-US" dirty="0" err="1" smtClean="0"/>
              <a:t>mobilises</a:t>
            </a:r>
            <a:r>
              <a:rPr lang="en-US" dirty="0" smtClean="0"/>
              <a:t> the savings of the people, and channels them into productive investments by providing various services to people in general and corporate enterprises in particular. In short, the economic growth of any country depends upon these savings and investments.</a:t>
            </a:r>
          </a:p>
          <a:p>
            <a:pPr marL="342900" indent="-342900" algn="just">
              <a:buAutoNum type="arabicPeriod"/>
            </a:pPr>
            <a:r>
              <a:rPr lang="en-US" b="1" dirty="0" smtClean="0"/>
              <a:t>Promotion of savings</a:t>
            </a:r>
            <a:r>
              <a:rPr lang="en-US" dirty="0" smtClean="0"/>
              <a:t>: The financial service industry </a:t>
            </a:r>
            <a:r>
              <a:rPr lang="en-US" dirty="0" err="1" smtClean="0"/>
              <a:t>mobilises</a:t>
            </a:r>
            <a:r>
              <a:rPr lang="en-US" dirty="0" smtClean="0"/>
              <a:t> the savings of the people by providing transformation services. It provides liability, asset and size transformation service by providing huge loan from small deposits collected from a large number of people. In this way financial service industry promotes savings. </a:t>
            </a:r>
          </a:p>
          <a:p>
            <a:pPr marL="342900" indent="-342900" algn="just">
              <a:buAutoNum type="arabicPeriod"/>
            </a:pPr>
            <a:r>
              <a:rPr lang="en-US" b="1" dirty="0" smtClean="0"/>
              <a:t>Capital formation</a:t>
            </a:r>
            <a:r>
              <a:rPr lang="en-US" dirty="0" smtClean="0"/>
              <a:t>: Financial service industry facilitates capital formation by rendering various capital market intermediary services. Capital formation is the very basis for economic growth. </a:t>
            </a:r>
          </a:p>
          <a:p>
            <a:pPr marL="342900" indent="-342900" algn="just">
              <a:buAutoNum type="arabicPeriod"/>
            </a:pPr>
            <a:r>
              <a:rPr lang="en-US" b="1" dirty="0" smtClean="0"/>
              <a:t>Creation of employment opportunities</a:t>
            </a:r>
            <a:r>
              <a:rPr lang="en-US" dirty="0" smtClean="0"/>
              <a:t>: The financial service industry creates and provides employment opportunities to millions of people all over the world. </a:t>
            </a:r>
          </a:p>
          <a:p>
            <a:pPr marL="342900" indent="-342900" algn="just">
              <a:buAutoNum type="arabicPeriod"/>
            </a:pPr>
            <a:r>
              <a:rPr lang="en-US" b="1" dirty="0" smtClean="0"/>
              <a:t>Contribution to GNP</a:t>
            </a:r>
            <a:r>
              <a:rPr lang="en-US" dirty="0" smtClean="0"/>
              <a:t>: Recently the contribution of financial services to GNP has been increasing year after year in almost countries.</a:t>
            </a:r>
          </a:p>
          <a:p>
            <a:pPr marL="342900" indent="-342900" algn="just">
              <a:buAutoNum type="arabicPeriod"/>
            </a:pPr>
            <a:r>
              <a:rPr lang="en-US" b="1" dirty="0" smtClean="0"/>
              <a:t>Provision of liquidity</a:t>
            </a:r>
            <a:r>
              <a:rPr lang="en-US" dirty="0" smtClean="0"/>
              <a:t>: The financial service industry promotes liquidity in the financial system by allocating and reallocating savings and investment into various avenues of economic activity. It facilitates easy conversion of financial assets into liquid cash.</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nancial Services - Features, Types, Utility &amp;amp; Significance - BBA|mantra"/>
          <p:cNvPicPr>
            <a:picLocks noChangeAspect="1" noChangeArrowheads="1"/>
          </p:cNvPicPr>
          <p:nvPr/>
        </p:nvPicPr>
        <p:blipFill>
          <a:blip r:embed="rId2"/>
          <a:srcRect/>
          <a:stretch>
            <a:fillRect/>
          </a:stretch>
        </p:blipFill>
        <p:spPr bwMode="auto">
          <a:xfrm>
            <a:off x="228600" y="152400"/>
            <a:ext cx="8763000" cy="65532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763000" cy="6186309"/>
          </a:xfrm>
          <a:prstGeom prst="rect">
            <a:avLst/>
          </a:prstGeom>
        </p:spPr>
        <p:txBody>
          <a:bodyPr wrap="square">
            <a:spAutoFit/>
          </a:bodyPr>
          <a:lstStyle/>
          <a:p>
            <a:pPr algn="just"/>
            <a:r>
              <a:rPr lang="en-US" b="1" dirty="0" smtClean="0"/>
              <a:t>Meaning of Venture Capital </a:t>
            </a:r>
            <a:r>
              <a:rPr lang="en-US" dirty="0" smtClean="0"/>
              <a:t>The term venture capital comprises of two words, namely, ‘venture’ and ‘capital’. The term ‘venture’ literally means a ‘course’ or ‘proceeding’, the outcome of which is uncertain (i.e., involving risk). The term capital refers to the resources to start the enterprise. Thus venture capital refers to capital investment in a new and risky business enterprise. Money is invested in such enterprises because these have high growth potential.</a:t>
            </a:r>
          </a:p>
          <a:p>
            <a:pPr algn="just"/>
            <a:endParaRPr lang="en-US" dirty="0" smtClean="0"/>
          </a:p>
          <a:p>
            <a:pPr algn="just"/>
            <a:r>
              <a:rPr lang="en-US" b="1" dirty="0" smtClean="0"/>
              <a:t>Characteristics of Venture Capital: </a:t>
            </a:r>
            <a:r>
              <a:rPr lang="en-US" dirty="0" smtClean="0"/>
              <a:t>The important characteristics of venture capital finance are outlined as bellow:</a:t>
            </a:r>
          </a:p>
          <a:p>
            <a:pPr algn="just"/>
            <a:endParaRPr lang="en-US" dirty="0" smtClean="0"/>
          </a:p>
          <a:p>
            <a:pPr algn="just"/>
            <a:r>
              <a:rPr lang="en-US" dirty="0" smtClean="0"/>
              <a:t> 1. It is basically equity finance. </a:t>
            </a:r>
          </a:p>
          <a:p>
            <a:pPr algn="just"/>
            <a:r>
              <a:rPr lang="en-US" dirty="0" smtClean="0"/>
              <a:t>2. It is a long term investment in growth-oriented small or medium firms. </a:t>
            </a:r>
          </a:p>
          <a:p>
            <a:pPr algn="just"/>
            <a:r>
              <a:rPr lang="en-US" dirty="0" smtClean="0"/>
              <a:t>3. Investment is made only in high risk projects with the objective of earning a high rate of return. </a:t>
            </a:r>
          </a:p>
          <a:p>
            <a:pPr algn="just"/>
            <a:r>
              <a:rPr lang="en-US" dirty="0" smtClean="0"/>
              <a:t>4. In addition to providing capital, venture capital funds take an active interest in the management of the assisted firm. It is rightly said that, “venture capital combines the qualities of banker, stock market investor and entrepreneur in one”.</a:t>
            </a:r>
          </a:p>
          <a:p>
            <a:pPr algn="just"/>
            <a:r>
              <a:rPr lang="en-US" dirty="0" smtClean="0"/>
              <a:t> 5. The venture capital funds have a continuous involvement in business after making the investment.</a:t>
            </a:r>
          </a:p>
          <a:p>
            <a:pPr algn="just"/>
            <a:r>
              <a:rPr lang="en-US" dirty="0" smtClean="0"/>
              <a:t> 6. Once the venture has reached the full potential, the venture capitalist sells his holdings at a high premium. Thus his main objective of investment is not to earn profit but capital gain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8991600" cy="3693319"/>
          </a:xfrm>
          <a:prstGeom prst="rect">
            <a:avLst/>
          </a:prstGeom>
        </p:spPr>
        <p:txBody>
          <a:bodyPr wrap="square">
            <a:spAutoFit/>
          </a:bodyPr>
          <a:lstStyle/>
          <a:p>
            <a:r>
              <a:rPr lang="en-US" b="1" dirty="0" smtClean="0"/>
              <a:t>Types of Venture Capitalists </a:t>
            </a:r>
            <a:r>
              <a:rPr lang="en-US" dirty="0" smtClean="0"/>
              <a:t>Generally, there are three types of venture capital funds. They are as follows: </a:t>
            </a:r>
          </a:p>
          <a:p>
            <a:endParaRPr lang="en-US" dirty="0" smtClean="0"/>
          </a:p>
          <a:p>
            <a:pPr marL="342900" indent="-342900">
              <a:buAutoNum type="arabicPeriod"/>
            </a:pPr>
            <a:r>
              <a:rPr lang="en-US" b="1" dirty="0" smtClean="0"/>
              <a:t>Venture capital funds set up by angel investors (angels</a:t>
            </a:r>
            <a:r>
              <a:rPr lang="en-US" dirty="0" smtClean="0"/>
              <a:t>): They are individuals who invest their personal capital in start up companies. They are about 50 years old. They have high income and wealth. They are well educated. They have succeeded as entrepreneurs. They are interested in the start up process. </a:t>
            </a:r>
          </a:p>
          <a:p>
            <a:pPr marL="342900" indent="-342900">
              <a:buAutoNum type="arabicPeriod"/>
            </a:pPr>
            <a:endParaRPr lang="en-US" dirty="0" smtClean="0"/>
          </a:p>
          <a:p>
            <a:pPr marL="342900" indent="-342900">
              <a:buAutoNum type="arabicPeriod"/>
            </a:pPr>
            <a:r>
              <a:rPr lang="en-US" dirty="0" smtClean="0"/>
              <a:t> </a:t>
            </a:r>
            <a:r>
              <a:rPr lang="en-US" b="1" dirty="0" smtClean="0"/>
              <a:t>Venture capital subsidiaries of Corporations</a:t>
            </a:r>
            <a:r>
              <a:rPr lang="en-US" dirty="0" smtClean="0"/>
              <a:t>: These are established by major corporations, commercial banks, holding companies and other financial institutions. </a:t>
            </a:r>
          </a:p>
          <a:p>
            <a:pPr marL="342900" indent="-342900">
              <a:buAutoNum type="arabicPeriod"/>
            </a:pPr>
            <a:endParaRPr lang="en-US" dirty="0" smtClean="0"/>
          </a:p>
          <a:p>
            <a:pPr marL="342900" indent="-342900">
              <a:buAutoNum type="arabicPeriod"/>
            </a:pPr>
            <a:r>
              <a:rPr lang="en-US" b="1" dirty="0" smtClean="0"/>
              <a:t>Private capital firms/funds</a:t>
            </a:r>
            <a:r>
              <a:rPr lang="en-US" dirty="0" smtClean="0"/>
              <a:t>: The primary source of venture capital is a venture capital firm. It takes high risks by investing in an early stage company with high growth potential.</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4559</Words>
  <Application>Microsoft Office PowerPoint</Application>
  <PresentationFormat>On-screen Show (4:3)</PresentationFormat>
  <Paragraphs>360</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Unit-5</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Windows User</cp:lastModifiedBy>
  <cp:revision>50</cp:revision>
  <dcterms:created xsi:type="dcterms:W3CDTF">2006-08-16T00:00:00Z</dcterms:created>
  <dcterms:modified xsi:type="dcterms:W3CDTF">2022-01-31T06:58:10Z</dcterms:modified>
</cp:coreProperties>
</file>