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jUgKvNoJXDnEdrYe6X2NwkyJKJ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_1">
  <p:cSld name="TITOLO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2"/>
          <p:cNvSpPr>
            <a:spLocks noGrp="1"/>
          </p:cNvSpPr>
          <p:nvPr>
            <p:ph type="pic" idx="2"/>
          </p:nvPr>
        </p:nvSpPr>
        <p:spPr>
          <a:xfrm>
            <a:off x="0" y="1728000"/>
            <a:ext cx="12192000" cy="2016000"/>
          </a:xfrm>
          <a:prstGeom prst="rect">
            <a:avLst/>
          </a:prstGeom>
          <a:noFill/>
          <a:ln>
            <a:noFill/>
          </a:ln>
        </p:spPr>
      </p:sp>
      <p:sp>
        <p:nvSpPr>
          <p:cNvPr id="9" name="Google Shape;9;p12"/>
          <p:cNvSpPr txBox="1">
            <a:spLocks noGrp="1"/>
          </p:cNvSpPr>
          <p:nvPr>
            <p:ph type="body" idx="1"/>
          </p:nvPr>
        </p:nvSpPr>
        <p:spPr>
          <a:xfrm>
            <a:off x="-2" y="5040000"/>
            <a:ext cx="882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body" idx="3"/>
          </p:nvPr>
        </p:nvSpPr>
        <p:spPr>
          <a:xfrm>
            <a:off x="0" y="5760000"/>
            <a:ext cx="882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11324986" y="6553200"/>
            <a:ext cx="867014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body" idx="4"/>
          </p:nvPr>
        </p:nvSpPr>
        <p:spPr>
          <a:xfrm>
            <a:off x="-2" y="6120000"/>
            <a:ext cx="882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title"/>
          </p:nvPr>
        </p:nvSpPr>
        <p:spPr>
          <a:xfrm>
            <a:off x="0" y="3780000"/>
            <a:ext cx="8820000" cy="12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_senza_fotografie">
  <p:cSld name="interna_senza_fotografi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 txBox="1">
            <a:spLocks noGrp="1"/>
          </p:cNvSpPr>
          <p:nvPr>
            <p:ph type="sldNum" idx="12"/>
          </p:nvPr>
        </p:nvSpPr>
        <p:spPr>
          <a:xfrm>
            <a:off x="11324986" y="6492875"/>
            <a:ext cx="8670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title"/>
          </p:nvPr>
        </p:nvSpPr>
        <p:spPr>
          <a:xfrm>
            <a:off x="720000" y="1245600"/>
            <a:ext cx="106200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000" rIns="91425" bIns="360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body" idx="1"/>
          </p:nvPr>
        </p:nvSpPr>
        <p:spPr>
          <a:xfrm>
            <a:off x="720000" y="2016000"/>
            <a:ext cx="10620000" cy="4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000" rIns="91425" bIns="360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_2">
  <p:cSld name="TITOLO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4"/>
          <p:cNvSpPr>
            <a:spLocks noGrp="1"/>
          </p:cNvSpPr>
          <p:nvPr>
            <p:ph type="pic" idx="2"/>
          </p:nvPr>
        </p:nvSpPr>
        <p:spPr>
          <a:xfrm>
            <a:off x="0" y="1701273"/>
            <a:ext cx="12192000" cy="5130800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11324986" y="6553200"/>
            <a:ext cx="867014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body" idx="1"/>
          </p:nvPr>
        </p:nvSpPr>
        <p:spPr>
          <a:xfrm>
            <a:off x="-2" y="5040000"/>
            <a:ext cx="11880000" cy="720000"/>
          </a:xfrm>
          <a:prstGeom prst="rect">
            <a:avLst/>
          </a:prstGeom>
          <a:solidFill>
            <a:srgbClr val="CE0E2D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body" idx="3"/>
          </p:nvPr>
        </p:nvSpPr>
        <p:spPr>
          <a:xfrm>
            <a:off x="0" y="5760000"/>
            <a:ext cx="11880000" cy="360000"/>
          </a:xfrm>
          <a:prstGeom prst="rect">
            <a:avLst/>
          </a:prstGeom>
          <a:solidFill>
            <a:srgbClr val="CE0E2D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body" idx="4"/>
          </p:nvPr>
        </p:nvSpPr>
        <p:spPr>
          <a:xfrm>
            <a:off x="-2" y="6120000"/>
            <a:ext cx="11880000" cy="360000"/>
          </a:xfrm>
          <a:prstGeom prst="rect">
            <a:avLst/>
          </a:prstGeom>
          <a:solidFill>
            <a:srgbClr val="CE0E2D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title"/>
          </p:nvPr>
        </p:nvSpPr>
        <p:spPr>
          <a:xfrm>
            <a:off x="0" y="4320000"/>
            <a:ext cx="11880000" cy="720000"/>
          </a:xfrm>
          <a:prstGeom prst="rect">
            <a:avLst/>
          </a:prstGeom>
          <a:solidFill>
            <a:srgbClr val="CE0E2D">
              <a:alpha val="6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_1_fotografia">
  <p:cSld name="interna_1_fotografia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>
            <a:spLocks noGrp="1"/>
          </p:cNvSpPr>
          <p:nvPr>
            <p:ph type="body" idx="1"/>
          </p:nvPr>
        </p:nvSpPr>
        <p:spPr>
          <a:xfrm>
            <a:off x="720000" y="2052639"/>
            <a:ext cx="6732000" cy="4500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000" rIns="91425" bIns="360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5"/>
          <p:cNvSpPr>
            <a:spLocks noGrp="1"/>
          </p:cNvSpPr>
          <p:nvPr>
            <p:ph type="pic" idx="2"/>
          </p:nvPr>
        </p:nvSpPr>
        <p:spPr>
          <a:xfrm>
            <a:off x="7739550" y="2052639"/>
            <a:ext cx="3600450" cy="4500561"/>
          </a:xfrm>
          <a:prstGeom prst="rect">
            <a:avLst/>
          </a:prstGeom>
          <a:noFill/>
          <a:ln>
            <a:noFill/>
          </a:ln>
        </p:spPr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11324986" y="6492875"/>
            <a:ext cx="8670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title"/>
          </p:nvPr>
        </p:nvSpPr>
        <p:spPr>
          <a:xfrm>
            <a:off x="720000" y="1245600"/>
            <a:ext cx="106200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000" rIns="91425" bIns="360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_2_fotografie">
  <p:cSld name="interna_2_fotografi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>
            <a:spLocks noGrp="1"/>
          </p:cNvSpPr>
          <p:nvPr>
            <p:ph type="pic" idx="2"/>
          </p:nvPr>
        </p:nvSpPr>
        <p:spPr>
          <a:xfrm>
            <a:off x="7739550" y="2052639"/>
            <a:ext cx="3600450" cy="2159000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16"/>
          <p:cNvSpPr>
            <a:spLocks noGrp="1"/>
          </p:cNvSpPr>
          <p:nvPr>
            <p:ph type="pic" idx="3"/>
          </p:nvPr>
        </p:nvSpPr>
        <p:spPr>
          <a:xfrm>
            <a:off x="7739550" y="4392000"/>
            <a:ext cx="3600450" cy="2159000"/>
          </a:xfrm>
          <a:prstGeom prst="rect">
            <a:avLst/>
          </a:prstGeom>
          <a:noFill/>
          <a:ln>
            <a:noFill/>
          </a:ln>
        </p:spPr>
      </p:sp>
      <p:sp>
        <p:nvSpPr>
          <p:cNvPr id="33" name="Google Shape;33;p16"/>
          <p:cNvSpPr txBox="1">
            <a:spLocks noGrp="1"/>
          </p:cNvSpPr>
          <p:nvPr>
            <p:ph type="sldNum" idx="12"/>
          </p:nvPr>
        </p:nvSpPr>
        <p:spPr>
          <a:xfrm>
            <a:off x="11324986" y="6553200"/>
            <a:ext cx="867014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title"/>
          </p:nvPr>
        </p:nvSpPr>
        <p:spPr>
          <a:xfrm>
            <a:off x="720000" y="1245600"/>
            <a:ext cx="106200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000" rIns="91425" bIns="360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body" idx="1"/>
          </p:nvPr>
        </p:nvSpPr>
        <p:spPr>
          <a:xfrm>
            <a:off x="720000" y="2052639"/>
            <a:ext cx="6732000" cy="4500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000" rIns="91425" bIns="360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_3_fotografie">
  <p:cSld name="interna_3_fotografi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>
            <a:spLocks noGrp="1"/>
          </p:cNvSpPr>
          <p:nvPr>
            <p:ph type="pic" idx="2"/>
          </p:nvPr>
        </p:nvSpPr>
        <p:spPr>
          <a:xfrm>
            <a:off x="9000025" y="2052639"/>
            <a:ext cx="2339975" cy="1438275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17"/>
          <p:cNvSpPr>
            <a:spLocks noGrp="1"/>
          </p:cNvSpPr>
          <p:nvPr>
            <p:ph type="pic" idx="3"/>
          </p:nvPr>
        </p:nvSpPr>
        <p:spPr>
          <a:xfrm>
            <a:off x="9000024" y="5111751"/>
            <a:ext cx="2339975" cy="1438275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17"/>
          <p:cNvSpPr>
            <a:spLocks noGrp="1"/>
          </p:cNvSpPr>
          <p:nvPr>
            <p:ph type="pic" idx="4"/>
          </p:nvPr>
        </p:nvSpPr>
        <p:spPr>
          <a:xfrm>
            <a:off x="9000024" y="3582854"/>
            <a:ext cx="2339975" cy="1438275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17"/>
          <p:cNvSpPr txBox="1">
            <a:spLocks noGrp="1"/>
          </p:cNvSpPr>
          <p:nvPr>
            <p:ph type="sldNum" idx="12"/>
          </p:nvPr>
        </p:nvSpPr>
        <p:spPr>
          <a:xfrm>
            <a:off x="11324986" y="6492875"/>
            <a:ext cx="8670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1"/>
          </p:nvPr>
        </p:nvSpPr>
        <p:spPr>
          <a:xfrm>
            <a:off x="720000" y="2052639"/>
            <a:ext cx="8028000" cy="4500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000" rIns="91425" bIns="360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title"/>
          </p:nvPr>
        </p:nvSpPr>
        <p:spPr>
          <a:xfrm>
            <a:off x="720000" y="1245600"/>
            <a:ext cx="106200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000" rIns="91425" bIns="360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_con_filigrana">
  <p:cSld name="interna_con_filigrana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8"/>
          <p:cNvSpPr txBox="1">
            <a:spLocks noGrp="1"/>
          </p:cNvSpPr>
          <p:nvPr>
            <p:ph type="body" idx="1"/>
          </p:nvPr>
        </p:nvSpPr>
        <p:spPr>
          <a:xfrm>
            <a:off x="720000" y="2016000"/>
            <a:ext cx="10620000" cy="4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000" rIns="91425" bIns="360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sldNum" idx="12"/>
          </p:nvPr>
        </p:nvSpPr>
        <p:spPr>
          <a:xfrm>
            <a:off x="11324986" y="6492875"/>
            <a:ext cx="8670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720000" y="1245600"/>
            <a:ext cx="106200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000" rIns="91425" bIns="360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na_vuota">
  <p:cSld name="interna_vuota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9"/>
          <p:cNvSpPr txBox="1">
            <a:spLocks noGrp="1"/>
          </p:cNvSpPr>
          <p:nvPr>
            <p:ph type="sldNum" idx="12"/>
          </p:nvPr>
        </p:nvSpPr>
        <p:spPr>
          <a:xfrm>
            <a:off x="11324986" y="6492875"/>
            <a:ext cx="86701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title"/>
          </p:nvPr>
        </p:nvSpPr>
        <p:spPr>
          <a:xfrm>
            <a:off x="720000" y="1245600"/>
            <a:ext cx="106200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000" rIns="91425" bIns="360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sldNum" idx="12"/>
          </p:nvPr>
        </p:nvSpPr>
        <p:spPr>
          <a:xfrm>
            <a:off x="11324986" y="6553200"/>
            <a:ext cx="867014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sldNum" idx="12"/>
          </p:nvPr>
        </p:nvSpPr>
        <p:spPr>
          <a:xfrm>
            <a:off x="11324986" y="6553200"/>
            <a:ext cx="867014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>
            <a:spLocks noGrp="1"/>
          </p:cNvSpPr>
          <p:nvPr>
            <p:ph type="title"/>
          </p:nvPr>
        </p:nvSpPr>
        <p:spPr>
          <a:xfrm>
            <a:off x="592854" y="1770645"/>
            <a:ext cx="10400044" cy="3316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71755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/>
              <a:t>MAG analysis reveals </a:t>
            </a:r>
            <a:r>
              <a:rPr lang="en-US" sz="4400" b="1" i="1" u="none" strike="noStrike"/>
              <a:t>Tannerella</a:t>
            </a:r>
            <a:endParaRPr sz="4400" b="1" i="1" u="none" strike="noStrike"/>
          </a:p>
          <a:p>
            <a:pPr marL="71755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1" u="none" strike="noStrike"/>
              <a:t>serpentiformis </a:t>
            </a:r>
            <a:r>
              <a:rPr lang="en-US" sz="4400" b="1" i="0" u="none" strike="noStrike"/>
              <a:t>relationship with dental implant inflammation</a:t>
            </a:r>
            <a:endParaRPr sz="4400" b="1"/>
          </a:p>
        </p:txBody>
      </p:sp>
      <p:sp>
        <p:nvSpPr>
          <p:cNvPr id="61" name="Google Shape;61;p1"/>
          <p:cNvSpPr txBox="1"/>
          <p:nvPr/>
        </p:nvSpPr>
        <p:spPr>
          <a:xfrm>
            <a:off x="1517302" y="4089680"/>
            <a:ext cx="8551147" cy="2636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2000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2000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2000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Alex Callegaro, Alberto Catalano, Alessandro Fiume</a:t>
            </a:r>
            <a:endParaRPr/>
          </a:p>
          <a:p>
            <a:pPr marL="72000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Computational Microbial Genomics - 2024/2025</a:t>
            </a:r>
            <a:endParaRPr/>
          </a:p>
          <a:p>
            <a:pPr marL="72000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"/>
          <p:cNvSpPr txBox="1">
            <a:spLocks noGrp="1"/>
          </p:cNvSpPr>
          <p:nvPr>
            <p:ph type="title"/>
          </p:nvPr>
        </p:nvSpPr>
        <p:spPr>
          <a:xfrm>
            <a:off x="606418" y="2471685"/>
            <a:ext cx="10400044" cy="3316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71755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dirty="0"/>
              <a:t>Conclusion</a:t>
            </a:r>
            <a:br>
              <a:rPr lang="en-US" sz="4400" b="1" i="0" u="none" strike="noStrike" dirty="0"/>
            </a:br>
            <a:r>
              <a:rPr lang="en-US" sz="4400" b="1" i="0" u="none" strike="noStrike" dirty="0"/>
              <a:t>Thanks for attention !</a:t>
            </a:r>
            <a:endParaRPr sz="4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"/>
          <p:cNvSpPr txBox="1">
            <a:spLocks noGrp="1"/>
          </p:cNvSpPr>
          <p:nvPr>
            <p:ph type="title"/>
          </p:nvPr>
        </p:nvSpPr>
        <p:spPr>
          <a:xfrm>
            <a:off x="720000" y="1252280"/>
            <a:ext cx="106200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000" rIns="91425" bIns="360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Introduction</a:t>
            </a:r>
            <a:endParaRPr/>
          </a:p>
        </p:txBody>
      </p:sp>
      <p:sp>
        <p:nvSpPr>
          <p:cNvPr id="67" name="Google Shape;67;p2"/>
          <p:cNvSpPr txBox="1">
            <a:spLocks noGrp="1"/>
          </p:cNvSpPr>
          <p:nvPr>
            <p:ph type="body" idx="1"/>
          </p:nvPr>
        </p:nvSpPr>
        <p:spPr>
          <a:xfrm>
            <a:off x="1095920" y="2382140"/>
            <a:ext cx="3984080" cy="209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000" rIns="91425" bIns="360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b="1"/>
              <a:t>MAG analysis of oral microbiota</a:t>
            </a: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b="1"/>
              <a:t>Dental implant conditions:</a:t>
            </a:r>
            <a:endParaRPr/>
          </a:p>
          <a:p>
            <a:pPr marL="9715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Healthy</a:t>
            </a:r>
            <a:endParaRPr/>
          </a:p>
          <a:p>
            <a:pPr marL="9715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Mucositis</a:t>
            </a:r>
            <a:endParaRPr/>
          </a:p>
          <a:p>
            <a:pPr marL="9715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Peri-implantitis</a:t>
            </a:r>
            <a:endParaRPr/>
          </a:p>
          <a:p>
            <a:pPr marL="285750" lvl="0" indent="-1714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b="1"/>
          </a:p>
          <a:p>
            <a:pPr marL="971550" lvl="1" indent="-171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2"/>
          <p:cNvPicPr preferRelativeResize="0"/>
          <p:nvPr/>
        </p:nvPicPr>
        <p:blipFill rotWithShape="1">
          <a:blip r:embed="rId3">
            <a:alphaModFix/>
          </a:blip>
          <a:srcRect l="285" r="-1"/>
          <a:stretch/>
        </p:blipFill>
        <p:spPr>
          <a:xfrm>
            <a:off x="6030000" y="2100631"/>
            <a:ext cx="4531130" cy="211960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"/>
          <p:cNvSpPr txBox="1"/>
          <p:nvPr/>
        </p:nvSpPr>
        <p:spPr>
          <a:xfrm>
            <a:off x="6418465" y="4303533"/>
            <a:ext cx="388620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Xu, A. et. al. (2022). Peri-Implantitis in Relation to Titanium Corrosion: Current Status and Future Perspectives. 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‌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26874" y="4815928"/>
            <a:ext cx="12218874" cy="587152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"/>
          <p:cNvSpPr txBox="1"/>
          <p:nvPr/>
        </p:nvSpPr>
        <p:spPr>
          <a:xfrm>
            <a:off x="772563" y="4875504"/>
            <a:ext cx="106200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000" rIns="91425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/>
          </a:p>
        </p:txBody>
      </p:sp>
      <p:sp>
        <p:nvSpPr>
          <p:cNvPr id="72" name="Google Shape;72;p2"/>
          <p:cNvSpPr txBox="1"/>
          <p:nvPr/>
        </p:nvSpPr>
        <p:spPr>
          <a:xfrm>
            <a:off x="2357174" y="5605719"/>
            <a:ext cx="407286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Taxonomic assignment		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Phylogenetic profiles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"/>
          <p:cNvSpPr txBox="1"/>
          <p:nvPr/>
        </p:nvSpPr>
        <p:spPr>
          <a:xfrm>
            <a:off x="7455877" y="5594045"/>
            <a:ext cx="300956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Genome annotations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Pangenome analysis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>
            <a:spLocks noGrp="1"/>
          </p:cNvSpPr>
          <p:nvPr>
            <p:ph type="body" idx="1"/>
          </p:nvPr>
        </p:nvSpPr>
        <p:spPr>
          <a:xfrm>
            <a:off x="504523" y="1998874"/>
            <a:ext cx="7844881" cy="4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000" rIns="91425" bIns="36000" anchor="t" anchorCtr="0">
            <a:noAutofit/>
          </a:bodyPr>
          <a:lstStyle/>
          <a:p>
            <a:pPr marL="2857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b="1"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b="1"/>
              <a:t>Quality check </a:t>
            </a:r>
            <a:r>
              <a:rPr lang="en-US"/>
              <a:t>🡪 </a:t>
            </a:r>
            <a:r>
              <a:rPr lang="en-US" i="1"/>
              <a:t>CheckM</a:t>
            </a:r>
            <a:r>
              <a:rPr lang="en-US"/>
              <a:t> (taxonomic workflow)</a:t>
            </a:r>
            <a:endParaRPr/>
          </a:p>
          <a:p>
            <a:pPr marL="285750" lvl="0" indent="-1714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b="1"/>
              <a:t>Taxonomic</a:t>
            </a:r>
            <a:r>
              <a:rPr lang="en-US"/>
              <a:t> </a:t>
            </a:r>
            <a:r>
              <a:rPr lang="en-US" b="1"/>
              <a:t>assignment</a:t>
            </a:r>
            <a:r>
              <a:rPr lang="en-US"/>
              <a:t> 🡪 </a:t>
            </a:r>
            <a:r>
              <a:rPr lang="en-US" i="1"/>
              <a:t>PhyloPhlAn</a:t>
            </a:r>
            <a:r>
              <a:rPr lang="en-US"/>
              <a:t> (5% Mash distance)</a:t>
            </a:r>
            <a:endParaRPr/>
          </a:p>
          <a:p>
            <a:pPr marL="285750" lvl="0" indent="-1714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b="1"/>
              <a:t>Genome</a:t>
            </a:r>
            <a:r>
              <a:rPr lang="en-US"/>
              <a:t> </a:t>
            </a:r>
            <a:r>
              <a:rPr lang="en-US" b="1"/>
              <a:t>annotations</a:t>
            </a:r>
            <a:r>
              <a:rPr lang="en-US"/>
              <a:t> 🡪 </a:t>
            </a:r>
            <a:r>
              <a:rPr lang="en-US" i="1"/>
              <a:t>Prokka</a:t>
            </a:r>
            <a:endParaRPr i="1"/>
          </a:p>
          <a:p>
            <a:pPr marL="285750" lvl="0" indent="-1714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b="1"/>
              <a:t>Pangenome</a:t>
            </a:r>
            <a:r>
              <a:rPr lang="en-US"/>
              <a:t> </a:t>
            </a:r>
            <a:r>
              <a:rPr lang="en-US" b="1"/>
              <a:t>analysis</a:t>
            </a:r>
            <a:r>
              <a:rPr lang="en-US"/>
              <a:t> 🡪 </a:t>
            </a:r>
            <a:r>
              <a:rPr lang="en-US" i="1"/>
              <a:t>Roary</a:t>
            </a:r>
            <a:r>
              <a:rPr lang="en-US"/>
              <a:t> (90% core genes)</a:t>
            </a:r>
            <a:endParaRPr/>
          </a:p>
          <a:p>
            <a:pPr marL="285750" lvl="0" indent="-1714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/>
          </a:p>
          <a:p>
            <a:pPr marL="285750" lvl="0" indent="-285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b="1"/>
              <a:t>Phylogenetic</a:t>
            </a:r>
            <a:r>
              <a:rPr lang="en-US"/>
              <a:t> </a:t>
            </a:r>
            <a:r>
              <a:rPr lang="en-US" b="1"/>
              <a:t>analysis</a:t>
            </a:r>
            <a:r>
              <a:rPr lang="en-US"/>
              <a:t> 🡪 </a:t>
            </a:r>
            <a:r>
              <a:rPr lang="en-US" i="1"/>
              <a:t>FastTreeMP</a:t>
            </a:r>
            <a:r>
              <a:rPr lang="en-US"/>
              <a:t> + </a:t>
            </a:r>
            <a:r>
              <a:rPr lang="en-US" i="1"/>
              <a:t>iTOL</a:t>
            </a:r>
            <a:endParaRPr i="1"/>
          </a:p>
          <a:p>
            <a:pPr marL="9715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i="1">
                <a:latin typeface="Arial"/>
                <a:ea typeface="Arial"/>
                <a:cs typeface="Arial"/>
                <a:sym typeface="Arial"/>
              </a:rPr>
              <a:t>Tannarella forsythia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as outgroup</a:t>
            </a:r>
            <a:endParaRPr/>
          </a:p>
        </p:txBody>
      </p:sp>
      <p:sp>
        <p:nvSpPr>
          <p:cNvPr id="79" name="Google Shape;79;p3"/>
          <p:cNvSpPr txBox="1"/>
          <p:nvPr/>
        </p:nvSpPr>
        <p:spPr>
          <a:xfrm>
            <a:off x="720000" y="1252280"/>
            <a:ext cx="106200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000" rIns="91425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Methods</a:t>
            </a:r>
            <a:endParaRPr/>
          </a:p>
        </p:txBody>
      </p:sp>
      <p:pic>
        <p:nvPicPr>
          <p:cNvPr id="80" name="Google Shape;8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99960" y="3429000"/>
            <a:ext cx="4628931" cy="1825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>
            <a:spLocks noGrp="1"/>
          </p:cNvSpPr>
          <p:nvPr>
            <p:ph type="title"/>
          </p:nvPr>
        </p:nvSpPr>
        <p:spPr>
          <a:xfrm>
            <a:off x="606418" y="2471685"/>
            <a:ext cx="10400044" cy="3316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71755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/>
              <a:t>Discussion</a:t>
            </a:r>
            <a:br>
              <a:rPr lang="en-US" sz="4400" b="1" i="0" u="none" strike="noStrike"/>
            </a:br>
            <a:r>
              <a:rPr lang="en-US" sz="4400" b="1" i="0" u="none" strike="noStrike"/>
              <a:t>and</a:t>
            </a:r>
            <a:br>
              <a:rPr lang="en-US" sz="4400" b="1" i="0" u="none" strike="noStrike"/>
            </a:br>
            <a:r>
              <a:rPr lang="en-US" sz="4400" b="1" i="0" u="none" strike="noStrike"/>
              <a:t>Results</a:t>
            </a:r>
            <a:endParaRPr sz="44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/>
        </p:nvSpPr>
        <p:spPr>
          <a:xfrm>
            <a:off x="720000" y="1252280"/>
            <a:ext cx="106200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000" rIns="91425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Quality assessment</a:t>
            </a:r>
            <a:endParaRPr/>
          </a:p>
        </p:txBody>
      </p:sp>
      <p:pic>
        <p:nvPicPr>
          <p:cNvPr id="91" name="Google Shape;91;p5" descr="A screenshot of a graph&#10;&#10;AI-generated content may be incorrect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112" y="1928915"/>
            <a:ext cx="4661812" cy="4842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2" name="Google Shape;92;p5"/>
          <p:cNvGraphicFramePr/>
          <p:nvPr/>
        </p:nvGraphicFramePr>
        <p:xfrm>
          <a:off x="6030000" y="2242650"/>
          <a:ext cx="5455605" cy="400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5455605" imgH="4004275" progId="Acrobat.Document.DC">
                  <p:embed/>
                </p:oleObj>
              </mc:Choice>
              <mc:Fallback>
                <p:oleObj r:id="rId4" imgW="5455605" imgH="4004275" progId="Acrobat.Document.DC">
                  <p:embed/>
                  <p:pic>
                    <p:nvPicPr>
                      <p:cNvPr id="92" name="Google Shape;92;p5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6030000" y="2242650"/>
                        <a:ext cx="5455605" cy="400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/>
          <p:nvPr/>
        </p:nvSpPr>
        <p:spPr>
          <a:xfrm>
            <a:off x="720000" y="1252280"/>
            <a:ext cx="106200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000" rIns="91425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Taxonomic assignment</a:t>
            </a:r>
            <a:endParaRPr/>
          </a:p>
        </p:txBody>
      </p:sp>
      <p:pic>
        <p:nvPicPr>
          <p:cNvPr id="98" name="Google Shape;9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518" y="1997313"/>
            <a:ext cx="10840963" cy="4591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"/>
          <p:cNvSpPr txBox="1"/>
          <p:nvPr/>
        </p:nvSpPr>
        <p:spPr>
          <a:xfrm>
            <a:off x="720000" y="1252280"/>
            <a:ext cx="106200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000" rIns="91425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Genome annotations</a:t>
            </a:r>
            <a:endParaRPr/>
          </a:p>
        </p:txBody>
      </p:sp>
      <p:pic>
        <p:nvPicPr>
          <p:cNvPr id="104" name="Google Shape;104;p7" title="know_hypothetical_putative_proteins (2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2563" y="1872680"/>
            <a:ext cx="8054868" cy="4832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/>
          <p:nvPr/>
        </p:nvSpPr>
        <p:spPr>
          <a:xfrm>
            <a:off x="720000" y="1252280"/>
            <a:ext cx="106200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000" rIns="91425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Pangenome analysis</a:t>
            </a:r>
            <a:endParaRPr/>
          </a:p>
        </p:txBody>
      </p:sp>
      <p:pic>
        <p:nvPicPr>
          <p:cNvPr id="110" name="Google Shape;110;p8" descr="A pie chart with numbers and symbols&#10;&#10;AI-generated content may be incorrect."/>
          <p:cNvPicPr preferRelativeResize="0"/>
          <p:nvPr/>
        </p:nvPicPr>
        <p:blipFill rotWithShape="1">
          <a:blip r:embed="rId3">
            <a:alphaModFix/>
          </a:blip>
          <a:srcRect t="7065" b="14324"/>
          <a:stretch/>
        </p:blipFill>
        <p:spPr>
          <a:xfrm>
            <a:off x="5020741" y="3152859"/>
            <a:ext cx="3420476" cy="1917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8" descr="A graph showing a line of a person's body&#10;&#10;AI-generated content may be incorrect.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8475" y="2940150"/>
            <a:ext cx="4538676" cy="23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8" descr="A graph showing the number of genes&#10;&#10;AI-generated content may be incorrect.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58100" y="2646312"/>
            <a:ext cx="2930776" cy="2930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 txBox="1"/>
          <p:nvPr/>
        </p:nvSpPr>
        <p:spPr>
          <a:xfrm>
            <a:off x="720000" y="1252280"/>
            <a:ext cx="106200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000" rIns="91425" bIns="36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Phylogenetic analysis</a:t>
            </a:r>
            <a:endParaRPr sz="2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9"/>
          <p:cNvSpPr txBox="1"/>
          <p:nvPr/>
        </p:nvSpPr>
        <p:spPr>
          <a:xfrm>
            <a:off x="720000" y="1920240"/>
            <a:ext cx="106200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9"/>
          <p:cNvPicPr preferRelativeResize="0"/>
          <p:nvPr/>
        </p:nvPicPr>
        <p:blipFill rotWithShape="1">
          <a:blip r:embed="rId3">
            <a:alphaModFix/>
          </a:blip>
          <a:srcRect l="25796" t="24405" r="34314"/>
          <a:stretch/>
        </p:blipFill>
        <p:spPr>
          <a:xfrm>
            <a:off x="492540" y="2037717"/>
            <a:ext cx="5603460" cy="4864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9" descr="A screenshot of a computer&#10;&#10;AI-generated content may be incorrect."/>
          <p:cNvPicPr preferRelativeResize="0"/>
          <p:nvPr/>
        </p:nvPicPr>
        <p:blipFill rotWithShape="1">
          <a:blip r:embed="rId4">
            <a:alphaModFix/>
          </a:blip>
          <a:srcRect l="21181" t="20770" r="39505" b="12933"/>
          <a:stretch/>
        </p:blipFill>
        <p:spPr>
          <a:xfrm>
            <a:off x="6323460" y="2037717"/>
            <a:ext cx="5603461" cy="432300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9"/>
          <p:cNvSpPr txBox="1"/>
          <p:nvPr/>
        </p:nvSpPr>
        <p:spPr>
          <a:xfrm>
            <a:off x="633045" y="6031584"/>
            <a:ext cx="13062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Core tree</a:t>
            </a:r>
            <a:endParaRPr/>
          </a:p>
        </p:txBody>
      </p:sp>
      <p:sp>
        <p:nvSpPr>
          <p:cNvPr id="122" name="Google Shape;122;p9"/>
          <p:cNvSpPr txBox="1"/>
          <p:nvPr/>
        </p:nvSpPr>
        <p:spPr>
          <a:xfrm>
            <a:off x="6775550" y="6031584"/>
            <a:ext cx="23496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Accessory tree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llo_presentazione_standard_Ateneo_italiano_vers_0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Microsoft Office PowerPoint</Application>
  <PresentationFormat>Widescreen</PresentationFormat>
  <Paragraphs>41</Paragraphs>
  <Slides>10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modello_presentazione_standard_Ateneo_italiano_vers_02</vt:lpstr>
      <vt:lpstr>Documento Adobe Acrobat</vt:lpstr>
      <vt:lpstr>MAG analysis reveals Tannerella serpentiformis relationship with dental implant inflammation</vt:lpstr>
      <vt:lpstr>Introduction</vt:lpstr>
      <vt:lpstr>PowerPoint Presentation</vt:lpstr>
      <vt:lpstr>Discussion and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Thanks for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Alberto Catalano</dc:creator>
  <cp:lastModifiedBy>Alberto Catalano</cp:lastModifiedBy>
  <cp:revision>1</cp:revision>
  <dcterms:created xsi:type="dcterms:W3CDTF">2025-04-04T10:03:38Z</dcterms:created>
  <dcterms:modified xsi:type="dcterms:W3CDTF">2025-04-07T03:55:57Z</dcterms:modified>
</cp:coreProperties>
</file>