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0287000" cx="18288000"/>
  <p:notesSz cx="6858000" cy="9144000"/>
  <p:embeddedFontLst>
    <p:embeddedFont>
      <p:font typeface="Nunito Sans Black"/>
      <p:bold r:id="rId19"/>
      <p:boldItalic r:id="rId20"/>
    </p:embeddedFont>
    <p:embeddedFont>
      <p:font typeface="Nunito Sans SemiBold"/>
      <p:regular r:id="rId21"/>
      <p:bold r:id="rId22"/>
      <p:italic r:id="rId23"/>
      <p:boldItalic r:id="rId24"/>
    </p:embeddedFon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il47MgP/+xex9DM8lTGUmJQhgg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Black-boldItalic.fntdata"/><Relationship Id="rId22" Type="http://schemas.openxmlformats.org/officeDocument/2006/relationships/font" Target="fonts/NunitoSansSemiBold-bold.fntdata"/><Relationship Id="rId21" Type="http://schemas.openxmlformats.org/officeDocument/2006/relationships/font" Target="fonts/NunitoSansSemiBold-regular.fntdata"/><Relationship Id="rId24" Type="http://schemas.openxmlformats.org/officeDocument/2006/relationships/font" Target="fonts/NunitoSansSemiBold-boldItalic.fntdata"/><Relationship Id="rId23" Type="http://schemas.openxmlformats.org/officeDocument/2006/relationships/font" Target="fonts/NunitoSans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SansBlack-bold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6" name="Google Shape;86;p1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7" name="Google Shape;87;p1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8" name="Google Shape;88;p1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9" name="Google Shape;89;p1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" name="Google Shape;90;p1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91" name="Google Shape;91;p1"/>
          <p:cNvSpPr txBox="1"/>
          <p:nvPr/>
        </p:nvSpPr>
        <p:spPr>
          <a:xfrm>
            <a:off x="1028700" y="3014442"/>
            <a:ext cx="162306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ARTIFICIAL INTELLIGENCE TECHNOLOGY IN IMAGE GENERATION AND MANIPULATION</a:t>
            </a:r>
            <a:endParaRPr sz="200"/>
          </a:p>
        </p:txBody>
      </p:sp>
      <p:sp>
        <p:nvSpPr>
          <p:cNvPr id="92" name="Google Shape;92;p1"/>
          <p:cNvSpPr/>
          <p:nvPr/>
        </p:nvSpPr>
        <p:spPr>
          <a:xfrm flipH="1">
            <a:off x="0" y="8618398"/>
            <a:ext cx="5173960" cy="1668602"/>
          </a:xfrm>
          <a:custGeom>
            <a:rect b="b" l="l" r="r" t="t"/>
            <a:pathLst>
              <a:path extrusionOk="0" h="1668602" w="5173960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/>
          <p:nvPr/>
        </p:nvSpPr>
        <p:spPr>
          <a:xfrm flipH="1" rot="10800000">
            <a:off x="13114040" y="0"/>
            <a:ext cx="5173960" cy="1668602"/>
          </a:xfrm>
          <a:custGeom>
            <a:rect b="b" l="l" r="r" t="t"/>
            <a:pathLst>
              <a:path extrusionOk="0" h="1668602" w="5173960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1028700" y="1023938"/>
            <a:ext cx="2673824" cy="2152429"/>
          </a:xfrm>
          <a:custGeom>
            <a:rect b="b" l="l" r="r" t="t"/>
            <a:pathLst>
              <a:path extrusionOk="0" h="2152429" w="2673824">
                <a:moveTo>
                  <a:pt x="0" y="0"/>
                </a:moveTo>
                <a:lnTo>
                  <a:pt x="2673824" y="0"/>
                </a:lnTo>
                <a:lnTo>
                  <a:pt x="2673824" y="2152429"/>
                </a:lnTo>
                <a:lnTo>
                  <a:pt x="0" y="2152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 txBox="1"/>
          <p:nvPr/>
        </p:nvSpPr>
        <p:spPr>
          <a:xfrm>
            <a:off x="7136638" y="7423151"/>
            <a:ext cx="10122662" cy="1835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20521307 - Nguyễn Đức Hiển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21521967 - Thái Nguyễn Gia Đức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21522665 - Nguyễn Hồng Cát Thy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3834539" y="1760428"/>
            <a:ext cx="941151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4AAD"/>
                </a:solidFill>
                <a:latin typeface="Nunito Sans"/>
                <a:ea typeface="Nunito Sans"/>
                <a:cs typeface="Nunito Sans"/>
                <a:sym typeface="Nunito Sans"/>
              </a:rPr>
              <a:t>Trường Đại Học Công Nghệ Thông Tin - Khoa khoa học và kỹ thuật thông tin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488565" y="7423151"/>
            <a:ext cx="1854962" cy="5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Nhóm 6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4488565" y="6292851"/>
            <a:ext cx="10122662" cy="5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Giảng viên hướng dẫn: TS. Nguyễn Văn Kiệt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0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248" name="Google Shape;248;p10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9" name="Google Shape;249;p10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0" name="Google Shape;250;p10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1" name="Google Shape;251;p10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2" name="Google Shape;252;p10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53" name="Google Shape;253;p10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54" name="Google Shape;254;p10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55" name="Google Shape;255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0"/>
          <p:cNvSpPr/>
          <p:nvPr/>
        </p:nvSpPr>
        <p:spPr>
          <a:xfrm>
            <a:off x="0" y="2967589"/>
            <a:ext cx="10823144" cy="6530810"/>
          </a:xfrm>
          <a:custGeom>
            <a:rect b="b" l="l" r="r" t="t"/>
            <a:pathLst>
              <a:path extrusionOk="0" h="6530810" w="10823144">
                <a:moveTo>
                  <a:pt x="0" y="0"/>
                </a:moveTo>
                <a:lnTo>
                  <a:pt x="10823144" y="0"/>
                </a:lnTo>
                <a:lnTo>
                  <a:pt x="10823144" y="6530810"/>
                </a:lnTo>
                <a:lnTo>
                  <a:pt x="0" y="6530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10"/>
          <p:cNvSpPr txBox="1"/>
          <p:nvPr/>
        </p:nvSpPr>
        <p:spPr>
          <a:xfrm>
            <a:off x="3273691" y="258763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Experiments</a:t>
            </a:r>
            <a:endParaRPr/>
          </a:p>
        </p:txBody>
      </p:sp>
      <p:sp>
        <p:nvSpPr>
          <p:cNvPr id="259" name="Google Shape;259;p10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05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10889824" y="4915016"/>
            <a:ext cx="7398176" cy="2224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-</a:t>
            </a:r>
            <a:endParaRPr/>
          </a:p>
          <a:p>
            <a:pPr indent="-226644" lvl="1" marL="45329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Char char="•"/>
            </a:pPr>
            <a:r>
              <a:rPr b="0" i="0" lang="en-US" sz="20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All metrics are calculated in different blur levels</a:t>
            </a:r>
            <a:endParaRPr/>
          </a:p>
          <a:p>
            <a:pPr indent="-226644" lvl="1" marL="45329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Char char="•"/>
            </a:pPr>
            <a:r>
              <a:rPr b="0" i="0" lang="en-US" sz="20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The purple curve shows improved FID of DALL-E(slightly smaller)</a:t>
            </a:r>
            <a:endParaRPr/>
          </a:p>
          <a:p>
            <a:pPr indent="-226644" lvl="1" marL="453290" marR="0" rtl="0" algn="just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99"/>
              <a:buFont typeface="Arial"/>
              <a:buChar char="•"/>
            </a:pPr>
            <a:r>
              <a:rPr b="0" i="0" lang="en-US" sz="20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The purple curve also shows improved IS of DALL-E(slightly higher)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266" name="Google Shape;266;p11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7" name="Google Shape;267;p11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8" name="Google Shape;268;p11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9" name="Google Shape;269;p11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0" name="Google Shape;270;p11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1" name="Google Shape;271;p11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72" name="Google Shape;272;p11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73" name="Google Shape;273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" name="Google Shape;275;p11"/>
          <p:cNvSpPr/>
          <p:nvPr/>
        </p:nvSpPr>
        <p:spPr>
          <a:xfrm>
            <a:off x="3363631" y="2528405"/>
            <a:ext cx="11650678" cy="6729895"/>
          </a:xfrm>
          <a:custGeom>
            <a:rect b="b" l="l" r="r" t="t"/>
            <a:pathLst>
              <a:path extrusionOk="0" h="6729895" w="11650678">
                <a:moveTo>
                  <a:pt x="0" y="0"/>
                </a:moveTo>
                <a:lnTo>
                  <a:pt x="11650678" y="0"/>
                </a:lnTo>
                <a:lnTo>
                  <a:pt x="11650678" y="6729895"/>
                </a:lnTo>
                <a:lnTo>
                  <a:pt x="0" y="67298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11"/>
          <p:cNvSpPr txBox="1"/>
          <p:nvPr/>
        </p:nvSpPr>
        <p:spPr>
          <a:xfrm>
            <a:off x="3273691" y="258763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Experiments</a:t>
            </a:r>
            <a:endParaRPr/>
          </a:p>
        </p:txBody>
      </p:sp>
      <p:sp>
        <p:nvSpPr>
          <p:cNvPr id="277" name="Google Shape;277;p11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2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283" name="Google Shape;283;p12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4" name="Google Shape;284;p12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5" name="Google Shape;285;p12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6" name="Google Shape;286;p12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7" name="Google Shape;287;p12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8" name="Google Shape;288;p12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89" name="Google Shape;289;p1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90" name="Google Shape;290;p1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12"/>
          <p:cNvSpPr txBox="1"/>
          <p:nvPr/>
        </p:nvSpPr>
        <p:spPr>
          <a:xfrm>
            <a:off x="3273691" y="1718706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Conclusion</a:t>
            </a:r>
            <a:endParaRPr/>
          </a:p>
        </p:txBody>
      </p:sp>
      <p:sp>
        <p:nvSpPr>
          <p:cNvPr id="293" name="Google Shape;293;p1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06</a:t>
            </a:r>
            <a:endParaRPr/>
          </a:p>
        </p:txBody>
      </p:sp>
      <p:sp>
        <p:nvSpPr>
          <p:cNvPr id="294" name="Google Shape;294;p12"/>
          <p:cNvSpPr txBox="1"/>
          <p:nvPr/>
        </p:nvSpPr>
        <p:spPr>
          <a:xfrm>
            <a:off x="1965937" y="3943350"/>
            <a:ext cx="14356125" cy="53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With deepfake technology advancing rapidly, it's crucial to understand the current state of generative AI and its forensic counter-measures. This paper examines image-generating models like Diffusion, GAN, and DALL-E for deepfakes, as well as face-detecting forensic techniques in videos.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Our goal is to showcase the capabilities of both generating and detecting technologies and highlight the progress of this "arms race." Future research will focus on state-of-the-art generative AI models to improve forensic techniques, addressing the growing threat of deepfakes and generative AI misuse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13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300" name="Google Shape;300;p13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1" name="Google Shape;301;p13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2" name="Google Shape;302;p13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3" name="Google Shape;303;p13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4" name="Google Shape;304;p13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05" name="Google Shape;305;p13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306" name="Google Shape;306;p13"/>
          <p:cNvSpPr txBox="1"/>
          <p:nvPr/>
        </p:nvSpPr>
        <p:spPr>
          <a:xfrm>
            <a:off x="2586980" y="3954463"/>
            <a:ext cx="13114040" cy="2139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5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Thank You</a:t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 flipH="1">
            <a:off x="0" y="8618398"/>
            <a:ext cx="5173960" cy="1668602"/>
          </a:xfrm>
          <a:custGeom>
            <a:rect b="b" l="l" r="r" t="t"/>
            <a:pathLst>
              <a:path extrusionOk="0" h="1668602" w="5173960">
                <a:moveTo>
                  <a:pt x="5173960" y="0"/>
                </a:moveTo>
                <a:lnTo>
                  <a:pt x="0" y="0"/>
                </a:lnTo>
                <a:lnTo>
                  <a:pt x="0" y="1668602"/>
                </a:lnTo>
                <a:lnTo>
                  <a:pt x="5173960" y="1668602"/>
                </a:lnTo>
                <a:lnTo>
                  <a:pt x="517396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8" name="Google Shape;308;p13"/>
          <p:cNvSpPr/>
          <p:nvPr/>
        </p:nvSpPr>
        <p:spPr>
          <a:xfrm flipH="1" rot="10800000">
            <a:off x="13114040" y="0"/>
            <a:ext cx="5173960" cy="1668602"/>
          </a:xfrm>
          <a:custGeom>
            <a:rect b="b" l="l" r="r" t="t"/>
            <a:pathLst>
              <a:path extrusionOk="0" h="1668602" w="5173960">
                <a:moveTo>
                  <a:pt x="0" y="1668602"/>
                </a:moveTo>
                <a:lnTo>
                  <a:pt x="5173960" y="1668602"/>
                </a:lnTo>
                <a:lnTo>
                  <a:pt x="5173960" y="0"/>
                </a:lnTo>
                <a:lnTo>
                  <a:pt x="0" y="0"/>
                </a:lnTo>
                <a:lnTo>
                  <a:pt x="0" y="166860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13"/>
          <p:cNvSpPr/>
          <p:nvPr/>
        </p:nvSpPr>
        <p:spPr>
          <a:xfrm>
            <a:off x="1028700" y="1023938"/>
            <a:ext cx="2673824" cy="2152429"/>
          </a:xfrm>
          <a:custGeom>
            <a:rect b="b" l="l" r="r" t="t"/>
            <a:pathLst>
              <a:path extrusionOk="0" h="2152429" w="2673824">
                <a:moveTo>
                  <a:pt x="0" y="0"/>
                </a:moveTo>
                <a:lnTo>
                  <a:pt x="2673824" y="0"/>
                </a:lnTo>
                <a:lnTo>
                  <a:pt x="2673824" y="2152429"/>
                </a:lnTo>
                <a:lnTo>
                  <a:pt x="0" y="2152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13"/>
          <p:cNvSpPr txBox="1"/>
          <p:nvPr/>
        </p:nvSpPr>
        <p:spPr>
          <a:xfrm>
            <a:off x="3834539" y="1760428"/>
            <a:ext cx="9411515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4AAD"/>
                </a:solidFill>
                <a:latin typeface="Nunito Sans"/>
                <a:ea typeface="Nunito Sans"/>
                <a:cs typeface="Nunito Sans"/>
                <a:sym typeface="Nunito Sans"/>
              </a:rPr>
              <a:t>Trường Đại Học Công Nghệ Thông Tin - Khoa khoa học và kỹ thuật thông tin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2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5" name="Google Shape;105;p2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8" name="Google Shape;108;p2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9" name="Google Shape;109;p2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10" name="Google Shape;110;p2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01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4972755" y="1718706"/>
            <a:ext cx="8342491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Introduction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381658" y="3654425"/>
            <a:ext cx="15524685" cy="560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Deepfake Technology:</a:t>
            </a:r>
            <a:r>
              <a:rPr b="0" i="0" lang="en-US" sz="39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Combines "deep learning" and "fake" to create synthetic media (images, videos, audio) that appear highly realistic. Uses advanced neural networks, raising concerns about misinformation, privacy, and digital security.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Generative Models:</a:t>
            </a:r>
            <a:r>
              <a:rPr b="0" i="0" lang="en-US" sz="39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Generative Adversarial Networks (GANs)</a:t>
            </a:r>
            <a:endParaRPr/>
          </a:p>
          <a:p>
            <a:pPr indent="-431800" lvl="1" marL="863599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Char char="•"/>
            </a:pPr>
            <a:r>
              <a:rPr b="0" i="0" lang="en-US" sz="3999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Autoencoder</a:t>
            </a:r>
            <a:endParaRPr/>
          </a:p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999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121" name="Google Shape;121;p3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2" name="Google Shape;122;p3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3" name="Google Shape;123;p3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4" name="Google Shape;124;p3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5" name="Google Shape;125;p3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6" name="Google Shape;126;p3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27" name="Google Shape;127;p3"/>
          <p:cNvSpPr txBox="1"/>
          <p:nvPr/>
        </p:nvSpPr>
        <p:spPr>
          <a:xfrm>
            <a:off x="4972755" y="1718706"/>
            <a:ext cx="8342491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Related Work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1965937" y="3741164"/>
            <a:ext cx="14356125" cy="531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Current Trends in Deepfake Technology:</a:t>
            </a:r>
            <a:endParaRPr/>
          </a:p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GAN Architectures: StyleGAN and CycleGAN are popular but lack control over generated images. This can be addressed with conditional GANs.</a:t>
            </a:r>
            <a:endParaRPr/>
          </a:p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Diffusion Models: Newer approach that generates images by reversing a Gaussian noise process. While effective, it is slow and resource-intensive.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Forensic Systems for Deepfake Detection:</a:t>
            </a:r>
            <a:endParaRPr/>
          </a:p>
          <a:p>
            <a:pPr indent="-323850" lvl="1" marL="6477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Ensembling Systems: Combine state-of-the-art CNN architectures like EfficientNet and XceptionNet for detailed insights and improved detection accuracy. Uses two training strategies: end-to-end and siamese.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129" name="Google Shape;129;p3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30" name="Google Shape;13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3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9" name="Google Shape;139;p4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0" name="Google Shape;140;p4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1" name="Google Shape;141;p4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2" name="Google Shape;142;p4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3" name="Google Shape;143;p4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44" name="Google Shape;144;p4"/>
          <p:cNvSpPr txBox="1"/>
          <p:nvPr/>
        </p:nvSpPr>
        <p:spPr>
          <a:xfrm>
            <a:off x="3273691" y="1718706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Method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1143731" y="4476750"/>
            <a:ext cx="7317139" cy="424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Models Used: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Diffusion, GAN, and DALL-E.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Datasets: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LFW-Digiface-1M and Coco-captions.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Objective: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Prove efficiency on Digiface-1M benchmark (Bae et al., 2022).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993353" y="3527168"/>
            <a:ext cx="5617896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4AAD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Deepfake Generation: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9827130" y="4476750"/>
            <a:ext cx="7317139" cy="478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CNN Models: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EfficientNetB4, EfficientNetB4ST, EfficientNetB4Att, EfficientNetB4AttST.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Approach: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Analyze video frames individually for deepfake detection.</a:t>
            </a:r>
            <a:endParaRPr/>
          </a:p>
          <a:p>
            <a:pPr indent="-323850" lvl="1" marL="6477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Goal: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 Improve each network's accuracy without combining networks (Bonettini et al., 2020).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10676752" y="3527168"/>
            <a:ext cx="5617896" cy="669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4AAD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Deepfake Detection:</a:t>
            </a:r>
            <a:endParaRPr/>
          </a:p>
        </p:txBody>
      </p:sp>
      <p:grpSp>
        <p:nvGrpSpPr>
          <p:cNvPr id="149" name="Google Shape;149;p4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50" name="Google Shape;150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4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5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158" name="Google Shape;158;p5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9" name="Google Shape;159;p5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1" name="Google Shape;161;p5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2" name="Google Shape;162;p5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3" name="Google Shape;163;p5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64" name="Google Shape;164;p5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65" name="Google Shape;165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5"/>
          <p:cNvSpPr/>
          <p:nvPr/>
        </p:nvSpPr>
        <p:spPr>
          <a:xfrm>
            <a:off x="482320" y="3099449"/>
            <a:ext cx="5180217" cy="7187551"/>
          </a:xfrm>
          <a:custGeom>
            <a:rect b="b" l="l" r="r" t="t"/>
            <a:pathLst>
              <a:path extrusionOk="0" h="7187551" w="5180217">
                <a:moveTo>
                  <a:pt x="0" y="0"/>
                </a:moveTo>
                <a:lnTo>
                  <a:pt x="5180217" y="0"/>
                </a:lnTo>
                <a:lnTo>
                  <a:pt x="5180217" y="7187551"/>
                </a:lnTo>
                <a:lnTo>
                  <a:pt x="0" y="71875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5"/>
          <p:cNvSpPr/>
          <p:nvPr/>
        </p:nvSpPr>
        <p:spPr>
          <a:xfrm>
            <a:off x="6159864" y="2967589"/>
            <a:ext cx="12128136" cy="6627579"/>
          </a:xfrm>
          <a:custGeom>
            <a:rect b="b" l="l" r="r" t="t"/>
            <a:pathLst>
              <a:path extrusionOk="0" h="6627579" w="12128136">
                <a:moveTo>
                  <a:pt x="0" y="0"/>
                </a:moveTo>
                <a:lnTo>
                  <a:pt x="12128136" y="0"/>
                </a:lnTo>
                <a:lnTo>
                  <a:pt x="12128136" y="6627580"/>
                </a:lnTo>
                <a:lnTo>
                  <a:pt x="0" y="6627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0279" r="-1040" t="0"/>
            </a:stretch>
          </a:blipFill>
          <a:ln>
            <a:noFill/>
          </a:ln>
        </p:spPr>
      </p:sp>
      <p:sp>
        <p:nvSpPr>
          <p:cNvPr id="169" name="Google Shape;169;p5"/>
          <p:cNvSpPr txBox="1"/>
          <p:nvPr/>
        </p:nvSpPr>
        <p:spPr>
          <a:xfrm>
            <a:off x="3273691" y="258763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Dataset</a:t>
            </a:r>
            <a:endParaRPr/>
          </a:p>
        </p:txBody>
      </p:sp>
      <p:sp>
        <p:nvSpPr>
          <p:cNvPr id="170" name="Google Shape;170;p5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176" name="Google Shape;176;p6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7" name="Google Shape;177;p6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8" name="Google Shape;178;p6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9" name="Google Shape;179;p6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0" name="Google Shape;180;p6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1" name="Google Shape;181;p6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82" name="Google Shape;182;p6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183" name="Google Shape;183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6"/>
          <p:cNvSpPr/>
          <p:nvPr/>
        </p:nvSpPr>
        <p:spPr>
          <a:xfrm>
            <a:off x="8679132" y="2302151"/>
            <a:ext cx="8784326" cy="6290711"/>
          </a:xfrm>
          <a:custGeom>
            <a:rect b="b" l="l" r="r" t="t"/>
            <a:pathLst>
              <a:path extrusionOk="0" h="6290711" w="8784326">
                <a:moveTo>
                  <a:pt x="0" y="0"/>
                </a:moveTo>
                <a:lnTo>
                  <a:pt x="8784326" y="0"/>
                </a:lnTo>
                <a:lnTo>
                  <a:pt x="8784326" y="6290710"/>
                </a:lnTo>
                <a:lnTo>
                  <a:pt x="0" y="62907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6"/>
          <p:cNvSpPr/>
          <p:nvPr/>
        </p:nvSpPr>
        <p:spPr>
          <a:xfrm>
            <a:off x="1913660" y="2568756"/>
            <a:ext cx="5856436" cy="6024105"/>
          </a:xfrm>
          <a:custGeom>
            <a:rect b="b" l="l" r="r" t="t"/>
            <a:pathLst>
              <a:path extrusionOk="0" h="6024105" w="5856436">
                <a:moveTo>
                  <a:pt x="0" y="0"/>
                </a:moveTo>
                <a:lnTo>
                  <a:pt x="5856436" y="0"/>
                </a:lnTo>
                <a:lnTo>
                  <a:pt x="5856436" y="6024105"/>
                </a:lnTo>
                <a:lnTo>
                  <a:pt x="0" y="60241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6"/>
          <p:cNvSpPr txBox="1"/>
          <p:nvPr/>
        </p:nvSpPr>
        <p:spPr>
          <a:xfrm>
            <a:off x="3273691" y="258763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Dataset</a:t>
            </a:r>
            <a:endParaRPr/>
          </a:p>
        </p:txBody>
      </p:sp>
      <p:sp>
        <p:nvSpPr>
          <p:cNvPr id="188" name="Google Shape;188;p6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7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194" name="Google Shape;194;p7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5" name="Google Shape;195;p7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6" name="Google Shape;196;p7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7" name="Google Shape;197;p7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8" name="Google Shape;198;p7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9" name="Google Shape;199;p7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00" name="Google Shape;200;p7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01" name="Google Shape;201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7"/>
          <p:cNvSpPr/>
          <p:nvPr/>
        </p:nvSpPr>
        <p:spPr>
          <a:xfrm>
            <a:off x="1381658" y="3262370"/>
            <a:ext cx="7611650" cy="5461466"/>
          </a:xfrm>
          <a:custGeom>
            <a:rect b="b" l="l" r="r" t="t"/>
            <a:pathLst>
              <a:path extrusionOk="0" h="5461466" w="7611650">
                <a:moveTo>
                  <a:pt x="0" y="0"/>
                </a:moveTo>
                <a:lnTo>
                  <a:pt x="7611650" y="0"/>
                </a:lnTo>
                <a:lnTo>
                  <a:pt x="7611650" y="5461467"/>
                </a:lnTo>
                <a:lnTo>
                  <a:pt x="0" y="5461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7"/>
          <p:cNvSpPr/>
          <p:nvPr/>
        </p:nvSpPr>
        <p:spPr>
          <a:xfrm>
            <a:off x="9999293" y="3262370"/>
            <a:ext cx="7612089" cy="5443444"/>
          </a:xfrm>
          <a:custGeom>
            <a:rect b="b" l="l" r="r" t="t"/>
            <a:pathLst>
              <a:path extrusionOk="0" h="5443444" w="7612089">
                <a:moveTo>
                  <a:pt x="0" y="0"/>
                </a:moveTo>
                <a:lnTo>
                  <a:pt x="7612089" y="0"/>
                </a:lnTo>
                <a:lnTo>
                  <a:pt x="7612089" y="5443444"/>
                </a:lnTo>
                <a:lnTo>
                  <a:pt x="0" y="54434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7"/>
          <p:cNvSpPr txBox="1"/>
          <p:nvPr/>
        </p:nvSpPr>
        <p:spPr>
          <a:xfrm>
            <a:off x="3273691" y="258763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Experiments</a:t>
            </a:r>
            <a:endParaRPr/>
          </a:p>
        </p:txBody>
      </p:sp>
      <p:sp>
        <p:nvSpPr>
          <p:cNvPr id="206" name="Google Shape;206;p7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8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212" name="Google Shape;212;p8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3" name="Google Shape;213;p8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4" name="Google Shape;214;p8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5" name="Google Shape;215;p8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6" name="Google Shape;216;p8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7" name="Google Shape;217;p8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18" name="Google Shape;218;p8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19" name="Google Shape;219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8"/>
          <p:cNvSpPr/>
          <p:nvPr/>
        </p:nvSpPr>
        <p:spPr>
          <a:xfrm>
            <a:off x="1381658" y="3262370"/>
            <a:ext cx="7393769" cy="5443444"/>
          </a:xfrm>
          <a:custGeom>
            <a:rect b="b" l="l" r="r" t="t"/>
            <a:pathLst>
              <a:path extrusionOk="0" h="5443444" w="7393769">
                <a:moveTo>
                  <a:pt x="0" y="0"/>
                </a:moveTo>
                <a:lnTo>
                  <a:pt x="7393768" y="0"/>
                </a:lnTo>
                <a:lnTo>
                  <a:pt x="7393768" y="5443444"/>
                </a:lnTo>
                <a:lnTo>
                  <a:pt x="0" y="54434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8"/>
          <p:cNvSpPr/>
          <p:nvPr/>
        </p:nvSpPr>
        <p:spPr>
          <a:xfrm>
            <a:off x="9547705" y="3300346"/>
            <a:ext cx="7872322" cy="5367492"/>
          </a:xfrm>
          <a:custGeom>
            <a:rect b="b" l="l" r="r" t="t"/>
            <a:pathLst>
              <a:path extrusionOk="0" h="5367492" w="7872322">
                <a:moveTo>
                  <a:pt x="0" y="0"/>
                </a:moveTo>
                <a:lnTo>
                  <a:pt x="7872322" y="0"/>
                </a:lnTo>
                <a:lnTo>
                  <a:pt x="7872322" y="5367492"/>
                </a:lnTo>
                <a:lnTo>
                  <a:pt x="0" y="53674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8"/>
          <p:cNvSpPr txBox="1"/>
          <p:nvPr/>
        </p:nvSpPr>
        <p:spPr>
          <a:xfrm>
            <a:off x="3273691" y="258763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Experiments</a:t>
            </a:r>
            <a:endParaRPr/>
          </a:p>
        </p:txBody>
      </p:sp>
      <p:sp>
        <p:nvSpPr>
          <p:cNvPr id="224" name="Google Shape;224;p8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9"/>
          <p:cNvGrpSpPr/>
          <p:nvPr/>
        </p:nvGrpSpPr>
        <p:grpSpPr>
          <a:xfrm>
            <a:off x="0" y="-987551"/>
            <a:ext cx="18288000" cy="12262104"/>
            <a:chOff x="0" y="0"/>
            <a:chExt cx="24384000" cy="16349471"/>
          </a:xfrm>
        </p:grpSpPr>
        <p:sp>
          <p:nvSpPr>
            <p:cNvPr id="230" name="Google Shape;230;p9"/>
            <p:cNvSpPr/>
            <p:nvPr/>
          </p:nvSpPr>
          <p:spPr>
            <a:xfrm>
              <a:off x="0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1" name="Google Shape;231;p9"/>
            <p:cNvSpPr/>
            <p:nvPr/>
          </p:nvSpPr>
          <p:spPr>
            <a:xfrm>
              <a:off x="0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2" name="Google Shape;232;p9"/>
            <p:cNvSpPr/>
            <p:nvPr/>
          </p:nvSpPr>
          <p:spPr>
            <a:xfrm>
              <a:off x="8107869" y="0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3" name="Google Shape;233;p9"/>
            <p:cNvSpPr/>
            <p:nvPr/>
          </p:nvSpPr>
          <p:spPr>
            <a:xfrm>
              <a:off x="8107869" y="8103568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8"/>
                  </a:lnTo>
                  <a:lnTo>
                    <a:pt x="0" y="819845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4" name="Google Shape;234;p9"/>
            <p:cNvSpPr/>
            <p:nvPr/>
          </p:nvSpPr>
          <p:spPr>
            <a:xfrm>
              <a:off x="16185542" y="47445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5" name="Google Shape;235;p9"/>
            <p:cNvSpPr/>
            <p:nvPr/>
          </p:nvSpPr>
          <p:spPr>
            <a:xfrm>
              <a:off x="16185542" y="8151013"/>
              <a:ext cx="8198458" cy="8198458"/>
            </a:xfrm>
            <a:custGeom>
              <a:rect b="b" l="l" r="r" t="t"/>
              <a:pathLst>
                <a:path extrusionOk="0" h="8198458" w="8198458">
                  <a:moveTo>
                    <a:pt x="0" y="0"/>
                  </a:moveTo>
                  <a:lnTo>
                    <a:pt x="8198458" y="0"/>
                  </a:lnTo>
                  <a:lnTo>
                    <a:pt x="8198458" y="8198457"/>
                  </a:lnTo>
                  <a:lnTo>
                    <a:pt x="0" y="81984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 amt="50000"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36" name="Google Shape;236;p9"/>
          <p:cNvGrpSpPr/>
          <p:nvPr/>
        </p:nvGrpSpPr>
        <p:grpSpPr>
          <a:xfrm>
            <a:off x="-2038330" y="-2073710"/>
            <a:ext cx="5041299" cy="5041299"/>
            <a:chOff x="0" y="0"/>
            <a:chExt cx="812800" cy="812800"/>
          </a:xfrm>
        </p:grpSpPr>
        <p:sp>
          <p:nvSpPr>
            <p:cNvPr id="237" name="Google Shape;237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9"/>
          <p:cNvSpPr/>
          <p:nvPr/>
        </p:nvSpPr>
        <p:spPr>
          <a:xfrm>
            <a:off x="3969838" y="1880631"/>
            <a:ext cx="10348325" cy="3313023"/>
          </a:xfrm>
          <a:custGeom>
            <a:rect b="b" l="l" r="r" t="t"/>
            <a:pathLst>
              <a:path extrusionOk="0" h="3313023" w="10348325">
                <a:moveTo>
                  <a:pt x="0" y="0"/>
                </a:moveTo>
                <a:lnTo>
                  <a:pt x="10348324" y="0"/>
                </a:lnTo>
                <a:lnTo>
                  <a:pt x="10348324" y="3313023"/>
                </a:lnTo>
                <a:lnTo>
                  <a:pt x="0" y="33130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9"/>
          <p:cNvSpPr/>
          <p:nvPr/>
        </p:nvSpPr>
        <p:spPr>
          <a:xfrm>
            <a:off x="4011994" y="5824011"/>
            <a:ext cx="10264013" cy="3139580"/>
          </a:xfrm>
          <a:custGeom>
            <a:rect b="b" l="l" r="r" t="t"/>
            <a:pathLst>
              <a:path extrusionOk="0" h="3139580" w="10264013">
                <a:moveTo>
                  <a:pt x="0" y="0"/>
                </a:moveTo>
                <a:lnTo>
                  <a:pt x="10264012" y="0"/>
                </a:lnTo>
                <a:lnTo>
                  <a:pt x="10264012" y="3139580"/>
                </a:lnTo>
                <a:lnTo>
                  <a:pt x="0" y="31395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9"/>
          <p:cNvSpPr txBox="1"/>
          <p:nvPr/>
        </p:nvSpPr>
        <p:spPr>
          <a:xfrm>
            <a:off x="3273691" y="258763"/>
            <a:ext cx="11740619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004AAD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Experiments</a:t>
            </a:r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411934" y="502681"/>
            <a:ext cx="1939447" cy="1377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05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