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layfair Display"/>
      <p:bold r:id="rId17"/>
      <p:boldItalic r:id="rId18"/>
    </p:embeddedFont>
    <p:embeddedFont>
      <p:font typeface="Montserrat"/>
      <p:bold r:id="rId19"/>
      <p:boldItalic r:id="rId20"/>
    </p:embeddedFont>
    <p:embeddedFont>
      <p:font typeface="Montserrat ExtraBold"/>
      <p:bold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j8xPMuY8JVuUdyhZ8U1RqGhSId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0C37A6-5FAC-4E28-BA5C-CF3AACF845B0}">
  <a:tblStyle styleId="{020C37A6-5FAC-4E28-BA5C-CF3AACF845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MontserratExtraBold-boldItalic.fntdata"/><Relationship Id="rId21" Type="http://schemas.openxmlformats.org/officeDocument/2006/relationships/font" Target="fonts/MontserratExtraBold-bold.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layfairDisplay-bold.fntdata"/><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a9baf9b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2a9baf9b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7.jp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7.jpg"/><Relationship Id="rId4" Type="http://schemas.openxmlformats.org/officeDocument/2006/relationships/image" Target="../media/image96.png"/><Relationship Id="rId5" Type="http://schemas.openxmlformats.org/officeDocument/2006/relationships/image" Target="../media/image100.png"/><Relationship Id="rId6" Type="http://schemas.openxmlformats.org/officeDocument/2006/relationships/image" Target="../media/image9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5.png"/><Relationship Id="rId11" Type="http://schemas.openxmlformats.org/officeDocument/2006/relationships/image" Target="../media/image31.png"/><Relationship Id="rId10" Type="http://schemas.openxmlformats.org/officeDocument/2006/relationships/image" Target="../media/image16.png"/><Relationship Id="rId12" Type="http://schemas.openxmlformats.org/officeDocument/2006/relationships/image" Target="../media/image3.png"/><Relationship Id="rId9"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6.jpg"/><Relationship Id="rId4" Type="http://schemas.openxmlformats.org/officeDocument/2006/relationships/image" Target="../media/image35.png"/><Relationship Id="rId10" Type="http://schemas.openxmlformats.org/officeDocument/2006/relationships/image" Target="../media/image61.png"/><Relationship Id="rId9" Type="http://schemas.openxmlformats.org/officeDocument/2006/relationships/image" Target="../media/image67.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20.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55.png"/><Relationship Id="rId10" Type="http://schemas.openxmlformats.org/officeDocument/2006/relationships/image" Target="../media/image27.png"/><Relationship Id="rId9" Type="http://schemas.openxmlformats.org/officeDocument/2006/relationships/image" Target="../media/image47.png"/><Relationship Id="rId5" Type="http://schemas.openxmlformats.org/officeDocument/2006/relationships/image" Target="../media/image102.jpg"/><Relationship Id="rId6" Type="http://schemas.openxmlformats.org/officeDocument/2006/relationships/image" Target="../media/image83.png"/><Relationship Id="rId7" Type="http://schemas.openxmlformats.org/officeDocument/2006/relationships/image" Target="../media/image32.png"/><Relationship Id="rId8"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55.png"/><Relationship Id="rId11" Type="http://schemas.openxmlformats.org/officeDocument/2006/relationships/image" Target="../media/image69.png"/><Relationship Id="rId10" Type="http://schemas.openxmlformats.org/officeDocument/2006/relationships/image" Target="../media/image33.png"/><Relationship Id="rId9" Type="http://schemas.openxmlformats.org/officeDocument/2006/relationships/image" Target="../media/image45.png"/><Relationship Id="rId5" Type="http://schemas.openxmlformats.org/officeDocument/2006/relationships/image" Target="../media/image102.jpg"/><Relationship Id="rId6" Type="http://schemas.openxmlformats.org/officeDocument/2006/relationships/image" Target="../media/image83.png"/><Relationship Id="rId7" Type="http://schemas.openxmlformats.org/officeDocument/2006/relationships/image" Target="../media/image32.png"/><Relationship Id="rId8"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39.png"/><Relationship Id="rId7" Type="http://schemas.openxmlformats.org/officeDocument/2006/relationships/image" Target="../media/image74.png"/><Relationship Id="rId8"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4.png"/><Relationship Id="rId4" Type="http://schemas.openxmlformats.org/officeDocument/2006/relationships/image" Target="../media/image40.png"/><Relationship Id="rId9" Type="http://schemas.openxmlformats.org/officeDocument/2006/relationships/image" Target="../media/image65.png"/><Relationship Id="rId5" Type="http://schemas.openxmlformats.org/officeDocument/2006/relationships/image" Target="../media/image41.png"/><Relationship Id="rId6" Type="http://schemas.openxmlformats.org/officeDocument/2006/relationships/image" Target="../media/image44.png"/><Relationship Id="rId7" Type="http://schemas.openxmlformats.org/officeDocument/2006/relationships/image" Target="../media/image80.png"/><Relationship Id="rId8"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74.png"/><Relationship Id="rId5" Type="http://schemas.openxmlformats.org/officeDocument/2006/relationships/image" Target="../media/image5.png"/><Relationship Id="rId6" Type="http://schemas.openxmlformats.org/officeDocument/2006/relationships/image" Target="../media/image36.png"/><Relationship Id="rId7" Type="http://schemas.openxmlformats.org/officeDocument/2006/relationships/image" Target="../media/image39.png"/><Relationship Id="rId8" Type="http://schemas.openxmlformats.org/officeDocument/2006/relationships/image" Target="../media/image101.jpg"/></Relationships>
</file>

<file path=ppt/slides/_rels/slide9.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101.jpg"/><Relationship Id="rId13" Type="http://schemas.openxmlformats.org/officeDocument/2006/relationships/image" Target="../media/image73.png"/><Relationship Id="rId12" Type="http://schemas.openxmlformats.org/officeDocument/2006/relationships/image" Target="../media/image78.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3.png"/><Relationship Id="rId4" Type="http://schemas.openxmlformats.org/officeDocument/2006/relationships/image" Target="../media/image66.png"/><Relationship Id="rId9" Type="http://schemas.openxmlformats.org/officeDocument/2006/relationships/image" Target="../media/image82.png"/><Relationship Id="rId15" Type="http://schemas.openxmlformats.org/officeDocument/2006/relationships/image" Target="../media/image76.png"/><Relationship Id="rId14" Type="http://schemas.openxmlformats.org/officeDocument/2006/relationships/image" Target="../media/image72.png"/><Relationship Id="rId17" Type="http://schemas.openxmlformats.org/officeDocument/2006/relationships/image" Target="../media/image93.png"/><Relationship Id="rId16" Type="http://schemas.openxmlformats.org/officeDocument/2006/relationships/image" Target="../media/image77.png"/><Relationship Id="rId5" Type="http://schemas.openxmlformats.org/officeDocument/2006/relationships/image" Target="../media/image84.png"/><Relationship Id="rId6" Type="http://schemas.openxmlformats.org/officeDocument/2006/relationships/image" Target="../media/image70.png"/><Relationship Id="rId7" Type="http://schemas.openxmlformats.org/officeDocument/2006/relationships/image" Target="../media/image81.png"/><Relationship Id="rId8"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7840" r="12740" t="15309"/>
          <a:stretch/>
        </p:blipFill>
        <p:spPr>
          <a:xfrm>
            <a:off x="0" y="0"/>
            <a:ext cx="18288000" cy="10287000"/>
          </a:xfrm>
          <a:prstGeom prst="rect">
            <a:avLst/>
          </a:prstGeom>
          <a:noFill/>
          <a:ln>
            <a:noFill/>
          </a:ln>
        </p:spPr>
      </p:pic>
      <p:sp>
        <p:nvSpPr>
          <p:cNvPr id="85" name="Google Shape;85;p1"/>
          <p:cNvSpPr/>
          <p:nvPr/>
        </p:nvSpPr>
        <p:spPr>
          <a:xfrm>
            <a:off x="-824814" y="9440562"/>
            <a:ext cx="19937627" cy="1278924"/>
          </a:xfrm>
          <a:prstGeom prst="rect">
            <a:avLst/>
          </a:prstGeom>
          <a:solidFill>
            <a:srgbClr val="F7F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2343150" y="4678183"/>
            <a:ext cx="136017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990224" y="460274"/>
            <a:ext cx="2394499" cy="1935553"/>
          </a:xfrm>
          <a:custGeom>
            <a:rect b="b" l="l" r="r" t="t"/>
            <a:pathLst>
              <a:path extrusionOk="0" h="1935553" w="2394499">
                <a:moveTo>
                  <a:pt x="0" y="0"/>
                </a:moveTo>
                <a:lnTo>
                  <a:pt x="2394500" y="0"/>
                </a:lnTo>
                <a:lnTo>
                  <a:pt x="2394500" y="1935554"/>
                </a:lnTo>
                <a:lnTo>
                  <a:pt x="0" y="1935554"/>
                </a:lnTo>
                <a:lnTo>
                  <a:pt x="0" y="0"/>
                </a:lnTo>
                <a:close/>
              </a:path>
            </a:pathLst>
          </a:custGeom>
          <a:blipFill rotWithShape="1">
            <a:blip r:embed="rId4">
              <a:alphaModFix/>
            </a:blip>
            <a:stretch>
              <a:fillRect b="0" l="0" r="0" t="0"/>
            </a:stretch>
          </a:blipFill>
          <a:ln>
            <a:noFill/>
          </a:ln>
        </p:spPr>
      </p:sp>
      <p:sp>
        <p:nvSpPr>
          <p:cNvPr id="88" name="Google Shape;88;p1"/>
          <p:cNvSpPr txBox="1"/>
          <p:nvPr/>
        </p:nvSpPr>
        <p:spPr>
          <a:xfrm>
            <a:off x="3260627" y="3410405"/>
            <a:ext cx="11766745" cy="71247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199" u="none" cap="none" strike="noStrike">
                <a:solidFill>
                  <a:srgbClr val="F7F9F8"/>
                </a:solidFill>
                <a:latin typeface="Montserrat"/>
                <a:ea typeface="Montserrat"/>
                <a:cs typeface="Montserrat"/>
                <a:sym typeface="Montserrat"/>
              </a:rPr>
              <a:t>DATA SCIENCE SALARY PREDICTION</a:t>
            </a:r>
            <a:endParaRPr/>
          </a:p>
        </p:txBody>
      </p:sp>
      <p:sp>
        <p:nvSpPr>
          <p:cNvPr id="89" name="Google Shape;89;p1"/>
          <p:cNvSpPr txBox="1"/>
          <p:nvPr/>
        </p:nvSpPr>
        <p:spPr>
          <a:xfrm>
            <a:off x="2187474" y="1927032"/>
            <a:ext cx="13913052" cy="1004266"/>
          </a:xfrm>
          <a:prstGeom prst="rect">
            <a:avLst/>
          </a:prstGeom>
          <a:noFill/>
          <a:ln>
            <a:noFill/>
          </a:ln>
        </p:spPr>
        <p:txBody>
          <a:bodyPr anchorCtr="0" anchor="t" bIns="0" lIns="0" spcFirstLastPara="1" rIns="0" wrap="square" tIns="0">
            <a:spAutoFit/>
          </a:bodyPr>
          <a:lstStyle/>
          <a:p>
            <a:pPr indent="0" lvl="0" marL="0" marR="0" rtl="0" algn="ctr">
              <a:lnSpc>
                <a:spcPct val="109991"/>
              </a:lnSpc>
              <a:spcBef>
                <a:spcPts val="0"/>
              </a:spcBef>
              <a:spcAft>
                <a:spcPts val="0"/>
              </a:spcAft>
              <a:buNone/>
            </a:pPr>
            <a:r>
              <a:rPr b="0" i="0" lang="en-US" sz="7076" u="none" cap="none" strike="noStrike">
                <a:solidFill>
                  <a:srgbClr val="F7F9F8"/>
                </a:solidFill>
                <a:latin typeface="Montserrat ExtraBold"/>
                <a:ea typeface="Montserrat ExtraBold"/>
                <a:cs typeface="Montserrat ExtraBold"/>
                <a:sym typeface="Montserrat ExtraBold"/>
              </a:rPr>
              <a:t>BÁO CÁO ĐỒ ÁN MÁY HỌC</a:t>
            </a:r>
            <a:endParaRPr/>
          </a:p>
        </p:txBody>
      </p:sp>
      <p:sp>
        <p:nvSpPr>
          <p:cNvPr id="90" name="Google Shape;90;p1"/>
          <p:cNvSpPr txBox="1"/>
          <p:nvPr/>
        </p:nvSpPr>
        <p:spPr>
          <a:xfrm>
            <a:off x="3478978" y="476250"/>
            <a:ext cx="11330043" cy="10477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TRƯỜNG ĐẠI HỌC CÔNG NGHỆ THÔNG TIN</a:t>
            </a:r>
            <a:endParaRPr/>
          </a:p>
          <a:p>
            <a:pPr indent="0" lvl="0" marL="0" marR="0" rtl="0" algn="ctr">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KHOA KHOA HỌC VÀ KỸ THUẬT THÔNG TIN</a:t>
            </a:r>
            <a:endParaRPr/>
          </a:p>
        </p:txBody>
      </p:sp>
      <p:sp>
        <p:nvSpPr>
          <p:cNvPr id="91" name="Google Shape;91;p1"/>
          <p:cNvSpPr txBox="1"/>
          <p:nvPr/>
        </p:nvSpPr>
        <p:spPr>
          <a:xfrm>
            <a:off x="2510780" y="5099045"/>
            <a:ext cx="13247390" cy="15811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Giảng viên hướng dẫn: TS. Nguyễn Lưu Thùy Ngân</a:t>
            </a:r>
            <a:endParaRPr/>
          </a:p>
          <a:p>
            <a:pPr indent="0" lvl="0" marL="0" marR="0" rtl="0" algn="l">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                                   ThS. Dương Ngọc Hảo</a:t>
            </a:r>
            <a:endParaRPr/>
          </a:p>
          <a:p>
            <a:pPr indent="0" lvl="0" marL="0" marR="0" rtl="0" algn="ctr">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 </a:t>
            </a:r>
            <a:endParaRPr/>
          </a:p>
        </p:txBody>
      </p:sp>
      <p:sp>
        <p:nvSpPr>
          <p:cNvPr id="92" name="Google Shape;92;p1"/>
          <p:cNvSpPr txBox="1"/>
          <p:nvPr/>
        </p:nvSpPr>
        <p:spPr>
          <a:xfrm>
            <a:off x="2570758" y="6623045"/>
            <a:ext cx="145569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Sinh viên thực hiện: Trương Nguyên Hạo   – 21522051 </a:t>
            </a:r>
            <a:endParaRPr/>
          </a:p>
          <a:p>
            <a:pPr indent="0" lvl="0" marL="0" marR="0" rtl="0" algn="l">
              <a:lnSpc>
                <a:spcPct val="140000"/>
              </a:lnSpc>
              <a:spcBef>
                <a:spcPts val="0"/>
              </a:spcBef>
              <a:spcAft>
                <a:spcPts val="0"/>
              </a:spcAft>
              <a:buNone/>
            </a:pPr>
            <a:r>
              <a:rPr b="1" i="0" lang="en-US" sz="3000" u="none" cap="none" strike="noStrike">
                <a:solidFill>
                  <a:srgbClr val="F7F9F8"/>
                </a:solidFill>
                <a:latin typeface="Montserrat"/>
                <a:ea typeface="Montserrat"/>
                <a:cs typeface="Montserrat"/>
                <a:sym typeface="Montserrat"/>
              </a:rPr>
              <a:t>                               	</a:t>
            </a:r>
            <a:r>
              <a:rPr b="1" lang="en-US" sz="3000">
                <a:solidFill>
                  <a:srgbClr val="F7F9F8"/>
                </a:solidFill>
                <a:latin typeface="Montserrat"/>
                <a:ea typeface="Montserrat"/>
                <a:cs typeface="Montserrat"/>
                <a:sym typeface="Montserrat"/>
              </a:rPr>
              <a:t>   </a:t>
            </a:r>
            <a:r>
              <a:rPr b="1" i="0" lang="en-US" sz="3000" u="none" cap="none" strike="noStrike">
                <a:solidFill>
                  <a:srgbClr val="F7F9F8"/>
                </a:solidFill>
                <a:latin typeface="Montserrat"/>
                <a:ea typeface="Montserrat"/>
                <a:cs typeface="Montserrat"/>
                <a:sym typeface="Montserrat"/>
              </a:rPr>
              <a:t>Nguyễn Hồng Cát Thy – 21522665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0"/>
          <p:cNvPicPr preferRelativeResize="0"/>
          <p:nvPr/>
        </p:nvPicPr>
        <p:blipFill rotWithShape="1">
          <a:blip r:embed="rId3">
            <a:alphaModFix/>
          </a:blip>
          <a:srcRect b="0" l="7840" r="12740" t="15309"/>
          <a:stretch/>
        </p:blipFill>
        <p:spPr>
          <a:xfrm>
            <a:off x="0" y="0"/>
            <a:ext cx="18288000" cy="10287000"/>
          </a:xfrm>
          <a:prstGeom prst="rect">
            <a:avLst/>
          </a:prstGeom>
          <a:noFill/>
          <a:ln>
            <a:noFill/>
          </a:ln>
        </p:spPr>
      </p:pic>
      <p:sp>
        <p:nvSpPr>
          <p:cNvPr id="309" name="Google Shape;309;p10"/>
          <p:cNvSpPr txBox="1"/>
          <p:nvPr/>
        </p:nvSpPr>
        <p:spPr>
          <a:xfrm>
            <a:off x="2578261" y="3056336"/>
            <a:ext cx="13131478" cy="177418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0400" u="none" cap="none" strike="noStrike">
                <a:solidFill>
                  <a:srgbClr val="FFFFFF"/>
                </a:solidFill>
                <a:latin typeface="Montserrat"/>
                <a:ea typeface="Montserrat"/>
                <a:cs typeface="Montserrat"/>
                <a:sym typeface="Montserrat"/>
              </a:rPr>
              <a:t>THANK YOU !!!</a:t>
            </a:r>
            <a:endParaRPr/>
          </a:p>
        </p:txBody>
      </p:sp>
      <p:sp>
        <p:nvSpPr>
          <p:cNvPr id="310" name="Google Shape;310;p10"/>
          <p:cNvSpPr txBox="1"/>
          <p:nvPr/>
        </p:nvSpPr>
        <p:spPr>
          <a:xfrm>
            <a:off x="4407624" y="5086350"/>
            <a:ext cx="9472752" cy="522109"/>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1" i="0" lang="en-US" sz="3069" u="none" cap="none" strike="noStrike">
                <a:solidFill>
                  <a:srgbClr val="FFFFFF"/>
                </a:solidFill>
                <a:latin typeface="Montserrat"/>
                <a:ea typeface="Montserrat"/>
                <a:cs typeface="Montserrat"/>
                <a:sym typeface="Montserrat"/>
              </a:rPr>
              <a:t>CẢM ƠN ĐÃ LẮNG NGHE</a:t>
            </a:r>
            <a:endParaRPr/>
          </a:p>
        </p:txBody>
      </p:sp>
      <p:sp>
        <p:nvSpPr>
          <p:cNvPr id="311" name="Google Shape;311;p10"/>
          <p:cNvSpPr/>
          <p:nvPr/>
        </p:nvSpPr>
        <p:spPr>
          <a:xfrm>
            <a:off x="16688144" y="414094"/>
            <a:ext cx="209644" cy="208333"/>
          </a:xfrm>
          <a:custGeom>
            <a:rect b="b" l="l" r="r" t="t"/>
            <a:pathLst>
              <a:path extrusionOk="0" h="208333" w="209644">
                <a:moveTo>
                  <a:pt x="0" y="0"/>
                </a:moveTo>
                <a:lnTo>
                  <a:pt x="209644" y="0"/>
                </a:lnTo>
                <a:lnTo>
                  <a:pt x="209644" y="208333"/>
                </a:lnTo>
                <a:lnTo>
                  <a:pt x="0" y="208333"/>
                </a:lnTo>
                <a:lnTo>
                  <a:pt x="0" y="0"/>
                </a:lnTo>
                <a:close/>
              </a:path>
            </a:pathLst>
          </a:custGeom>
          <a:blipFill rotWithShape="1">
            <a:blip r:embed="rId4">
              <a:alphaModFix/>
            </a:blip>
            <a:stretch>
              <a:fillRect b="0" l="0" r="0" t="0"/>
            </a:stretch>
          </a:blipFill>
          <a:ln>
            <a:noFill/>
          </a:ln>
        </p:spPr>
      </p:sp>
      <p:sp>
        <p:nvSpPr>
          <p:cNvPr id="312" name="Google Shape;312;p10"/>
          <p:cNvSpPr/>
          <p:nvPr/>
        </p:nvSpPr>
        <p:spPr>
          <a:xfrm>
            <a:off x="17622123" y="414094"/>
            <a:ext cx="208333" cy="208333"/>
          </a:xfrm>
          <a:custGeom>
            <a:rect b="b" l="l" r="r" t="t"/>
            <a:pathLst>
              <a:path extrusionOk="0" h="208333" w="208333">
                <a:moveTo>
                  <a:pt x="0" y="0"/>
                </a:moveTo>
                <a:lnTo>
                  <a:pt x="208333" y="0"/>
                </a:lnTo>
                <a:lnTo>
                  <a:pt x="208333" y="208333"/>
                </a:lnTo>
                <a:lnTo>
                  <a:pt x="0" y="208333"/>
                </a:lnTo>
                <a:lnTo>
                  <a:pt x="0" y="0"/>
                </a:lnTo>
                <a:close/>
              </a:path>
            </a:pathLst>
          </a:custGeom>
          <a:blipFill rotWithShape="1">
            <a:blip r:embed="rId5">
              <a:alphaModFix/>
            </a:blip>
            <a:stretch>
              <a:fillRect b="0" l="0" r="0" t="0"/>
            </a:stretch>
          </a:blipFill>
          <a:ln>
            <a:noFill/>
          </a:ln>
        </p:spPr>
      </p:sp>
      <p:sp>
        <p:nvSpPr>
          <p:cNvPr id="313" name="Google Shape;313;p10"/>
          <p:cNvSpPr/>
          <p:nvPr/>
        </p:nvSpPr>
        <p:spPr>
          <a:xfrm>
            <a:off x="17153143" y="410113"/>
            <a:ext cx="212314" cy="212314"/>
          </a:xfrm>
          <a:custGeom>
            <a:rect b="b" l="l" r="r" t="t"/>
            <a:pathLst>
              <a:path extrusionOk="0" h="212314" w="212314">
                <a:moveTo>
                  <a:pt x="0" y="0"/>
                </a:moveTo>
                <a:lnTo>
                  <a:pt x="212314" y="0"/>
                </a:lnTo>
                <a:lnTo>
                  <a:pt x="212314" y="212314"/>
                </a:lnTo>
                <a:lnTo>
                  <a:pt x="0" y="212314"/>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2"/>
          <p:cNvGrpSpPr/>
          <p:nvPr/>
        </p:nvGrpSpPr>
        <p:grpSpPr>
          <a:xfrm>
            <a:off x="897780" y="1028700"/>
            <a:ext cx="5490953" cy="7617423"/>
            <a:chOff x="0" y="0"/>
            <a:chExt cx="3351530" cy="4649470"/>
          </a:xfrm>
        </p:grpSpPr>
        <p:sp>
          <p:nvSpPr>
            <p:cNvPr id="98" name="Google Shape;98;p2"/>
            <p:cNvSpPr/>
            <p:nvPr/>
          </p:nvSpPr>
          <p:spPr>
            <a:xfrm>
              <a:off x="0" y="0"/>
              <a:ext cx="3314700" cy="2186940"/>
            </a:xfrm>
            <a:custGeom>
              <a:rect b="b" l="l" r="r" t="t"/>
              <a:pathLst>
                <a:path extrusionOk="0" h="2186940" w="3314700">
                  <a:moveTo>
                    <a:pt x="3282950" y="0"/>
                  </a:moveTo>
                  <a:lnTo>
                    <a:pt x="1334770" y="0"/>
                  </a:lnTo>
                  <a:cubicBezTo>
                    <a:pt x="890270" y="17780"/>
                    <a:pt x="445770" y="53340"/>
                    <a:pt x="0" y="55880"/>
                  </a:cubicBezTo>
                  <a:cubicBezTo>
                    <a:pt x="2540" y="410210"/>
                    <a:pt x="20320" y="844550"/>
                    <a:pt x="39370" y="1198880"/>
                  </a:cubicBezTo>
                  <a:cubicBezTo>
                    <a:pt x="55880" y="1518920"/>
                    <a:pt x="72390" y="1838960"/>
                    <a:pt x="76200" y="2160270"/>
                  </a:cubicBezTo>
                  <a:cubicBezTo>
                    <a:pt x="294640" y="2159000"/>
                    <a:pt x="514350" y="2156460"/>
                    <a:pt x="732790" y="2152650"/>
                  </a:cubicBezTo>
                  <a:cubicBezTo>
                    <a:pt x="1225550" y="2145030"/>
                    <a:pt x="1718310" y="2137410"/>
                    <a:pt x="2211070" y="2151380"/>
                  </a:cubicBezTo>
                  <a:cubicBezTo>
                    <a:pt x="2579370" y="2161540"/>
                    <a:pt x="2946400" y="2186940"/>
                    <a:pt x="3314700" y="2184400"/>
                  </a:cubicBezTo>
                  <a:cubicBezTo>
                    <a:pt x="3314700" y="2142490"/>
                    <a:pt x="3313430" y="2100580"/>
                    <a:pt x="3313430" y="2058670"/>
                  </a:cubicBezTo>
                  <a:cubicBezTo>
                    <a:pt x="3305810" y="1399540"/>
                    <a:pt x="3284220" y="660400"/>
                    <a:pt x="3282950" y="0"/>
                  </a:cubicBezTo>
                  <a:close/>
                </a:path>
              </a:pathLst>
            </a:custGeom>
            <a:blipFill rotWithShape="1">
              <a:blip r:embed="rId3">
                <a:alphaModFix/>
              </a:blip>
              <a:stretch>
                <a:fillRect b="-591" l="0" r="0" t="-592"/>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7150" y="2434590"/>
              <a:ext cx="3294380" cy="2214880"/>
            </a:xfrm>
            <a:custGeom>
              <a:rect b="b" l="l" r="r" t="t"/>
              <a:pathLst>
                <a:path extrusionOk="0" h="2214880" w="3294380">
                  <a:moveTo>
                    <a:pt x="3275330" y="1115060"/>
                  </a:moveTo>
                  <a:cubicBezTo>
                    <a:pt x="3266440" y="949960"/>
                    <a:pt x="3263900" y="784860"/>
                    <a:pt x="3262630" y="619760"/>
                  </a:cubicBezTo>
                  <a:cubicBezTo>
                    <a:pt x="3260090" y="426720"/>
                    <a:pt x="3260090" y="233680"/>
                    <a:pt x="3260090" y="41910"/>
                  </a:cubicBezTo>
                  <a:cubicBezTo>
                    <a:pt x="3105150" y="43180"/>
                    <a:pt x="2950210" y="39370"/>
                    <a:pt x="2795270" y="34290"/>
                  </a:cubicBezTo>
                  <a:cubicBezTo>
                    <a:pt x="2550160" y="26670"/>
                    <a:pt x="2303780" y="11430"/>
                    <a:pt x="2058670" y="6350"/>
                  </a:cubicBezTo>
                  <a:cubicBezTo>
                    <a:pt x="1812290" y="1270"/>
                    <a:pt x="1565910" y="0"/>
                    <a:pt x="1319530" y="2540"/>
                  </a:cubicBezTo>
                  <a:cubicBezTo>
                    <a:pt x="886460" y="5080"/>
                    <a:pt x="454660" y="15240"/>
                    <a:pt x="21590" y="17780"/>
                  </a:cubicBezTo>
                  <a:cubicBezTo>
                    <a:pt x="20320" y="285750"/>
                    <a:pt x="13970" y="553720"/>
                    <a:pt x="8890" y="820420"/>
                  </a:cubicBezTo>
                  <a:cubicBezTo>
                    <a:pt x="5080" y="993140"/>
                    <a:pt x="2540" y="1165860"/>
                    <a:pt x="0" y="1338580"/>
                  </a:cubicBezTo>
                  <a:lnTo>
                    <a:pt x="0" y="1414780"/>
                  </a:lnTo>
                  <a:cubicBezTo>
                    <a:pt x="8890" y="1676400"/>
                    <a:pt x="21590" y="1938020"/>
                    <a:pt x="30480" y="2199640"/>
                  </a:cubicBezTo>
                  <a:cubicBezTo>
                    <a:pt x="419100" y="2200910"/>
                    <a:pt x="807720" y="2212340"/>
                    <a:pt x="1196340" y="2214880"/>
                  </a:cubicBezTo>
                  <a:cubicBezTo>
                    <a:pt x="1280160" y="2211070"/>
                    <a:pt x="1363980" y="2207260"/>
                    <a:pt x="1447800" y="2204720"/>
                  </a:cubicBezTo>
                  <a:cubicBezTo>
                    <a:pt x="1714500" y="2197100"/>
                    <a:pt x="1982470" y="2199640"/>
                    <a:pt x="2249170" y="2198370"/>
                  </a:cubicBezTo>
                  <a:lnTo>
                    <a:pt x="3294380" y="2190750"/>
                  </a:lnTo>
                  <a:lnTo>
                    <a:pt x="3294380" y="1358900"/>
                  </a:lnTo>
                  <a:cubicBezTo>
                    <a:pt x="3285489" y="1276350"/>
                    <a:pt x="3279139" y="1196340"/>
                    <a:pt x="3275330" y="1115060"/>
                  </a:cubicBezTo>
                  <a:close/>
                </a:path>
              </a:pathLst>
            </a:custGeom>
            <a:solidFill>
              <a:srgbClr val="0B2E65"/>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2"/>
          <p:cNvSpPr/>
          <p:nvPr/>
        </p:nvSpPr>
        <p:spPr>
          <a:xfrm>
            <a:off x="17192625" y="-488872"/>
            <a:ext cx="1166544" cy="1166544"/>
          </a:xfrm>
          <a:custGeom>
            <a:rect b="b" l="l" r="r" t="t"/>
            <a:pathLst>
              <a:path extrusionOk="0" h="1166544" w="1166544">
                <a:moveTo>
                  <a:pt x="0" y="0"/>
                </a:moveTo>
                <a:lnTo>
                  <a:pt x="1166544" y="0"/>
                </a:lnTo>
                <a:lnTo>
                  <a:pt x="1166544" y="1166544"/>
                </a:lnTo>
                <a:lnTo>
                  <a:pt x="0" y="1166544"/>
                </a:lnTo>
                <a:lnTo>
                  <a:pt x="0" y="0"/>
                </a:lnTo>
                <a:close/>
              </a:path>
            </a:pathLst>
          </a:custGeom>
          <a:blipFill rotWithShape="1">
            <a:blip r:embed="rId4">
              <a:alphaModFix/>
            </a:blip>
            <a:stretch>
              <a:fillRect b="0" l="0" r="0" t="0"/>
            </a:stretch>
          </a:blipFill>
          <a:ln>
            <a:noFill/>
          </a:ln>
        </p:spPr>
      </p:sp>
      <p:grpSp>
        <p:nvGrpSpPr>
          <p:cNvPr id="101" name="Google Shape;101;p2"/>
          <p:cNvGrpSpPr/>
          <p:nvPr/>
        </p:nvGrpSpPr>
        <p:grpSpPr>
          <a:xfrm>
            <a:off x="389608" y="301864"/>
            <a:ext cx="508171" cy="1143555"/>
            <a:chOff x="0" y="0"/>
            <a:chExt cx="677562" cy="1524739"/>
          </a:xfrm>
        </p:grpSpPr>
        <p:sp>
          <p:nvSpPr>
            <p:cNvPr id="102" name="Google Shape;102;p2"/>
            <p:cNvSpPr/>
            <p:nvPr/>
          </p:nvSpPr>
          <p:spPr>
            <a:xfrm>
              <a:off x="0" y="0"/>
              <a:ext cx="677562" cy="558142"/>
            </a:xfrm>
            <a:custGeom>
              <a:rect b="b" l="l" r="r" t="t"/>
              <a:pathLst>
                <a:path extrusionOk="0" h="558142" w="677562">
                  <a:moveTo>
                    <a:pt x="0" y="0"/>
                  </a:moveTo>
                  <a:lnTo>
                    <a:pt x="677562" y="0"/>
                  </a:lnTo>
                  <a:lnTo>
                    <a:pt x="677562" y="558142"/>
                  </a:lnTo>
                  <a:lnTo>
                    <a:pt x="0" y="558142"/>
                  </a:lnTo>
                  <a:lnTo>
                    <a:pt x="0" y="0"/>
                  </a:lnTo>
                  <a:close/>
                </a:path>
              </a:pathLst>
            </a:custGeom>
            <a:blipFill rotWithShape="1">
              <a:blip r:embed="rId5">
                <a:alphaModFix/>
              </a:blip>
              <a:stretch>
                <a:fillRect b="0" l="0" r="0" t="0"/>
              </a:stretch>
            </a:blipFill>
            <a:ln>
              <a:noFill/>
            </a:ln>
          </p:spPr>
        </p:sp>
        <p:sp>
          <p:nvSpPr>
            <p:cNvPr id="103" name="Google Shape;103;p2"/>
            <p:cNvSpPr/>
            <p:nvPr/>
          </p:nvSpPr>
          <p:spPr>
            <a:xfrm>
              <a:off x="0" y="966597"/>
              <a:ext cx="677562" cy="558142"/>
            </a:xfrm>
            <a:custGeom>
              <a:rect b="b" l="l" r="r" t="t"/>
              <a:pathLst>
                <a:path extrusionOk="0" h="558142" w="677562">
                  <a:moveTo>
                    <a:pt x="0" y="0"/>
                  </a:moveTo>
                  <a:lnTo>
                    <a:pt x="677562" y="0"/>
                  </a:lnTo>
                  <a:lnTo>
                    <a:pt x="677562" y="558141"/>
                  </a:lnTo>
                  <a:lnTo>
                    <a:pt x="0" y="558141"/>
                  </a:lnTo>
                  <a:lnTo>
                    <a:pt x="0" y="0"/>
                  </a:lnTo>
                  <a:close/>
                </a:path>
              </a:pathLst>
            </a:custGeom>
            <a:blipFill rotWithShape="1">
              <a:blip r:embed="rId5">
                <a:alphaModFix/>
              </a:blip>
              <a:stretch>
                <a:fillRect b="0" l="0" r="0" t="0"/>
              </a:stretch>
            </a:blipFill>
            <a:ln>
              <a:noFill/>
            </a:ln>
          </p:spPr>
        </p:sp>
      </p:grpSp>
      <p:grpSp>
        <p:nvGrpSpPr>
          <p:cNvPr id="104" name="Google Shape;104;p2"/>
          <p:cNvGrpSpPr/>
          <p:nvPr/>
        </p:nvGrpSpPr>
        <p:grpSpPr>
          <a:xfrm>
            <a:off x="17576466" y="7928141"/>
            <a:ext cx="398863" cy="2010268"/>
            <a:chOff x="0" y="0"/>
            <a:chExt cx="531817" cy="2680357"/>
          </a:xfrm>
        </p:grpSpPr>
        <p:sp>
          <p:nvSpPr>
            <p:cNvPr id="105" name="Google Shape;105;p2"/>
            <p:cNvSpPr/>
            <p:nvPr/>
          </p:nvSpPr>
          <p:spPr>
            <a:xfrm>
              <a:off x="0" y="0"/>
              <a:ext cx="531817" cy="335045"/>
            </a:xfrm>
            <a:custGeom>
              <a:rect b="b" l="l" r="r" t="t"/>
              <a:pathLst>
                <a:path extrusionOk="0" h="335045" w="531817">
                  <a:moveTo>
                    <a:pt x="0" y="0"/>
                  </a:moveTo>
                  <a:lnTo>
                    <a:pt x="531817" y="0"/>
                  </a:lnTo>
                  <a:lnTo>
                    <a:pt x="531817" y="335045"/>
                  </a:lnTo>
                  <a:lnTo>
                    <a:pt x="0" y="335045"/>
                  </a:lnTo>
                  <a:lnTo>
                    <a:pt x="0" y="0"/>
                  </a:lnTo>
                  <a:close/>
                </a:path>
              </a:pathLst>
            </a:custGeom>
            <a:blipFill rotWithShape="1">
              <a:blip r:embed="rId6">
                <a:alphaModFix/>
              </a:blip>
              <a:stretch>
                <a:fillRect b="0" l="0" r="0" t="0"/>
              </a:stretch>
            </a:blipFill>
            <a:ln>
              <a:noFill/>
            </a:ln>
          </p:spPr>
        </p:sp>
        <p:sp>
          <p:nvSpPr>
            <p:cNvPr id="106" name="Google Shape;106;p2"/>
            <p:cNvSpPr/>
            <p:nvPr/>
          </p:nvSpPr>
          <p:spPr>
            <a:xfrm>
              <a:off x="0" y="335045"/>
              <a:ext cx="531817" cy="335045"/>
            </a:xfrm>
            <a:custGeom>
              <a:rect b="b" l="l" r="r" t="t"/>
              <a:pathLst>
                <a:path extrusionOk="0" h="335045" w="531817">
                  <a:moveTo>
                    <a:pt x="0" y="0"/>
                  </a:moveTo>
                  <a:lnTo>
                    <a:pt x="531817" y="0"/>
                  </a:lnTo>
                  <a:lnTo>
                    <a:pt x="531817" y="335044"/>
                  </a:lnTo>
                  <a:lnTo>
                    <a:pt x="0" y="335044"/>
                  </a:lnTo>
                  <a:lnTo>
                    <a:pt x="0" y="0"/>
                  </a:lnTo>
                  <a:close/>
                </a:path>
              </a:pathLst>
            </a:custGeom>
            <a:blipFill rotWithShape="1">
              <a:blip r:embed="rId6">
                <a:alphaModFix/>
              </a:blip>
              <a:stretch>
                <a:fillRect b="0" l="0" r="0" t="0"/>
              </a:stretch>
            </a:blipFill>
            <a:ln>
              <a:noFill/>
            </a:ln>
          </p:spPr>
        </p:sp>
        <p:sp>
          <p:nvSpPr>
            <p:cNvPr id="107" name="Google Shape;107;p2"/>
            <p:cNvSpPr/>
            <p:nvPr/>
          </p:nvSpPr>
          <p:spPr>
            <a:xfrm>
              <a:off x="0" y="2345312"/>
              <a:ext cx="531817" cy="335045"/>
            </a:xfrm>
            <a:custGeom>
              <a:rect b="b" l="l" r="r" t="t"/>
              <a:pathLst>
                <a:path extrusionOk="0" h="335045" w="531817">
                  <a:moveTo>
                    <a:pt x="0" y="0"/>
                  </a:moveTo>
                  <a:lnTo>
                    <a:pt x="531817" y="0"/>
                  </a:lnTo>
                  <a:lnTo>
                    <a:pt x="531817" y="335044"/>
                  </a:lnTo>
                  <a:lnTo>
                    <a:pt x="0" y="335044"/>
                  </a:lnTo>
                  <a:lnTo>
                    <a:pt x="0" y="0"/>
                  </a:lnTo>
                  <a:close/>
                </a:path>
              </a:pathLst>
            </a:custGeom>
            <a:blipFill rotWithShape="1">
              <a:blip r:embed="rId6">
                <a:alphaModFix/>
              </a:blip>
              <a:stretch>
                <a:fillRect b="0" l="0" r="0" t="0"/>
              </a:stretch>
            </a:blipFill>
            <a:ln>
              <a:noFill/>
            </a:ln>
          </p:spPr>
        </p:sp>
        <p:sp>
          <p:nvSpPr>
            <p:cNvPr id="108" name="Google Shape;108;p2"/>
            <p:cNvSpPr/>
            <p:nvPr/>
          </p:nvSpPr>
          <p:spPr>
            <a:xfrm>
              <a:off x="0" y="670089"/>
              <a:ext cx="531817" cy="335045"/>
            </a:xfrm>
            <a:custGeom>
              <a:rect b="b" l="l" r="r" t="t"/>
              <a:pathLst>
                <a:path extrusionOk="0" h="335045" w="531817">
                  <a:moveTo>
                    <a:pt x="0" y="0"/>
                  </a:moveTo>
                  <a:lnTo>
                    <a:pt x="531817" y="0"/>
                  </a:lnTo>
                  <a:lnTo>
                    <a:pt x="531817" y="335045"/>
                  </a:lnTo>
                  <a:lnTo>
                    <a:pt x="0" y="335045"/>
                  </a:lnTo>
                  <a:lnTo>
                    <a:pt x="0" y="0"/>
                  </a:lnTo>
                  <a:close/>
                </a:path>
              </a:pathLst>
            </a:custGeom>
            <a:blipFill rotWithShape="1">
              <a:blip r:embed="rId6">
                <a:alphaModFix/>
              </a:blip>
              <a:stretch>
                <a:fillRect b="0" l="0" r="0" t="0"/>
              </a:stretch>
            </a:blipFill>
            <a:ln>
              <a:noFill/>
            </a:ln>
          </p:spPr>
        </p:sp>
        <p:sp>
          <p:nvSpPr>
            <p:cNvPr id="109" name="Google Shape;109;p2"/>
            <p:cNvSpPr/>
            <p:nvPr/>
          </p:nvSpPr>
          <p:spPr>
            <a:xfrm>
              <a:off x="0" y="1005134"/>
              <a:ext cx="531817" cy="335045"/>
            </a:xfrm>
            <a:custGeom>
              <a:rect b="b" l="l" r="r" t="t"/>
              <a:pathLst>
                <a:path extrusionOk="0" h="335045" w="531817">
                  <a:moveTo>
                    <a:pt x="0" y="0"/>
                  </a:moveTo>
                  <a:lnTo>
                    <a:pt x="531817" y="0"/>
                  </a:lnTo>
                  <a:lnTo>
                    <a:pt x="531817" y="335044"/>
                  </a:lnTo>
                  <a:lnTo>
                    <a:pt x="0" y="335044"/>
                  </a:lnTo>
                  <a:lnTo>
                    <a:pt x="0" y="0"/>
                  </a:lnTo>
                  <a:close/>
                </a:path>
              </a:pathLst>
            </a:custGeom>
            <a:blipFill rotWithShape="1">
              <a:blip r:embed="rId6">
                <a:alphaModFix/>
              </a:blip>
              <a:stretch>
                <a:fillRect b="0" l="0" r="0" t="0"/>
              </a:stretch>
            </a:blipFill>
            <a:ln>
              <a:noFill/>
            </a:ln>
          </p:spPr>
        </p:sp>
        <p:sp>
          <p:nvSpPr>
            <p:cNvPr id="110" name="Google Shape;110;p2"/>
            <p:cNvSpPr/>
            <p:nvPr/>
          </p:nvSpPr>
          <p:spPr>
            <a:xfrm>
              <a:off x="0" y="2010267"/>
              <a:ext cx="531817" cy="335045"/>
            </a:xfrm>
            <a:custGeom>
              <a:rect b="b" l="l" r="r" t="t"/>
              <a:pathLst>
                <a:path extrusionOk="0" h="335045" w="531817">
                  <a:moveTo>
                    <a:pt x="0" y="0"/>
                  </a:moveTo>
                  <a:lnTo>
                    <a:pt x="531817" y="0"/>
                  </a:lnTo>
                  <a:lnTo>
                    <a:pt x="531817" y="335045"/>
                  </a:lnTo>
                  <a:lnTo>
                    <a:pt x="0" y="335045"/>
                  </a:lnTo>
                  <a:lnTo>
                    <a:pt x="0" y="0"/>
                  </a:lnTo>
                  <a:close/>
                </a:path>
              </a:pathLst>
            </a:custGeom>
            <a:blipFill rotWithShape="1">
              <a:blip r:embed="rId6">
                <a:alphaModFix/>
              </a:blip>
              <a:stretch>
                <a:fillRect b="0" l="0" r="0" t="0"/>
              </a:stretch>
            </a:blipFill>
            <a:ln>
              <a:noFill/>
            </a:ln>
          </p:spPr>
        </p:sp>
        <p:sp>
          <p:nvSpPr>
            <p:cNvPr id="111" name="Google Shape;111;p2"/>
            <p:cNvSpPr/>
            <p:nvPr/>
          </p:nvSpPr>
          <p:spPr>
            <a:xfrm>
              <a:off x="0" y="1675223"/>
              <a:ext cx="531817" cy="335045"/>
            </a:xfrm>
            <a:custGeom>
              <a:rect b="b" l="l" r="r" t="t"/>
              <a:pathLst>
                <a:path extrusionOk="0" h="335045" w="531817">
                  <a:moveTo>
                    <a:pt x="0" y="0"/>
                  </a:moveTo>
                  <a:lnTo>
                    <a:pt x="531817" y="0"/>
                  </a:lnTo>
                  <a:lnTo>
                    <a:pt x="531817" y="335044"/>
                  </a:lnTo>
                  <a:lnTo>
                    <a:pt x="0" y="335044"/>
                  </a:lnTo>
                  <a:lnTo>
                    <a:pt x="0" y="0"/>
                  </a:lnTo>
                  <a:close/>
                </a:path>
              </a:pathLst>
            </a:custGeom>
            <a:blipFill rotWithShape="1">
              <a:blip r:embed="rId6">
                <a:alphaModFix/>
              </a:blip>
              <a:stretch>
                <a:fillRect b="0" l="0" r="0" t="0"/>
              </a:stretch>
            </a:blipFill>
            <a:ln>
              <a:noFill/>
            </a:ln>
          </p:spPr>
        </p:sp>
        <p:sp>
          <p:nvSpPr>
            <p:cNvPr id="112" name="Google Shape;112;p2"/>
            <p:cNvSpPr/>
            <p:nvPr/>
          </p:nvSpPr>
          <p:spPr>
            <a:xfrm>
              <a:off x="0" y="1340178"/>
              <a:ext cx="531817" cy="335045"/>
            </a:xfrm>
            <a:custGeom>
              <a:rect b="b" l="l" r="r" t="t"/>
              <a:pathLst>
                <a:path extrusionOk="0" h="335045" w="531817">
                  <a:moveTo>
                    <a:pt x="0" y="0"/>
                  </a:moveTo>
                  <a:lnTo>
                    <a:pt x="531817" y="0"/>
                  </a:lnTo>
                  <a:lnTo>
                    <a:pt x="531817" y="335045"/>
                  </a:lnTo>
                  <a:lnTo>
                    <a:pt x="0" y="335045"/>
                  </a:lnTo>
                  <a:lnTo>
                    <a:pt x="0" y="0"/>
                  </a:lnTo>
                  <a:close/>
                </a:path>
              </a:pathLst>
            </a:custGeom>
            <a:blipFill rotWithShape="1">
              <a:blip r:embed="rId6">
                <a:alphaModFix/>
              </a:blip>
              <a:stretch>
                <a:fillRect b="0" l="0" r="0" t="0"/>
              </a:stretch>
            </a:blipFill>
            <a:ln>
              <a:noFill/>
            </a:ln>
          </p:spPr>
        </p:sp>
      </p:grpSp>
      <p:sp>
        <p:nvSpPr>
          <p:cNvPr id="113" name="Google Shape;113;p2"/>
          <p:cNvSpPr/>
          <p:nvPr/>
        </p:nvSpPr>
        <p:spPr>
          <a:xfrm>
            <a:off x="6918157" y="677672"/>
            <a:ext cx="875136" cy="875136"/>
          </a:xfrm>
          <a:custGeom>
            <a:rect b="b" l="l" r="r" t="t"/>
            <a:pathLst>
              <a:path extrusionOk="0" h="875136" w="875136">
                <a:moveTo>
                  <a:pt x="0" y="0"/>
                </a:moveTo>
                <a:lnTo>
                  <a:pt x="875135" y="0"/>
                </a:lnTo>
                <a:lnTo>
                  <a:pt x="875135" y="875136"/>
                </a:lnTo>
                <a:lnTo>
                  <a:pt x="0" y="875136"/>
                </a:lnTo>
                <a:lnTo>
                  <a:pt x="0" y="0"/>
                </a:lnTo>
                <a:close/>
              </a:path>
            </a:pathLst>
          </a:custGeom>
          <a:blipFill rotWithShape="1">
            <a:blip r:embed="rId7">
              <a:alphaModFix/>
            </a:blip>
            <a:stretch>
              <a:fillRect b="0" l="0" r="0" t="0"/>
            </a:stretch>
          </a:blipFill>
          <a:ln>
            <a:noFill/>
          </a:ln>
        </p:spPr>
      </p:sp>
      <p:sp>
        <p:nvSpPr>
          <p:cNvPr id="114" name="Google Shape;114;p2"/>
          <p:cNvSpPr/>
          <p:nvPr/>
        </p:nvSpPr>
        <p:spPr>
          <a:xfrm>
            <a:off x="6918157" y="2120672"/>
            <a:ext cx="875136" cy="875136"/>
          </a:xfrm>
          <a:custGeom>
            <a:rect b="b" l="l" r="r" t="t"/>
            <a:pathLst>
              <a:path extrusionOk="0" h="875136" w="875136">
                <a:moveTo>
                  <a:pt x="0" y="0"/>
                </a:moveTo>
                <a:lnTo>
                  <a:pt x="875135" y="0"/>
                </a:lnTo>
                <a:lnTo>
                  <a:pt x="875135" y="875136"/>
                </a:lnTo>
                <a:lnTo>
                  <a:pt x="0" y="875136"/>
                </a:lnTo>
                <a:lnTo>
                  <a:pt x="0" y="0"/>
                </a:lnTo>
                <a:close/>
              </a:path>
            </a:pathLst>
          </a:custGeom>
          <a:blipFill rotWithShape="1">
            <a:blip r:embed="rId8">
              <a:alphaModFix/>
            </a:blip>
            <a:stretch>
              <a:fillRect b="0" l="0" r="0" t="0"/>
            </a:stretch>
          </a:blipFill>
          <a:ln>
            <a:noFill/>
          </a:ln>
        </p:spPr>
      </p:sp>
      <p:sp>
        <p:nvSpPr>
          <p:cNvPr id="115" name="Google Shape;115;p2"/>
          <p:cNvSpPr/>
          <p:nvPr/>
        </p:nvSpPr>
        <p:spPr>
          <a:xfrm>
            <a:off x="6918157" y="3567308"/>
            <a:ext cx="875136" cy="875136"/>
          </a:xfrm>
          <a:custGeom>
            <a:rect b="b" l="l" r="r" t="t"/>
            <a:pathLst>
              <a:path extrusionOk="0" h="875136" w="875136">
                <a:moveTo>
                  <a:pt x="0" y="0"/>
                </a:moveTo>
                <a:lnTo>
                  <a:pt x="875135" y="0"/>
                </a:lnTo>
                <a:lnTo>
                  <a:pt x="875135" y="875135"/>
                </a:lnTo>
                <a:lnTo>
                  <a:pt x="0" y="875135"/>
                </a:lnTo>
                <a:lnTo>
                  <a:pt x="0" y="0"/>
                </a:lnTo>
                <a:close/>
              </a:path>
            </a:pathLst>
          </a:custGeom>
          <a:blipFill rotWithShape="1">
            <a:blip r:embed="rId9">
              <a:alphaModFix/>
            </a:blip>
            <a:stretch>
              <a:fillRect b="0" l="0" r="0" t="0"/>
            </a:stretch>
          </a:blipFill>
          <a:ln>
            <a:noFill/>
          </a:ln>
        </p:spPr>
      </p:sp>
      <p:sp>
        <p:nvSpPr>
          <p:cNvPr id="116" name="Google Shape;116;p2"/>
          <p:cNvSpPr/>
          <p:nvPr/>
        </p:nvSpPr>
        <p:spPr>
          <a:xfrm>
            <a:off x="6918157" y="5013943"/>
            <a:ext cx="875136" cy="875136"/>
          </a:xfrm>
          <a:custGeom>
            <a:rect b="b" l="l" r="r" t="t"/>
            <a:pathLst>
              <a:path extrusionOk="0" h="875136" w="875136">
                <a:moveTo>
                  <a:pt x="0" y="0"/>
                </a:moveTo>
                <a:lnTo>
                  <a:pt x="875135" y="0"/>
                </a:lnTo>
                <a:lnTo>
                  <a:pt x="875135" y="875136"/>
                </a:lnTo>
                <a:lnTo>
                  <a:pt x="0" y="875136"/>
                </a:lnTo>
                <a:lnTo>
                  <a:pt x="0" y="0"/>
                </a:lnTo>
                <a:close/>
              </a:path>
            </a:pathLst>
          </a:custGeom>
          <a:blipFill rotWithShape="1">
            <a:blip r:embed="rId10">
              <a:alphaModFix/>
            </a:blip>
            <a:stretch>
              <a:fillRect b="0" l="0" r="0" t="0"/>
            </a:stretch>
          </a:blipFill>
          <a:ln>
            <a:noFill/>
          </a:ln>
        </p:spPr>
      </p:sp>
      <p:sp>
        <p:nvSpPr>
          <p:cNvPr id="117" name="Google Shape;117;p2"/>
          <p:cNvSpPr/>
          <p:nvPr/>
        </p:nvSpPr>
        <p:spPr>
          <a:xfrm>
            <a:off x="6918157" y="6460579"/>
            <a:ext cx="875136" cy="875136"/>
          </a:xfrm>
          <a:custGeom>
            <a:rect b="b" l="l" r="r" t="t"/>
            <a:pathLst>
              <a:path extrusionOk="0" h="875136" w="875136">
                <a:moveTo>
                  <a:pt x="0" y="0"/>
                </a:moveTo>
                <a:lnTo>
                  <a:pt x="875135" y="0"/>
                </a:lnTo>
                <a:lnTo>
                  <a:pt x="875135" y="875135"/>
                </a:lnTo>
                <a:lnTo>
                  <a:pt x="0" y="875135"/>
                </a:lnTo>
                <a:lnTo>
                  <a:pt x="0" y="0"/>
                </a:lnTo>
                <a:close/>
              </a:path>
            </a:pathLst>
          </a:custGeom>
          <a:blipFill rotWithShape="1">
            <a:blip r:embed="rId11">
              <a:alphaModFix/>
            </a:blip>
            <a:stretch>
              <a:fillRect b="0" l="0" r="0" t="0"/>
            </a:stretch>
          </a:blipFill>
          <a:ln>
            <a:noFill/>
          </a:ln>
        </p:spPr>
      </p:sp>
      <p:sp>
        <p:nvSpPr>
          <p:cNvPr id="118" name="Google Shape;118;p2"/>
          <p:cNvSpPr/>
          <p:nvPr/>
        </p:nvSpPr>
        <p:spPr>
          <a:xfrm>
            <a:off x="6918157" y="7907214"/>
            <a:ext cx="875136" cy="875136"/>
          </a:xfrm>
          <a:custGeom>
            <a:rect b="b" l="l" r="r" t="t"/>
            <a:pathLst>
              <a:path extrusionOk="0" h="875136" w="875136">
                <a:moveTo>
                  <a:pt x="0" y="0"/>
                </a:moveTo>
                <a:lnTo>
                  <a:pt x="875135" y="0"/>
                </a:lnTo>
                <a:lnTo>
                  <a:pt x="875135" y="875136"/>
                </a:lnTo>
                <a:lnTo>
                  <a:pt x="0" y="875136"/>
                </a:lnTo>
                <a:lnTo>
                  <a:pt x="0" y="0"/>
                </a:lnTo>
                <a:close/>
              </a:path>
            </a:pathLst>
          </a:custGeom>
          <a:blipFill rotWithShape="1">
            <a:blip r:embed="rId12">
              <a:alphaModFix/>
            </a:blip>
            <a:stretch>
              <a:fillRect b="0" l="0" r="0" t="0"/>
            </a:stretch>
          </a:blipFill>
          <a:ln>
            <a:noFill/>
          </a:ln>
        </p:spPr>
      </p:sp>
      <p:sp>
        <p:nvSpPr>
          <p:cNvPr id="119" name="Google Shape;119;p2"/>
          <p:cNvSpPr txBox="1"/>
          <p:nvPr/>
        </p:nvSpPr>
        <p:spPr>
          <a:xfrm>
            <a:off x="8111580" y="855525"/>
            <a:ext cx="4059675" cy="47180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GIỚI THIỆU ĐỀ TÀI</a:t>
            </a:r>
            <a:endParaRPr/>
          </a:p>
        </p:txBody>
      </p:sp>
      <p:sp>
        <p:nvSpPr>
          <p:cNvPr id="120" name="Google Shape;120;p2"/>
          <p:cNvSpPr txBox="1"/>
          <p:nvPr/>
        </p:nvSpPr>
        <p:spPr>
          <a:xfrm>
            <a:off x="8111580" y="2298525"/>
            <a:ext cx="3544153" cy="47180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MÔ TẢ BỘ DỮ LIỆU</a:t>
            </a:r>
            <a:endParaRPr/>
          </a:p>
        </p:txBody>
      </p:sp>
      <p:sp>
        <p:nvSpPr>
          <p:cNvPr id="121" name="Google Shape;121;p2"/>
          <p:cNvSpPr txBox="1"/>
          <p:nvPr/>
        </p:nvSpPr>
        <p:spPr>
          <a:xfrm>
            <a:off x="8111580" y="5191796"/>
            <a:ext cx="6337137" cy="47180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TRAINING VÀ ĐÁNH GIÁ MODEL</a:t>
            </a:r>
            <a:endParaRPr/>
          </a:p>
        </p:txBody>
      </p:sp>
      <p:sp>
        <p:nvSpPr>
          <p:cNvPr id="122" name="Google Shape;122;p2"/>
          <p:cNvSpPr txBox="1"/>
          <p:nvPr/>
        </p:nvSpPr>
        <p:spPr>
          <a:xfrm>
            <a:off x="8111580" y="8075542"/>
            <a:ext cx="64701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B2E65"/>
                </a:solidFill>
                <a:latin typeface="Open Sans"/>
                <a:ea typeface="Open Sans"/>
                <a:cs typeface="Open Sans"/>
                <a:sym typeface="Open Sans"/>
              </a:rPr>
              <a:t>HƯỚNG PHÁT TRIỂN</a:t>
            </a:r>
            <a:endParaRPr b="1"/>
          </a:p>
        </p:txBody>
      </p:sp>
      <p:sp>
        <p:nvSpPr>
          <p:cNvPr id="123" name="Google Shape;123;p2"/>
          <p:cNvSpPr txBox="1"/>
          <p:nvPr/>
        </p:nvSpPr>
        <p:spPr>
          <a:xfrm>
            <a:off x="1374317" y="5783068"/>
            <a:ext cx="4535798" cy="1918970"/>
          </a:xfrm>
          <a:prstGeom prst="rect">
            <a:avLst/>
          </a:prstGeom>
          <a:noFill/>
          <a:ln>
            <a:noFill/>
          </a:ln>
        </p:spPr>
        <p:txBody>
          <a:bodyPr anchorCtr="0" anchor="t" bIns="0" lIns="0" spcFirstLastPara="1" rIns="0" wrap="square" tIns="0">
            <a:spAutoFit/>
          </a:bodyPr>
          <a:lstStyle/>
          <a:p>
            <a:pPr indent="0" lvl="0" marL="0" marR="0" rtl="0" algn="ctr">
              <a:lnSpc>
                <a:spcPct val="116002"/>
              </a:lnSpc>
              <a:spcBef>
                <a:spcPts val="0"/>
              </a:spcBef>
              <a:spcAft>
                <a:spcPts val="0"/>
              </a:spcAft>
              <a:buNone/>
            </a:pPr>
            <a:r>
              <a:rPr b="0" i="0" lang="en-US" sz="6499" u="none" cap="none" strike="noStrike">
                <a:solidFill>
                  <a:srgbClr val="FFFFFF"/>
                </a:solidFill>
                <a:latin typeface="Montserrat"/>
                <a:ea typeface="Montserrat"/>
                <a:cs typeface="Montserrat"/>
                <a:sym typeface="Montserrat"/>
              </a:rPr>
              <a:t>NỘI DUNG BÁO CÁO</a:t>
            </a:r>
            <a:endParaRPr/>
          </a:p>
        </p:txBody>
      </p:sp>
      <p:sp>
        <p:nvSpPr>
          <p:cNvPr id="124" name="Google Shape;124;p2"/>
          <p:cNvSpPr txBox="1"/>
          <p:nvPr/>
        </p:nvSpPr>
        <p:spPr>
          <a:xfrm>
            <a:off x="8111573" y="3745150"/>
            <a:ext cx="36372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XỬ L</a:t>
            </a:r>
            <a:r>
              <a:rPr b="1" lang="en-US" sz="2799">
                <a:solidFill>
                  <a:srgbClr val="0B2E65"/>
                </a:solidFill>
                <a:latin typeface="Montserrat"/>
                <a:ea typeface="Montserrat"/>
                <a:cs typeface="Montserrat"/>
                <a:sym typeface="Montserrat"/>
              </a:rPr>
              <a:t>Ý</a:t>
            </a:r>
            <a:r>
              <a:rPr b="1" i="0" lang="en-US" sz="2799" u="none" cap="none" strike="noStrike">
                <a:solidFill>
                  <a:srgbClr val="0B2E65"/>
                </a:solidFill>
                <a:latin typeface="Montserrat"/>
                <a:ea typeface="Montserrat"/>
                <a:cs typeface="Montserrat"/>
                <a:sym typeface="Montserrat"/>
              </a:rPr>
              <a:t> DỮ LIỆU</a:t>
            </a:r>
            <a:endParaRPr/>
          </a:p>
        </p:txBody>
      </p:sp>
      <p:sp>
        <p:nvSpPr>
          <p:cNvPr id="125" name="Google Shape;125;p2"/>
          <p:cNvSpPr txBox="1"/>
          <p:nvPr/>
        </p:nvSpPr>
        <p:spPr>
          <a:xfrm>
            <a:off x="8111572" y="6685400"/>
            <a:ext cx="42963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PHÂN  TÍCH LỖI</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3"/>
          <p:cNvGrpSpPr/>
          <p:nvPr/>
        </p:nvGrpSpPr>
        <p:grpSpPr>
          <a:xfrm>
            <a:off x="-6877564" y="-2315128"/>
            <a:ext cx="14918748" cy="14918748"/>
            <a:chOff x="-1989" y="0"/>
            <a:chExt cx="19891664" cy="19891664"/>
          </a:xfrm>
        </p:grpSpPr>
        <p:sp>
          <p:nvSpPr>
            <p:cNvPr id="131" name="Google Shape;131;p3"/>
            <p:cNvSpPr/>
            <p:nvPr/>
          </p:nvSpPr>
          <p:spPr>
            <a:xfrm rot="2700000">
              <a:off x="2911781" y="2912363"/>
              <a:ext cx="14064124" cy="14066937"/>
            </a:xfrm>
            <a:custGeom>
              <a:rect b="b" l="l" r="r" t="t"/>
              <a:pathLst>
                <a:path extrusionOk="0"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rotWithShape="1">
              <a:blip r:embed="rId3">
                <a:alphaModFix/>
              </a:blip>
              <a:stretch>
                <a:fillRect b="0" l="-25014" r="-25014"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2700000">
              <a:off x="11180687" y="6337457"/>
              <a:ext cx="7214761" cy="7214761"/>
            </a:xfrm>
            <a:custGeom>
              <a:rect b="b" l="l" r="r" t="t"/>
              <a:pathLst>
                <a:path extrusionOk="0" h="7214761" w="7214761">
                  <a:moveTo>
                    <a:pt x="0" y="0"/>
                  </a:moveTo>
                  <a:lnTo>
                    <a:pt x="7214762" y="0"/>
                  </a:lnTo>
                  <a:lnTo>
                    <a:pt x="7214762" y="7214761"/>
                  </a:lnTo>
                  <a:lnTo>
                    <a:pt x="0" y="7214761"/>
                  </a:lnTo>
                  <a:lnTo>
                    <a:pt x="0" y="0"/>
                  </a:lnTo>
                  <a:close/>
                </a:path>
              </a:pathLst>
            </a:custGeom>
            <a:blipFill rotWithShape="1">
              <a:blip r:embed="rId4">
                <a:alphaModFix/>
              </a:blip>
              <a:stretch>
                <a:fillRect b="0" l="0" r="0" t="0"/>
              </a:stretch>
            </a:blipFill>
            <a:ln>
              <a:noFill/>
            </a:ln>
          </p:spPr>
        </p:sp>
        <p:sp>
          <p:nvSpPr>
            <p:cNvPr id="133" name="Google Shape;133;p3"/>
            <p:cNvSpPr/>
            <p:nvPr/>
          </p:nvSpPr>
          <p:spPr>
            <a:xfrm rot="2700000">
              <a:off x="11573908" y="6500334"/>
              <a:ext cx="6889006" cy="6889006"/>
            </a:xfrm>
            <a:custGeom>
              <a:rect b="b" l="l" r="r" t="t"/>
              <a:pathLst>
                <a:path extrusionOk="0" h="6889006" w="6889006">
                  <a:moveTo>
                    <a:pt x="0" y="0"/>
                  </a:moveTo>
                  <a:lnTo>
                    <a:pt x="6889007" y="0"/>
                  </a:lnTo>
                  <a:lnTo>
                    <a:pt x="6889007" y="6889007"/>
                  </a:lnTo>
                  <a:lnTo>
                    <a:pt x="0" y="6889007"/>
                  </a:lnTo>
                  <a:lnTo>
                    <a:pt x="0" y="0"/>
                  </a:lnTo>
                  <a:close/>
                </a:path>
              </a:pathLst>
            </a:custGeom>
            <a:blipFill rotWithShape="1">
              <a:blip r:embed="rId5">
                <a:alphaModFix/>
              </a:blip>
              <a:stretch>
                <a:fillRect b="0" l="0" r="0" t="0"/>
              </a:stretch>
            </a:blipFill>
            <a:ln>
              <a:noFill/>
            </a:ln>
          </p:spPr>
        </p:sp>
        <p:sp>
          <p:nvSpPr>
            <p:cNvPr id="134" name="Google Shape;134;p3"/>
            <p:cNvSpPr/>
            <p:nvPr/>
          </p:nvSpPr>
          <p:spPr>
            <a:xfrm>
              <a:off x="17058085" y="5053075"/>
              <a:ext cx="614039" cy="505815"/>
            </a:xfrm>
            <a:custGeom>
              <a:rect b="b" l="l" r="r" t="t"/>
              <a:pathLst>
                <a:path extrusionOk="0" h="505815" w="614039">
                  <a:moveTo>
                    <a:pt x="0" y="0"/>
                  </a:moveTo>
                  <a:lnTo>
                    <a:pt x="614039" y="0"/>
                  </a:lnTo>
                  <a:lnTo>
                    <a:pt x="614039" y="505815"/>
                  </a:lnTo>
                  <a:lnTo>
                    <a:pt x="0" y="505815"/>
                  </a:lnTo>
                  <a:lnTo>
                    <a:pt x="0" y="0"/>
                  </a:lnTo>
                  <a:close/>
                </a:path>
              </a:pathLst>
            </a:custGeom>
            <a:blipFill rotWithShape="1">
              <a:blip r:embed="rId6">
                <a:alphaModFix/>
              </a:blip>
              <a:stretch>
                <a:fillRect b="0" l="0" r="0" t="0"/>
              </a:stretch>
            </a:blipFill>
            <a:ln>
              <a:noFill/>
            </a:ln>
          </p:spPr>
        </p:sp>
        <p:sp>
          <p:nvSpPr>
            <p:cNvPr id="135" name="Google Shape;135;p3"/>
            <p:cNvSpPr/>
            <p:nvPr/>
          </p:nvSpPr>
          <p:spPr>
            <a:xfrm>
              <a:off x="17058085" y="4127572"/>
              <a:ext cx="614039" cy="505815"/>
            </a:xfrm>
            <a:custGeom>
              <a:rect b="b" l="l" r="r" t="t"/>
              <a:pathLst>
                <a:path extrusionOk="0" h="505815" w="614039">
                  <a:moveTo>
                    <a:pt x="0" y="0"/>
                  </a:moveTo>
                  <a:lnTo>
                    <a:pt x="614039" y="0"/>
                  </a:lnTo>
                  <a:lnTo>
                    <a:pt x="614039" y="505815"/>
                  </a:lnTo>
                  <a:lnTo>
                    <a:pt x="0" y="505815"/>
                  </a:lnTo>
                  <a:lnTo>
                    <a:pt x="0" y="0"/>
                  </a:lnTo>
                  <a:close/>
                </a:path>
              </a:pathLst>
            </a:custGeom>
            <a:blipFill rotWithShape="1">
              <a:blip r:embed="rId6">
                <a:alphaModFix/>
              </a:blip>
              <a:stretch>
                <a:fillRect b="0" l="0" r="0" t="0"/>
              </a:stretch>
            </a:blipFill>
            <a:ln>
              <a:noFill/>
            </a:ln>
          </p:spPr>
        </p:sp>
        <p:sp>
          <p:nvSpPr>
            <p:cNvPr id="136" name="Google Shape;136;p3"/>
            <p:cNvSpPr txBox="1"/>
            <p:nvPr/>
          </p:nvSpPr>
          <p:spPr>
            <a:xfrm>
              <a:off x="11378236" y="8755388"/>
              <a:ext cx="7280400" cy="25410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6500" u="none" cap="none" strike="noStrike">
                  <a:solidFill>
                    <a:srgbClr val="FFFFFF"/>
                  </a:solidFill>
                  <a:latin typeface="Montserrat"/>
                  <a:ea typeface="Montserrat"/>
                  <a:cs typeface="Montserrat"/>
                  <a:sym typeface="Montserrat"/>
                </a:rPr>
                <a:t>GIỚI THIỆU ĐỀ TÀI</a:t>
              </a:r>
              <a:endParaRPr/>
            </a:p>
          </p:txBody>
        </p:sp>
      </p:grpSp>
      <p:sp>
        <p:nvSpPr>
          <p:cNvPr id="137" name="Google Shape;137;p3"/>
          <p:cNvSpPr/>
          <p:nvPr/>
        </p:nvSpPr>
        <p:spPr>
          <a:xfrm>
            <a:off x="17259300" y="-596262"/>
            <a:ext cx="1917359" cy="1624962"/>
          </a:xfrm>
          <a:custGeom>
            <a:rect b="b" l="l" r="r" t="t"/>
            <a:pathLst>
              <a:path extrusionOk="0" h="1624962" w="1917359">
                <a:moveTo>
                  <a:pt x="0" y="0"/>
                </a:moveTo>
                <a:lnTo>
                  <a:pt x="1917359" y="0"/>
                </a:lnTo>
                <a:lnTo>
                  <a:pt x="1917359" y="1624962"/>
                </a:lnTo>
                <a:lnTo>
                  <a:pt x="0" y="1624962"/>
                </a:lnTo>
                <a:lnTo>
                  <a:pt x="0" y="0"/>
                </a:lnTo>
                <a:close/>
              </a:path>
            </a:pathLst>
          </a:custGeom>
          <a:blipFill rotWithShape="1">
            <a:blip r:embed="rId7">
              <a:alphaModFix/>
            </a:blip>
            <a:stretch>
              <a:fillRect b="0" l="0" r="0" t="0"/>
            </a:stretch>
          </a:blipFill>
          <a:ln>
            <a:noFill/>
          </a:ln>
        </p:spPr>
      </p:sp>
      <p:sp>
        <p:nvSpPr>
          <p:cNvPr id="138" name="Google Shape;138;p3"/>
          <p:cNvSpPr/>
          <p:nvPr/>
        </p:nvSpPr>
        <p:spPr>
          <a:xfrm>
            <a:off x="17376307" y="9639610"/>
            <a:ext cx="522541" cy="297848"/>
          </a:xfrm>
          <a:custGeom>
            <a:rect b="b" l="l" r="r" t="t"/>
            <a:pathLst>
              <a:path extrusionOk="0" h="297848" w="522541">
                <a:moveTo>
                  <a:pt x="0" y="0"/>
                </a:moveTo>
                <a:lnTo>
                  <a:pt x="522541" y="0"/>
                </a:lnTo>
                <a:lnTo>
                  <a:pt x="522541" y="297848"/>
                </a:lnTo>
                <a:lnTo>
                  <a:pt x="0" y="297848"/>
                </a:lnTo>
                <a:lnTo>
                  <a:pt x="0" y="0"/>
                </a:lnTo>
                <a:close/>
              </a:path>
            </a:pathLst>
          </a:custGeom>
          <a:blipFill rotWithShape="1">
            <a:blip r:embed="rId8">
              <a:alphaModFix/>
            </a:blip>
            <a:stretch>
              <a:fillRect b="0" l="0" r="0" t="0"/>
            </a:stretch>
          </a:blipFill>
          <a:ln>
            <a:noFill/>
          </a:ln>
        </p:spPr>
      </p:sp>
      <p:sp>
        <p:nvSpPr>
          <p:cNvPr id="139" name="Google Shape;139;p3"/>
          <p:cNvSpPr/>
          <p:nvPr/>
        </p:nvSpPr>
        <p:spPr>
          <a:xfrm>
            <a:off x="16853766" y="9639610"/>
            <a:ext cx="522541" cy="297848"/>
          </a:xfrm>
          <a:custGeom>
            <a:rect b="b" l="l" r="r" t="t"/>
            <a:pathLst>
              <a:path extrusionOk="0" h="297848" w="522541">
                <a:moveTo>
                  <a:pt x="0" y="0"/>
                </a:moveTo>
                <a:lnTo>
                  <a:pt x="522541" y="0"/>
                </a:lnTo>
                <a:lnTo>
                  <a:pt x="522541" y="297848"/>
                </a:lnTo>
                <a:lnTo>
                  <a:pt x="0" y="297848"/>
                </a:lnTo>
                <a:lnTo>
                  <a:pt x="0" y="0"/>
                </a:lnTo>
                <a:close/>
              </a:path>
            </a:pathLst>
          </a:custGeom>
          <a:blipFill rotWithShape="1">
            <a:blip r:embed="rId8">
              <a:alphaModFix/>
            </a:blip>
            <a:stretch>
              <a:fillRect b="0" l="0" r="0" t="0"/>
            </a:stretch>
          </a:blipFill>
          <a:ln>
            <a:noFill/>
          </a:ln>
        </p:spPr>
      </p:sp>
      <p:sp>
        <p:nvSpPr>
          <p:cNvPr id="140" name="Google Shape;140;p3"/>
          <p:cNvSpPr/>
          <p:nvPr/>
        </p:nvSpPr>
        <p:spPr>
          <a:xfrm>
            <a:off x="16331225" y="9639610"/>
            <a:ext cx="522541" cy="297848"/>
          </a:xfrm>
          <a:custGeom>
            <a:rect b="b" l="l" r="r" t="t"/>
            <a:pathLst>
              <a:path extrusionOk="0" h="297848" w="522541">
                <a:moveTo>
                  <a:pt x="0" y="0"/>
                </a:moveTo>
                <a:lnTo>
                  <a:pt x="522541" y="0"/>
                </a:lnTo>
                <a:lnTo>
                  <a:pt x="522541" y="297848"/>
                </a:lnTo>
                <a:lnTo>
                  <a:pt x="0" y="297848"/>
                </a:lnTo>
                <a:lnTo>
                  <a:pt x="0" y="0"/>
                </a:lnTo>
                <a:close/>
              </a:path>
            </a:pathLst>
          </a:custGeom>
          <a:blipFill rotWithShape="1">
            <a:blip r:embed="rId8">
              <a:alphaModFix/>
            </a:blip>
            <a:stretch>
              <a:fillRect b="0" l="0" r="0" t="0"/>
            </a:stretch>
          </a:blipFill>
          <a:ln>
            <a:noFill/>
          </a:ln>
        </p:spPr>
      </p:sp>
      <p:sp>
        <p:nvSpPr>
          <p:cNvPr id="141" name="Google Shape;141;p3"/>
          <p:cNvSpPr/>
          <p:nvPr/>
        </p:nvSpPr>
        <p:spPr>
          <a:xfrm>
            <a:off x="15808685" y="9639610"/>
            <a:ext cx="522541" cy="297848"/>
          </a:xfrm>
          <a:custGeom>
            <a:rect b="b" l="l" r="r" t="t"/>
            <a:pathLst>
              <a:path extrusionOk="0" h="297848" w="522541">
                <a:moveTo>
                  <a:pt x="0" y="0"/>
                </a:moveTo>
                <a:lnTo>
                  <a:pt x="522540" y="0"/>
                </a:lnTo>
                <a:lnTo>
                  <a:pt x="522540" y="297848"/>
                </a:lnTo>
                <a:lnTo>
                  <a:pt x="0" y="297848"/>
                </a:lnTo>
                <a:lnTo>
                  <a:pt x="0" y="0"/>
                </a:lnTo>
                <a:close/>
              </a:path>
            </a:pathLst>
          </a:custGeom>
          <a:blipFill rotWithShape="1">
            <a:blip r:embed="rId8">
              <a:alphaModFix/>
            </a:blip>
            <a:stretch>
              <a:fillRect b="0" l="0" r="0" t="0"/>
            </a:stretch>
          </a:blipFill>
          <a:ln>
            <a:noFill/>
          </a:ln>
        </p:spPr>
      </p:sp>
      <p:sp>
        <p:nvSpPr>
          <p:cNvPr id="142" name="Google Shape;142;p3"/>
          <p:cNvSpPr/>
          <p:nvPr/>
        </p:nvSpPr>
        <p:spPr>
          <a:xfrm>
            <a:off x="8041185" y="718137"/>
            <a:ext cx="745035" cy="678913"/>
          </a:xfrm>
          <a:custGeom>
            <a:rect b="b" l="l" r="r" t="t"/>
            <a:pathLst>
              <a:path extrusionOk="0" h="678913" w="745035">
                <a:moveTo>
                  <a:pt x="0" y="0"/>
                </a:moveTo>
                <a:lnTo>
                  <a:pt x="745034" y="0"/>
                </a:lnTo>
                <a:lnTo>
                  <a:pt x="745034" y="678913"/>
                </a:lnTo>
                <a:lnTo>
                  <a:pt x="0" y="678913"/>
                </a:lnTo>
                <a:lnTo>
                  <a:pt x="0" y="0"/>
                </a:lnTo>
                <a:close/>
              </a:path>
            </a:pathLst>
          </a:custGeom>
          <a:blipFill rotWithShape="1">
            <a:blip r:embed="rId9">
              <a:alphaModFix/>
            </a:blip>
            <a:stretch>
              <a:fillRect b="0" l="0" r="0" t="0"/>
            </a:stretch>
          </a:blipFill>
          <a:ln>
            <a:noFill/>
          </a:ln>
        </p:spPr>
      </p:sp>
      <p:sp>
        <p:nvSpPr>
          <p:cNvPr id="143" name="Google Shape;143;p3"/>
          <p:cNvSpPr txBox="1"/>
          <p:nvPr/>
        </p:nvSpPr>
        <p:spPr>
          <a:xfrm>
            <a:off x="9079757" y="784741"/>
            <a:ext cx="7773900" cy="612300"/>
          </a:xfrm>
          <a:prstGeom prst="rect">
            <a:avLst/>
          </a:prstGeom>
          <a:noFill/>
          <a:ln>
            <a:noFill/>
          </a:ln>
        </p:spPr>
        <p:txBody>
          <a:bodyPr anchorCtr="0" anchor="t" bIns="0" lIns="0" spcFirstLastPara="1" rIns="0" wrap="square" tIns="0">
            <a:spAutoFit/>
          </a:bodyPr>
          <a:lstStyle/>
          <a:p>
            <a:pPr indent="0" lvl="0" marL="0" marR="0" rtl="0" algn="l">
              <a:lnSpc>
                <a:spcPct val="114986"/>
              </a:lnSpc>
              <a:spcBef>
                <a:spcPts val="0"/>
              </a:spcBef>
              <a:spcAft>
                <a:spcPts val="0"/>
              </a:spcAft>
              <a:buNone/>
            </a:pPr>
            <a:r>
              <a:rPr b="1" i="0" lang="en-US" sz="3977" u="none" cap="none" strike="noStrike">
                <a:solidFill>
                  <a:srgbClr val="0B2E65"/>
                </a:solidFill>
                <a:latin typeface="Montserrat"/>
                <a:ea typeface="Montserrat"/>
                <a:cs typeface="Montserrat"/>
                <a:sym typeface="Montserrat"/>
              </a:rPr>
              <a:t>LÝ DO CHỌN ĐỀ TÀI</a:t>
            </a:r>
            <a:endParaRPr/>
          </a:p>
        </p:txBody>
      </p:sp>
      <p:grpSp>
        <p:nvGrpSpPr>
          <p:cNvPr id="144" name="Google Shape;144;p3"/>
          <p:cNvGrpSpPr/>
          <p:nvPr/>
        </p:nvGrpSpPr>
        <p:grpSpPr>
          <a:xfrm>
            <a:off x="8041173" y="5994375"/>
            <a:ext cx="7066665" cy="660904"/>
            <a:chOff x="0" y="-11999"/>
            <a:chExt cx="9422220" cy="881206"/>
          </a:xfrm>
        </p:grpSpPr>
        <p:sp>
          <p:nvSpPr>
            <p:cNvPr id="145" name="Google Shape;145;p3"/>
            <p:cNvSpPr/>
            <p:nvPr/>
          </p:nvSpPr>
          <p:spPr>
            <a:xfrm>
              <a:off x="0" y="0"/>
              <a:ext cx="993379" cy="869207"/>
            </a:xfrm>
            <a:custGeom>
              <a:rect b="b" l="l" r="r" t="t"/>
              <a:pathLst>
                <a:path extrusionOk="0" h="869207" w="993379">
                  <a:moveTo>
                    <a:pt x="0" y="0"/>
                  </a:moveTo>
                  <a:lnTo>
                    <a:pt x="993379" y="0"/>
                  </a:lnTo>
                  <a:lnTo>
                    <a:pt x="993379" y="869207"/>
                  </a:lnTo>
                  <a:lnTo>
                    <a:pt x="0" y="869207"/>
                  </a:lnTo>
                  <a:lnTo>
                    <a:pt x="0" y="0"/>
                  </a:lnTo>
                  <a:close/>
                </a:path>
              </a:pathLst>
            </a:custGeom>
            <a:blipFill rotWithShape="1">
              <a:blip r:embed="rId10">
                <a:alphaModFix/>
              </a:blip>
              <a:stretch>
                <a:fillRect b="0" l="0" r="0" t="0"/>
              </a:stretch>
            </a:blipFill>
            <a:ln>
              <a:noFill/>
            </a:ln>
          </p:spPr>
        </p:sp>
        <p:sp>
          <p:nvSpPr>
            <p:cNvPr id="146" name="Google Shape;146;p3"/>
            <p:cNvSpPr txBox="1"/>
            <p:nvPr/>
          </p:nvSpPr>
          <p:spPr>
            <a:xfrm>
              <a:off x="1470420" y="-11999"/>
              <a:ext cx="7951800" cy="816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980" u="none" cap="none" strike="noStrike">
                  <a:solidFill>
                    <a:srgbClr val="0B2E65"/>
                  </a:solidFill>
                  <a:latin typeface="Montserrat"/>
                  <a:ea typeface="Montserrat"/>
                  <a:cs typeface="Montserrat"/>
                  <a:sym typeface="Montserrat"/>
                </a:rPr>
                <a:t>MÔ TẢ BÀI TOÁN</a:t>
              </a:r>
              <a:endParaRPr/>
            </a:p>
          </p:txBody>
        </p:sp>
      </p:grpSp>
      <p:sp>
        <p:nvSpPr>
          <p:cNvPr id="147" name="Google Shape;147;p3"/>
          <p:cNvSpPr txBox="1"/>
          <p:nvPr/>
        </p:nvSpPr>
        <p:spPr>
          <a:xfrm>
            <a:off x="8041185" y="1579880"/>
            <a:ext cx="9218100" cy="4953300"/>
          </a:xfrm>
          <a:prstGeom prst="rect">
            <a:avLst/>
          </a:prstGeom>
          <a:noFill/>
          <a:ln>
            <a:noFill/>
          </a:ln>
        </p:spPr>
        <p:txBody>
          <a:bodyPr anchorCtr="0" anchor="t" bIns="0" lIns="0" spcFirstLastPara="1" rIns="0" wrap="square" tIns="0">
            <a:spAutoFit/>
          </a:bodyPr>
          <a:lstStyle/>
          <a:p>
            <a:pPr indent="-278766" lvl="1" marL="582932" marR="0" rtl="0" algn="l">
              <a:lnSpc>
                <a:spcPct val="140000"/>
              </a:lnSpc>
              <a:spcBef>
                <a:spcPts val="0"/>
              </a:spcBef>
              <a:spcAft>
                <a:spcPts val="0"/>
              </a:spcAft>
              <a:buClr>
                <a:srgbClr val="000000"/>
              </a:buClr>
              <a:buSzPts val="2500"/>
              <a:buFont typeface="Arial"/>
              <a:buChar char="•"/>
            </a:pPr>
            <a:r>
              <a:rPr b="0" i="0" lang="en-US" sz="2500" u="none" cap="none" strike="noStrike">
                <a:solidFill>
                  <a:srgbClr val="000000"/>
                </a:solidFill>
                <a:latin typeface="Montserrat"/>
                <a:ea typeface="Montserrat"/>
                <a:cs typeface="Montserrat"/>
                <a:sym typeface="Montserrat"/>
              </a:rPr>
              <a:t>Hiện nay, sinh vi</a:t>
            </a:r>
            <a:r>
              <a:rPr lang="en-US" sz="2500">
                <a:latin typeface="Montserrat"/>
                <a:ea typeface="Montserrat"/>
                <a:cs typeface="Montserrat"/>
                <a:sym typeface="Montserrat"/>
              </a:rPr>
              <a:t>ên</a:t>
            </a:r>
            <a:r>
              <a:rPr b="0" i="0" lang="en-US" sz="2500" u="none" cap="none" strike="noStrike">
                <a:solidFill>
                  <a:srgbClr val="000000"/>
                </a:solidFill>
                <a:latin typeface="Montserrat"/>
                <a:ea typeface="Montserrat"/>
                <a:cs typeface="Montserrat"/>
                <a:sym typeface="Montserrat"/>
              </a:rPr>
              <a:t> ngành khoa học dữ </a:t>
            </a:r>
            <a:r>
              <a:rPr b="0" i="0" lang="en-US" sz="2500" u="none" cap="none" strike="noStrike">
                <a:solidFill>
                  <a:srgbClr val="000000"/>
                </a:solidFill>
                <a:latin typeface="Montserrat"/>
                <a:ea typeface="Montserrat"/>
                <a:cs typeface="Montserrat"/>
                <a:sym typeface="Montserrat"/>
              </a:rPr>
              <a:t>liệu</a:t>
            </a:r>
            <a:r>
              <a:rPr lang="en-US" sz="2500">
                <a:latin typeface="Montserrat"/>
                <a:ea typeface="Montserrat"/>
                <a:cs typeface="Montserrat"/>
                <a:sym typeface="Montserrat"/>
              </a:rPr>
              <a:t> mới ra trường chưa có việc làm, mong muốn tìm công việc phù hợp với mức lương hợp lý</a:t>
            </a:r>
            <a:r>
              <a:rPr b="0" i="0" lang="en-US" sz="2500" u="none" cap="none" strike="noStrike">
                <a:solidFill>
                  <a:srgbClr val="000000"/>
                </a:solidFill>
                <a:latin typeface="Montserrat"/>
                <a:ea typeface="Montserrat"/>
                <a:cs typeface="Montserrat"/>
                <a:sym typeface="Montserrat"/>
              </a:rPr>
              <a:t>. </a:t>
            </a:r>
            <a:endParaRPr sz="1200"/>
          </a:p>
          <a:p>
            <a:pPr indent="-278766" lvl="1" marL="582932" marR="0" rtl="0" algn="l">
              <a:lnSpc>
                <a:spcPct val="140000"/>
              </a:lnSpc>
              <a:spcBef>
                <a:spcPts val="0"/>
              </a:spcBef>
              <a:spcAft>
                <a:spcPts val="0"/>
              </a:spcAft>
              <a:buClr>
                <a:srgbClr val="000000"/>
              </a:buClr>
              <a:buSzPts val="2500"/>
              <a:buFont typeface="Arial"/>
              <a:buChar char="•"/>
            </a:pPr>
            <a:r>
              <a:rPr lang="en-US" sz="2500">
                <a:latin typeface="Montserrat"/>
                <a:ea typeface="Montserrat"/>
                <a:cs typeface="Montserrat"/>
                <a:sym typeface="Montserrat"/>
              </a:rPr>
              <a:t>Vì vậy, dự đoán tiền lương của các chuyên gia trong lĩnh vực này sẽ giúp các công ty, tổ chức, doanh nghiệp hoặc nhà tuyển dụng dự đoán được mức lương phù hợp cho các vị trí việc làm, từ đó có thể giúp cho quản lý tài chính hiệu quả hơn.</a:t>
            </a:r>
            <a:endParaRPr sz="2500">
              <a:latin typeface="Montserrat"/>
              <a:ea typeface="Montserrat"/>
              <a:cs typeface="Montserrat"/>
              <a:sym typeface="Montserrat"/>
            </a:endParaRPr>
          </a:p>
          <a:p>
            <a:pPr indent="0" lvl="0" marL="914400" marR="0" rtl="0" algn="l">
              <a:lnSpc>
                <a:spcPct val="140000"/>
              </a:lnSpc>
              <a:spcBef>
                <a:spcPts val="0"/>
              </a:spcBef>
              <a:spcAft>
                <a:spcPts val="0"/>
              </a:spcAft>
              <a:buNone/>
            </a:pPr>
            <a:r>
              <a:t/>
            </a:r>
            <a:endParaRPr sz="1200"/>
          </a:p>
          <a:p>
            <a:pPr indent="0" lvl="0" marL="0" marR="0" rtl="0" algn="l">
              <a:lnSpc>
                <a:spcPct val="140000"/>
              </a:lnSpc>
              <a:spcBef>
                <a:spcPts val="0"/>
              </a:spcBef>
              <a:spcAft>
                <a:spcPts val="0"/>
              </a:spcAft>
              <a:buNone/>
            </a:pPr>
            <a:r>
              <a:t/>
            </a:r>
            <a:endParaRPr b="0" i="0" sz="2500" u="none" cap="none" strike="noStrike">
              <a:solidFill>
                <a:srgbClr val="000000"/>
              </a:solidFill>
              <a:latin typeface="Montserrat"/>
              <a:ea typeface="Montserrat"/>
              <a:cs typeface="Montserrat"/>
              <a:sym typeface="Montserrat"/>
            </a:endParaRPr>
          </a:p>
        </p:txBody>
      </p:sp>
      <p:sp>
        <p:nvSpPr>
          <p:cNvPr id="148" name="Google Shape;148;p3"/>
          <p:cNvSpPr txBox="1"/>
          <p:nvPr/>
        </p:nvSpPr>
        <p:spPr>
          <a:xfrm>
            <a:off x="8041173" y="6954780"/>
            <a:ext cx="9218100" cy="2161200"/>
          </a:xfrm>
          <a:prstGeom prst="rect">
            <a:avLst/>
          </a:prstGeom>
          <a:noFill/>
          <a:ln>
            <a:noFill/>
          </a:ln>
        </p:spPr>
        <p:txBody>
          <a:bodyPr anchorCtr="0" anchor="t" bIns="0" lIns="0" spcFirstLastPara="1" rIns="0" wrap="square" tIns="0">
            <a:spAutoFit/>
          </a:bodyPr>
          <a:lstStyle/>
          <a:p>
            <a:pPr indent="-291465" lvl="1" marL="582932" marR="0" rtl="0" algn="l">
              <a:lnSpc>
                <a:spcPct val="140000"/>
              </a:lnSpc>
              <a:spcBef>
                <a:spcPts val="0"/>
              </a:spcBef>
              <a:spcAft>
                <a:spcPts val="0"/>
              </a:spcAft>
              <a:buClr>
                <a:srgbClr val="000000"/>
              </a:buClr>
              <a:buSzPts val="2700"/>
              <a:buFont typeface="Arial"/>
              <a:buChar char="•"/>
            </a:pPr>
            <a:r>
              <a:rPr b="0" i="0" lang="en-US" sz="2700" u="none" cap="none" strike="noStrike">
                <a:solidFill>
                  <a:srgbClr val="000000"/>
                </a:solidFill>
                <a:latin typeface="Montserrat"/>
                <a:ea typeface="Montserrat"/>
                <a:cs typeface="Montserrat"/>
                <a:sym typeface="Montserrat"/>
              </a:rPr>
              <a:t>Đầu vào của bài toán là các dữ liệu về chuyên gia ngành khoa học dữ liệu như vị trí công việc, kinh nghiệm làm việc, quy mô công ty...</a:t>
            </a:r>
            <a:endParaRPr/>
          </a:p>
          <a:p>
            <a:pPr indent="-291465" lvl="1" marL="582932" marR="0" rtl="0" algn="l">
              <a:lnSpc>
                <a:spcPct val="140000"/>
              </a:lnSpc>
              <a:spcBef>
                <a:spcPts val="0"/>
              </a:spcBef>
              <a:spcAft>
                <a:spcPts val="0"/>
              </a:spcAft>
              <a:buClr>
                <a:srgbClr val="000000"/>
              </a:buClr>
              <a:buSzPts val="2700"/>
              <a:buFont typeface="Arial"/>
              <a:buChar char="•"/>
            </a:pPr>
            <a:r>
              <a:rPr b="0" i="0" lang="en-US" sz="2700" u="none" cap="none" strike="noStrike">
                <a:solidFill>
                  <a:srgbClr val="000000"/>
                </a:solidFill>
                <a:latin typeface="Montserrat"/>
                <a:ea typeface="Montserrat"/>
                <a:cs typeface="Montserrat"/>
                <a:sym typeface="Montserrat"/>
              </a:rPr>
              <a:t>Đầu ra là mức lương của chuyên gia đó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4"/>
          <p:cNvGrpSpPr/>
          <p:nvPr/>
        </p:nvGrpSpPr>
        <p:grpSpPr>
          <a:xfrm>
            <a:off x="-270251" y="-1803470"/>
            <a:ext cx="18828502" cy="4111742"/>
            <a:chOff x="0" y="0"/>
            <a:chExt cx="25104670" cy="5482322"/>
          </a:xfrm>
        </p:grpSpPr>
        <p:sp>
          <p:nvSpPr>
            <p:cNvPr id="154" name="Google Shape;154;p4"/>
            <p:cNvSpPr/>
            <p:nvPr/>
          </p:nvSpPr>
          <p:spPr>
            <a:xfrm>
              <a:off x="0" y="5294037"/>
              <a:ext cx="25104670" cy="188285"/>
            </a:xfrm>
            <a:custGeom>
              <a:rect b="b" l="l" r="r" t="t"/>
              <a:pathLst>
                <a:path extrusionOk="0" h="188285" w="25104670">
                  <a:moveTo>
                    <a:pt x="0" y="0"/>
                  </a:moveTo>
                  <a:lnTo>
                    <a:pt x="25104670" y="0"/>
                  </a:lnTo>
                  <a:lnTo>
                    <a:pt x="25104670" y="188285"/>
                  </a:lnTo>
                  <a:lnTo>
                    <a:pt x="0" y="188285"/>
                  </a:lnTo>
                  <a:lnTo>
                    <a:pt x="0" y="0"/>
                  </a:lnTo>
                  <a:close/>
                </a:path>
              </a:pathLst>
            </a:custGeom>
            <a:blipFill rotWithShape="1">
              <a:blip r:embed="rId3">
                <a:alphaModFix/>
              </a:blip>
              <a:stretch>
                <a:fillRect b="0" l="0" r="0" t="0"/>
              </a:stretch>
            </a:blipFill>
            <a:ln>
              <a:noFill/>
            </a:ln>
          </p:spPr>
        </p:sp>
        <p:sp>
          <p:nvSpPr>
            <p:cNvPr id="155" name="Google Shape;155;p4"/>
            <p:cNvSpPr/>
            <p:nvPr/>
          </p:nvSpPr>
          <p:spPr>
            <a:xfrm rot="-5400000">
              <a:off x="12314150" y="3910338"/>
              <a:ext cx="476369" cy="1101432"/>
            </a:xfrm>
            <a:custGeom>
              <a:rect b="b" l="l" r="r" t="t"/>
              <a:pathLst>
                <a:path extrusionOk="0" h="1101432" w="476369">
                  <a:moveTo>
                    <a:pt x="0" y="0"/>
                  </a:moveTo>
                  <a:lnTo>
                    <a:pt x="476370" y="0"/>
                  </a:lnTo>
                  <a:lnTo>
                    <a:pt x="476370" y="1101432"/>
                  </a:lnTo>
                  <a:lnTo>
                    <a:pt x="0" y="1101432"/>
                  </a:lnTo>
                  <a:lnTo>
                    <a:pt x="0" y="0"/>
                  </a:lnTo>
                  <a:close/>
                </a:path>
              </a:pathLst>
            </a:custGeom>
            <a:blipFill rotWithShape="1">
              <a:blip r:embed="rId4">
                <a:alphaModFix/>
              </a:blip>
              <a:stretch>
                <a:fillRect b="0" l="0" r="0" t="0"/>
              </a:stretch>
            </a:blipFill>
            <a:ln>
              <a:noFill/>
            </a:ln>
          </p:spPr>
        </p:sp>
        <p:sp>
          <p:nvSpPr>
            <p:cNvPr id="156" name="Google Shape;156;p4"/>
            <p:cNvSpPr/>
            <p:nvPr/>
          </p:nvSpPr>
          <p:spPr>
            <a:xfrm>
              <a:off x="360335" y="0"/>
              <a:ext cx="24384000" cy="5270220"/>
            </a:xfrm>
            <a:custGeom>
              <a:rect b="b" l="l" r="r" t="t"/>
              <a:pathLst>
                <a:path extrusionOk="0" h="5270220" w="24384000">
                  <a:moveTo>
                    <a:pt x="0" y="0"/>
                  </a:moveTo>
                  <a:lnTo>
                    <a:pt x="24384000" y="0"/>
                  </a:lnTo>
                  <a:lnTo>
                    <a:pt x="24384000" y="5270220"/>
                  </a:lnTo>
                  <a:lnTo>
                    <a:pt x="0" y="5270220"/>
                  </a:lnTo>
                  <a:lnTo>
                    <a:pt x="0" y="0"/>
                  </a:lnTo>
                  <a:close/>
                </a:path>
              </a:pathLst>
            </a:custGeom>
            <a:blipFill rotWithShape="1">
              <a:blip r:embed="rId5">
                <a:alphaModFix/>
              </a:blip>
              <a:stretch>
                <a:fillRect b="-157353" l="0" r="0" t="-49150"/>
              </a:stretch>
            </a:blipFill>
            <a:ln>
              <a:noFill/>
            </a:ln>
          </p:spPr>
        </p:sp>
        <p:sp>
          <p:nvSpPr>
            <p:cNvPr id="157" name="Google Shape;157;p4"/>
            <p:cNvSpPr/>
            <p:nvPr/>
          </p:nvSpPr>
          <p:spPr>
            <a:xfrm rot="5400000">
              <a:off x="8885779" y="1473352"/>
              <a:ext cx="1982514" cy="4583847"/>
            </a:xfrm>
            <a:custGeom>
              <a:rect b="b" l="l" r="r" t="t"/>
              <a:pathLst>
                <a:path extrusionOk="0" h="4583847" w="1982514">
                  <a:moveTo>
                    <a:pt x="0" y="0"/>
                  </a:moveTo>
                  <a:lnTo>
                    <a:pt x="1982514" y="0"/>
                  </a:lnTo>
                  <a:lnTo>
                    <a:pt x="1982514" y="4583847"/>
                  </a:lnTo>
                  <a:lnTo>
                    <a:pt x="0" y="4583847"/>
                  </a:lnTo>
                  <a:lnTo>
                    <a:pt x="0" y="0"/>
                  </a:lnTo>
                  <a:close/>
                </a:path>
              </a:pathLst>
            </a:custGeom>
            <a:blipFill rotWithShape="1">
              <a:blip r:embed="rId6">
                <a:alphaModFix/>
              </a:blip>
              <a:stretch>
                <a:fillRect b="0" l="0" r="0" t="0"/>
              </a:stretch>
            </a:blipFill>
            <a:ln>
              <a:noFill/>
            </a:ln>
          </p:spPr>
        </p:sp>
        <p:sp>
          <p:nvSpPr>
            <p:cNvPr id="158" name="Google Shape;158;p4"/>
            <p:cNvSpPr/>
            <p:nvPr/>
          </p:nvSpPr>
          <p:spPr>
            <a:xfrm>
              <a:off x="11657285" y="2774019"/>
              <a:ext cx="5862272" cy="1982514"/>
            </a:xfrm>
            <a:custGeom>
              <a:rect b="b" l="l" r="r" t="t"/>
              <a:pathLst>
                <a:path extrusionOk="0" h="1982514" w="5862272">
                  <a:moveTo>
                    <a:pt x="0" y="0"/>
                  </a:moveTo>
                  <a:lnTo>
                    <a:pt x="5862272" y="0"/>
                  </a:lnTo>
                  <a:lnTo>
                    <a:pt x="5862272" y="1982513"/>
                  </a:lnTo>
                  <a:lnTo>
                    <a:pt x="0" y="1982513"/>
                  </a:lnTo>
                  <a:lnTo>
                    <a:pt x="0" y="0"/>
                  </a:lnTo>
                  <a:close/>
                </a:path>
              </a:pathLst>
            </a:custGeom>
            <a:blipFill rotWithShape="1">
              <a:blip r:embed="rId7">
                <a:alphaModFix/>
              </a:blip>
              <a:stretch>
                <a:fillRect b="0" l="0" r="0" t="0"/>
              </a:stretch>
            </a:blipFill>
            <a:ln>
              <a:noFill/>
            </a:ln>
          </p:spPr>
        </p:sp>
        <p:sp>
          <p:nvSpPr>
            <p:cNvPr id="159" name="Google Shape;159;p4"/>
            <p:cNvSpPr txBox="1"/>
            <p:nvPr/>
          </p:nvSpPr>
          <p:spPr>
            <a:xfrm>
              <a:off x="7585113" y="3175972"/>
              <a:ext cx="9920879" cy="1160660"/>
            </a:xfrm>
            <a:prstGeom prst="rect">
              <a:avLst/>
            </a:prstGeom>
            <a:noFill/>
            <a:ln>
              <a:noFill/>
            </a:ln>
          </p:spPr>
          <p:txBody>
            <a:bodyPr anchorCtr="0" anchor="t" bIns="0" lIns="0" spcFirstLastPara="1" rIns="0" wrap="square" tIns="0">
              <a:spAutoFit/>
            </a:bodyPr>
            <a:lstStyle/>
            <a:p>
              <a:pPr indent="0" lvl="0" marL="0" marR="0" rtl="0" algn="ctr">
                <a:lnSpc>
                  <a:spcPct val="115012"/>
                </a:lnSpc>
                <a:spcBef>
                  <a:spcPts val="0"/>
                </a:spcBef>
                <a:spcAft>
                  <a:spcPts val="0"/>
                </a:spcAft>
                <a:buNone/>
              </a:pPr>
              <a:r>
                <a:rPr b="1" i="0" lang="en-US" sz="5835" u="none" cap="none" strike="noStrike">
                  <a:solidFill>
                    <a:srgbClr val="FFFFFF"/>
                  </a:solidFill>
                  <a:latin typeface="Montserrat"/>
                  <a:ea typeface="Montserrat"/>
                  <a:cs typeface="Montserrat"/>
                  <a:sym typeface="Montserrat"/>
                </a:rPr>
                <a:t>MÔ TẢ BỘ DỮ LIỆU</a:t>
              </a:r>
              <a:endParaRPr/>
            </a:p>
          </p:txBody>
        </p:sp>
      </p:grpSp>
      <p:sp>
        <p:nvSpPr>
          <p:cNvPr id="160" name="Google Shape;160;p4"/>
          <p:cNvSpPr/>
          <p:nvPr/>
        </p:nvSpPr>
        <p:spPr>
          <a:xfrm>
            <a:off x="591502" y="4084446"/>
            <a:ext cx="7022085" cy="5644962"/>
          </a:xfrm>
          <a:custGeom>
            <a:rect b="b" l="l" r="r" t="t"/>
            <a:pathLst>
              <a:path extrusionOk="0" h="5644962" w="7022085">
                <a:moveTo>
                  <a:pt x="0" y="0"/>
                </a:moveTo>
                <a:lnTo>
                  <a:pt x="7022084" y="0"/>
                </a:lnTo>
                <a:lnTo>
                  <a:pt x="7022084" y="5644962"/>
                </a:lnTo>
                <a:lnTo>
                  <a:pt x="0" y="5644962"/>
                </a:lnTo>
                <a:lnTo>
                  <a:pt x="0" y="0"/>
                </a:lnTo>
                <a:close/>
              </a:path>
            </a:pathLst>
          </a:custGeom>
          <a:blipFill rotWithShape="1">
            <a:blip r:embed="rId8">
              <a:alphaModFix/>
            </a:blip>
            <a:stretch>
              <a:fillRect b="0" l="0" r="0" t="0"/>
            </a:stretch>
          </a:blipFill>
          <a:ln>
            <a:noFill/>
          </a:ln>
        </p:spPr>
      </p:sp>
      <p:sp>
        <p:nvSpPr>
          <p:cNvPr id="161" name="Google Shape;161;p4"/>
          <p:cNvSpPr txBox="1"/>
          <p:nvPr/>
        </p:nvSpPr>
        <p:spPr>
          <a:xfrm>
            <a:off x="1028700" y="2687750"/>
            <a:ext cx="147750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Có tổng cộng 607 mẫu với 11 trường dữ liệu bao gồm các thuộc tính là: ·Work year, Salary, Salary currency, Salary in usd, Job title, Experience level, Employment type, Company location, Remote ratio v</a:t>
            </a:r>
            <a:r>
              <a:rPr lang="en-US" sz="2000">
                <a:latin typeface="Montserrat"/>
                <a:ea typeface="Montserrat"/>
                <a:cs typeface="Montserrat"/>
                <a:sym typeface="Montserrat"/>
              </a:rPr>
              <a:t>à không có dữ liệu Null</a:t>
            </a:r>
            <a:r>
              <a:rPr b="0" i="0" lang="en-US" sz="2000" u="none" cap="none" strike="noStrike">
                <a:solidFill>
                  <a:srgbClr val="000000"/>
                </a:solidFill>
                <a:latin typeface="Montserrat"/>
                <a:ea typeface="Montserrat"/>
                <a:cs typeface="Montserrat"/>
                <a:sym typeface="Montserrat"/>
              </a:rPr>
              <a:t>.</a:t>
            </a:r>
            <a:endParaRPr/>
          </a:p>
        </p:txBody>
      </p:sp>
      <p:sp>
        <p:nvSpPr>
          <p:cNvPr id="162" name="Google Shape;162;p4"/>
          <p:cNvSpPr/>
          <p:nvPr/>
        </p:nvSpPr>
        <p:spPr>
          <a:xfrm>
            <a:off x="7955099" y="3820408"/>
            <a:ext cx="2736461" cy="5635360"/>
          </a:xfrm>
          <a:custGeom>
            <a:rect b="b" l="l" r="r" t="t"/>
            <a:pathLst>
              <a:path extrusionOk="0" h="5635360" w="2736461">
                <a:moveTo>
                  <a:pt x="0" y="0"/>
                </a:moveTo>
                <a:lnTo>
                  <a:pt x="2736461" y="0"/>
                </a:lnTo>
                <a:lnTo>
                  <a:pt x="2736461" y="5635361"/>
                </a:lnTo>
                <a:lnTo>
                  <a:pt x="0" y="5635361"/>
                </a:lnTo>
                <a:lnTo>
                  <a:pt x="0" y="0"/>
                </a:lnTo>
                <a:close/>
              </a:path>
            </a:pathLst>
          </a:custGeom>
          <a:blipFill rotWithShape="1">
            <a:blip r:embed="rId9">
              <a:alphaModFix/>
            </a:blip>
            <a:stretch>
              <a:fillRect b="0" l="0" r="0" t="0"/>
            </a:stretch>
          </a:blipFill>
          <a:ln>
            <a:noFill/>
          </a:ln>
        </p:spPr>
      </p:sp>
      <p:sp>
        <p:nvSpPr>
          <p:cNvPr id="163" name="Google Shape;163;p4"/>
          <p:cNvSpPr/>
          <p:nvPr/>
        </p:nvSpPr>
        <p:spPr>
          <a:xfrm>
            <a:off x="9620567" y="4659350"/>
            <a:ext cx="8507639" cy="4495137"/>
          </a:xfrm>
          <a:custGeom>
            <a:rect b="b" l="l" r="r" t="t"/>
            <a:pathLst>
              <a:path extrusionOk="0" h="4495137" w="8507639">
                <a:moveTo>
                  <a:pt x="0" y="0"/>
                </a:moveTo>
                <a:lnTo>
                  <a:pt x="8507639" y="0"/>
                </a:lnTo>
                <a:lnTo>
                  <a:pt x="8507639" y="4495137"/>
                </a:lnTo>
                <a:lnTo>
                  <a:pt x="0" y="4495137"/>
                </a:lnTo>
                <a:lnTo>
                  <a:pt x="0" y="0"/>
                </a:lnTo>
                <a:close/>
              </a:path>
            </a:pathLst>
          </a:custGeom>
          <a:blipFill rotWithShape="1">
            <a:blip r:embed="rId10">
              <a:alphaModFix/>
            </a:blip>
            <a:stretch>
              <a:fillRect b="0" l="0" r="0" t="0"/>
            </a:stretch>
          </a:blipFill>
          <a:ln>
            <a:noFill/>
          </a:ln>
        </p:spPr>
      </p:sp>
      <p:sp>
        <p:nvSpPr>
          <p:cNvPr id="164" name="Google Shape;164;p4"/>
          <p:cNvSpPr txBox="1"/>
          <p:nvPr/>
        </p:nvSpPr>
        <p:spPr>
          <a:xfrm>
            <a:off x="2180750" y="4084450"/>
            <a:ext cx="435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highlight>
                  <a:schemeClr val="lt1"/>
                </a:highlight>
                <a:latin typeface="Montserrat"/>
                <a:ea typeface="Montserrat"/>
                <a:cs typeface="Montserrat"/>
                <a:sym typeface="Montserrat"/>
              </a:rPr>
              <a:t>Trực quan hóa thuộc tính đích</a:t>
            </a:r>
            <a:endParaRPr sz="2000">
              <a:highlight>
                <a:schemeClr val="lt1"/>
              </a:highlight>
              <a:latin typeface="Montserrat"/>
              <a:ea typeface="Montserrat"/>
              <a:cs typeface="Montserrat"/>
              <a:sym typeface="Montserrat"/>
            </a:endParaRPr>
          </a:p>
        </p:txBody>
      </p:sp>
      <p:sp>
        <p:nvSpPr>
          <p:cNvPr id="165" name="Google Shape;165;p4"/>
          <p:cNvSpPr txBox="1"/>
          <p:nvPr/>
        </p:nvSpPr>
        <p:spPr>
          <a:xfrm>
            <a:off x="11149450" y="3642425"/>
            <a:ext cx="529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Lương trung bình theo vị trí công ty</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g22a9baf9b15_0_0"/>
          <p:cNvGrpSpPr/>
          <p:nvPr/>
        </p:nvGrpSpPr>
        <p:grpSpPr>
          <a:xfrm>
            <a:off x="-270251" y="-1803470"/>
            <a:ext cx="18828503" cy="4111742"/>
            <a:chOff x="0" y="0"/>
            <a:chExt cx="25104670" cy="5482322"/>
          </a:xfrm>
        </p:grpSpPr>
        <p:sp>
          <p:nvSpPr>
            <p:cNvPr id="171" name="Google Shape;171;g22a9baf9b15_0_0"/>
            <p:cNvSpPr/>
            <p:nvPr/>
          </p:nvSpPr>
          <p:spPr>
            <a:xfrm>
              <a:off x="0" y="5294037"/>
              <a:ext cx="25104670" cy="188285"/>
            </a:xfrm>
            <a:custGeom>
              <a:rect b="b" l="l" r="r" t="t"/>
              <a:pathLst>
                <a:path extrusionOk="0" h="188285" w="25104670">
                  <a:moveTo>
                    <a:pt x="0" y="0"/>
                  </a:moveTo>
                  <a:lnTo>
                    <a:pt x="25104670" y="0"/>
                  </a:lnTo>
                  <a:lnTo>
                    <a:pt x="25104670" y="188285"/>
                  </a:lnTo>
                  <a:lnTo>
                    <a:pt x="0" y="188285"/>
                  </a:lnTo>
                  <a:lnTo>
                    <a:pt x="0" y="0"/>
                  </a:lnTo>
                  <a:close/>
                </a:path>
              </a:pathLst>
            </a:custGeom>
            <a:blipFill rotWithShape="1">
              <a:blip r:embed="rId3">
                <a:alphaModFix/>
              </a:blip>
              <a:stretch>
                <a:fillRect b="0" l="0" r="0" t="0"/>
              </a:stretch>
            </a:blipFill>
            <a:ln>
              <a:noFill/>
            </a:ln>
          </p:spPr>
        </p:sp>
        <p:sp>
          <p:nvSpPr>
            <p:cNvPr id="172" name="Google Shape;172;g22a9baf9b15_0_0"/>
            <p:cNvSpPr/>
            <p:nvPr/>
          </p:nvSpPr>
          <p:spPr>
            <a:xfrm rot="-5400000">
              <a:off x="12314150" y="3910338"/>
              <a:ext cx="476369" cy="1101432"/>
            </a:xfrm>
            <a:custGeom>
              <a:rect b="b" l="l" r="r" t="t"/>
              <a:pathLst>
                <a:path extrusionOk="0" h="1101432" w="476369">
                  <a:moveTo>
                    <a:pt x="0" y="0"/>
                  </a:moveTo>
                  <a:lnTo>
                    <a:pt x="476370" y="0"/>
                  </a:lnTo>
                  <a:lnTo>
                    <a:pt x="476370" y="1101432"/>
                  </a:lnTo>
                  <a:lnTo>
                    <a:pt x="0" y="1101432"/>
                  </a:lnTo>
                  <a:lnTo>
                    <a:pt x="0" y="0"/>
                  </a:lnTo>
                  <a:close/>
                </a:path>
              </a:pathLst>
            </a:custGeom>
            <a:blipFill rotWithShape="1">
              <a:blip r:embed="rId4">
                <a:alphaModFix/>
              </a:blip>
              <a:stretch>
                <a:fillRect b="0" l="0" r="0" t="0"/>
              </a:stretch>
            </a:blipFill>
            <a:ln>
              <a:noFill/>
            </a:ln>
          </p:spPr>
        </p:sp>
        <p:sp>
          <p:nvSpPr>
            <p:cNvPr id="173" name="Google Shape;173;g22a9baf9b15_0_0"/>
            <p:cNvSpPr/>
            <p:nvPr/>
          </p:nvSpPr>
          <p:spPr>
            <a:xfrm>
              <a:off x="360335" y="0"/>
              <a:ext cx="24384000" cy="5270220"/>
            </a:xfrm>
            <a:custGeom>
              <a:rect b="b" l="l" r="r" t="t"/>
              <a:pathLst>
                <a:path extrusionOk="0" h="5270220" w="24384000">
                  <a:moveTo>
                    <a:pt x="0" y="0"/>
                  </a:moveTo>
                  <a:lnTo>
                    <a:pt x="24384000" y="0"/>
                  </a:lnTo>
                  <a:lnTo>
                    <a:pt x="24384000" y="5270220"/>
                  </a:lnTo>
                  <a:lnTo>
                    <a:pt x="0" y="5270220"/>
                  </a:lnTo>
                  <a:lnTo>
                    <a:pt x="0" y="0"/>
                  </a:lnTo>
                  <a:close/>
                </a:path>
              </a:pathLst>
            </a:custGeom>
            <a:blipFill rotWithShape="1">
              <a:blip r:embed="rId5">
                <a:alphaModFix/>
              </a:blip>
              <a:stretch>
                <a:fillRect b="-157346" l="0" r="0" t="-49157"/>
              </a:stretch>
            </a:blipFill>
            <a:ln>
              <a:noFill/>
            </a:ln>
          </p:spPr>
        </p:sp>
        <p:sp>
          <p:nvSpPr>
            <p:cNvPr id="174" name="Google Shape;174;g22a9baf9b15_0_0"/>
            <p:cNvSpPr/>
            <p:nvPr/>
          </p:nvSpPr>
          <p:spPr>
            <a:xfrm rot="5400000">
              <a:off x="8885779" y="1473352"/>
              <a:ext cx="1982514" cy="4583847"/>
            </a:xfrm>
            <a:custGeom>
              <a:rect b="b" l="l" r="r" t="t"/>
              <a:pathLst>
                <a:path extrusionOk="0" h="4583847" w="1982514">
                  <a:moveTo>
                    <a:pt x="0" y="0"/>
                  </a:moveTo>
                  <a:lnTo>
                    <a:pt x="1982514" y="0"/>
                  </a:lnTo>
                  <a:lnTo>
                    <a:pt x="1982514" y="4583847"/>
                  </a:lnTo>
                  <a:lnTo>
                    <a:pt x="0" y="4583847"/>
                  </a:lnTo>
                  <a:lnTo>
                    <a:pt x="0" y="0"/>
                  </a:lnTo>
                  <a:close/>
                </a:path>
              </a:pathLst>
            </a:custGeom>
            <a:blipFill rotWithShape="1">
              <a:blip r:embed="rId6">
                <a:alphaModFix/>
              </a:blip>
              <a:stretch>
                <a:fillRect b="0" l="0" r="0" t="0"/>
              </a:stretch>
            </a:blipFill>
            <a:ln>
              <a:noFill/>
            </a:ln>
          </p:spPr>
        </p:sp>
        <p:sp>
          <p:nvSpPr>
            <p:cNvPr id="175" name="Google Shape;175;g22a9baf9b15_0_0"/>
            <p:cNvSpPr/>
            <p:nvPr/>
          </p:nvSpPr>
          <p:spPr>
            <a:xfrm>
              <a:off x="11657285" y="2774019"/>
              <a:ext cx="5862272" cy="1982514"/>
            </a:xfrm>
            <a:custGeom>
              <a:rect b="b" l="l" r="r" t="t"/>
              <a:pathLst>
                <a:path extrusionOk="0" h="1982514" w="5862272">
                  <a:moveTo>
                    <a:pt x="0" y="0"/>
                  </a:moveTo>
                  <a:lnTo>
                    <a:pt x="5862272" y="0"/>
                  </a:lnTo>
                  <a:lnTo>
                    <a:pt x="5862272" y="1982513"/>
                  </a:lnTo>
                  <a:lnTo>
                    <a:pt x="0" y="1982513"/>
                  </a:lnTo>
                  <a:lnTo>
                    <a:pt x="0" y="0"/>
                  </a:lnTo>
                  <a:close/>
                </a:path>
              </a:pathLst>
            </a:custGeom>
            <a:blipFill rotWithShape="1">
              <a:blip r:embed="rId7">
                <a:alphaModFix/>
              </a:blip>
              <a:stretch>
                <a:fillRect b="0" l="0" r="0" t="0"/>
              </a:stretch>
            </a:blipFill>
            <a:ln>
              <a:noFill/>
            </a:ln>
          </p:spPr>
        </p:sp>
        <p:sp>
          <p:nvSpPr>
            <p:cNvPr id="176" name="Google Shape;176;g22a9baf9b15_0_0"/>
            <p:cNvSpPr txBox="1"/>
            <p:nvPr/>
          </p:nvSpPr>
          <p:spPr>
            <a:xfrm>
              <a:off x="7585113" y="3175972"/>
              <a:ext cx="9921000" cy="1197600"/>
            </a:xfrm>
            <a:prstGeom prst="rect">
              <a:avLst/>
            </a:prstGeom>
            <a:noFill/>
            <a:ln>
              <a:noFill/>
            </a:ln>
          </p:spPr>
          <p:txBody>
            <a:bodyPr anchorCtr="0" anchor="t" bIns="0" lIns="0" spcFirstLastPara="1" rIns="0" wrap="square" tIns="0">
              <a:spAutoFit/>
            </a:bodyPr>
            <a:lstStyle/>
            <a:p>
              <a:pPr indent="0" lvl="0" marL="0" marR="0" rtl="0" algn="ctr">
                <a:lnSpc>
                  <a:spcPct val="115012"/>
                </a:lnSpc>
                <a:spcBef>
                  <a:spcPts val="0"/>
                </a:spcBef>
                <a:spcAft>
                  <a:spcPts val="0"/>
                </a:spcAft>
                <a:buNone/>
              </a:pPr>
              <a:r>
                <a:rPr b="1" i="0" lang="en-US" sz="5835" u="none" cap="none" strike="noStrike">
                  <a:solidFill>
                    <a:srgbClr val="FFFFFF"/>
                  </a:solidFill>
                  <a:latin typeface="Montserrat"/>
                  <a:ea typeface="Montserrat"/>
                  <a:cs typeface="Montserrat"/>
                  <a:sym typeface="Montserrat"/>
                </a:rPr>
                <a:t>MÔ TẢ BỘ DỮ LIỆU</a:t>
              </a:r>
              <a:endParaRPr/>
            </a:p>
          </p:txBody>
        </p:sp>
      </p:grpSp>
      <p:pic>
        <p:nvPicPr>
          <p:cNvPr id="177" name="Google Shape;177;g22a9baf9b15_0_0"/>
          <p:cNvPicPr preferRelativeResize="0"/>
          <p:nvPr/>
        </p:nvPicPr>
        <p:blipFill>
          <a:blip r:embed="rId8">
            <a:alphaModFix/>
          </a:blip>
          <a:stretch>
            <a:fillRect/>
          </a:stretch>
        </p:blipFill>
        <p:spPr>
          <a:xfrm>
            <a:off x="536300" y="6149525"/>
            <a:ext cx="6438425" cy="4111750"/>
          </a:xfrm>
          <a:prstGeom prst="rect">
            <a:avLst/>
          </a:prstGeom>
          <a:noFill/>
          <a:ln>
            <a:noFill/>
          </a:ln>
        </p:spPr>
      </p:pic>
      <p:sp>
        <p:nvSpPr>
          <p:cNvPr id="178" name="Google Shape;178;g22a9baf9b15_0_0"/>
          <p:cNvSpPr txBox="1"/>
          <p:nvPr/>
        </p:nvSpPr>
        <p:spPr>
          <a:xfrm>
            <a:off x="8105700" y="9215375"/>
            <a:ext cx="914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Montserrat"/>
              <a:ea typeface="Montserrat"/>
              <a:cs typeface="Montserrat"/>
              <a:sym typeface="Montserrat"/>
            </a:endParaRPr>
          </a:p>
        </p:txBody>
      </p:sp>
      <p:pic>
        <p:nvPicPr>
          <p:cNvPr id="179" name="Google Shape;179;g22a9baf9b15_0_0"/>
          <p:cNvPicPr preferRelativeResize="0"/>
          <p:nvPr/>
        </p:nvPicPr>
        <p:blipFill>
          <a:blip r:embed="rId9">
            <a:alphaModFix/>
          </a:blip>
          <a:stretch>
            <a:fillRect/>
          </a:stretch>
        </p:blipFill>
        <p:spPr>
          <a:xfrm>
            <a:off x="536300" y="2465275"/>
            <a:ext cx="6438425" cy="3684250"/>
          </a:xfrm>
          <a:prstGeom prst="rect">
            <a:avLst/>
          </a:prstGeom>
          <a:noFill/>
          <a:ln>
            <a:noFill/>
          </a:ln>
        </p:spPr>
      </p:pic>
      <p:sp>
        <p:nvSpPr>
          <p:cNvPr id="180" name="Google Shape;180;g22a9baf9b15_0_0"/>
          <p:cNvSpPr txBox="1"/>
          <p:nvPr/>
        </p:nvSpPr>
        <p:spPr>
          <a:xfrm>
            <a:off x="9407646" y="2687745"/>
            <a:ext cx="8081700" cy="215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a:p>
        </p:txBody>
      </p:sp>
      <p:pic>
        <p:nvPicPr>
          <p:cNvPr id="181" name="Google Shape;181;g22a9baf9b15_0_0"/>
          <p:cNvPicPr preferRelativeResize="0"/>
          <p:nvPr/>
        </p:nvPicPr>
        <p:blipFill>
          <a:blip r:embed="rId10">
            <a:alphaModFix/>
          </a:blip>
          <a:stretch>
            <a:fillRect/>
          </a:stretch>
        </p:blipFill>
        <p:spPr>
          <a:xfrm>
            <a:off x="8105702" y="3613402"/>
            <a:ext cx="4455325" cy="5362300"/>
          </a:xfrm>
          <a:prstGeom prst="rect">
            <a:avLst/>
          </a:prstGeom>
          <a:noFill/>
          <a:ln>
            <a:noFill/>
          </a:ln>
        </p:spPr>
      </p:pic>
      <p:pic>
        <p:nvPicPr>
          <p:cNvPr id="182" name="Google Shape;182;g22a9baf9b15_0_0"/>
          <p:cNvPicPr preferRelativeResize="0"/>
          <p:nvPr/>
        </p:nvPicPr>
        <p:blipFill>
          <a:blip r:embed="rId11">
            <a:alphaModFix/>
          </a:blip>
          <a:stretch>
            <a:fillRect/>
          </a:stretch>
        </p:blipFill>
        <p:spPr>
          <a:xfrm>
            <a:off x="13232899" y="3767302"/>
            <a:ext cx="4455325" cy="5054490"/>
          </a:xfrm>
          <a:prstGeom prst="rect">
            <a:avLst/>
          </a:prstGeom>
          <a:noFill/>
          <a:ln>
            <a:noFill/>
          </a:ln>
        </p:spPr>
      </p:pic>
      <p:sp>
        <p:nvSpPr>
          <p:cNvPr id="183" name="Google Shape;183;g22a9baf9b15_0_0"/>
          <p:cNvSpPr txBox="1"/>
          <p:nvPr/>
        </p:nvSpPr>
        <p:spPr>
          <a:xfrm>
            <a:off x="8293050" y="2687750"/>
            <a:ext cx="914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ontserrat"/>
                <a:ea typeface="Montserrat"/>
                <a:cs typeface="Montserrat"/>
                <a:sym typeface="Montserrat"/>
              </a:rPr>
              <a:t>Bộ dữ liệu không cân bằng, </a:t>
            </a:r>
            <a:r>
              <a:rPr lang="en-US" sz="2000">
                <a:latin typeface="Montserrat"/>
                <a:ea typeface="Montserrat"/>
                <a:cs typeface="Montserrat"/>
                <a:sym typeface="Montserrat"/>
              </a:rPr>
              <a:t> không đầy đủ các vị trí việc làm của ngành khoa học dữ liệu, không đại diện cho toàn bộ ngành này</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p:nvPr/>
        </p:nvSpPr>
        <p:spPr>
          <a:xfrm>
            <a:off x="-546584" y="-372639"/>
            <a:ext cx="1703647" cy="1205330"/>
          </a:xfrm>
          <a:custGeom>
            <a:rect b="b" l="l" r="r" t="t"/>
            <a:pathLst>
              <a:path extrusionOk="0" h="1205330" w="1703647">
                <a:moveTo>
                  <a:pt x="0" y="0"/>
                </a:moveTo>
                <a:lnTo>
                  <a:pt x="1703648" y="0"/>
                </a:lnTo>
                <a:lnTo>
                  <a:pt x="1703648" y="1205330"/>
                </a:lnTo>
                <a:lnTo>
                  <a:pt x="0" y="1205330"/>
                </a:lnTo>
                <a:lnTo>
                  <a:pt x="0" y="0"/>
                </a:lnTo>
                <a:close/>
              </a:path>
            </a:pathLst>
          </a:custGeom>
          <a:blipFill rotWithShape="1">
            <a:blip r:embed="rId3">
              <a:alphaModFix/>
            </a:blip>
            <a:stretch>
              <a:fillRect b="0" l="0" r="0" t="0"/>
            </a:stretch>
          </a:blipFill>
          <a:ln>
            <a:noFill/>
          </a:ln>
        </p:spPr>
      </p:sp>
      <p:grpSp>
        <p:nvGrpSpPr>
          <p:cNvPr id="189" name="Google Shape;189;p5"/>
          <p:cNvGrpSpPr/>
          <p:nvPr/>
        </p:nvGrpSpPr>
        <p:grpSpPr>
          <a:xfrm>
            <a:off x="4917125" y="832700"/>
            <a:ext cx="3176195" cy="2563232"/>
            <a:chOff x="0" y="0"/>
            <a:chExt cx="3270383" cy="2850252"/>
          </a:xfrm>
        </p:grpSpPr>
        <p:sp>
          <p:nvSpPr>
            <p:cNvPr id="190" name="Google Shape;190;p5"/>
            <p:cNvSpPr/>
            <p:nvPr/>
          </p:nvSpPr>
          <p:spPr>
            <a:xfrm>
              <a:off x="0" y="0"/>
              <a:ext cx="505820" cy="853704"/>
            </a:xfrm>
            <a:custGeom>
              <a:rect b="b" l="l" r="r" t="t"/>
              <a:pathLst>
                <a:path extrusionOk="0" h="853704" w="505820">
                  <a:moveTo>
                    <a:pt x="0" y="0"/>
                  </a:moveTo>
                  <a:lnTo>
                    <a:pt x="505820" y="0"/>
                  </a:lnTo>
                  <a:lnTo>
                    <a:pt x="505820" y="853704"/>
                  </a:lnTo>
                  <a:lnTo>
                    <a:pt x="0" y="853704"/>
                  </a:lnTo>
                  <a:lnTo>
                    <a:pt x="0" y="0"/>
                  </a:lnTo>
                  <a:close/>
                </a:path>
              </a:pathLst>
            </a:custGeom>
            <a:blipFill rotWithShape="1">
              <a:blip r:embed="rId4">
                <a:alphaModFix/>
              </a:blip>
              <a:stretch>
                <a:fillRect b="0" l="0" r="0" t="0"/>
              </a:stretch>
            </a:blipFill>
            <a:ln>
              <a:noFill/>
            </a:ln>
          </p:spPr>
        </p:sp>
        <p:sp>
          <p:nvSpPr>
            <p:cNvPr id="191" name="Google Shape;191;p5"/>
            <p:cNvSpPr txBox="1"/>
            <p:nvPr/>
          </p:nvSpPr>
          <p:spPr>
            <a:xfrm>
              <a:off x="1244183" y="167352"/>
              <a:ext cx="2026200" cy="2682900"/>
            </a:xfrm>
            <a:prstGeom prst="rect">
              <a:avLst/>
            </a:prstGeom>
            <a:noFill/>
            <a:ln>
              <a:noFill/>
            </a:ln>
          </p:spPr>
          <p:txBody>
            <a:bodyPr anchorCtr="0" anchor="t" bIns="0" lIns="0" spcFirstLastPara="1" rIns="0" wrap="square" tIns="0">
              <a:spAutoFit/>
            </a:bodyPr>
            <a:lstStyle/>
            <a:p>
              <a:pPr indent="0" lvl="0" marL="0" marR="0" rtl="0" algn="l">
                <a:lnSpc>
                  <a:spcPct val="115005"/>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Gán nhãn dữ liệu b</a:t>
              </a:r>
              <a:r>
                <a:rPr b="1" lang="en-US" sz="2799">
                  <a:solidFill>
                    <a:srgbClr val="0B2E65"/>
                  </a:solidFill>
                  <a:latin typeface="Montserrat"/>
                  <a:ea typeface="Montserrat"/>
                  <a:cs typeface="Montserrat"/>
                  <a:sym typeface="Montserrat"/>
                </a:rPr>
                <a:t>ằng Label</a:t>
              </a:r>
              <a:endParaRPr b="1" sz="2799">
                <a:solidFill>
                  <a:srgbClr val="0B2E65"/>
                </a:solidFill>
                <a:latin typeface="Montserrat"/>
                <a:ea typeface="Montserrat"/>
                <a:cs typeface="Montserrat"/>
                <a:sym typeface="Montserrat"/>
              </a:endParaRPr>
            </a:p>
            <a:p>
              <a:pPr indent="0" lvl="0" marL="0" marR="0" rtl="0" algn="l">
                <a:lnSpc>
                  <a:spcPct val="115005"/>
                </a:lnSpc>
                <a:spcBef>
                  <a:spcPts val="0"/>
                </a:spcBef>
                <a:spcAft>
                  <a:spcPts val="0"/>
                </a:spcAft>
                <a:buNone/>
              </a:pPr>
              <a:r>
                <a:rPr b="1" lang="en-US" sz="2799">
                  <a:solidFill>
                    <a:srgbClr val="0B2E65"/>
                  </a:solidFill>
                  <a:latin typeface="Montserrat"/>
                  <a:ea typeface="Montserrat"/>
                  <a:cs typeface="Montserrat"/>
                  <a:sym typeface="Montserrat"/>
                </a:rPr>
                <a:t>Encoder</a:t>
              </a:r>
              <a:endParaRPr/>
            </a:p>
          </p:txBody>
        </p:sp>
      </p:grpSp>
      <p:grpSp>
        <p:nvGrpSpPr>
          <p:cNvPr id="192" name="Google Shape;192;p5"/>
          <p:cNvGrpSpPr/>
          <p:nvPr/>
        </p:nvGrpSpPr>
        <p:grpSpPr>
          <a:xfrm>
            <a:off x="944200" y="4977125"/>
            <a:ext cx="3877910" cy="1039111"/>
            <a:chOff x="0" y="0"/>
            <a:chExt cx="5963263" cy="1385481"/>
          </a:xfrm>
        </p:grpSpPr>
        <p:sp>
          <p:nvSpPr>
            <p:cNvPr id="193" name="Google Shape;193;p5"/>
            <p:cNvSpPr/>
            <p:nvPr/>
          </p:nvSpPr>
          <p:spPr>
            <a:xfrm>
              <a:off x="0" y="0"/>
              <a:ext cx="792878" cy="853704"/>
            </a:xfrm>
            <a:custGeom>
              <a:rect b="b" l="l" r="r" t="t"/>
              <a:pathLst>
                <a:path extrusionOk="0" h="853704" w="792878">
                  <a:moveTo>
                    <a:pt x="0" y="0"/>
                  </a:moveTo>
                  <a:lnTo>
                    <a:pt x="792878" y="0"/>
                  </a:lnTo>
                  <a:lnTo>
                    <a:pt x="792878" y="853704"/>
                  </a:lnTo>
                  <a:lnTo>
                    <a:pt x="0" y="853704"/>
                  </a:lnTo>
                  <a:lnTo>
                    <a:pt x="0" y="0"/>
                  </a:lnTo>
                  <a:close/>
                </a:path>
              </a:pathLst>
            </a:custGeom>
            <a:blipFill rotWithShape="1">
              <a:blip r:embed="rId5">
                <a:alphaModFix/>
              </a:blip>
              <a:stretch>
                <a:fillRect b="0" l="0" r="0" t="0"/>
              </a:stretch>
            </a:blipFill>
            <a:ln>
              <a:noFill/>
            </a:ln>
          </p:spPr>
        </p:sp>
        <p:sp>
          <p:nvSpPr>
            <p:cNvPr id="194" name="Google Shape;194;p5"/>
            <p:cNvSpPr txBox="1"/>
            <p:nvPr/>
          </p:nvSpPr>
          <p:spPr>
            <a:xfrm>
              <a:off x="1302463" y="184881"/>
              <a:ext cx="4660800" cy="12006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Hệ số tương quan</a:t>
              </a:r>
              <a:endParaRPr/>
            </a:p>
          </p:txBody>
        </p:sp>
      </p:grpSp>
      <p:grpSp>
        <p:nvGrpSpPr>
          <p:cNvPr id="195" name="Google Shape;195;p5"/>
          <p:cNvGrpSpPr/>
          <p:nvPr/>
        </p:nvGrpSpPr>
        <p:grpSpPr>
          <a:xfrm>
            <a:off x="-10" y="8"/>
            <a:ext cx="4650211" cy="4650211"/>
            <a:chOff x="0" y="0"/>
            <a:chExt cx="6200281" cy="6200281"/>
          </a:xfrm>
        </p:grpSpPr>
        <p:sp>
          <p:nvSpPr>
            <p:cNvPr id="196" name="Google Shape;196;p5"/>
            <p:cNvSpPr/>
            <p:nvPr/>
          </p:nvSpPr>
          <p:spPr>
            <a:xfrm>
              <a:off x="0" y="0"/>
              <a:ext cx="6200281" cy="6200281"/>
            </a:xfrm>
            <a:custGeom>
              <a:rect b="b" l="l" r="r" t="t"/>
              <a:pathLst>
                <a:path extrusionOk="0" h="6200281" w="6200281">
                  <a:moveTo>
                    <a:pt x="0" y="0"/>
                  </a:moveTo>
                  <a:lnTo>
                    <a:pt x="6200281" y="0"/>
                  </a:lnTo>
                  <a:lnTo>
                    <a:pt x="6200281" y="6200281"/>
                  </a:lnTo>
                  <a:lnTo>
                    <a:pt x="0" y="6200281"/>
                  </a:lnTo>
                  <a:lnTo>
                    <a:pt x="0" y="0"/>
                  </a:lnTo>
                  <a:close/>
                </a:path>
              </a:pathLst>
            </a:custGeom>
            <a:blipFill rotWithShape="1">
              <a:blip r:embed="rId6">
                <a:alphaModFix/>
              </a:blip>
              <a:stretch>
                <a:fillRect b="0" l="0" r="0" t="0"/>
              </a:stretch>
            </a:blipFill>
            <a:ln>
              <a:noFill/>
            </a:ln>
          </p:spPr>
        </p:sp>
        <p:sp>
          <p:nvSpPr>
            <p:cNvPr id="197" name="Google Shape;197;p5"/>
            <p:cNvSpPr/>
            <p:nvPr/>
          </p:nvSpPr>
          <p:spPr>
            <a:xfrm>
              <a:off x="508108" y="487984"/>
              <a:ext cx="5184065" cy="5184065"/>
            </a:xfrm>
            <a:custGeom>
              <a:rect b="b" l="l" r="r" t="t"/>
              <a:pathLst>
                <a:path extrusionOk="0" h="5184065" w="5184065">
                  <a:moveTo>
                    <a:pt x="0" y="0"/>
                  </a:moveTo>
                  <a:lnTo>
                    <a:pt x="5184065" y="0"/>
                  </a:lnTo>
                  <a:lnTo>
                    <a:pt x="5184065" y="5184065"/>
                  </a:lnTo>
                  <a:lnTo>
                    <a:pt x="0" y="5184065"/>
                  </a:lnTo>
                  <a:lnTo>
                    <a:pt x="0" y="0"/>
                  </a:lnTo>
                  <a:close/>
                </a:path>
              </a:pathLst>
            </a:custGeom>
            <a:blipFill rotWithShape="1">
              <a:blip r:embed="rId7">
                <a:alphaModFix/>
              </a:blip>
              <a:stretch>
                <a:fillRect b="0" l="0" r="0" t="0"/>
              </a:stretch>
            </a:blipFill>
            <a:ln>
              <a:noFill/>
            </a:ln>
          </p:spPr>
        </p:sp>
        <p:sp>
          <p:nvSpPr>
            <p:cNvPr id="198" name="Google Shape;198;p5"/>
            <p:cNvSpPr txBox="1"/>
            <p:nvPr/>
          </p:nvSpPr>
          <p:spPr>
            <a:xfrm>
              <a:off x="320920" y="1839311"/>
              <a:ext cx="5558400" cy="2206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5000" u="none" cap="none" strike="noStrike">
                  <a:solidFill>
                    <a:srgbClr val="FFFFFF"/>
                  </a:solidFill>
                  <a:latin typeface="Montserrat"/>
                  <a:ea typeface="Montserrat"/>
                  <a:cs typeface="Montserrat"/>
                  <a:sym typeface="Montserrat"/>
                </a:rPr>
                <a:t>XỬ </a:t>
              </a:r>
              <a:r>
                <a:rPr b="1" lang="en-US" sz="5000">
                  <a:solidFill>
                    <a:srgbClr val="FFFFFF"/>
                  </a:solidFill>
                  <a:latin typeface="Montserrat"/>
                  <a:ea typeface="Montserrat"/>
                  <a:cs typeface="Montserrat"/>
                  <a:sym typeface="Montserrat"/>
                </a:rPr>
                <a:t>LÝ</a:t>
              </a:r>
              <a:r>
                <a:rPr b="1" i="0" lang="en-US" sz="5000" u="none" cap="none" strike="noStrike">
                  <a:solidFill>
                    <a:srgbClr val="FFFFFF"/>
                  </a:solidFill>
                  <a:latin typeface="Montserrat"/>
                  <a:ea typeface="Montserrat"/>
                  <a:cs typeface="Montserrat"/>
                  <a:sym typeface="Montserrat"/>
                </a:rPr>
                <a:t> DỮ LIỆU</a:t>
              </a:r>
              <a:endParaRPr/>
            </a:p>
          </p:txBody>
        </p:sp>
      </p:grpSp>
      <p:sp>
        <p:nvSpPr>
          <p:cNvPr id="199" name="Google Shape;199;p5"/>
          <p:cNvSpPr/>
          <p:nvPr/>
        </p:nvSpPr>
        <p:spPr>
          <a:xfrm>
            <a:off x="8218323" y="811800"/>
            <a:ext cx="8875320" cy="2883686"/>
          </a:xfrm>
          <a:custGeom>
            <a:rect b="b" l="l" r="r" t="t"/>
            <a:pathLst>
              <a:path extrusionOk="0" h="3650235" w="11452026">
                <a:moveTo>
                  <a:pt x="0" y="0"/>
                </a:moveTo>
                <a:lnTo>
                  <a:pt x="11452026" y="0"/>
                </a:lnTo>
                <a:lnTo>
                  <a:pt x="11452026" y="3650236"/>
                </a:lnTo>
                <a:lnTo>
                  <a:pt x="0" y="3650236"/>
                </a:lnTo>
                <a:lnTo>
                  <a:pt x="0" y="0"/>
                </a:lnTo>
                <a:close/>
              </a:path>
            </a:pathLst>
          </a:custGeom>
          <a:blipFill rotWithShape="1">
            <a:blip r:embed="rId8">
              <a:alphaModFix/>
            </a:blip>
            <a:stretch>
              <a:fillRect b="0" l="0" r="0" t="0"/>
            </a:stretch>
          </a:blipFill>
          <a:ln>
            <a:noFill/>
          </a:ln>
        </p:spPr>
      </p:sp>
      <p:grpSp>
        <p:nvGrpSpPr>
          <p:cNvPr id="200" name="Google Shape;200;p5"/>
          <p:cNvGrpSpPr/>
          <p:nvPr/>
        </p:nvGrpSpPr>
        <p:grpSpPr>
          <a:xfrm>
            <a:off x="944200" y="6987375"/>
            <a:ext cx="3627948" cy="1978261"/>
            <a:chOff x="0" y="0"/>
            <a:chExt cx="5629962" cy="2637681"/>
          </a:xfrm>
        </p:grpSpPr>
        <p:sp>
          <p:nvSpPr>
            <p:cNvPr id="201" name="Google Shape;201;p5"/>
            <p:cNvSpPr/>
            <p:nvPr/>
          </p:nvSpPr>
          <p:spPr>
            <a:xfrm>
              <a:off x="0" y="0"/>
              <a:ext cx="792878" cy="853704"/>
            </a:xfrm>
            <a:custGeom>
              <a:rect b="b" l="l" r="r" t="t"/>
              <a:pathLst>
                <a:path extrusionOk="0" h="853704" w="792878">
                  <a:moveTo>
                    <a:pt x="0" y="0"/>
                  </a:moveTo>
                  <a:lnTo>
                    <a:pt x="792878" y="0"/>
                  </a:lnTo>
                  <a:lnTo>
                    <a:pt x="792878" y="853704"/>
                  </a:lnTo>
                  <a:lnTo>
                    <a:pt x="0" y="853704"/>
                  </a:lnTo>
                  <a:lnTo>
                    <a:pt x="0" y="0"/>
                  </a:lnTo>
                  <a:close/>
                </a:path>
              </a:pathLst>
            </a:custGeom>
            <a:blipFill rotWithShape="1">
              <a:blip r:embed="rId5">
                <a:alphaModFix/>
              </a:blip>
              <a:stretch>
                <a:fillRect b="0" l="0" r="0" t="0"/>
              </a:stretch>
            </a:blipFill>
            <a:ln>
              <a:noFill/>
            </a:ln>
          </p:spPr>
        </p:sp>
        <p:sp>
          <p:nvSpPr>
            <p:cNvPr id="202" name="Google Shape;202;p5"/>
            <p:cNvSpPr txBox="1"/>
            <p:nvPr/>
          </p:nvSpPr>
          <p:spPr>
            <a:xfrm>
              <a:off x="1302462" y="184881"/>
              <a:ext cx="4327500" cy="24528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lang="en-US" sz="2799">
                  <a:solidFill>
                    <a:srgbClr val="0B2E65"/>
                  </a:solidFill>
                  <a:latin typeface="Montserrat"/>
                  <a:ea typeface="Montserrat"/>
                  <a:cs typeface="Montserrat"/>
                  <a:sym typeface="Montserrat"/>
                </a:rPr>
                <a:t>Tìm siêu tham số tốt nhất bằng Grid Search</a:t>
              </a:r>
              <a:endParaRPr/>
            </a:p>
          </p:txBody>
        </p:sp>
      </p:grpSp>
      <p:graphicFrame>
        <p:nvGraphicFramePr>
          <p:cNvPr id="203" name="Google Shape;203;p5"/>
          <p:cNvGraphicFramePr/>
          <p:nvPr/>
        </p:nvGraphicFramePr>
        <p:xfrm>
          <a:off x="5120275" y="6987375"/>
          <a:ext cx="3000000" cy="3000000"/>
        </p:xfrm>
        <a:graphic>
          <a:graphicData uri="http://schemas.openxmlformats.org/drawingml/2006/table">
            <a:tbl>
              <a:tblPr>
                <a:noFill/>
                <a:tableStyleId>{020C37A6-5FAC-4E28-BA5C-CF3AACF845B0}</a:tableStyleId>
              </a:tblPr>
              <a:tblGrid>
                <a:gridCol w="4678450"/>
                <a:gridCol w="7294925"/>
              </a:tblGrid>
              <a:tr h="733425">
                <a:tc>
                  <a:txBody>
                    <a:bodyPr/>
                    <a:lstStyle/>
                    <a:p>
                      <a:pPr indent="0" lvl="0" marL="0" rtl="0" algn="ctr">
                        <a:lnSpc>
                          <a:spcPct val="115000"/>
                        </a:lnSpc>
                        <a:spcBef>
                          <a:spcPts val="400"/>
                        </a:spcBef>
                        <a:spcAft>
                          <a:spcPts val="400"/>
                        </a:spcAft>
                        <a:buNone/>
                      </a:pPr>
                      <a:r>
                        <a:rPr lang="en-US" sz="2500">
                          <a:latin typeface="Montserrat"/>
                          <a:ea typeface="Montserrat"/>
                          <a:cs typeface="Montserrat"/>
                          <a:sym typeface="Montserrat"/>
                        </a:rPr>
                        <a:t>Multiple Linear Regression</a:t>
                      </a:r>
                      <a:endParaRPr sz="25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l">
                        <a:lnSpc>
                          <a:spcPct val="115000"/>
                        </a:lnSpc>
                        <a:spcBef>
                          <a:spcPts val="400"/>
                        </a:spcBef>
                        <a:spcAft>
                          <a:spcPts val="0"/>
                        </a:spcAft>
                        <a:buNone/>
                      </a:pPr>
                      <a:r>
                        <a:rPr lang="en-US" sz="2500">
                          <a:latin typeface="Montserrat"/>
                          <a:ea typeface="Montserrat"/>
                          <a:cs typeface="Montserrat"/>
                          <a:sym typeface="Montserrat"/>
                        </a:rPr>
                        <a:t>copy_X = True, fit_intercept = False,</a:t>
                      </a:r>
                      <a:endParaRPr sz="2500">
                        <a:latin typeface="Montserrat"/>
                        <a:ea typeface="Montserrat"/>
                        <a:cs typeface="Montserrat"/>
                        <a:sym typeface="Montserrat"/>
                      </a:endParaRPr>
                    </a:p>
                    <a:p>
                      <a:pPr indent="0" lvl="0" marL="0" rtl="0" algn="l">
                        <a:lnSpc>
                          <a:spcPct val="115000"/>
                        </a:lnSpc>
                        <a:spcBef>
                          <a:spcPts val="400"/>
                        </a:spcBef>
                        <a:spcAft>
                          <a:spcPts val="400"/>
                        </a:spcAft>
                        <a:buNone/>
                      </a:pPr>
                      <a:r>
                        <a:rPr lang="en-US" sz="2500">
                          <a:latin typeface="Montserrat"/>
                          <a:ea typeface="Montserrat"/>
                          <a:cs typeface="Montserrat"/>
                          <a:sym typeface="Montserrat"/>
                        </a:rPr>
                        <a:t>positive = True</a:t>
                      </a:r>
                      <a:endParaRPr sz="25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504825">
                <a:tc>
                  <a:txBody>
                    <a:bodyPr/>
                    <a:lstStyle/>
                    <a:p>
                      <a:pPr indent="0" lvl="0" marL="0" rtl="0" algn="ctr">
                        <a:lnSpc>
                          <a:spcPct val="115000"/>
                        </a:lnSpc>
                        <a:spcBef>
                          <a:spcPts val="400"/>
                        </a:spcBef>
                        <a:spcAft>
                          <a:spcPts val="400"/>
                        </a:spcAft>
                        <a:buNone/>
                      </a:pPr>
                      <a:r>
                        <a:rPr lang="en-US" sz="2500">
                          <a:latin typeface="Montserrat"/>
                          <a:ea typeface="Montserrat"/>
                          <a:cs typeface="Montserrat"/>
                          <a:sym typeface="Montserrat"/>
                        </a:rPr>
                        <a:t>Random Forest</a:t>
                      </a:r>
                      <a:endParaRPr sz="25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l">
                        <a:lnSpc>
                          <a:spcPct val="115000"/>
                        </a:lnSpc>
                        <a:spcBef>
                          <a:spcPts val="400"/>
                        </a:spcBef>
                        <a:spcAft>
                          <a:spcPts val="400"/>
                        </a:spcAft>
                        <a:buNone/>
                      </a:pPr>
                      <a:r>
                        <a:rPr lang="en-US" sz="2500">
                          <a:latin typeface="Montserrat"/>
                          <a:ea typeface="Montserrat"/>
                          <a:cs typeface="Montserrat"/>
                          <a:sym typeface="Montserrat"/>
                        </a:rPr>
                        <a:t>max_features = 'log2', n_estimators = 50</a:t>
                      </a:r>
                      <a:endParaRPr sz="25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504825">
                <a:tc>
                  <a:txBody>
                    <a:bodyPr/>
                    <a:lstStyle/>
                    <a:p>
                      <a:pPr indent="0" lvl="0" marL="0" rtl="0" algn="ctr">
                        <a:lnSpc>
                          <a:spcPct val="115000"/>
                        </a:lnSpc>
                        <a:spcBef>
                          <a:spcPts val="400"/>
                        </a:spcBef>
                        <a:spcAft>
                          <a:spcPts val="400"/>
                        </a:spcAft>
                        <a:buNone/>
                      </a:pPr>
                      <a:r>
                        <a:rPr lang="en-US" sz="2500">
                          <a:latin typeface="Montserrat"/>
                          <a:ea typeface="Montserrat"/>
                          <a:cs typeface="Montserrat"/>
                          <a:sym typeface="Montserrat"/>
                        </a:rPr>
                        <a:t>Gradient Boosting</a:t>
                      </a:r>
                      <a:endParaRPr sz="25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l">
                        <a:lnSpc>
                          <a:spcPct val="115000"/>
                        </a:lnSpc>
                        <a:spcBef>
                          <a:spcPts val="400"/>
                        </a:spcBef>
                        <a:spcAft>
                          <a:spcPts val="400"/>
                        </a:spcAft>
                        <a:buNone/>
                      </a:pPr>
                      <a:r>
                        <a:rPr lang="en-US" sz="2500">
                          <a:latin typeface="Montserrat"/>
                          <a:ea typeface="Montserrat"/>
                          <a:cs typeface="Montserrat"/>
                          <a:sym typeface="Montserrat"/>
                        </a:rPr>
                        <a:t>max_depth = 3, n_estimators = 50</a:t>
                      </a:r>
                      <a:endParaRPr sz="25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bl>
          </a:graphicData>
        </a:graphic>
      </p:graphicFrame>
      <p:graphicFrame>
        <p:nvGraphicFramePr>
          <p:cNvPr id="204" name="Google Shape;204;p5"/>
          <p:cNvGraphicFramePr/>
          <p:nvPr/>
        </p:nvGraphicFramePr>
        <p:xfrm>
          <a:off x="5120275" y="4080375"/>
          <a:ext cx="3000000" cy="3000000"/>
        </p:xfrm>
        <a:graphic>
          <a:graphicData uri="http://schemas.openxmlformats.org/drawingml/2006/table">
            <a:tbl>
              <a:tblPr>
                <a:noFill/>
                <a:tableStyleId>{020C37A6-5FAC-4E28-BA5C-CF3AACF845B0}</a:tableStyleId>
              </a:tblPr>
              <a:tblGrid>
                <a:gridCol w="3635500"/>
                <a:gridCol w="1666300"/>
              </a:tblGrid>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Company size</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-0.151205</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Employment type</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-0.123545</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Job title</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0.131016</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Remote ratio</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0.132122</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bl>
          </a:graphicData>
        </a:graphic>
      </p:graphicFrame>
      <p:graphicFrame>
        <p:nvGraphicFramePr>
          <p:cNvPr id="205" name="Google Shape;205;p5"/>
          <p:cNvGraphicFramePr/>
          <p:nvPr/>
        </p:nvGraphicFramePr>
        <p:xfrm>
          <a:off x="11791850" y="4080375"/>
          <a:ext cx="3000000" cy="3000000"/>
        </p:xfrm>
        <a:graphic>
          <a:graphicData uri="http://schemas.openxmlformats.org/drawingml/2006/table">
            <a:tbl>
              <a:tblPr>
                <a:noFill/>
                <a:tableStyleId>{020C37A6-5FAC-4E28-BA5C-CF3AACF845B0}</a:tableStyleId>
              </a:tblPr>
              <a:tblGrid>
                <a:gridCol w="3635500"/>
                <a:gridCol w="1666300"/>
              </a:tblGrid>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Work year</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0.170493</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Experience level</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0.315312</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Company location</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0.428994</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r h="285750">
                <a:tc>
                  <a:txBody>
                    <a:bodyPr/>
                    <a:lstStyle/>
                    <a:p>
                      <a:pPr indent="0" lvl="0" marL="0" rtl="0" algn="l">
                        <a:lnSpc>
                          <a:spcPct val="115000"/>
                        </a:lnSpc>
                        <a:spcBef>
                          <a:spcPts val="400"/>
                        </a:spcBef>
                        <a:spcAft>
                          <a:spcPts val="400"/>
                        </a:spcAft>
                        <a:buNone/>
                      </a:pPr>
                      <a:r>
                        <a:rPr lang="en-US" sz="2000">
                          <a:latin typeface="Montserrat"/>
                          <a:ea typeface="Montserrat"/>
                          <a:cs typeface="Montserrat"/>
                          <a:sym typeface="Montserrat"/>
                        </a:rPr>
                        <a:t>Employee residence</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lnSpc>
                          <a:spcPct val="115000"/>
                        </a:lnSpc>
                        <a:spcBef>
                          <a:spcPts val="400"/>
                        </a:spcBef>
                        <a:spcAft>
                          <a:spcPts val="400"/>
                        </a:spcAft>
                        <a:buNone/>
                      </a:pPr>
                      <a:r>
                        <a:rPr lang="en-US" sz="2000">
                          <a:latin typeface="Montserrat"/>
                          <a:ea typeface="Montserrat"/>
                          <a:cs typeface="Montserrat"/>
                          <a:sym typeface="Montserrat"/>
                        </a:rPr>
                        <a:t>0.452501</a:t>
                      </a:r>
                      <a:endParaRPr sz="2000">
                        <a:latin typeface="Montserrat"/>
                        <a:ea typeface="Montserrat"/>
                        <a:cs typeface="Montserrat"/>
                        <a:sym typeface="Montserrat"/>
                      </a:endParaRPr>
                    </a:p>
                  </a:txBody>
                  <a:tcPr marT="91425" marB="91425" marR="68575" marL="68575">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p:nvPr/>
        </p:nvSpPr>
        <p:spPr>
          <a:xfrm>
            <a:off x="-247488" y="-6125911"/>
            <a:ext cx="18817148" cy="11102117"/>
          </a:xfrm>
          <a:custGeom>
            <a:rect b="b" l="l" r="r" t="t"/>
            <a:pathLst>
              <a:path extrusionOk="0" h="11102117" w="18817148">
                <a:moveTo>
                  <a:pt x="0" y="0"/>
                </a:moveTo>
                <a:lnTo>
                  <a:pt x="18817148" y="0"/>
                </a:lnTo>
                <a:lnTo>
                  <a:pt x="18817148" y="11102118"/>
                </a:lnTo>
                <a:lnTo>
                  <a:pt x="0" y="11102118"/>
                </a:lnTo>
                <a:lnTo>
                  <a:pt x="0" y="0"/>
                </a:lnTo>
                <a:close/>
              </a:path>
            </a:pathLst>
          </a:custGeom>
          <a:blipFill rotWithShape="1">
            <a:blip r:embed="rId3">
              <a:alphaModFix/>
            </a:blip>
            <a:stretch>
              <a:fillRect b="0" l="0" r="0" t="0"/>
            </a:stretch>
          </a:blipFill>
          <a:ln>
            <a:noFill/>
          </a:ln>
        </p:spPr>
      </p:sp>
      <p:sp>
        <p:nvSpPr>
          <p:cNvPr id="211" name="Google Shape;211;p7"/>
          <p:cNvSpPr/>
          <p:nvPr/>
        </p:nvSpPr>
        <p:spPr>
          <a:xfrm>
            <a:off x="0" y="9258300"/>
            <a:ext cx="1050036" cy="1219200"/>
          </a:xfrm>
          <a:custGeom>
            <a:rect b="b" l="l" r="r" t="t"/>
            <a:pathLst>
              <a:path extrusionOk="0" h="1219200" w="1050036">
                <a:moveTo>
                  <a:pt x="0" y="0"/>
                </a:moveTo>
                <a:lnTo>
                  <a:pt x="1050036" y="0"/>
                </a:lnTo>
                <a:lnTo>
                  <a:pt x="1050036" y="1219200"/>
                </a:lnTo>
                <a:lnTo>
                  <a:pt x="0" y="1219200"/>
                </a:lnTo>
                <a:lnTo>
                  <a:pt x="0" y="0"/>
                </a:lnTo>
                <a:close/>
              </a:path>
            </a:pathLst>
          </a:custGeom>
          <a:blipFill rotWithShape="1">
            <a:blip r:embed="rId4">
              <a:alphaModFix/>
            </a:blip>
            <a:stretch>
              <a:fillRect b="0" l="0" r="0" t="0"/>
            </a:stretch>
          </a:blipFill>
          <a:ln>
            <a:noFill/>
          </a:ln>
        </p:spPr>
      </p:sp>
      <p:sp>
        <p:nvSpPr>
          <p:cNvPr id="212" name="Google Shape;212;p7"/>
          <p:cNvSpPr/>
          <p:nvPr/>
        </p:nvSpPr>
        <p:spPr>
          <a:xfrm>
            <a:off x="5476168" y="1494497"/>
            <a:ext cx="7315200" cy="54864"/>
          </a:xfrm>
          <a:custGeom>
            <a:rect b="b" l="l" r="r" t="t"/>
            <a:pathLst>
              <a:path extrusionOk="0" h="54864" w="7315200">
                <a:moveTo>
                  <a:pt x="0" y="0"/>
                </a:moveTo>
                <a:lnTo>
                  <a:pt x="7315200" y="0"/>
                </a:lnTo>
                <a:lnTo>
                  <a:pt x="7315200" y="54864"/>
                </a:lnTo>
                <a:lnTo>
                  <a:pt x="0" y="54864"/>
                </a:lnTo>
                <a:lnTo>
                  <a:pt x="0" y="0"/>
                </a:lnTo>
                <a:close/>
              </a:path>
            </a:pathLst>
          </a:custGeom>
          <a:blipFill rotWithShape="1">
            <a:blip r:embed="rId5">
              <a:alphaModFix/>
            </a:blip>
            <a:stretch>
              <a:fillRect b="0" l="0" r="0" t="0"/>
            </a:stretch>
          </a:blipFill>
          <a:ln>
            <a:noFill/>
          </a:ln>
        </p:spPr>
      </p:sp>
      <p:sp>
        <p:nvSpPr>
          <p:cNvPr id="213" name="Google Shape;213;p7"/>
          <p:cNvSpPr/>
          <p:nvPr/>
        </p:nvSpPr>
        <p:spPr>
          <a:xfrm>
            <a:off x="239797" y="241769"/>
            <a:ext cx="262968" cy="262310"/>
          </a:xfrm>
          <a:custGeom>
            <a:rect b="b" l="l" r="r" t="t"/>
            <a:pathLst>
              <a:path extrusionOk="0" h="262310" w="262968">
                <a:moveTo>
                  <a:pt x="0" y="0"/>
                </a:moveTo>
                <a:lnTo>
                  <a:pt x="262968" y="0"/>
                </a:lnTo>
                <a:lnTo>
                  <a:pt x="262968" y="262310"/>
                </a:lnTo>
                <a:lnTo>
                  <a:pt x="0" y="262310"/>
                </a:lnTo>
                <a:lnTo>
                  <a:pt x="0" y="0"/>
                </a:lnTo>
                <a:close/>
              </a:path>
            </a:pathLst>
          </a:custGeom>
          <a:blipFill rotWithShape="1">
            <a:blip r:embed="rId6">
              <a:alphaModFix/>
            </a:blip>
            <a:stretch>
              <a:fillRect b="0" l="0" r="0" t="0"/>
            </a:stretch>
          </a:blipFill>
          <a:ln>
            <a:noFill/>
          </a:ln>
        </p:spPr>
      </p:sp>
      <p:sp>
        <p:nvSpPr>
          <p:cNvPr id="214" name="Google Shape;214;p7"/>
          <p:cNvSpPr/>
          <p:nvPr/>
        </p:nvSpPr>
        <p:spPr>
          <a:xfrm>
            <a:off x="510089" y="241769"/>
            <a:ext cx="262968" cy="262310"/>
          </a:xfrm>
          <a:custGeom>
            <a:rect b="b" l="l" r="r" t="t"/>
            <a:pathLst>
              <a:path extrusionOk="0" h="262310" w="262968">
                <a:moveTo>
                  <a:pt x="0" y="0"/>
                </a:moveTo>
                <a:lnTo>
                  <a:pt x="262968" y="0"/>
                </a:lnTo>
                <a:lnTo>
                  <a:pt x="262968" y="262310"/>
                </a:lnTo>
                <a:lnTo>
                  <a:pt x="0" y="262310"/>
                </a:lnTo>
                <a:lnTo>
                  <a:pt x="0" y="0"/>
                </a:lnTo>
                <a:close/>
              </a:path>
            </a:pathLst>
          </a:custGeom>
          <a:blipFill rotWithShape="1">
            <a:blip r:embed="rId6">
              <a:alphaModFix/>
            </a:blip>
            <a:stretch>
              <a:fillRect b="0" l="0" r="0" t="0"/>
            </a:stretch>
          </a:blipFill>
          <a:ln>
            <a:noFill/>
          </a:ln>
        </p:spPr>
      </p:sp>
      <p:sp>
        <p:nvSpPr>
          <p:cNvPr id="215" name="Google Shape;215;p7"/>
          <p:cNvSpPr/>
          <p:nvPr/>
        </p:nvSpPr>
        <p:spPr>
          <a:xfrm>
            <a:off x="773057" y="241769"/>
            <a:ext cx="262968" cy="262310"/>
          </a:xfrm>
          <a:custGeom>
            <a:rect b="b" l="l" r="r" t="t"/>
            <a:pathLst>
              <a:path extrusionOk="0" h="262310" w="262968">
                <a:moveTo>
                  <a:pt x="0" y="0"/>
                </a:moveTo>
                <a:lnTo>
                  <a:pt x="262968" y="0"/>
                </a:lnTo>
                <a:lnTo>
                  <a:pt x="262968" y="262310"/>
                </a:lnTo>
                <a:lnTo>
                  <a:pt x="0" y="262310"/>
                </a:lnTo>
                <a:lnTo>
                  <a:pt x="0" y="0"/>
                </a:lnTo>
                <a:close/>
              </a:path>
            </a:pathLst>
          </a:custGeom>
          <a:blipFill rotWithShape="1">
            <a:blip r:embed="rId6">
              <a:alphaModFix/>
            </a:blip>
            <a:stretch>
              <a:fillRect b="0" l="0" r="0" t="0"/>
            </a:stretch>
          </a:blipFill>
          <a:ln>
            <a:noFill/>
          </a:ln>
        </p:spPr>
      </p:sp>
      <p:sp>
        <p:nvSpPr>
          <p:cNvPr id="216" name="Google Shape;216;p7"/>
          <p:cNvSpPr/>
          <p:nvPr/>
        </p:nvSpPr>
        <p:spPr>
          <a:xfrm>
            <a:off x="239797" y="504079"/>
            <a:ext cx="262968" cy="262310"/>
          </a:xfrm>
          <a:custGeom>
            <a:rect b="b" l="l" r="r" t="t"/>
            <a:pathLst>
              <a:path extrusionOk="0" h="262310" w="262968">
                <a:moveTo>
                  <a:pt x="0" y="0"/>
                </a:moveTo>
                <a:lnTo>
                  <a:pt x="262968" y="0"/>
                </a:lnTo>
                <a:lnTo>
                  <a:pt x="262968" y="262311"/>
                </a:lnTo>
                <a:lnTo>
                  <a:pt x="0" y="262311"/>
                </a:lnTo>
                <a:lnTo>
                  <a:pt x="0" y="0"/>
                </a:lnTo>
                <a:close/>
              </a:path>
            </a:pathLst>
          </a:custGeom>
          <a:blipFill rotWithShape="1">
            <a:blip r:embed="rId6">
              <a:alphaModFix/>
            </a:blip>
            <a:stretch>
              <a:fillRect b="0" l="0" r="0" t="0"/>
            </a:stretch>
          </a:blipFill>
          <a:ln>
            <a:noFill/>
          </a:ln>
        </p:spPr>
      </p:sp>
      <p:sp>
        <p:nvSpPr>
          <p:cNvPr id="217" name="Google Shape;217;p7"/>
          <p:cNvSpPr/>
          <p:nvPr/>
        </p:nvSpPr>
        <p:spPr>
          <a:xfrm>
            <a:off x="506427" y="504079"/>
            <a:ext cx="262968" cy="262310"/>
          </a:xfrm>
          <a:custGeom>
            <a:rect b="b" l="l" r="r" t="t"/>
            <a:pathLst>
              <a:path extrusionOk="0" h="262310" w="262968">
                <a:moveTo>
                  <a:pt x="0" y="0"/>
                </a:moveTo>
                <a:lnTo>
                  <a:pt x="262968" y="0"/>
                </a:lnTo>
                <a:lnTo>
                  <a:pt x="262968" y="262311"/>
                </a:lnTo>
                <a:lnTo>
                  <a:pt x="0" y="262311"/>
                </a:lnTo>
                <a:lnTo>
                  <a:pt x="0" y="0"/>
                </a:lnTo>
                <a:close/>
              </a:path>
            </a:pathLst>
          </a:custGeom>
          <a:blipFill rotWithShape="1">
            <a:blip r:embed="rId6">
              <a:alphaModFix/>
            </a:blip>
            <a:stretch>
              <a:fillRect b="0" l="0" r="0" t="0"/>
            </a:stretch>
          </a:blipFill>
          <a:ln>
            <a:noFill/>
          </a:ln>
        </p:spPr>
      </p:sp>
      <p:sp>
        <p:nvSpPr>
          <p:cNvPr id="218" name="Google Shape;218;p7"/>
          <p:cNvSpPr/>
          <p:nvPr/>
        </p:nvSpPr>
        <p:spPr>
          <a:xfrm>
            <a:off x="773057" y="504079"/>
            <a:ext cx="262968" cy="262310"/>
          </a:xfrm>
          <a:custGeom>
            <a:rect b="b" l="l" r="r" t="t"/>
            <a:pathLst>
              <a:path extrusionOk="0" h="262310" w="262968">
                <a:moveTo>
                  <a:pt x="0" y="0"/>
                </a:moveTo>
                <a:lnTo>
                  <a:pt x="262968" y="0"/>
                </a:lnTo>
                <a:lnTo>
                  <a:pt x="262968" y="262311"/>
                </a:lnTo>
                <a:lnTo>
                  <a:pt x="0" y="262311"/>
                </a:lnTo>
                <a:lnTo>
                  <a:pt x="0" y="0"/>
                </a:lnTo>
                <a:close/>
              </a:path>
            </a:pathLst>
          </a:custGeom>
          <a:blipFill rotWithShape="1">
            <a:blip r:embed="rId6">
              <a:alphaModFix/>
            </a:blip>
            <a:stretch>
              <a:fillRect b="0" l="0" r="0" t="0"/>
            </a:stretch>
          </a:blipFill>
          <a:ln>
            <a:noFill/>
          </a:ln>
        </p:spPr>
      </p:sp>
      <p:sp>
        <p:nvSpPr>
          <p:cNvPr id="219" name="Google Shape;219;p7"/>
          <p:cNvSpPr/>
          <p:nvPr/>
        </p:nvSpPr>
        <p:spPr>
          <a:xfrm>
            <a:off x="17525930" y="4339384"/>
            <a:ext cx="262968" cy="262310"/>
          </a:xfrm>
          <a:custGeom>
            <a:rect b="b" l="l" r="r" t="t"/>
            <a:pathLst>
              <a:path extrusionOk="0" h="262310" w="262968">
                <a:moveTo>
                  <a:pt x="0" y="0"/>
                </a:moveTo>
                <a:lnTo>
                  <a:pt x="262968" y="0"/>
                </a:lnTo>
                <a:lnTo>
                  <a:pt x="262968" y="262310"/>
                </a:lnTo>
                <a:lnTo>
                  <a:pt x="0" y="262310"/>
                </a:lnTo>
                <a:lnTo>
                  <a:pt x="0" y="0"/>
                </a:lnTo>
                <a:close/>
              </a:path>
            </a:pathLst>
          </a:custGeom>
          <a:blipFill rotWithShape="1">
            <a:blip r:embed="rId6">
              <a:alphaModFix/>
            </a:blip>
            <a:stretch>
              <a:fillRect b="0" l="0" r="0" t="0"/>
            </a:stretch>
          </a:blipFill>
          <a:ln>
            <a:noFill/>
          </a:ln>
        </p:spPr>
      </p:sp>
      <p:sp>
        <p:nvSpPr>
          <p:cNvPr id="220" name="Google Shape;220;p7"/>
          <p:cNvSpPr/>
          <p:nvPr/>
        </p:nvSpPr>
        <p:spPr>
          <a:xfrm>
            <a:off x="17796223" y="4339384"/>
            <a:ext cx="262968" cy="262310"/>
          </a:xfrm>
          <a:custGeom>
            <a:rect b="b" l="l" r="r" t="t"/>
            <a:pathLst>
              <a:path extrusionOk="0" h="262310" w="262968">
                <a:moveTo>
                  <a:pt x="0" y="0"/>
                </a:moveTo>
                <a:lnTo>
                  <a:pt x="262967" y="0"/>
                </a:lnTo>
                <a:lnTo>
                  <a:pt x="262967" y="262310"/>
                </a:lnTo>
                <a:lnTo>
                  <a:pt x="0" y="262310"/>
                </a:lnTo>
                <a:lnTo>
                  <a:pt x="0" y="0"/>
                </a:lnTo>
                <a:close/>
              </a:path>
            </a:pathLst>
          </a:custGeom>
          <a:blipFill rotWithShape="1">
            <a:blip r:embed="rId6">
              <a:alphaModFix/>
            </a:blip>
            <a:stretch>
              <a:fillRect b="0" l="0" r="0" t="0"/>
            </a:stretch>
          </a:blipFill>
          <a:ln>
            <a:noFill/>
          </a:ln>
        </p:spPr>
      </p:sp>
      <p:sp>
        <p:nvSpPr>
          <p:cNvPr id="221" name="Google Shape;221;p7"/>
          <p:cNvSpPr/>
          <p:nvPr/>
        </p:nvSpPr>
        <p:spPr>
          <a:xfrm>
            <a:off x="17796223" y="4601694"/>
            <a:ext cx="273955" cy="273270"/>
          </a:xfrm>
          <a:custGeom>
            <a:rect b="b" l="l" r="r" t="t"/>
            <a:pathLst>
              <a:path extrusionOk="0" h="273270" w="273955">
                <a:moveTo>
                  <a:pt x="0" y="0"/>
                </a:moveTo>
                <a:lnTo>
                  <a:pt x="273954" y="0"/>
                </a:lnTo>
                <a:lnTo>
                  <a:pt x="273954" y="273270"/>
                </a:lnTo>
                <a:lnTo>
                  <a:pt x="0" y="273270"/>
                </a:lnTo>
                <a:lnTo>
                  <a:pt x="0" y="0"/>
                </a:lnTo>
                <a:close/>
              </a:path>
            </a:pathLst>
          </a:custGeom>
          <a:blipFill rotWithShape="1">
            <a:blip r:embed="rId6">
              <a:alphaModFix/>
            </a:blip>
            <a:stretch>
              <a:fillRect b="0" l="0" r="0" t="0"/>
            </a:stretch>
          </a:blipFill>
          <a:ln>
            <a:noFill/>
          </a:ln>
        </p:spPr>
      </p:sp>
      <p:sp>
        <p:nvSpPr>
          <p:cNvPr id="222" name="Google Shape;222;p7"/>
          <p:cNvSpPr/>
          <p:nvPr/>
        </p:nvSpPr>
        <p:spPr>
          <a:xfrm>
            <a:off x="17525930" y="4601694"/>
            <a:ext cx="259305" cy="258657"/>
          </a:xfrm>
          <a:custGeom>
            <a:rect b="b" l="l" r="r" t="t"/>
            <a:pathLst>
              <a:path extrusionOk="0" h="258657" w="259305">
                <a:moveTo>
                  <a:pt x="0" y="0"/>
                </a:moveTo>
                <a:lnTo>
                  <a:pt x="259305" y="0"/>
                </a:lnTo>
                <a:lnTo>
                  <a:pt x="259305" y="258657"/>
                </a:lnTo>
                <a:lnTo>
                  <a:pt x="0" y="258657"/>
                </a:lnTo>
                <a:lnTo>
                  <a:pt x="0" y="0"/>
                </a:lnTo>
                <a:close/>
              </a:path>
            </a:pathLst>
          </a:custGeom>
          <a:blipFill rotWithShape="1">
            <a:blip r:embed="rId6">
              <a:alphaModFix/>
            </a:blip>
            <a:stretch>
              <a:fillRect b="0" l="0" r="0" t="0"/>
            </a:stretch>
          </a:blipFill>
          <a:ln>
            <a:noFill/>
          </a:ln>
        </p:spPr>
      </p:sp>
      <p:sp>
        <p:nvSpPr>
          <p:cNvPr id="223" name="Google Shape;223;p7"/>
          <p:cNvSpPr/>
          <p:nvPr/>
        </p:nvSpPr>
        <p:spPr>
          <a:xfrm>
            <a:off x="17259300" y="4601694"/>
            <a:ext cx="259305" cy="258657"/>
          </a:xfrm>
          <a:custGeom>
            <a:rect b="b" l="l" r="r" t="t"/>
            <a:pathLst>
              <a:path extrusionOk="0" h="258657" w="259305">
                <a:moveTo>
                  <a:pt x="0" y="0"/>
                </a:moveTo>
                <a:lnTo>
                  <a:pt x="259305" y="0"/>
                </a:lnTo>
                <a:lnTo>
                  <a:pt x="259305" y="258657"/>
                </a:lnTo>
                <a:lnTo>
                  <a:pt x="0" y="258657"/>
                </a:lnTo>
                <a:lnTo>
                  <a:pt x="0" y="0"/>
                </a:lnTo>
                <a:close/>
              </a:path>
            </a:pathLst>
          </a:custGeom>
          <a:blipFill rotWithShape="1">
            <a:blip r:embed="rId6">
              <a:alphaModFix/>
            </a:blip>
            <a:stretch>
              <a:fillRect b="0" l="0" r="0" t="0"/>
            </a:stretch>
          </a:blipFill>
          <a:ln>
            <a:noFill/>
          </a:ln>
        </p:spPr>
      </p:sp>
      <p:sp>
        <p:nvSpPr>
          <p:cNvPr id="224" name="Google Shape;224;p7"/>
          <p:cNvSpPr/>
          <p:nvPr/>
        </p:nvSpPr>
        <p:spPr>
          <a:xfrm>
            <a:off x="17259300" y="4339384"/>
            <a:ext cx="262968" cy="262310"/>
          </a:xfrm>
          <a:custGeom>
            <a:rect b="b" l="l" r="r" t="t"/>
            <a:pathLst>
              <a:path extrusionOk="0" h="262310" w="262968">
                <a:moveTo>
                  <a:pt x="0" y="0"/>
                </a:moveTo>
                <a:lnTo>
                  <a:pt x="262968" y="0"/>
                </a:lnTo>
                <a:lnTo>
                  <a:pt x="262968" y="262310"/>
                </a:lnTo>
                <a:lnTo>
                  <a:pt x="0" y="262310"/>
                </a:lnTo>
                <a:lnTo>
                  <a:pt x="0" y="0"/>
                </a:lnTo>
                <a:close/>
              </a:path>
            </a:pathLst>
          </a:custGeom>
          <a:blipFill rotWithShape="1">
            <a:blip r:embed="rId6">
              <a:alphaModFix/>
            </a:blip>
            <a:stretch>
              <a:fillRect b="0" l="0" r="0" t="0"/>
            </a:stretch>
          </a:blipFill>
          <a:ln>
            <a:noFill/>
          </a:ln>
        </p:spPr>
      </p:sp>
      <p:grpSp>
        <p:nvGrpSpPr>
          <p:cNvPr id="225" name="Google Shape;225;p7"/>
          <p:cNvGrpSpPr/>
          <p:nvPr/>
        </p:nvGrpSpPr>
        <p:grpSpPr>
          <a:xfrm>
            <a:off x="12215829" y="2725749"/>
            <a:ext cx="5173124" cy="4835472"/>
            <a:chOff x="0" y="-38100"/>
            <a:chExt cx="1362469" cy="1273540"/>
          </a:xfrm>
        </p:grpSpPr>
        <p:sp>
          <p:nvSpPr>
            <p:cNvPr id="226" name="Google Shape;226;p7"/>
            <p:cNvSpPr/>
            <p:nvPr/>
          </p:nvSpPr>
          <p:spPr>
            <a:xfrm>
              <a:off x="0" y="0"/>
              <a:ext cx="1362469" cy="1235440"/>
            </a:xfrm>
            <a:custGeom>
              <a:rect b="b" l="l" r="r" t="t"/>
              <a:pathLst>
                <a:path extrusionOk="0" h="1235440" w="1362469">
                  <a:moveTo>
                    <a:pt x="0" y="0"/>
                  </a:moveTo>
                  <a:lnTo>
                    <a:pt x="1362469" y="0"/>
                  </a:lnTo>
                  <a:lnTo>
                    <a:pt x="1362469" y="1235440"/>
                  </a:lnTo>
                  <a:lnTo>
                    <a:pt x="0" y="1235440"/>
                  </a:lnTo>
                  <a:close/>
                </a:path>
              </a:pathLst>
            </a:custGeom>
            <a:solidFill>
              <a:srgbClr val="0B2E65"/>
            </a:solidFill>
            <a:ln>
              <a:noFill/>
            </a:ln>
          </p:spPr>
        </p:sp>
        <p:sp>
          <p:nvSpPr>
            <p:cNvPr id="227" name="Google Shape;227;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8" name="Google Shape;228;p7"/>
          <p:cNvSpPr/>
          <p:nvPr/>
        </p:nvSpPr>
        <p:spPr>
          <a:xfrm>
            <a:off x="12415998" y="3054788"/>
            <a:ext cx="4772785" cy="4322056"/>
          </a:xfrm>
          <a:custGeom>
            <a:rect b="b" l="l" r="r" t="t"/>
            <a:pathLst>
              <a:path extrusionOk="0" h="4322056" w="4772785">
                <a:moveTo>
                  <a:pt x="0" y="0"/>
                </a:moveTo>
                <a:lnTo>
                  <a:pt x="4772785" y="0"/>
                </a:lnTo>
                <a:lnTo>
                  <a:pt x="4772785" y="4322056"/>
                </a:lnTo>
                <a:lnTo>
                  <a:pt x="0" y="4322056"/>
                </a:lnTo>
                <a:lnTo>
                  <a:pt x="0" y="0"/>
                </a:lnTo>
                <a:close/>
              </a:path>
            </a:pathLst>
          </a:custGeom>
          <a:blipFill rotWithShape="1">
            <a:blip r:embed="rId7">
              <a:alphaModFix/>
            </a:blip>
            <a:stretch>
              <a:fillRect b="0" l="0" r="0" t="0"/>
            </a:stretch>
          </a:blipFill>
          <a:ln>
            <a:noFill/>
          </a:ln>
        </p:spPr>
      </p:sp>
      <p:grpSp>
        <p:nvGrpSpPr>
          <p:cNvPr id="229" name="Google Shape;229;p7"/>
          <p:cNvGrpSpPr/>
          <p:nvPr/>
        </p:nvGrpSpPr>
        <p:grpSpPr>
          <a:xfrm>
            <a:off x="1036025" y="2725749"/>
            <a:ext cx="5173124" cy="4835472"/>
            <a:chOff x="0" y="-38100"/>
            <a:chExt cx="1362469" cy="1273540"/>
          </a:xfrm>
        </p:grpSpPr>
        <p:sp>
          <p:nvSpPr>
            <p:cNvPr id="230" name="Google Shape;230;p7"/>
            <p:cNvSpPr/>
            <p:nvPr/>
          </p:nvSpPr>
          <p:spPr>
            <a:xfrm>
              <a:off x="0" y="0"/>
              <a:ext cx="1362469" cy="1235440"/>
            </a:xfrm>
            <a:custGeom>
              <a:rect b="b" l="l" r="r" t="t"/>
              <a:pathLst>
                <a:path extrusionOk="0" h="1235440" w="1362469">
                  <a:moveTo>
                    <a:pt x="0" y="0"/>
                  </a:moveTo>
                  <a:lnTo>
                    <a:pt x="1362469" y="0"/>
                  </a:lnTo>
                  <a:lnTo>
                    <a:pt x="1362469" y="1235440"/>
                  </a:lnTo>
                  <a:lnTo>
                    <a:pt x="0" y="1235440"/>
                  </a:lnTo>
                  <a:close/>
                </a:path>
              </a:pathLst>
            </a:custGeom>
            <a:solidFill>
              <a:srgbClr val="0B2E65"/>
            </a:solidFill>
            <a:ln>
              <a:noFill/>
            </a:ln>
          </p:spPr>
        </p:sp>
        <p:sp>
          <p:nvSpPr>
            <p:cNvPr id="231" name="Google Shape;231;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7"/>
          <p:cNvSpPr txBox="1"/>
          <p:nvPr/>
        </p:nvSpPr>
        <p:spPr>
          <a:xfrm>
            <a:off x="1661992" y="1903454"/>
            <a:ext cx="4114800" cy="966956"/>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FFFFFF"/>
                </a:solidFill>
                <a:latin typeface="Montserrat"/>
                <a:ea typeface="Montserrat"/>
                <a:cs typeface="Montserrat"/>
                <a:sym typeface="Montserrat"/>
              </a:rPr>
              <a:t>MULTIPLE LINEAR REGRESSION</a:t>
            </a:r>
            <a:endParaRPr/>
          </a:p>
        </p:txBody>
      </p:sp>
      <p:grpSp>
        <p:nvGrpSpPr>
          <p:cNvPr id="233" name="Google Shape;233;p7"/>
          <p:cNvGrpSpPr/>
          <p:nvPr/>
        </p:nvGrpSpPr>
        <p:grpSpPr>
          <a:xfrm>
            <a:off x="6574524" y="2725749"/>
            <a:ext cx="5173124" cy="4835472"/>
            <a:chOff x="0" y="-38100"/>
            <a:chExt cx="1362469" cy="1273540"/>
          </a:xfrm>
        </p:grpSpPr>
        <p:sp>
          <p:nvSpPr>
            <p:cNvPr id="234" name="Google Shape;234;p7"/>
            <p:cNvSpPr/>
            <p:nvPr/>
          </p:nvSpPr>
          <p:spPr>
            <a:xfrm>
              <a:off x="0" y="0"/>
              <a:ext cx="1362469" cy="1235440"/>
            </a:xfrm>
            <a:custGeom>
              <a:rect b="b" l="l" r="r" t="t"/>
              <a:pathLst>
                <a:path extrusionOk="0" h="1235440" w="1362469">
                  <a:moveTo>
                    <a:pt x="0" y="0"/>
                  </a:moveTo>
                  <a:lnTo>
                    <a:pt x="1362469" y="0"/>
                  </a:lnTo>
                  <a:lnTo>
                    <a:pt x="1362469" y="1235440"/>
                  </a:lnTo>
                  <a:lnTo>
                    <a:pt x="0" y="1235440"/>
                  </a:lnTo>
                  <a:close/>
                </a:path>
              </a:pathLst>
            </a:custGeom>
            <a:solidFill>
              <a:srgbClr val="0B2E65"/>
            </a:solidFill>
            <a:ln>
              <a:noFill/>
            </a:ln>
          </p:spPr>
        </p:sp>
        <p:sp>
          <p:nvSpPr>
            <p:cNvPr id="235" name="Google Shape;235;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6" name="Google Shape;236;p7"/>
          <p:cNvSpPr/>
          <p:nvPr/>
        </p:nvSpPr>
        <p:spPr>
          <a:xfrm>
            <a:off x="6829532" y="3054788"/>
            <a:ext cx="4663108" cy="4322056"/>
          </a:xfrm>
          <a:custGeom>
            <a:rect b="b" l="l" r="r" t="t"/>
            <a:pathLst>
              <a:path extrusionOk="0" h="4322056" w="4663108">
                <a:moveTo>
                  <a:pt x="0" y="0"/>
                </a:moveTo>
                <a:lnTo>
                  <a:pt x="4663108" y="0"/>
                </a:lnTo>
                <a:lnTo>
                  <a:pt x="4663108" y="4322056"/>
                </a:lnTo>
                <a:lnTo>
                  <a:pt x="0" y="4322056"/>
                </a:lnTo>
                <a:lnTo>
                  <a:pt x="0" y="0"/>
                </a:lnTo>
                <a:close/>
              </a:path>
            </a:pathLst>
          </a:custGeom>
          <a:blipFill rotWithShape="1">
            <a:blip r:embed="rId8">
              <a:alphaModFix/>
            </a:blip>
            <a:stretch>
              <a:fillRect b="0" l="0" r="0" t="0"/>
            </a:stretch>
          </a:blipFill>
          <a:ln>
            <a:noFill/>
          </a:ln>
        </p:spPr>
      </p:sp>
      <p:sp>
        <p:nvSpPr>
          <p:cNvPr id="237" name="Google Shape;237;p7"/>
          <p:cNvSpPr/>
          <p:nvPr/>
        </p:nvSpPr>
        <p:spPr>
          <a:xfrm>
            <a:off x="1253560" y="3054788"/>
            <a:ext cx="4664090" cy="4322056"/>
          </a:xfrm>
          <a:custGeom>
            <a:rect b="b" l="l" r="r" t="t"/>
            <a:pathLst>
              <a:path extrusionOk="0" h="4322056" w="4664090">
                <a:moveTo>
                  <a:pt x="0" y="0"/>
                </a:moveTo>
                <a:lnTo>
                  <a:pt x="4664089" y="0"/>
                </a:lnTo>
                <a:lnTo>
                  <a:pt x="4664089" y="4322056"/>
                </a:lnTo>
                <a:lnTo>
                  <a:pt x="0" y="4322056"/>
                </a:lnTo>
                <a:lnTo>
                  <a:pt x="0" y="0"/>
                </a:lnTo>
                <a:close/>
              </a:path>
            </a:pathLst>
          </a:custGeom>
          <a:blipFill rotWithShape="1">
            <a:blip r:embed="rId9">
              <a:alphaModFix/>
            </a:blip>
            <a:stretch>
              <a:fillRect b="0" l="0" r="0" t="0"/>
            </a:stretch>
          </a:blipFill>
          <a:ln>
            <a:noFill/>
          </a:ln>
        </p:spPr>
      </p:sp>
      <p:sp>
        <p:nvSpPr>
          <p:cNvPr id="238" name="Google Shape;238;p7"/>
          <p:cNvSpPr txBox="1"/>
          <p:nvPr/>
        </p:nvSpPr>
        <p:spPr>
          <a:xfrm>
            <a:off x="2677700" y="257975"/>
            <a:ext cx="13769100" cy="2170800"/>
          </a:xfrm>
          <a:prstGeom prst="rect">
            <a:avLst/>
          </a:prstGeom>
          <a:noFill/>
          <a:ln>
            <a:noFill/>
          </a:ln>
        </p:spPr>
        <p:txBody>
          <a:bodyPr anchorCtr="0" anchor="t" bIns="0" lIns="0" spcFirstLastPara="1" rIns="0" wrap="square" tIns="0">
            <a:spAutoFit/>
          </a:bodyPr>
          <a:lstStyle/>
          <a:p>
            <a:pPr indent="0" lvl="0" marL="0" rtl="0" algn="ctr">
              <a:lnSpc>
                <a:spcPct val="117002"/>
              </a:lnSpc>
              <a:spcBef>
                <a:spcPts val="0"/>
              </a:spcBef>
              <a:spcAft>
                <a:spcPts val="0"/>
              </a:spcAft>
              <a:buClr>
                <a:schemeClr val="dk1"/>
              </a:buClr>
              <a:buFont typeface="Arial"/>
              <a:buNone/>
            </a:pPr>
            <a:r>
              <a:rPr lang="en-US" sz="6499">
                <a:solidFill>
                  <a:schemeClr val="lt1"/>
                </a:solidFill>
                <a:latin typeface="Montserrat"/>
                <a:ea typeface="Montserrat"/>
                <a:cs typeface="Montserrat"/>
                <a:sym typeface="Montserrat"/>
              </a:rPr>
              <a:t>CÁC THUẬT TOÁN VÀ KẾT QUẢ</a:t>
            </a:r>
            <a:endParaRPr>
              <a:solidFill>
                <a:schemeClr val="dk1"/>
              </a:solidFill>
            </a:endParaRPr>
          </a:p>
          <a:p>
            <a:pPr indent="0" lvl="0" marL="0" marR="0" rtl="0" algn="ctr">
              <a:lnSpc>
                <a:spcPct val="117002"/>
              </a:lnSpc>
              <a:spcBef>
                <a:spcPts val="0"/>
              </a:spcBef>
              <a:spcAft>
                <a:spcPts val="0"/>
              </a:spcAft>
              <a:buNone/>
            </a:pPr>
            <a:r>
              <a:t/>
            </a:r>
            <a:endParaRPr sz="6499">
              <a:solidFill>
                <a:srgbClr val="FFFFFF"/>
              </a:solidFill>
              <a:latin typeface="Montserrat"/>
              <a:ea typeface="Montserrat"/>
              <a:cs typeface="Montserrat"/>
              <a:sym typeface="Montserrat"/>
            </a:endParaRPr>
          </a:p>
        </p:txBody>
      </p:sp>
      <p:sp>
        <p:nvSpPr>
          <p:cNvPr id="239" name="Google Shape;239;p7"/>
          <p:cNvSpPr txBox="1"/>
          <p:nvPr/>
        </p:nvSpPr>
        <p:spPr>
          <a:xfrm>
            <a:off x="12282830" y="2175471"/>
            <a:ext cx="4801500" cy="4716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FFFFFF"/>
                </a:solidFill>
                <a:latin typeface="Montserrat"/>
                <a:ea typeface="Montserrat"/>
                <a:cs typeface="Montserrat"/>
                <a:sym typeface="Montserrat"/>
              </a:rPr>
              <a:t>GRADIENT BOOSTING</a:t>
            </a:r>
            <a:endParaRPr/>
          </a:p>
        </p:txBody>
      </p:sp>
      <p:sp>
        <p:nvSpPr>
          <p:cNvPr id="240" name="Google Shape;240;p7"/>
          <p:cNvSpPr txBox="1"/>
          <p:nvPr/>
        </p:nvSpPr>
        <p:spPr>
          <a:xfrm>
            <a:off x="7267708" y="2219566"/>
            <a:ext cx="3732119" cy="471731"/>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FFFFFF"/>
                </a:solidFill>
                <a:latin typeface="Montserrat"/>
                <a:ea typeface="Montserrat"/>
                <a:cs typeface="Montserrat"/>
                <a:sym typeface="Montserrat"/>
              </a:rPr>
              <a:t>RANDOM FOREST</a:t>
            </a:r>
            <a:endParaRPr/>
          </a:p>
        </p:txBody>
      </p:sp>
      <p:sp>
        <p:nvSpPr>
          <p:cNvPr id="241" name="Google Shape;241;p7"/>
          <p:cNvSpPr txBox="1"/>
          <p:nvPr/>
        </p:nvSpPr>
        <p:spPr>
          <a:xfrm>
            <a:off x="2264402" y="7858222"/>
            <a:ext cx="2910000" cy="1600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Accuracy: </a:t>
            </a:r>
            <a:r>
              <a:rPr lang="en-US" sz="2000">
                <a:solidFill>
                  <a:schemeClr val="dk2"/>
                </a:solidFill>
                <a:highlight>
                  <a:schemeClr val="lt1"/>
                </a:highlight>
                <a:latin typeface="Montserrat"/>
                <a:ea typeface="Montserrat"/>
                <a:cs typeface="Montserrat"/>
                <a:sym typeface="Montserrat"/>
              </a:rPr>
              <a:t>29.973357%</a:t>
            </a:r>
            <a:endParaRPr sz="2000">
              <a:solidFill>
                <a:schemeClr val="dk2"/>
              </a:solidFill>
              <a:highlight>
                <a:schemeClr val="lt1"/>
              </a:highlight>
              <a:latin typeface="Montserrat"/>
              <a:ea typeface="Montserrat"/>
              <a:cs typeface="Montserrat"/>
              <a:sym typeface="Montserrat"/>
            </a:endParaRPr>
          </a:p>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MAE:     </a:t>
            </a:r>
            <a:r>
              <a:rPr lang="en-US" sz="2000">
                <a:solidFill>
                  <a:srgbClr val="0B2E65"/>
                </a:solidFill>
                <a:latin typeface="Montserrat"/>
                <a:ea typeface="Montserrat"/>
                <a:cs typeface="Montserrat"/>
                <a:sym typeface="Montserrat"/>
              </a:rPr>
              <a:t>41</a:t>
            </a:r>
            <a:r>
              <a:rPr b="0" i="0" lang="en-US" sz="2000" u="none" cap="none" strike="noStrike">
                <a:solidFill>
                  <a:srgbClr val="0B2E65"/>
                </a:solidFill>
                <a:latin typeface="Montserrat"/>
                <a:ea typeface="Montserrat"/>
                <a:cs typeface="Montserrat"/>
                <a:sym typeface="Montserrat"/>
              </a:rPr>
              <a:t>409.016799</a:t>
            </a:r>
            <a:endParaRPr/>
          </a:p>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MSE:     </a:t>
            </a:r>
            <a:r>
              <a:rPr lang="en-US" sz="2000">
                <a:solidFill>
                  <a:srgbClr val="0B2E65"/>
                </a:solidFill>
                <a:latin typeface="Montserrat"/>
                <a:ea typeface="Montserrat"/>
                <a:cs typeface="Montserrat"/>
                <a:sym typeface="Montserrat"/>
              </a:rPr>
              <a:t>3</a:t>
            </a:r>
            <a:r>
              <a:rPr b="0" i="0" lang="en-US" sz="2000" u="none" cap="none" strike="noStrike">
                <a:solidFill>
                  <a:srgbClr val="0B2E65"/>
                </a:solidFill>
                <a:latin typeface="Montserrat"/>
                <a:ea typeface="Montserrat"/>
                <a:cs typeface="Montserrat"/>
                <a:sym typeface="Montserrat"/>
              </a:rPr>
              <a:t>.</a:t>
            </a:r>
            <a:r>
              <a:rPr lang="en-US" sz="2000">
                <a:solidFill>
                  <a:srgbClr val="0B2E65"/>
                </a:solidFill>
                <a:latin typeface="Montserrat"/>
                <a:ea typeface="Montserrat"/>
                <a:cs typeface="Montserrat"/>
                <a:sym typeface="Montserrat"/>
              </a:rPr>
              <a:t>3</a:t>
            </a:r>
            <a:r>
              <a:rPr b="0" i="0" lang="en-US" sz="2000" u="none" cap="none" strike="noStrike">
                <a:solidFill>
                  <a:srgbClr val="0B2E65"/>
                </a:solidFill>
                <a:latin typeface="Montserrat"/>
                <a:ea typeface="Montserrat"/>
                <a:cs typeface="Montserrat"/>
                <a:sym typeface="Montserrat"/>
              </a:rPr>
              <a:t>47492e+09</a:t>
            </a:r>
            <a:endParaRPr/>
          </a:p>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RMSE:  </a:t>
            </a:r>
            <a:r>
              <a:rPr lang="en-US" sz="2000">
                <a:solidFill>
                  <a:srgbClr val="0B2E65"/>
                </a:solidFill>
                <a:latin typeface="Montserrat"/>
                <a:ea typeface="Montserrat"/>
                <a:cs typeface="Montserrat"/>
                <a:sym typeface="Montserrat"/>
              </a:rPr>
              <a:t>57</a:t>
            </a:r>
            <a:r>
              <a:rPr b="0" i="0" lang="en-US" sz="2000" u="none" cap="none" strike="noStrike">
                <a:solidFill>
                  <a:srgbClr val="0B2E65"/>
                </a:solidFill>
                <a:latin typeface="Montserrat"/>
                <a:ea typeface="Montserrat"/>
                <a:cs typeface="Montserrat"/>
                <a:sym typeface="Montserrat"/>
              </a:rPr>
              <a:t>130.402763</a:t>
            </a:r>
            <a:endParaRPr/>
          </a:p>
        </p:txBody>
      </p:sp>
      <p:sp>
        <p:nvSpPr>
          <p:cNvPr id="242" name="Google Shape;242;p7"/>
          <p:cNvSpPr txBox="1"/>
          <p:nvPr/>
        </p:nvSpPr>
        <p:spPr>
          <a:xfrm>
            <a:off x="7719543" y="7858222"/>
            <a:ext cx="2828400" cy="16008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Accuracy: </a:t>
            </a:r>
            <a:r>
              <a:rPr lang="en-US" sz="2000">
                <a:solidFill>
                  <a:srgbClr val="0B2E65"/>
                </a:solidFill>
                <a:latin typeface="Montserrat"/>
                <a:ea typeface="Montserrat"/>
                <a:cs typeface="Montserrat"/>
                <a:sym typeface="Montserrat"/>
              </a:rPr>
              <a:t>47</a:t>
            </a:r>
            <a:r>
              <a:rPr b="0" i="0" lang="en-US" sz="2000" u="none" cap="none" strike="noStrike">
                <a:solidFill>
                  <a:srgbClr val="0B2E65"/>
                </a:solidFill>
                <a:latin typeface="Montserrat"/>
                <a:ea typeface="Montserrat"/>
                <a:cs typeface="Montserrat"/>
                <a:sym typeface="Montserrat"/>
              </a:rPr>
              <a:t>.624032%</a:t>
            </a:r>
            <a:endParaRPr/>
          </a:p>
          <a:p>
            <a:pPr indent="0" lvl="0" marL="0" marR="0" rtl="0" algn="just">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MAE:     3</a:t>
            </a:r>
            <a:r>
              <a:rPr lang="en-US" sz="2000">
                <a:solidFill>
                  <a:srgbClr val="0B2E65"/>
                </a:solidFill>
                <a:latin typeface="Montserrat"/>
                <a:ea typeface="Montserrat"/>
                <a:cs typeface="Montserrat"/>
                <a:sym typeface="Montserrat"/>
              </a:rPr>
              <a:t>3</a:t>
            </a:r>
            <a:r>
              <a:rPr b="0" i="0" lang="en-US" sz="2000" u="none" cap="none" strike="noStrike">
                <a:solidFill>
                  <a:srgbClr val="0B2E65"/>
                </a:solidFill>
                <a:latin typeface="Montserrat"/>
                <a:ea typeface="Montserrat"/>
                <a:cs typeface="Montserrat"/>
                <a:sym typeface="Montserrat"/>
              </a:rPr>
              <a:t>117.318504</a:t>
            </a:r>
            <a:endParaRPr/>
          </a:p>
          <a:p>
            <a:pPr indent="0" lvl="0" marL="0" marR="0" rtl="0" algn="just">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MSE:     </a:t>
            </a:r>
            <a:r>
              <a:rPr lang="en-US" sz="2000">
                <a:solidFill>
                  <a:srgbClr val="0B2E65"/>
                </a:solidFill>
                <a:latin typeface="Montserrat"/>
                <a:ea typeface="Montserrat"/>
                <a:cs typeface="Montserrat"/>
                <a:sym typeface="Montserrat"/>
              </a:rPr>
              <a:t>2</a:t>
            </a:r>
            <a:r>
              <a:rPr b="0" i="0" lang="en-US" sz="2000" u="none" cap="none" strike="noStrike">
                <a:solidFill>
                  <a:srgbClr val="0B2E65"/>
                </a:solidFill>
                <a:latin typeface="Montserrat"/>
                <a:ea typeface="Montserrat"/>
                <a:cs typeface="Montserrat"/>
                <a:sym typeface="Montserrat"/>
              </a:rPr>
              <a:t>.</a:t>
            </a:r>
            <a:r>
              <a:rPr lang="en-US" sz="2000">
                <a:solidFill>
                  <a:srgbClr val="0B2E65"/>
                </a:solidFill>
                <a:latin typeface="Montserrat"/>
                <a:ea typeface="Montserrat"/>
                <a:cs typeface="Montserrat"/>
                <a:sym typeface="Montserrat"/>
              </a:rPr>
              <a:t>1</a:t>
            </a:r>
            <a:r>
              <a:rPr b="0" i="0" lang="en-US" sz="2000" u="none" cap="none" strike="noStrike">
                <a:solidFill>
                  <a:srgbClr val="0B2E65"/>
                </a:solidFill>
                <a:latin typeface="Montserrat"/>
                <a:ea typeface="Montserrat"/>
                <a:cs typeface="Montserrat"/>
                <a:sym typeface="Montserrat"/>
              </a:rPr>
              <a:t>84225e+09</a:t>
            </a:r>
            <a:endParaRPr/>
          </a:p>
          <a:p>
            <a:pPr indent="0" lvl="0" marL="0" marR="0" rtl="0" algn="just">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RMSE:  4</a:t>
            </a:r>
            <a:r>
              <a:rPr lang="en-US" sz="2000">
                <a:solidFill>
                  <a:srgbClr val="0B2E65"/>
                </a:solidFill>
                <a:latin typeface="Montserrat"/>
                <a:ea typeface="Montserrat"/>
                <a:cs typeface="Montserrat"/>
                <a:sym typeface="Montserrat"/>
              </a:rPr>
              <a:t>6</a:t>
            </a:r>
            <a:r>
              <a:rPr b="0" i="0" lang="en-US" sz="2000" u="none" cap="none" strike="noStrike">
                <a:solidFill>
                  <a:srgbClr val="0B2E65"/>
                </a:solidFill>
                <a:latin typeface="Montserrat"/>
                <a:ea typeface="Montserrat"/>
                <a:cs typeface="Montserrat"/>
                <a:sym typeface="Montserrat"/>
              </a:rPr>
              <a:t>407.664894</a:t>
            </a:r>
            <a:endParaRPr/>
          </a:p>
        </p:txBody>
      </p:sp>
      <p:sp>
        <p:nvSpPr>
          <p:cNvPr id="243" name="Google Shape;243;p7"/>
          <p:cNvSpPr txBox="1"/>
          <p:nvPr/>
        </p:nvSpPr>
        <p:spPr>
          <a:xfrm>
            <a:off x="13303976" y="7858222"/>
            <a:ext cx="2996700" cy="1600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Accuracy: 44.248486%</a:t>
            </a:r>
            <a:endParaRPr/>
          </a:p>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MAE:     3</a:t>
            </a:r>
            <a:r>
              <a:rPr lang="en-US" sz="2000">
                <a:solidFill>
                  <a:srgbClr val="0B2E65"/>
                </a:solidFill>
                <a:latin typeface="Montserrat"/>
                <a:ea typeface="Montserrat"/>
                <a:cs typeface="Montserrat"/>
                <a:sym typeface="Montserrat"/>
              </a:rPr>
              <a:t>3</a:t>
            </a:r>
            <a:r>
              <a:rPr b="0" i="0" lang="en-US" sz="2000" u="none" cap="none" strike="noStrike">
                <a:solidFill>
                  <a:srgbClr val="0B2E65"/>
                </a:solidFill>
                <a:latin typeface="Montserrat"/>
                <a:ea typeface="Montserrat"/>
                <a:cs typeface="Montserrat"/>
                <a:sym typeface="Montserrat"/>
              </a:rPr>
              <a:t>055.975340</a:t>
            </a:r>
            <a:endParaRPr/>
          </a:p>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MSE:     </a:t>
            </a:r>
            <a:r>
              <a:rPr lang="en-US" sz="2000">
                <a:solidFill>
                  <a:srgbClr val="0B2E65"/>
                </a:solidFill>
                <a:latin typeface="Montserrat"/>
                <a:ea typeface="Montserrat"/>
                <a:cs typeface="Montserrat"/>
                <a:sym typeface="Montserrat"/>
              </a:rPr>
              <a:t>2</a:t>
            </a:r>
            <a:r>
              <a:rPr b="0" i="0" lang="en-US" sz="2000" u="none" cap="none" strike="noStrike">
                <a:solidFill>
                  <a:srgbClr val="0B2E65"/>
                </a:solidFill>
                <a:latin typeface="Montserrat"/>
                <a:ea typeface="Montserrat"/>
                <a:cs typeface="Montserrat"/>
                <a:sym typeface="Montserrat"/>
              </a:rPr>
              <a:t>.</a:t>
            </a:r>
            <a:r>
              <a:rPr lang="en-US" sz="2000">
                <a:solidFill>
                  <a:srgbClr val="0B2E65"/>
                </a:solidFill>
                <a:latin typeface="Montserrat"/>
                <a:ea typeface="Montserrat"/>
                <a:cs typeface="Montserrat"/>
                <a:sym typeface="Montserrat"/>
              </a:rPr>
              <a:t>4</a:t>
            </a:r>
            <a:r>
              <a:rPr b="0" i="0" lang="en-US" sz="2000" u="none" cap="none" strike="noStrike">
                <a:solidFill>
                  <a:srgbClr val="0B2E65"/>
                </a:solidFill>
                <a:latin typeface="Montserrat"/>
                <a:ea typeface="Montserrat"/>
                <a:cs typeface="Montserrat"/>
                <a:sym typeface="Montserrat"/>
              </a:rPr>
              <a:t>49090e+09</a:t>
            </a:r>
            <a:endParaRPr/>
          </a:p>
          <a:p>
            <a:pPr indent="0" lvl="0" marL="0" marR="0" rtl="0" algn="l">
              <a:lnSpc>
                <a:spcPct val="140000"/>
              </a:lnSpc>
              <a:spcBef>
                <a:spcPts val="0"/>
              </a:spcBef>
              <a:spcAft>
                <a:spcPts val="0"/>
              </a:spcAft>
              <a:buNone/>
            </a:pPr>
            <a:r>
              <a:rPr b="0" i="0" lang="en-US" sz="2000" u="none" cap="none" strike="noStrike">
                <a:solidFill>
                  <a:srgbClr val="0B2E65"/>
                </a:solidFill>
                <a:latin typeface="Montserrat"/>
                <a:ea typeface="Montserrat"/>
                <a:cs typeface="Montserrat"/>
                <a:sym typeface="Montserrat"/>
              </a:rPr>
              <a:t>RMSE:  4</a:t>
            </a:r>
            <a:r>
              <a:rPr lang="en-US" sz="2000">
                <a:solidFill>
                  <a:srgbClr val="0B2E65"/>
                </a:solidFill>
                <a:latin typeface="Montserrat"/>
                <a:ea typeface="Montserrat"/>
                <a:cs typeface="Montserrat"/>
                <a:sym typeface="Montserrat"/>
              </a:rPr>
              <a:t>9</a:t>
            </a:r>
            <a:r>
              <a:rPr b="0" i="0" lang="en-US" sz="2000" u="none" cap="none" strike="noStrike">
                <a:solidFill>
                  <a:srgbClr val="0B2E65"/>
                </a:solidFill>
                <a:latin typeface="Montserrat"/>
                <a:ea typeface="Montserrat"/>
                <a:cs typeface="Montserrat"/>
                <a:sym typeface="Montserrat"/>
              </a:rPr>
              <a:t>822.123154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p:nvPr/>
        </p:nvSpPr>
        <p:spPr>
          <a:xfrm>
            <a:off x="1081681" y="1224489"/>
            <a:ext cx="379365" cy="640278"/>
          </a:xfrm>
          <a:custGeom>
            <a:rect b="b" l="l" r="r" t="t"/>
            <a:pathLst>
              <a:path extrusionOk="0" h="640278" w="379365">
                <a:moveTo>
                  <a:pt x="0" y="0"/>
                </a:moveTo>
                <a:lnTo>
                  <a:pt x="379365" y="0"/>
                </a:lnTo>
                <a:lnTo>
                  <a:pt x="379365" y="640278"/>
                </a:lnTo>
                <a:lnTo>
                  <a:pt x="0" y="640278"/>
                </a:lnTo>
                <a:lnTo>
                  <a:pt x="0" y="0"/>
                </a:lnTo>
                <a:close/>
              </a:path>
            </a:pathLst>
          </a:custGeom>
          <a:blipFill rotWithShape="1">
            <a:blip r:embed="rId3">
              <a:alphaModFix/>
            </a:blip>
            <a:stretch>
              <a:fillRect b="0" l="0" r="0" t="0"/>
            </a:stretch>
          </a:blipFill>
          <a:ln>
            <a:noFill/>
          </a:ln>
        </p:spPr>
      </p:sp>
      <p:sp>
        <p:nvSpPr>
          <p:cNvPr id="249" name="Google Shape;249;p8"/>
          <p:cNvSpPr/>
          <p:nvPr/>
        </p:nvSpPr>
        <p:spPr>
          <a:xfrm>
            <a:off x="-546584" y="-372639"/>
            <a:ext cx="1703647" cy="1205330"/>
          </a:xfrm>
          <a:custGeom>
            <a:rect b="b" l="l" r="r" t="t"/>
            <a:pathLst>
              <a:path extrusionOk="0" h="1205330" w="1703647">
                <a:moveTo>
                  <a:pt x="0" y="0"/>
                </a:moveTo>
                <a:lnTo>
                  <a:pt x="1703648" y="0"/>
                </a:lnTo>
                <a:lnTo>
                  <a:pt x="1703648" y="1205330"/>
                </a:lnTo>
                <a:lnTo>
                  <a:pt x="0" y="1205330"/>
                </a:lnTo>
                <a:lnTo>
                  <a:pt x="0" y="0"/>
                </a:lnTo>
                <a:close/>
              </a:path>
            </a:pathLst>
          </a:custGeom>
          <a:blipFill rotWithShape="1">
            <a:blip r:embed="rId4">
              <a:alphaModFix/>
            </a:blip>
            <a:stretch>
              <a:fillRect b="0" l="0" r="0" t="0"/>
            </a:stretch>
          </a:blipFill>
          <a:ln>
            <a:noFill/>
          </a:ln>
        </p:spPr>
      </p:sp>
      <p:grpSp>
        <p:nvGrpSpPr>
          <p:cNvPr id="250" name="Google Shape;250;p8"/>
          <p:cNvGrpSpPr/>
          <p:nvPr/>
        </p:nvGrpSpPr>
        <p:grpSpPr>
          <a:xfrm>
            <a:off x="9144000" y="456923"/>
            <a:ext cx="508171" cy="1143555"/>
            <a:chOff x="0" y="0"/>
            <a:chExt cx="677562" cy="1524739"/>
          </a:xfrm>
        </p:grpSpPr>
        <p:sp>
          <p:nvSpPr>
            <p:cNvPr id="251" name="Google Shape;251;p8"/>
            <p:cNvSpPr/>
            <p:nvPr/>
          </p:nvSpPr>
          <p:spPr>
            <a:xfrm>
              <a:off x="0" y="0"/>
              <a:ext cx="677562" cy="558142"/>
            </a:xfrm>
            <a:custGeom>
              <a:rect b="b" l="l" r="r" t="t"/>
              <a:pathLst>
                <a:path extrusionOk="0" h="558142" w="677562">
                  <a:moveTo>
                    <a:pt x="0" y="0"/>
                  </a:moveTo>
                  <a:lnTo>
                    <a:pt x="677562" y="0"/>
                  </a:lnTo>
                  <a:lnTo>
                    <a:pt x="677562" y="558142"/>
                  </a:lnTo>
                  <a:lnTo>
                    <a:pt x="0" y="558142"/>
                  </a:lnTo>
                  <a:lnTo>
                    <a:pt x="0" y="0"/>
                  </a:lnTo>
                  <a:close/>
                </a:path>
              </a:pathLst>
            </a:custGeom>
            <a:blipFill rotWithShape="1">
              <a:blip r:embed="rId5">
                <a:alphaModFix/>
              </a:blip>
              <a:stretch>
                <a:fillRect b="0" l="0" r="0" t="0"/>
              </a:stretch>
            </a:blipFill>
            <a:ln>
              <a:noFill/>
            </a:ln>
          </p:spPr>
        </p:sp>
        <p:sp>
          <p:nvSpPr>
            <p:cNvPr id="252" name="Google Shape;252;p8"/>
            <p:cNvSpPr/>
            <p:nvPr/>
          </p:nvSpPr>
          <p:spPr>
            <a:xfrm>
              <a:off x="0" y="966597"/>
              <a:ext cx="677562" cy="558142"/>
            </a:xfrm>
            <a:custGeom>
              <a:rect b="b" l="l" r="r" t="t"/>
              <a:pathLst>
                <a:path extrusionOk="0" h="558142" w="677562">
                  <a:moveTo>
                    <a:pt x="0" y="0"/>
                  </a:moveTo>
                  <a:lnTo>
                    <a:pt x="677562" y="0"/>
                  </a:lnTo>
                  <a:lnTo>
                    <a:pt x="677562" y="558141"/>
                  </a:lnTo>
                  <a:lnTo>
                    <a:pt x="0" y="558141"/>
                  </a:lnTo>
                  <a:lnTo>
                    <a:pt x="0" y="0"/>
                  </a:lnTo>
                  <a:close/>
                </a:path>
              </a:pathLst>
            </a:custGeom>
            <a:blipFill rotWithShape="1">
              <a:blip r:embed="rId5">
                <a:alphaModFix/>
              </a:blip>
              <a:stretch>
                <a:fillRect b="0" l="0" r="0" t="0"/>
              </a:stretch>
            </a:blipFill>
            <a:ln>
              <a:noFill/>
            </a:ln>
          </p:spPr>
        </p:sp>
      </p:grpSp>
      <p:sp>
        <p:nvSpPr>
          <p:cNvPr id="253" name="Google Shape;253;p8"/>
          <p:cNvSpPr txBox="1"/>
          <p:nvPr/>
        </p:nvSpPr>
        <p:spPr>
          <a:xfrm>
            <a:off x="2014824" y="1339841"/>
            <a:ext cx="5947780" cy="428625"/>
          </a:xfrm>
          <a:prstGeom prst="rect">
            <a:avLst/>
          </a:prstGeom>
          <a:noFill/>
          <a:ln>
            <a:noFill/>
          </a:ln>
        </p:spPr>
        <p:txBody>
          <a:bodyPr anchorCtr="0" anchor="t" bIns="0" lIns="0" spcFirstLastPara="1" rIns="0" wrap="square" tIns="0">
            <a:spAutoFit/>
          </a:bodyPr>
          <a:lstStyle/>
          <a:p>
            <a:pPr indent="0" lvl="0" marL="0" marR="0" rtl="0" algn="l">
              <a:lnSpc>
                <a:spcPct val="115005"/>
              </a:lnSpc>
              <a:spcBef>
                <a:spcPts val="0"/>
              </a:spcBef>
              <a:spcAft>
                <a:spcPts val="0"/>
              </a:spcAft>
              <a:buNone/>
            </a:pPr>
            <a:r>
              <a:rPr b="1" i="0" lang="en-US" sz="2999" u="none" cap="none" strike="noStrike">
                <a:solidFill>
                  <a:srgbClr val="0B2E65"/>
                </a:solidFill>
                <a:latin typeface="Montserrat"/>
                <a:ea typeface="Montserrat"/>
                <a:cs typeface="Montserrat"/>
                <a:sym typeface="Montserrat"/>
              </a:rPr>
              <a:t>Bộ dữ liệu</a:t>
            </a:r>
            <a:endParaRPr/>
          </a:p>
        </p:txBody>
      </p:sp>
      <p:grpSp>
        <p:nvGrpSpPr>
          <p:cNvPr id="254" name="Google Shape;254;p8"/>
          <p:cNvGrpSpPr/>
          <p:nvPr/>
        </p:nvGrpSpPr>
        <p:grpSpPr>
          <a:xfrm>
            <a:off x="1028700" y="5913584"/>
            <a:ext cx="5738799" cy="640278"/>
            <a:chOff x="0" y="0"/>
            <a:chExt cx="7651732" cy="853704"/>
          </a:xfrm>
        </p:grpSpPr>
        <p:sp>
          <p:nvSpPr>
            <p:cNvPr id="255" name="Google Shape;255;p8"/>
            <p:cNvSpPr/>
            <p:nvPr/>
          </p:nvSpPr>
          <p:spPr>
            <a:xfrm>
              <a:off x="0" y="0"/>
              <a:ext cx="792878" cy="853704"/>
            </a:xfrm>
            <a:custGeom>
              <a:rect b="b" l="l" r="r" t="t"/>
              <a:pathLst>
                <a:path extrusionOk="0" h="853704" w="792878">
                  <a:moveTo>
                    <a:pt x="0" y="0"/>
                  </a:moveTo>
                  <a:lnTo>
                    <a:pt x="792878" y="0"/>
                  </a:lnTo>
                  <a:lnTo>
                    <a:pt x="792878" y="853704"/>
                  </a:lnTo>
                  <a:lnTo>
                    <a:pt x="0" y="853704"/>
                  </a:lnTo>
                  <a:lnTo>
                    <a:pt x="0" y="0"/>
                  </a:lnTo>
                  <a:close/>
                </a:path>
              </a:pathLst>
            </a:custGeom>
            <a:blipFill rotWithShape="1">
              <a:blip r:embed="rId6">
                <a:alphaModFix/>
              </a:blip>
              <a:stretch>
                <a:fillRect b="0" l="0" r="0" t="0"/>
              </a:stretch>
            </a:blipFill>
            <a:ln>
              <a:noFill/>
            </a:ln>
          </p:spPr>
        </p:sp>
        <p:sp>
          <p:nvSpPr>
            <p:cNvPr id="256" name="Google Shape;256;p8"/>
            <p:cNvSpPr txBox="1"/>
            <p:nvPr/>
          </p:nvSpPr>
          <p:spPr>
            <a:xfrm>
              <a:off x="1314832" y="184875"/>
              <a:ext cx="6336900" cy="574500"/>
            </a:xfrm>
            <a:prstGeom prst="rect">
              <a:avLst/>
            </a:prstGeom>
            <a:noFill/>
            <a:ln>
              <a:noFill/>
            </a:ln>
          </p:spPr>
          <p:txBody>
            <a:bodyPr anchorCtr="0" anchor="t" bIns="0" lIns="0" spcFirstLastPara="1" rIns="0" wrap="square" tIns="0">
              <a:spAutoFit/>
            </a:bodyPr>
            <a:lstStyle/>
            <a:p>
              <a:pPr indent="0" lvl="0" marL="0" marR="0" rtl="0" algn="l">
                <a:lnSpc>
                  <a:spcPct val="109003"/>
                </a:lnSpc>
                <a:spcBef>
                  <a:spcPts val="0"/>
                </a:spcBef>
                <a:spcAft>
                  <a:spcPts val="0"/>
                </a:spcAft>
                <a:buNone/>
              </a:pPr>
              <a:r>
                <a:rPr b="1" i="0" lang="en-US" sz="2799" u="none" cap="none" strike="noStrike">
                  <a:solidFill>
                    <a:srgbClr val="0B2E65"/>
                  </a:solidFill>
                  <a:latin typeface="Montserrat"/>
                  <a:ea typeface="Montserrat"/>
                  <a:cs typeface="Montserrat"/>
                  <a:sym typeface="Montserrat"/>
                </a:rPr>
                <a:t>Hiệu năng mô hình</a:t>
              </a:r>
              <a:endParaRPr/>
            </a:p>
          </p:txBody>
        </p:sp>
      </p:grpSp>
      <p:sp>
        <p:nvSpPr>
          <p:cNvPr id="257" name="Google Shape;257;p8"/>
          <p:cNvSpPr txBox="1"/>
          <p:nvPr/>
        </p:nvSpPr>
        <p:spPr>
          <a:xfrm>
            <a:off x="1028700" y="2351564"/>
            <a:ext cx="8369400" cy="3324900"/>
          </a:xfrm>
          <a:prstGeom prst="rect">
            <a:avLst/>
          </a:prstGeom>
          <a:noFill/>
          <a:ln>
            <a:noFill/>
          </a:ln>
        </p:spPr>
        <p:txBody>
          <a:bodyPr anchorCtr="0" anchor="t" bIns="0" lIns="0" spcFirstLastPara="1" rIns="0" wrap="square" tIns="0">
            <a:spAutoFit/>
          </a:bodyPr>
          <a:lstStyle/>
          <a:p>
            <a:pPr indent="-291467" lvl="1" marL="582933" marR="0" rtl="0" algn="l">
              <a:lnSpc>
                <a:spcPct val="140000"/>
              </a:lnSpc>
              <a:spcBef>
                <a:spcPts val="0"/>
              </a:spcBef>
              <a:spcAft>
                <a:spcPts val="0"/>
              </a:spcAft>
              <a:buClr>
                <a:srgbClr val="000000"/>
              </a:buClr>
              <a:buSzPts val="2700"/>
              <a:buFont typeface="Arial"/>
              <a:buChar char="•"/>
            </a:pPr>
            <a:r>
              <a:rPr b="0" i="0" lang="en-US" sz="2700" u="none" cap="none" strike="noStrike">
                <a:solidFill>
                  <a:srgbClr val="000000"/>
                </a:solidFill>
                <a:latin typeface="Montserrat"/>
                <a:ea typeface="Montserrat"/>
                <a:cs typeface="Montserrat"/>
                <a:sym typeface="Montserrat"/>
              </a:rPr>
              <a:t>Bộ dữ liệu khiêm tốn, ch</a:t>
            </a:r>
            <a:r>
              <a:rPr lang="en-US" sz="2700">
                <a:latin typeface="Montserrat"/>
                <a:ea typeface="Montserrat"/>
                <a:cs typeface="Montserrat"/>
                <a:sym typeface="Montserrat"/>
              </a:rPr>
              <a:t>ỉ hơn 600</a:t>
            </a:r>
            <a:r>
              <a:rPr b="0" i="0" lang="en-US" sz="2700" u="none" cap="none" strike="noStrike">
                <a:solidFill>
                  <a:srgbClr val="000000"/>
                </a:solidFill>
                <a:latin typeface="Montserrat"/>
                <a:ea typeface="Montserrat"/>
                <a:cs typeface="Montserrat"/>
                <a:sym typeface="Montserrat"/>
              </a:rPr>
              <a:t> mẫu và không đại diện cho toàn bộ ngành khoa học dữ liệu.</a:t>
            </a:r>
            <a:endParaRPr/>
          </a:p>
          <a:p>
            <a:pPr indent="-291467" lvl="1" marL="582933" marR="0" rtl="0" algn="l">
              <a:lnSpc>
                <a:spcPct val="140000"/>
              </a:lnSpc>
              <a:spcBef>
                <a:spcPts val="0"/>
              </a:spcBef>
              <a:spcAft>
                <a:spcPts val="0"/>
              </a:spcAft>
              <a:buClr>
                <a:srgbClr val="000000"/>
              </a:buClr>
              <a:buSzPts val="2700"/>
              <a:buFont typeface="Arial"/>
              <a:buChar char="•"/>
            </a:pPr>
            <a:r>
              <a:rPr b="0" i="0" lang="en-US" sz="2700" u="none" cap="none" strike="noStrike">
                <a:solidFill>
                  <a:srgbClr val="000000"/>
                </a:solidFill>
                <a:latin typeface="Montserrat"/>
                <a:ea typeface="Montserrat"/>
                <a:cs typeface="Montserrat"/>
                <a:sym typeface="Montserrat"/>
              </a:rPr>
              <a:t>Bộ dữ liệu chưa được cân bằng lắm, khá nghiêng về phía US trong 2 thuộc tính Employee residence và Company location</a:t>
            </a:r>
            <a:endParaRPr/>
          </a:p>
        </p:txBody>
      </p:sp>
      <p:sp>
        <p:nvSpPr>
          <p:cNvPr id="258" name="Google Shape;258;p8"/>
          <p:cNvSpPr txBox="1"/>
          <p:nvPr/>
        </p:nvSpPr>
        <p:spPr>
          <a:xfrm>
            <a:off x="1081681" y="7761564"/>
            <a:ext cx="1866285" cy="3232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Playfair Display"/>
                <a:ea typeface="Playfair Display"/>
                <a:cs typeface="Playfair Display"/>
                <a:sym typeface="Playfair Display"/>
              </a:rPr>
              <a:t>LEARN MORE</a:t>
            </a:r>
            <a:endParaRPr/>
          </a:p>
        </p:txBody>
      </p:sp>
      <p:sp>
        <p:nvSpPr>
          <p:cNvPr id="259" name="Google Shape;259;p8"/>
          <p:cNvSpPr/>
          <p:nvPr/>
        </p:nvSpPr>
        <p:spPr>
          <a:xfrm>
            <a:off x="13637790" y="2591117"/>
            <a:ext cx="4650210" cy="4650210"/>
          </a:xfrm>
          <a:custGeom>
            <a:rect b="b" l="l" r="r" t="t"/>
            <a:pathLst>
              <a:path extrusionOk="0" h="4650210" w="4650210">
                <a:moveTo>
                  <a:pt x="0" y="0"/>
                </a:moveTo>
                <a:lnTo>
                  <a:pt x="4650210" y="0"/>
                </a:lnTo>
                <a:lnTo>
                  <a:pt x="4650210" y="4650210"/>
                </a:lnTo>
                <a:lnTo>
                  <a:pt x="0" y="4650210"/>
                </a:lnTo>
                <a:lnTo>
                  <a:pt x="0" y="0"/>
                </a:lnTo>
                <a:close/>
              </a:path>
            </a:pathLst>
          </a:custGeom>
          <a:blipFill rotWithShape="1">
            <a:blip r:embed="rId7">
              <a:alphaModFix/>
            </a:blip>
            <a:stretch>
              <a:fillRect b="0" l="0" r="0" t="0"/>
            </a:stretch>
          </a:blipFill>
          <a:ln>
            <a:noFill/>
          </a:ln>
        </p:spPr>
      </p:sp>
      <p:sp>
        <p:nvSpPr>
          <p:cNvPr id="260" name="Google Shape;260;p8"/>
          <p:cNvSpPr/>
          <p:nvPr/>
        </p:nvSpPr>
        <p:spPr>
          <a:xfrm>
            <a:off x="12023896" y="0"/>
            <a:ext cx="10703413" cy="1070336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8">
              <a:alphaModFix/>
            </a:blip>
            <a:stretch>
              <a:fillRect b="0" l="-25045" r="-25045"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8"/>
          <p:cNvGrpSpPr/>
          <p:nvPr/>
        </p:nvGrpSpPr>
        <p:grpSpPr>
          <a:xfrm>
            <a:off x="10009677" y="3353278"/>
            <a:ext cx="4028440" cy="3888049"/>
            <a:chOff x="0" y="0"/>
            <a:chExt cx="5371253" cy="5184065"/>
          </a:xfrm>
        </p:grpSpPr>
        <p:sp>
          <p:nvSpPr>
            <p:cNvPr id="262" name="Google Shape;262;p8"/>
            <p:cNvSpPr/>
            <p:nvPr/>
          </p:nvSpPr>
          <p:spPr>
            <a:xfrm>
              <a:off x="93594" y="0"/>
              <a:ext cx="5184065" cy="5184065"/>
            </a:xfrm>
            <a:custGeom>
              <a:rect b="b" l="l" r="r" t="t"/>
              <a:pathLst>
                <a:path extrusionOk="0" h="5184065" w="5184065">
                  <a:moveTo>
                    <a:pt x="0" y="0"/>
                  </a:moveTo>
                  <a:lnTo>
                    <a:pt x="5184065" y="0"/>
                  </a:lnTo>
                  <a:lnTo>
                    <a:pt x="5184065" y="5184065"/>
                  </a:lnTo>
                  <a:lnTo>
                    <a:pt x="0" y="5184065"/>
                  </a:lnTo>
                  <a:lnTo>
                    <a:pt x="0" y="0"/>
                  </a:lnTo>
                  <a:close/>
                </a:path>
              </a:pathLst>
            </a:custGeom>
            <a:blipFill rotWithShape="1">
              <a:blip r:embed="rId9">
                <a:alphaModFix/>
              </a:blip>
              <a:stretch>
                <a:fillRect b="0" l="0" r="0" t="0"/>
              </a:stretch>
            </a:blipFill>
            <a:ln>
              <a:noFill/>
            </a:ln>
          </p:spPr>
        </p:sp>
        <p:sp>
          <p:nvSpPr>
            <p:cNvPr id="263" name="Google Shape;263;p8"/>
            <p:cNvSpPr txBox="1"/>
            <p:nvPr/>
          </p:nvSpPr>
          <p:spPr>
            <a:xfrm>
              <a:off x="0" y="1656762"/>
              <a:ext cx="5371253" cy="1762125"/>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PHÂN TÍCH LỖI</a:t>
              </a:r>
              <a:endParaRPr/>
            </a:p>
          </p:txBody>
        </p:sp>
      </p:grpSp>
      <p:sp>
        <p:nvSpPr>
          <p:cNvPr id="264" name="Google Shape;264;p8"/>
          <p:cNvSpPr txBox="1"/>
          <p:nvPr/>
        </p:nvSpPr>
        <p:spPr>
          <a:xfrm>
            <a:off x="9139238" y="4638871"/>
            <a:ext cx="9525" cy="896546"/>
          </a:xfrm>
          <a:prstGeom prst="rect">
            <a:avLst/>
          </a:prstGeom>
          <a:noFill/>
          <a:ln>
            <a:noFill/>
          </a:ln>
        </p:spPr>
        <p:txBody>
          <a:bodyPr anchorCtr="0" anchor="t" bIns="0" lIns="0" spcFirstLastPara="1" rIns="0" wrap="square" tIns="0">
            <a:spAutoFit/>
          </a:bodyPr>
          <a:lstStyle/>
          <a:p>
            <a:pPr indent="0" lvl="0" marL="0" marR="0" rtl="0" algn="ctr">
              <a:lnSpc>
                <a:spcPct val="40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5" name="Google Shape;265;p8"/>
          <p:cNvSpPr txBox="1"/>
          <p:nvPr/>
        </p:nvSpPr>
        <p:spPr>
          <a:xfrm>
            <a:off x="1028700" y="6799937"/>
            <a:ext cx="8369400" cy="2161200"/>
          </a:xfrm>
          <a:prstGeom prst="rect">
            <a:avLst/>
          </a:prstGeom>
          <a:noFill/>
          <a:ln>
            <a:noFill/>
          </a:ln>
        </p:spPr>
        <p:txBody>
          <a:bodyPr anchorCtr="0" anchor="t" bIns="0" lIns="0" spcFirstLastPara="1" rIns="0" wrap="square" tIns="0">
            <a:spAutoFit/>
          </a:bodyPr>
          <a:lstStyle/>
          <a:p>
            <a:pPr indent="-291467" lvl="1" marL="582933" marR="0" rtl="0" algn="l">
              <a:lnSpc>
                <a:spcPct val="140000"/>
              </a:lnSpc>
              <a:spcBef>
                <a:spcPts val="0"/>
              </a:spcBef>
              <a:spcAft>
                <a:spcPts val="0"/>
              </a:spcAft>
              <a:buClr>
                <a:srgbClr val="000000"/>
              </a:buClr>
              <a:buSzPts val="2700"/>
              <a:buFont typeface="Arial"/>
              <a:buChar char="•"/>
            </a:pPr>
            <a:r>
              <a:rPr b="0" i="0" lang="en-US" sz="2700" u="none" cap="none" strike="noStrike">
                <a:solidFill>
                  <a:srgbClr val="000000"/>
                </a:solidFill>
                <a:latin typeface="Montserrat"/>
                <a:ea typeface="Montserrat"/>
                <a:cs typeface="Montserrat"/>
                <a:sym typeface="Montserrat"/>
              </a:rPr>
              <a:t>Accuracy của mô hình ở mức </a:t>
            </a:r>
            <a:r>
              <a:rPr lang="en-US" sz="2700">
                <a:latin typeface="Montserrat"/>
                <a:ea typeface="Montserrat"/>
                <a:cs typeface="Montserrat"/>
                <a:sym typeface="Montserrat"/>
              </a:rPr>
              <a:t>47 - 48</a:t>
            </a:r>
            <a:r>
              <a:rPr b="0" i="0" lang="en-US" sz="2700" u="none" cap="none" strike="noStrike">
                <a:solidFill>
                  <a:srgbClr val="000000"/>
                </a:solidFill>
                <a:latin typeface="Montserrat"/>
                <a:ea typeface="Montserrat"/>
                <a:cs typeface="Montserrat"/>
                <a:sym typeface="Montserrat"/>
              </a:rPr>
              <a:t>%, đang ở</a:t>
            </a:r>
            <a:r>
              <a:rPr lang="en-US" sz="2700">
                <a:latin typeface="Montserrat"/>
                <a:ea typeface="Montserrat"/>
                <a:cs typeface="Montserrat"/>
                <a:sym typeface="Montserrat"/>
              </a:rPr>
              <a:t> mức thấp</a:t>
            </a:r>
            <a:r>
              <a:rPr b="0" i="0" lang="en-US" sz="2700" u="none" cap="none" strike="noStrike">
                <a:solidFill>
                  <a:srgbClr val="000000"/>
                </a:solidFill>
                <a:latin typeface="Montserrat"/>
                <a:ea typeface="Montserrat"/>
                <a:cs typeface="Montserrat"/>
                <a:sym typeface="Montserrat"/>
              </a:rPr>
              <a:t>. RMSE trong khoảng (4</a:t>
            </a:r>
            <a:r>
              <a:rPr lang="en-US" sz="2700">
                <a:latin typeface="Montserrat"/>
                <a:ea typeface="Montserrat"/>
                <a:cs typeface="Montserrat"/>
                <a:sym typeface="Montserrat"/>
              </a:rPr>
              <a:t>5</a:t>
            </a:r>
            <a:r>
              <a:rPr b="0" i="0" lang="en-US" sz="2700" u="none" cap="none" strike="noStrike">
                <a:solidFill>
                  <a:srgbClr val="000000"/>
                </a:solidFill>
                <a:latin typeface="Montserrat"/>
                <a:ea typeface="Montserrat"/>
                <a:cs typeface="Montserrat"/>
                <a:sym typeface="Montserrat"/>
              </a:rPr>
              <a:t>000 - 4</a:t>
            </a:r>
            <a:r>
              <a:rPr lang="en-US" sz="2700">
                <a:latin typeface="Montserrat"/>
                <a:ea typeface="Montserrat"/>
                <a:cs typeface="Montserrat"/>
                <a:sym typeface="Montserrat"/>
              </a:rPr>
              <a:t>6</a:t>
            </a:r>
            <a:r>
              <a:rPr b="0" i="0" lang="en-US" sz="2700" u="none" cap="none" strike="noStrike">
                <a:solidFill>
                  <a:srgbClr val="000000"/>
                </a:solidFill>
                <a:latin typeface="Montserrat"/>
                <a:ea typeface="Montserrat"/>
                <a:cs typeface="Montserrat"/>
                <a:sym typeface="Montserrat"/>
              </a:rPr>
              <a:t>000) </a:t>
            </a:r>
            <a:r>
              <a:rPr b="0" i="0" lang="en-US" sz="2700" u="none" cap="none" strike="noStrike">
                <a:solidFill>
                  <a:srgbClr val="000000"/>
                </a:solidFill>
                <a:latin typeface="Montserrat"/>
                <a:ea typeface="Montserrat"/>
                <a:cs typeface="Montserrat"/>
                <a:sym typeface="Montserrat"/>
              </a:rPr>
              <a:t>đánh giá kh</a:t>
            </a:r>
            <a:r>
              <a:rPr lang="en-US" sz="2700">
                <a:latin typeface="Montserrat"/>
                <a:ea typeface="Montserrat"/>
                <a:cs typeface="Montserrat"/>
                <a:sym typeface="Montserrat"/>
              </a:rPr>
              <a:t>ông quá</a:t>
            </a:r>
            <a:r>
              <a:rPr b="0" i="0" lang="en-US" sz="2700" u="none" cap="none" strike="noStrike">
                <a:solidFill>
                  <a:srgbClr val="000000"/>
                </a:solidFill>
                <a:latin typeface="Montserrat"/>
                <a:ea typeface="Montserrat"/>
                <a:cs typeface="Montserrat"/>
                <a:sym typeface="Montserrat"/>
              </a:rPr>
              <a:t> cao nh</a:t>
            </a:r>
            <a:r>
              <a:rPr lang="en-US" sz="2700">
                <a:latin typeface="Montserrat"/>
                <a:ea typeface="Montserrat"/>
                <a:cs typeface="Montserrat"/>
                <a:sym typeface="Montserrat"/>
              </a:rPr>
              <a:t>ưng</a:t>
            </a:r>
            <a:r>
              <a:rPr b="0" i="0" lang="en-US" sz="2700" u="none" cap="none" strike="noStrike">
                <a:solidFill>
                  <a:srgbClr val="000000"/>
                </a:solidFill>
                <a:latin typeface="Montserrat"/>
                <a:ea typeface="Montserrat"/>
                <a:cs typeface="Montserrat"/>
                <a:sym typeface="Montserrat"/>
              </a:rPr>
              <a:t> có t</a:t>
            </a:r>
            <a:r>
              <a:rPr lang="en-US" sz="2700">
                <a:latin typeface="Montserrat"/>
                <a:ea typeface="Montserrat"/>
                <a:cs typeface="Montserrat"/>
                <a:sym typeface="Montserrat"/>
              </a:rPr>
              <a:t>hể</a:t>
            </a:r>
            <a:r>
              <a:rPr b="0" i="0" lang="en-US" sz="2700" u="none" cap="none" strike="noStrike">
                <a:solidFill>
                  <a:srgbClr val="000000"/>
                </a:solidFill>
                <a:latin typeface="Montserrat"/>
                <a:ea typeface="Montserrat"/>
                <a:cs typeface="Montserrat"/>
                <a:sym typeface="Montserrat"/>
              </a:rPr>
              <a:t> thấy được dự đoán còn nhiều sai lệch</a:t>
            </a:r>
            <a:r>
              <a:rPr b="0" i="0" lang="en-US" sz="2700" u="none" cap="none" strike="noStrike">
                <a:solidFill>
                  <a:srgbClr val="000000"/>
                </a:solidFill>
                <a:latin typeface="Montserrat"/>
                <a:ea typeface="Montserrat"/>
                <a:cs typeface="Montserrat"/>
                <a:sym typeface="Montserrat"/>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p:nvPr/>
        </p:nvSpPr>
        <p:spPr>
          <a:xfrm rot="8100000">
            <a:off x="6291563" y="7644915"/>
            <a:ext cx="681985" cy="681985"/>
          </a:xfrm>
          <a:custGeom>
            <a:rect b="b" l="l" r="r" t="t"/>
            <a:pathLst>
              <a:path extrusionOk="0" h="681985" w="681985">
                <a:moveTo>
                  <a:pt x="0" y="0"/>
                </a:moveTo>
                <a:lnTo>
                  <a:pt x="681986" y="0"/>
                </a:lnTo>
                <a:lnTo>
                  <a:pt x="681986" y="681985"/>
                </a:lnTo>
                <a:lnTo>
                  <a:pt x="0" y="681985"/>
                </a:lnTo>
                <a:lnTo>
                  <a:pt x="0" y="0"/>
                </a:lnTo>
                <a:close/>
              </a:path>
            </a:pathLst>
          </a:custGeom>
          <a:blipFill rotWithShape="1">
            <a:blip r:embed="rId3">
              <a:alphaModFix/>
            </a:blip>
            <a:stretch>
              <a:fillRect b="0" l="0" r="0" t="0"/>
            </a:stretch>
          </a:blipFill>
          <a:ln>
            <a:noFill/>
          </a:ln>
        </p:spPr>
      </p:sp>
      <p:sp>
        <p:nvSpPr>
          <p:cNvPr id="271" name="Google Shape;271;p9"/>
          <p:cNvSpPr/>
          <p:nvPr/>
        </p:nvSpPr>
        <p:spPr>
          <a:xfrm>
            <a:off x="6489522" y="2452931"/>
            <a:ext cx="5308955" cy="5308955"/>
          </a:xfrm>
          <a:custGeom>
            <a:rect b="b" l="l" r="r" t="t"/>
            <a:pathLst>
              <a:path extrusionOk="0" h="5308955" w="5308955">
                <a:moveTo>
                  <a:pt x="0" y="0"/>
                </a:moveTo>
                <a:lnTo>
                  <a:pt x="5308956" y="0"/>
                </a:lnTo>
                <a:lnTo>
                  <a:pt x="5308956" y="5308956"/>
                </a:lnTo>
                <a:lnTo>
                  <a:pt x="0" y="5308956"/>
                </a:lnTo>
                <a:lnTo>
                  <a:pt x="0" y="0"/>
                </a:lnTo>
                <a:close/>
              </a:path>
            </a:pathLst>
          </a:custGeom>
          <a:blipFill rotWithShape="1">
            <a:blip r:embed="rId4">
              <a:alphaModFix/>
            </a:blip>
            <a:stretch>
              <a:fillRect b="0" l="0" r="0" t="0"/>
            </a:stretch>
          </a:blipFill>
          <a:ln>
            <a:noFill/>
          </a:ln>
        </p:spPr>
      </p:sp>
      <p:sp>
        <p:nvSpPr>
          <p:cNvPr id="272" name="Google Shape;272;p9"/>
          <p:cNvSpPr/>
          <p:nvPr/>
        </p:nvSpPr>
        <p:spPr>
          <a:xfrm rot="5400000">
            <a:off x="7833352" y="3763580"/>
            <a:ext cx="5308955" cy="2687659"/>
          </a:xfrm>
          <a:custGeom>
            <a:rect b="b" l="l" r="r" t="t"/>
            <a:pathLst>
              <a:path extrusionOk="0" h="2687659" w="5308955">
                <a:moveTo>
                  <a:pt x="0" y="0"/>
                </a:moveTo>
                <a:lnTo>
                  <a:pt x="5308955" y="0"/>
                </a:lnTo>
                <a:lnTo>
                  <a:pt x="5308955" y="2687658"/>
                </a:lnTo>
                <a:lnTo>
                  <a:pt x="0" y="2687658"/>
                </a:lnTo>
                <a:lnTo>
                  <a:pt x="0" y="0"/>
                </a:lnTo>
                <a:close/>
              </a:path>
            </a:pathLst>
          </a:custGeom>
          <a:blipFill rotWithShape="1">
            <a:blip r:embed="rId5">
              <a:alphaModFix/>
            </a:blip>
            <a:stretch>
              <a:fillRect b="0" l="0" r="0" t="0"/>
            </a:stretch>
          </a:blipFill>
          <a:ln>
            <a:noFill/>
          </a:ln>
        </p:spPr>
      </p:sp>
      <p:sp>
        <p:nvSpPr>
          <p:cNvPr id="273" name="Google Shape;273;p9"/>
          <p:cNvSpPr/>
          <p:nvPr/>
        </p:nvSpPr>
        <p:spPr>
          <a:xfrm>
            <a:off x="6884663" y="2848072"/>
            <a:ext cx="4518674" cy="4518674"/>
          </a:xfrm>
          <a:custGeom>
            <a:rect b="b" l="l" r="r" t="t"/>
            <a:pathLst>
              <a:path extrusionOk="0" h="4518674" w="4518674">
                <a:moveTo>
                  <a:pt x="0" y="0"/>
                </a:moveTo>
                <a:lnTo>
                  <a:pt x="4518674" y="0"/>
                </a:lnTo>
                <a:lnTo>
                  <a:pt x="4518674" y="4518674"/>
                </a:lnTo>
                <a:lnTo>
                  <a:pt x="0" y="4518674"/>
                </a:lnTo>
                <a:lnTo>
                  <a:pt x="0" y="0"/>
                </a:lnTo>
                <a:close/>
              </a:path>
            </a:pathLst>
          </a:custGeom>
          <a:blipFill rotWithShape="1">
            <a:blip r:embed="rId6">
              <a:alphaModFix/>
            </a:blip>
            <a:stretch>
              <a:fillRect b="0" l="0" r="0" t="0"/>
            </a:stretch>
          </a:blipFill>
          <a:ln>
            <a:noFill/>
          </a:ln>
        </p:spPr>
      </p:sp>
      <p:sp>
        <p:nvSpPr>
          <p:cNvPr id="274" name="Google Shape;274;p9"/>
          <p:cNvSpPr/>
          <p:nvPr/>
        </p:nvSpPr>
        <p:spPr>
          <a:xfrm>
            <a:off x="12694126" y="1090947"/>
            <a:ext cx="4556077" cy="2659610"/>
          </a:xfrm>
          <a:custGeom>
            <a:rect b="b" l="l" r="r" t="t"/>
            <a:pathLst>
              <a:path extrusionOk="0" h="2659610" w="4556077">
                <a:moveTo>
                  <a:pt x="0" y="0"/>
                </a:moveTo>
                <a:lnTo>
                  <a:pt x="4556077" y="0"/>
                </a:lnTo>
                <a:lnTo>
                  <a:pt x="4556077" y="2659609"/>
                </a:lnTo>
                <a:lnTo>
                  <a:pt x="0" y="2659609"/>
                </a:lnTo>
                <a:lnTo>
                  <a:pt x="0" y="0"/>
                </a:lnTo>
                <a:close/>
              </a:path>
            </a:pathLst>
          </a:custGeom>
          <a:blipFill rotWithShape="1">
            <a:blip r:embed="rId7">
              <a:alphaModFix/>
            </a:blip>
            <a:stretch>
              <a:fillRect b="0" l="0" r="0" t="0"/>
            </a:stretch>
          </a:blipFill>
          <a:ln>
            <a:noFill/>
          </a:ln>
        </p:spPr>
      </p:sp>
      <p:sp>
        <p:nvSpPr>
          <p:cNvPr id="275" name="Google Shape;275;p9"/>
          <p:cNvSpPr/>
          <p:nvPr/>
        </p:nvSpPr>
        <p:spPr>
          <a:xfrm rot="-5400000">
            <a:off x="13986913" y="1051081"/>
            <a:ext cx="1970503" cy="4556077"/>
          </a:xfrm>
          <a:custGeom>
            <a:rect b="b" l="l" r="r" t="t"/>
            <a:pathLst>
              <a:path extrusionOk="0" h="4556077" w="1970503">
                <a:moveTo>
                  <a:pt x="0" y="0"/>
                </a:moveTo>
                <a:lnTo>
                  <a:pt x="1970503" y="0"/>
                </a:lnTo>
                <a:lnTo>
                  <a:pt x="1970503" y="4556077"/>
                </a:lnTo>
                <a:lnTo>
                  <a:pt x="0" y="4556077"/>
                </a:lnTo>
                <a:lnTo>
                  <a:pt x="0" y="0"/>
                </a:lnTo>
                <a:close/>
              </a:path>
            </a:pathLst>
          </a:custGeom>
          <a:blipFill rotWithShape="1">
            <a:blip r:embed="rId8">
              <a:alphaModFix/>
            </a:blip>
            <a:stretch>
              <a:fillRect b="0" l="0" r="0" t="0"/>
            </a:stretch>
          </a:blipFill>
          <a:ln>
            <a:noFill/>
          </a:ln>
        </p:spPr>
      </p:sp>
      <p:sp>
        <p:nvSpPr>
          <p:cNvPr id="276" name="Google Shape;276;p9"/>
          <p:cNvSpPr/>
          <p:nvPr/>
        </p:nvSpPr>
        <p:spPr>
          <a:xfrm rot="5400000">
            <a:off x="14893388" y="7899988"/>
            <a:ext cx="4652801" cy="2692809"/>
          </a:xfrm>
          <a:custGeom>
            <a:rect b="b" l="l" r="r" t="t"/>
            <a:pathLst>
              <a:path extrusionOk="0" h="2692809" w="4652801">
                <a:moveTo>
                  <a:pt x="0" y="0"/>
                </a:moveTo>
                <a:lnTo>
                  <a:pt x="4652801" y="0"/>
                </a:lnTo>
                <a:lnTo>
                  <a:pt x="4652801" y="2692809"/>
                </a:lnTo>
                <a:lnTo>
                  <a:pt x="0" y="2692809"/>
                </a:lnTo>
                <a:lnTo>
                  <a:pt x="0" y="0"/>
                </a:lnTo>
                <a:close/>
              </a:path>
            </a:pathLst>
          </a:custGeom>
          <a:blipFill rotWithShape="1">
            <a:blip r:embed="rId9">
              <a:alphaModFix/>
            </a:blip>
            <a:stretch>
              <a:fillRect b="0" l="0" r="0" t="0"/>
            </a:stretch>
          </a:blipFill>
          <a:ln>
            <a:noFill/>
          </a:ln>
        </p:spPr>
      </p:sp>
      <p:pic>
        <p:nvPicPr>
          <p:cNvPr id="277" name="Google Shape;277;p9"/>
          <p:cNvPicPr preferRelativeResize="0"/>
          <p:nvPr/>
        </p:nvPicPr>
        <p:blipFill rotWithShape="1">
          <a:blip r:embed="rId10">
            <a:alphaModFix/>
          </a:blip>
          <a:srcRect b="0" l="2915" r="2915" t="0"/>
          <a:stretch/>
        </p:blipFill>
        <p:spPr>
          <a:xfrm>
            <a:off x="12694126" y="6034876"/>
            <a:ext cx="4556077" cy="3223424"/>
          </a:xfrm>
          <a:prstGeom prst="rect">
            <a:avLst/>
          </a:prstGeom>
          <a:noFill/>
          <a:ln>
            <a:noFill/>
          </a:ln>
        </p:spPr>
      </p:pic>
      <p:sp>
        <p:nvSpPr>
          <p:cNvPr id="278" name="Google Shape;278;p9"/>
          <p:cNvSpPr/>
          <p:nvPr/>
        </p:nvSpPr>
        <p:spPr>
          <a:xfrm>
            <a:off x="1028700" y="6034876"/>
            <a:ext cx="4556077" cy="3223424"/>
          </a:xfrm>
          <a:custGeom>
            <a:rect b="b" l="l" r="r" t="t"/>
            <a:pathLst>
              <a:path extrusionOk="0" h="3223424" w="4556077">
                <a:moveTo>
                  <a:pt x="0" y="0"/>
                </a:moveTo>
                <a:lnTo>
                  <a:pt x="4556077" y="0"/>
                </a:lnTo>
                <a:lnTo>
                  <a:pt x="4556077" y="3223424"/>
                </a:lnTo>
                <a:lnTo>
                  <a:pt x="0" y="3223424"/>
                </a:lnTo>
                <a:lnTo>
                  <a:pt x="0" y="0"/>
                </a:lnTo>
                <a:close/>
              </a:path>
            </a:pathLst>
          </a:custGeom>
          <a:blipFill rotWithShape="1">
            <a:blip r:embed="rId11">
              <a:alphaModFix/>
            </a:blip>
            <a:stretch>
              <a:fillRect b="0" l="0" r="0" t="0"/>
            </a:stretch>
          </a:blipFill>
          <a:ln>
            <a:noFill/>
          </a:ln>
        </p:spPr>
      </p:sp>
      <p:sp>
        <p:nvSpPr>
          <p:cNvPr id="279" name="Google Shape;279;p9"/>
          <p:cNvSpPr/>
          <p:nvPr/>
        </p:nvSpPr>
        <p:spPr>
          <a:xfrm>
            <a:off x="0" y="-16859"/>
            <a:ext cx="2546433" cy="3542863"/>
          </a:xfrm>
          <a:custGeom>
            <a:rect b="b" l="l" r="r" t="t"/>
            <a:pathLst>
              <a:path extrusionOk="0" h="3542863" w="2546433">
                <a:moveTo>
                  <a:pt x="0" y="0"/>
                </a:moveTo>
                <a:lnTo>
                  <a:pt x="2546433" y="0"/>
                </a:lnTo>
                <a:lnTo>
                  <a:pt x="2546433" y="3542863"/>
                </a:lnTo>
                <a:lnTo>
                  <a:pt x="0" y="3542863"/>
                </a:lnTo>
                <a:lnTo>
                  <a:pt x="0" y="0"/>
                </a:lnTo>
                <a:close/>
              </a:path>
            </a:pathLst>
          </a:custGeom>
          <a:blipFill rotWithShape="1">
            <a:blip r:embed="rId12">
              <a:alphaModFix/>
            </a:blip>
            <a:stretch>
              <a:fillRect b="0" l="0" r="0" t="0"/>
            </a:stretch>
          </a:blipFill>
          <a:ln>
            <a:noFill/>
          </a:ln>
        </p:spPr>
      </p:sp>
      <p:sp>
        <p:nvSpPr>
          <p:cNvPr id="280" name="Google Shape;280;p9"/>
          <p:cNvSpPr/>
          <p:nvPr/>
        </p:nvSpPr>
        <p:spPr>
          <a:xfrm>
            <a:off x="1028700" y="1090947"/>
            <a:ext cx="4514850" cy="3161178"/>
          </a:xfrm>
          <a:prstGeom prst="rect">
            <a:avLst/>
          </a:prstGeom>
          <a:solidFill>
            <a:srgbClr val="FF9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rot="-2700000">
            <a:off x="10186497" y="2497356"/>
            <a:ext cx="846636" cy="109004"/>
          </a:xfrm>
          <a:custGeom>
            <a:rect b="b" l="l" r="r" t="t"/>
            <a:pathLst>
              <a:path extrusionOk="0" h="109004" w="846636">
                <a:moveTo>
                  <a:pt x="0" y="0"/>
                </a:moveTo>
                <a:lnTo>
                  <a:pt x="846636" y="0"/>
                </a:lnTo>
                <a:lnTo>
                  <a:pt x="846636" y="109004"/>
                </a:lnTo>
                <a:lnTo>
                  <a:pt x="0" y="109004"/>
                </a:lnTo>
                <a:lnTo>
                  <a:pt x="0" y="0"/>
                </a:lnTo>
                <a:close/>
              </a:path>
            </a:pathLst>
          </a:custGeom>
          <a:blipFill rotWithShape="1">
            <a:blip r:embed="rId13">
              <a:alphaModFix/>
            </a:blip>
            <a:stretch>
              <a:fillRect b="0" l="0" r="0" t="0"/>
            </a:stretch>
          </a:blipFill>
          <a:ln>
            <a:noFill/>
          </a:ln>
        </p:spPr>
      </p:sp>
      <p:sp>
        <p:nvSpPr>
          <p:cNvPr id="282" name="Google Shape;282;p9"/>
          <p:cNvSpPr/>
          <p:nvPr/>
        </p:nvSpPr>
        <p:spPr>
          <a:xfrm rot="8100000">
            <a:off x="7260979" y="7648048"/>
            <a:ext cx="846636" cy="109004"/>
          </a:xfrm>
          <a:custGeom>
            <a:rect b="b" l="l" r="r" t="t"/>
            <a:pathLst>
              <a:path extrusionOk="0" h="109004" w="846636">
                <a:moveTo>
                  <a:pt x="0" y="0"/>
                </a:moveTo>
                <a:lnTo>
                  <a:pt x="846636" y="0"/>
                </a:lnTo>
                <a:lnTo>
                  <a:pt x="846636" y="109005"/>
                </a:lnTo>
                <a:lnTo>
                  <a:pt x="0" y="109005"/>
                </a:lnTo>
                <a:lnTo>
                  <a:pt x="0" y="0"/>
                </a:lnTo>
                <a:close/>
              </a:path>
            </a:pathLst>
          </a:custGeom>
          <a:blipFill rotWithShape="1">
            <a:blip r:embed="rId14">
              <a:alphaModFix/>
            </a:blip>
            <a:stretch>
              <a:fillRect b="0" l="0" r="0" t="0"/>
            </a:stretch>
          </a:blipFill>
          <a:ln>
            <a:noFill/>
          </a:ln>
        </p:spPr>
      </p:sp>
      <p:sp>
        <p:nvSpPr>
          <p:cNvPr id="283" name="Google Shape;283;p9"/>
          <p:cNvSpPr/>
          <p:nvPr/>
        </p:nvSpPr>
        <p:spPr>
          <a:xfrm>
            <a:off x="10869950" y="2213999"/>
            <a:ext cx="846636" cy="109004"/>
          </a:xfrm>
          <a:custGeom>
            <a:rect b="b" l="l" r="r" t="t"/>
            <a:pathLst>
              <a:path extrusionOk="0" h="109004" w="846636">
                <a:moveTo>
                  <a:pt x="0" y="0"/>
                </a:moveTo>
                <a:lnTo>
                  <a:pt x="846636" y="0"/>
                </a:lnTo>
                <a:lnTo>
                  <a:pt x="846636" y="109004"/>
                </a:lnTo>
                <a:lnTo>
                  <a:pt x="0" y="109004"/>
                </a:lnTo>
                <a:lnTo>
                  <a:pt x="0" y="0"/>
                </a:lnTo>
                <a:close/>
              </a:path>
            </a:pathLst>
          </a:custGeom>
          <a:blipFill rotWithShape="1">
            <a:blip r:embed="rId13">
              <a:alphaModFix/>
            </a:blip>
            <a:stretch>
              <a:fillRect b="0" l="0" r="0" t="0"/>
            </a:stretch>
          </a:blipFill>
          <a:ln>
            <a:noFill/>
          </a:ln>
        </p:spPr>
      </p:sp>
      <p:sp>
        <p:nvSpPr>
          <p:cNvPr id="284" name="Google Shape;284;p9"/>
          <p:cNvSpPr/>
          <p:nvPr/>
        </p:nvSpPr>
        <p:spPr>
          <a:xfrm rot="10800000">
            <a:off x="6577526" y="7931405"/>
            <a:ext cx="846636" cy="109004"/>
          </a:xfrm>
          <a:custGeom>
            <a:rect b="b" l="l" r="r" t="t"/>
            <a:pathLst>
              <a:path extrusionOk="0" h="109004" w="846636">
                <a:moveTo>
                  <a:pt x="0" y="0"/>
                </a:moveTo>
                <a:lnTo>
                  <a:pt x="846636" y="0"/>
                </a:lnTo>
                <a:lnTo>
                  <a:pt x="846636" y="109005"/>
                </a:lnTo>
                <a:lnTo>
                  <a:pt x="0" y="109005"/>
                </a:lnTo>
                <a:lnTo>
                  <a:pt x="0" y="0"/>
                </a:lnTo>
                <a:close/>
              </a:path>
            </a:pathLst>
          </a:custGeom>
          <a:blipFill rotWithShape="1">
            <a:blip r:embed="rId14">
              <a:alphaModFix/>
            </a:blip>
            <a:stretch>
              <a:fillRect b="0" l="0" r="0" t="0"/>
            </a:stretch>
          </a:blipFill>
          <a:ln>
            <a:noFill/>
          </a:ln>
        </p:spPr>
      </p:sp>
      <p:sp>
        <p:nvSpPr>
          <p:cNvPr id="285" name="Google Shape;285;p9"/>
          <p:cNvSpPr/>
          <p:nvPr/>
        </p:nvSpPr>
        <p:spPr>
          <a:xfrm rot="-8100000">
            <a:off x="11319733" y="1927692"/>
            <a:ext cx="683647" cy="681083"/>
          </a:xfrm>
          <a:custGeom>
            <a:rect b="b" l="l" r="r" t="t"/>
            <a:pathLst>
              <a:path extrusionOk="0" h="680704" w="683267">
                <a:moveTo>
                  <a:pt x="0" y="0"/>
                </a:moveTo>
                <a:lnTo>
                  <a:pt x="683267" y="0"/>
                </a:lnTo>
                <a:lnTo>
                  <a:pt x="683267" y="680704"/>
                </a:lnTo>
                <a:lnTo>
                  <a:pt x="0" y="680704"/>
                </a:lnTo>
                <a:lnTo>
                  <a:pt x="0" y="0"/>
                </a:lnTo>
                <a:close/>
              </a:path>
            </a:pathLst>
          </a:custGeom>
          <a:blipFill rotWithShape="1">
            <a:blip r:embed="rId15">
              <a:alphaModFix/>
            </a:blip>
            <a:stretch>
              <a:fillRect b="0" l="0" r="0" t="0"/>
            </a:stretch>
          </a:blipFill>
          <a:ln>
            <a:noFill/>
          </a:ln>
        </p:spPr>
      </p:sp>
      <p:sp>
        <p:nvSpPr>
          <p:cNvPr id="286" name="Google Shape;286;p9"/>
          <p:cNvSpPr/>
          <p:nvPr/>
        </p:nvSpPr>
        <p:spPr>
          <a:xfrm>
            <a:off x="15859778" y="5073041"/>
            <a:ext cx="1390424" cy="179017"/>
          </a:xfrm>
          <a:custGeom>
            <a:rect b="b" l="l" r="r" t="t"/>
            <a:pathLst>
              <a:path extrusionOk="0" h="179017" w="1390424">
                <a:moveTo>
                  <a:pt x="0" y="0"/>
                </a:moveTo>
                <a:lnTo>
                  <a:pt x="1390425" y="0"/>
                </a:lnTo>
                <a:lnTo>
                  <a:pt x="1390425" y="179018"/>
                </a:lnTo>
                <a:lnTo>
                  <a:pt x="0" y="179018"/>
                </a:lnTo>
                <a:lnTo>
                  <a:pt x="0" y="0"/>
                </a:lnTo>
                <a:close/>
              </a:path>
            </a:pathLst>
          </a:custGeom>
          <a:blipFill rotWithShape="1">
            <a:blip r:embed="rId13">
              <a:alphaModFix/>
            </a:blip>
            <a:stretch>
              <a:fillRect b="0" l="0" r="0" t="0"/>
            </a:stretch>
          </a:blipFill>
          <a:ln>
            <a:noFill/>
          </a:ln>
        </p:spPr>
      </p:sp>
      <p:sp>
        <p:nvSpPr>
          <p:cNvPr id="287" name="Google Shape;287;p9"/>
          <p:cNvSpPr/>
          <p:nvPr/>
        </p:nvSpPr>
        <p:spPr>
          <a:xfrm>
            <a:off x="1028700" y="5073041"/>
            <a:ext cx="1390424" cy="179017"/>
          </a:xfrm>
          <a:custGeom>
            <a:rect b="b" l="l" r="r" t="t"/>
            <a:pathLst>
              <a:path extrusionOk="0" h="179017" w="1390424">
                <a:moveTo>
                  <a:pt x="0" y="0"/>
                </a:moveTo>
                <a:lnTo>
                  <a:pt x="1390424" y="0"/>
                </a:lnTo>
                <a:lnTo>
                  <a:pt x="1390424" y="179018"/>
                </a:lnTo>
                <a:lnTo>
                  <a:pt x="0" y="179018"/>
                </a:lnTo>
                <a:lnTo>
                  <a:pt x="0" y="0"/>
                </a:lnTo>
                <a:close/>
              </a:path>
            </a:pathLst>
          </a:custGeom>
          <a:blipFill rotWithShape="1">
            <a:blip r:embed="rId14">
              <a:alphaModFix/>
            </a:blip>
            <a:stretch>
              <a:fillRect b="0" l="0" r="0" t="0"/>
            </a:stretch>
          </a:blipFill>
          <a:ln>
            <a:noFill/>
          </a:ln>
        </p:spPr>
      </p:sp>
      <p:grpSp>
        <p:nvGrpSpPr>
          <p:cNvPr id="288" name="Google Shape;288;p9"/>
          <p:cNvGrpSpPr/>
          <p:nvPr/>
        </p:nvGrpSpPr>
        <p:grpSpPr>
          <a:xfrm>
            <a:off x="328801" y="8263982"/>
            <a:ext cx="340744" cy="1717352"/>
            <a:chOff x="0" y="0"/>
            <a:chExt cx="454326" cy="2289802"/>
          </a:xfrm>
        </p:grpSpPr>
        <p:sp>
          <p:nvSpPr>
            <p:cNvPr id="289" name="Google Shape;289;p9"/>
            <p:cNvSpPr/>
            <p:nvPr/>
          </p:nvSpPr>
          <p:spPr>
            <a:xfrm>
              <a:off x="0" y="0"/>
              <a:ext cx="454326" cy="286225"/>
            </a:xfrm>
            <a:custGeom>
              <a:rect b="b" l="l" r="r" t="t"/>
              <a:pathLst>
                <a:path extrusionOk="0" h="286225" w="454326">
                  <a:moveTo>
                    <a:pt x="0" y="0"/>
                  </a:moveTo>
                  <a:lnTo>
                    <a:pt x="454326" y="0"/>
                  </a:lnTo>
                  <a:lnTo>
                    <a:pt x="454326" y="286225"/>
                  </a:lnTo>
                  <a:lnTo>
                    <a:pt x="0" y="286225"/>
                  </a:lnTo>
                  <a:lnTo>
                    <a:pt x="0" y="0"/>
                  </a:lnTo>
                  <a:close/>
                </a:path>
              </a:pathLst>
            </a:custGeom>
            <a:blipFill rotWithShape="1">
              <a:blip r:embed="rId16">
                <a:alphaModFix/>
              </a:blip>
              <a:stretch>
                <a:fillRect b="0" l="0" r="0" t="0"/>
              </a:stretch>
            </a:blipFill>
            <a:ln>
              <a:noFill/>
            </a:ln>
          </p:spPr>
        </p:sp>
        <p:sp>
          <p:nvSpPr>
            <p:cNvPr id="290" name="Google Shape;290;p9"/>
            <p:cNvSpPr/>
            <p:nvPr/>
          </p:nvSpPr>
          <p:spPr>
            <a:xfrm>
              <a:off x="0" y="2003577"/>
              <a:ext cx="454326" cy="286225"/>
            </a:xfrm>
            <a:custGeom>
              <a:rect b="b" l="l" r="r" t="t"/>
              <a:pathLst>
                <a:path extrusionOk="0" h="286225" w="454326">
                  <a:moveTo>
                    <a:pt x="0" y="0"/>
                  </a:moveTo>
                  <a:lnTo>
                    <a:pt x="454326" y="0"/>
                  </a:lnTo>
                  <a:lnTo>
                    <a:pt x="454326" y="286225"/>
                  </a:lnTo>
                  <a:lnTo>
                    <a:pt x="0" y="286225"/>
                  </a:lnTo>
                  <a:lnTo>
                    <a:pt x="0" y="0"/>
                  </a:lnTo>
                  <a:close/>
                </a:path>
              </a:pathLst>
            </a:custGeom>
            <a:blipFill rotWithShape="1">
              <a:blip r:embed="rId16">
                <a:alphaModFix/>
              </a:blip>
              <a:stretch>
                <a:fillRect b="0" l="0" r="0" t="0"/>
              </a:stretch>
            </a:blipFill>
            <a:ln>
              <a:noFill/>
            </a:ln>
          </p:spPr>
        </p:sp>
        <p:sp>
          <p:nvSpPr>
            <p:cNvPr id="291" name="Google Shape;291;p9"/>
            <p:cNvSpPr/>
            <p:nvPr/>
          </p:nvSpPr>
          <p:spPr>
            <a:xfrm>
              <a:off x="0" y="286225"/>
              <a:ext cx="454326" cy="286225"/>
            </a:xfrm>
            <a:custGeom>
              <a:rect b="b" l="l" r="r" t="t"/>
              <a:pathLst>
                <a:path extrusionOk="0" h="286225" w="454326">
                  <a:moveTo>
                    <a:pt x="0" y="0"/>
                  </a:moveTo>
                  <a:lnTo>
                    <a:pt x="454326" y="0"/>
                  </a:lnTo>
                  <a:lnTo>
                    <a:pt x="454326" y="286226"/>
                  </a:lnTo>
                  <a:lnTo>
                    <a:pt x="0" y="286226"/>
                  </a:lnTo>
                  <a:lnTo>
                    <a:pt x="0" y="0"/>
                  </a:lnTo>
                  <a:close/>
                </a:path>
              </a:pathLst>
            </a:custGeom>
            <a:blipFill rotWithShape="1">
              <a:blip r:embed="rId16">
                <a:alphaModFix/>
              </a:blip>
              <a:stretch>
                <a:fillRect b="0" l="0" r="0" t="0"/>
              </a:stretch>
            </a:blipFill>
            <a:ln>
              <a:noFill/>
            </a:ln>
          </p:spPr>
        </p:sp>
        <p:sp>
          <p:nvSpPr>
            <p:cNvPr id="292" name="Google Shape;292;p9"/>
            <p:cNvSpPr/>
            <p:nvPr/>
          </p:nvSpPr>
          <p:spPr>
            <a:xfrm>
              <a:off x="0" y="1717352"/>
              <a:ext cx="454326" cy="286225"/>
            </a:xfrm>
            <a:custGeom>
              <a:rect b="b" l="l" r="r" t="t"/>
              <a:pathLst>
                <a:path extrusionOk="0" h="286225" w="454326">
                  <a:moveTo>
                    <a:pt x="0" y="0"/>
                  </a:moveTo>
                  <a:lnTo>
                    <a:pt x="454326" y="0"/>
                  </a:lnTo>
                  <a:lnTo>
                    <a:pt x="454326" y="286225"/>
                  </a:lnTo>
                  <a:lnTo>
                    <a:pt x="0" y="286225"/>
                  </a:lnTo>
                  <a:lnTo>
                    <a:pt x="0" y="0"/>
                  </a:lnTo>
                  <a:close/>
                </a:path>
              </a:pathLst>
            </a:custGeom>
            <a:blipFill rotWithShape="1">
              <a:blip r:embed="rId16">
                <a:alphaModFix/>
              </a:blip>
              <a:stretch>
                <a:fillRect b="0" l="0" r="0" t="0"/>
              </a:stretch>
            </a:blipFill>
            <a:ln>
              <a:noFill/>
            </a:ln>
          </p:spPr>
        </p:sp>
        <p:sp>
          <p:nvSpPr>
            <p:cNvPr id="293" name="Google Shape;293;p9"/>
            <p:cNvSpPr/>
            <p:nvPr/>
          </p:nvSpPr>
          <p:spPr>
            <a:xfrm>
              <a:off x="0" y="1431126"/>
              <a:ext cx="454326" cy="286225"/>
            </a:xfrm>
            <a:custGeom>
              <a:rect b="b" l="l" r="r" t="t"/>
              <a:pathLst>
                <a:path extrusionOk="0" h="286225" w="454326">
                  <a:moveTo>
                    <a:pt x="0" y="0"/>
                  </a:moveTo>
                  <a:lnTo>
                    <a:pt x="454326" y="0"/>
                  </a:lnTo>
                  <a:lnTo>
                    <a:pt x="454326" y="286226"/>
                  </a:lnTo>
                  <a:lnTo>
                    <a:pt x="0" y="286226"/>
                  </a:lnTo>
                  <a:lnTo>
                    <a:pt x="0" y="0"/>
                  </a:lnTo>
                  <a:close/>
                </a:path>
              </a:pathLst>
            </a:custGeom>
            <a:blipFill rotWithShape="1">
              <a:blip r:embed="rId16">
                <a:alphaModFix/>
              </a:blip>
              <a:stretch>
                <a:fillRect b="0" l="0" r="0" t="0"/>
              </a:stretch>
            </a:blipFill>
            <a:ln>
              <a:noFill/>
            </a:ln>
          </p:spPr>
        </p:sp>
        <p:sp>
          <p:nvSpPr>
            <p:cNvPr id="294" name="Google Shape;294;p9"/>
            <p:cNvSpPr/>
            <p:nvPr/>
          </p:nvSpPr>
          <p:spPr>
            <a:xfrm>
              <a:off x="0" y="1144901"/>
              <a:ext cx="454326" cy="286225"/>
            </a:xfrm>
            <a:custGeom>
              <a:rect b="b" l="l" r="r" t="t"/>
              <a:pathLst>
                <a:path extrusionOk="0" h="286225" w="454326">
                  <a:moveTo>
                    <a:pt x="0" y="0"/>
                  </a:moveTo>
                  <a:lnTo>
                    <a:pt x="454326" y="0"/>
                  </a:lnTo>
                  <a:lnTo>
                    <a:pt x="454326" y="286225"/>
                  </a:lnTo>
                  <a:lnTo>
                    <a:pt x="0" y="286225"/>
                  </a:lnTo>
                  <a:lnTo>
                    <a:pt x="0" y="0"/>
                  </a:lnTo>
                  <a:close/>
                </a:path>
              </a:pathLst>
            </a:custGeom>
            <a:blipFill rotWithShape="1">
              <a:blip r:embed="rId16">
                <a:alphaModFix/>
              </a:blip>
              <a:stretch>
                <a:fillRect b="0" l="0" r="0" t="0"/>
              </a:stretch>
            </a:blipFill>
            <a:ln>
              <a:noFill/>
            </a:ln>
          </p:spPr>
        </p:sp>
        <p:sp>
          <p:nvSpPr>
            <p:cNvPr id="295" name="Google Shape;295;p9"/>
            <p:cNvSpPr/>
            <p:nvPr/>
          </p:nvSpPr>
          <p:spPr>
            <a:xfrm>
              <a:off x="0" y="858676"/>
              <a:ext cx="454326" cy="286225"/>
            </a:xfrm>
            <a:custGeom>
              <a:rect b="b" l="l" r="r" t="t"/>
              <a:pathLst>
                <a:path extrusionOk="0" h="286225" w="454326">
                  <a:moveTo>
                    <a:pt x="0" y="0"/>
                  </a:moveTo>
                  <a:lnTo>
                    <a:pt x="454326" y="0"/>
                  </a:lnTo>
                  <a:lnTo>
                    <a:pt x="454326" y="286225"/>
                  </a:lnTo>
                  <a:lnTo>
                    <a:pt x="0" y="286225"/>
                  </a:lnTo>
                  <a:lnTo>
                    <a:pt x="0" y="0"/>
                  </a:lnTo>
                  <a:close/>
                </a:path>
              </a:pathLst>
            </a:custGeom>
            <a:blipFill rotWithShape="1">
              <a:blip r:embed="rId16">
                <a:alphaModFix/>
              </a:blip>
              <a:stretch>
                <a:fillRect b="0" l="0" r="0" t="0"/>
              </a:stretch>
            </a:blipFill>
            <a:ln>
              <a:noFill/>
            </a:ln>
          </p:spPr>
        </p:sp>
        <p:sp>
          <p:nvSpPr>
            <p:cNvPr id="296" name="Google Shape;296;p9"/>
            <p:cNvSpPr/>
            <p:nvPr/>
          </p:nvSpPr>
          <p:spPr>
            <a:xfrm>
              <a:off x="0" y="572451"/>
              <a:ext cx="454326" cy="286225"/>
            </a:xfrm>
            <a:custGeom>
              <a:rect b="b" l="l" r="r" t="t"/>
              <a:pathLst>
                <a:path extrusionOk="0" h="286225" w="454326">
                  <a:moveTo>
                    <a:pt x="0" y="0"/>
                  </a:moveTo>
                  <a:lnTo>
                    <a:pt x="454326" y="0"/>
                  </a:lnTo>
                  <a:lnTo>
                    <a:pt x="454326" y="286225"/>
                  </a:lnTo>
                  <a:lnTo>
                    <a:pt x="0" y="286225"/>
                  </a:lnTo>
                  <a:lnTo>
                    <a:pt x="0" y="0"/>
                  </a:lnTo>
                  <a:close/>
                </a:path>
              </a:pathLst>
            </a:custGeom>
            <a:blipFill rotWithShape="1">
              <a:blip r:embed="rId16">
                <a:alphaModFix/>
              </a:blip>
              <a:stretch>
                <a:fillRect b="0" l="0" r="0" t="0"/>
              </a:stretch>
            </a:blipFill>
            <a:ln>
              <a:noFill/>
            </a:ln>
          </p:spPr>
        </p:sp>
      </p:grpSp>
      <p:sp>
        <p:nvSpPr>
          <p:cNvPr id="297" name="Google Shape;297;p9"/>
          <p:cNvSpPr/>
          <p:nvPr/>
        </p:nvSpPr>
        <p:spPr>
          <a:xfrm>
            <a:off x="17219789" y="263295"/>
            <a:ext cx="827749" cy="140717"/>
          </a:xfrm>
          <a:custGeom>
            <a:rect b="b" l="l" r="r" t="t"/>
            <a:pathLst>
              <a:path extrusionOk="0" h="140717" w="827749">
                <a:moveTo>
                  <a:pt x="0" y="0"/>
                </a:moveTo>
                <a:lnTo>
                  <a:pt x="827749" y="0"/>
                </a:lnTo>
                <a:lnTo>
                  <a:pt x="827749" y="140717"/>
                </a:lnTo>
                <a:lnTo>
                  <a:pt x="0" y="140717"/>
                </a:lnTo>
                <a:lnTo>
                  <a:pt x="0" y="0"/>
                </a:lnTo>
                <a:close/>
              </a:path>
            </a:pathLst>
          </a:custGeom>
          <a:blipFill rotWithShape="1">
            <a:blip r:embed="rId17">
              <a:alphaModFix/>
            </a:blip>
            <a:stretch>
              <a:fillRect b="0" l="0" r="0" t="0"/>
            </a:stretch>
          </a:blipFill>
          <a:ln>
            <a:noFill/>
          </a:ln>
        </p:spPr>
      </p:sp>
      <p:sp>
        <p:nvSpPr>
          <p:cNvPr id="298" name="Google Shape;298;p9"/>
          <p:cNvSpPr/>
          <p:nvPr/>
        </p:nvSpPr>
        <p:spPr>
          <a:xfrm>
            <a:off x="17219789" y="404012"/>
            <a:ext cx="827749" cy="140717"/>
          </a:xfrm>
          <a:custGeom>
            <a:rect b="b" l="l" r="r" t="t"/>
            <a:pathLst>
              <a:path extrusionOk="0" h="140717" w="827749">
                <a:moveTo>
                  <a:pt x="0" y="0"/>
                </a:moveTo>
                <a:lnTo>
                  <a:pt x="827749" y="0"/>
                </a:lnTo>
                <a:lnTo>
                  <a:pt x="827749" y="140718"/>
                </a:lnTo>
                <a:lnTo>
                  <a:pt x="0" y="140718"/>
                </a:lnTo>
                <a:lnTo>
                  <a:pt x="0" y="0"/>
                </a:lnTo>
                <a:close/>
              </a:path>
            </a:pathLst>
          </a:custGeom>
          <a:blipFill rotWithShape="1">
            <a:blip r:embed="rId17">
              <a:alphaModFix/>
            </a:blip>
            <a:stretch>
              <a:fillRect b="0" l="0" r="0" t="0"/>
            </a:stretch>
          </a:blipFill>
          <a:ln>
            <a:noFill/>
          </a:ln>
        </p:spPr>
      </p:sp>
      <p:sp>
        <p:nvSpPr>
          <p:cNvPr id="299" name="Google Shape;299;p9"/>
          <p:cNvSpPr/>
          <p:nvPr/>
        </p:nvSpPr>
        <p:spPr>
          <a:xfrm>
            <a:off x="17219789" y="544730"/>
            <a:ext cx="827749" cy="140717"/>
          </a:xfrm>
          <a:custGeom>
            <a:rect b="b" l="l" r="r" t="t"/>
            <a:pathLst>
              <a:path extrusionOk="0" h="140717" w="827749">
                <a:moveTo>
                  <a:pt x="0" y="0"/>
                </a:moveTo>
                <a:lnTo>
                  <a:pt x="827749" y="0"/>
                </a:lnTo>
                <a:lnTo>
                  <a:pt x="827749" y="140717"/>
                </a:lnTo>
                <a:lnTo>
                  <a:pt x="0" y="140717"/>
                </a:lnTo>
                <a:lnTo>
                  <a:pt x="0" y="0"/>
                </a:lnTo>
                <a:close/>
              </a:path>
            </a:pathLst>
          </a:custGeom>
          <a:blipFill rotWithShape="1">
            <a:blip r:embed="rId17">
              <a:alphaModFix/>
            </a:blip>
            <a:stretch>
              <a:fillRect b="0" l="0" r="0" t="0"/>
            </a:stretch>
          </a:blipFill>
          <a:ln>
            <a:noFill/>
          </a:ln>
        </p:spPr>
      </p:sp>
      <p:sp>
        <p:nvSpPr>
          <p:cNvPr id="300" name="Google Shape;300;p9"/>
          <p:cNvSpPr txBox="1"/>
          <p:nvPr/>
        </p:nvSpPr>
        <p:spPr>
          <a:xfrm>
            <a:off x="7178098" y="4400539"/>
            <a:ext cx="3931804" cy="1354531"/>
          </a:xfrm>
          <a:prstGeom prst="rect">
            <a:avLst/>
          </a:prstGeom>
          <a:noFill/>
          <a:ln>
            <a:noFill/>
          </a:ln>
        </p:spPr>
        <p:txBody>
          <a:bodyPr anchorCtr="0" anchor="t" bIns="0" lIns="0" spcFirstLastPara="1" rIns="0" wrap="square" tIns="0">
            <a:spAutoFit/>
          </a:bodyPr>
          <a:lstStyle/>
          <a:p>
            <a:pPr indent="0" lvl="0" marL="0" marR="0" rtl="0" algn="ctr">
              <a:lnSpc>
                <a:spcPct val="118017"/>
              </a:lnSpc>
              <a:spcBef>
                <a:spcPts val="0"/>
              </a:spcBef>
              <a:spcAft>
                <a:spcPts val="0"/>
              </a:spcAft>
              <a:buNone/>
            </a:pPr>
            <a:r>
              <a:rPr b="1" i="0" lang="en-US" sz="4529" u="none" cap="none" strike="noStrike">
                <a:solidFill>
                  <a:srgbClr val="0B2E65"/>
                </a:solidFill>
                <a:latin typeface="Montserrat"/>
                <a:ea typeface="Montserrat"/>
                <a:cs typeface="Montserrat"/>
                <a:sym typeface="Montserrat"/>
              </a:rPr>
              <a:t>HƯỚNG PHÁT TRIỂN</a:t>
            </a:r>
            <a:endParaRPr/>
          </a:p>
        </p:txBody>
      </p:sp>
      <p:sp>
        <p:nvSpPr>
          <p:cNvPr id="301" name="Google Shape;301;p9"/>
          <p:cNvSpPr txBox="1"/>
          <p:nvPr/>
        </p:nvSpPr>
        <p:spPr>
          <a:xfrm>
            <a:off x="13061951" y="1546777"/>
            <a:ext cx="3820500" cy="274230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1" i="0" lang="en-US" sz="2699" u="none" cap="none" strike="noStrike">
                <a:solidFill>
                  <a:srgbClr val="000000"/>
                </a:solidFill>
                <a:latin typeface="Montserrat"/>
                <a:ea typeface="Montserrat"/>
                <a:cs typeface="Montserrat"/>
                <a:sym typeface="Montserrat"/>
              </a:rPr>
              <a:t>Cân bằng lại bộ dữ liệu bằng cách</a:t>
            </a:r>
            <a:r>
              <a:rPr b="1" lang="en-US" sz="2699">
                <a:latin typeface="Montserrat"/>
                <a:ea typeface="Montserrat"/>
                <a:cs typeface="Montserrat"/>
                <a:sym typeface="Montserrat"/>
              </a:rPr>
              <a:t> tổng hợp </a:t>
            </a:r>
            <a:r>
              <a:rPr b="1" i="0" lang="en-US" sz="2699" u="none" cap="none" strike="noStrike">
                <a:solidFill>
                  <a:srgbClr val="000000"/>
                </a:solidFill>
                <a:latin typeface="Montserrat"/>
                <a:ea typeface="Montserrat"/>
                <a:cs typeface="Montserrat"/>
                <a:sym typeface="Montserrat"/>
              </a:rPr>
              <a:t>thêm hoặc chỉnh sửa lại.</a:t>
            </a:r>
            <a:endParaRPr b="1"/>
          </a:p>
          <a:p>
            <a:pPr indent="0" lvl="0" marL="0" marR="0" rtl="0" algn="l">
              <a:lnSpc>
                <a:spcPct val="140014"/>
              </a:lnSpc>
              <a:spcBef>
                <a:spcPts val="0"/>
              </a:spcBef>
              <a:spcAft>
                <a:spcPts val="0"/>
              </a:spcAft>
              <a:buNone/>
            </a:pPr>
            <a:r>
              <a:t/>
            </a:r>
            <a:endParaRPr b="0" i="0" sz="2699" u="none" cap="none" strike="noStrike">
              <a:solidFill>
                <a:srgbClr val="000000"/>
              </a:solidFill>
              <a:latin typeface="Montserrat"/>
              <a:ea typeface="Montserrat"/>
              <a:cs typeface="Montserrat"/>
              <a:sym typeface="Montserrat"/>
            </a:endParaRPr>
          </a:p>
        </p:txBody>
      </p:sp>
      <p:sp>
        <p:nvSpPr>
          <p:cNvPr id="302" name="Google Shape;302;p9"/>
          <p:cNvSpPr txBox="1"/>
          <p:nvPr/>
        </p:nvSpPr>
        <p:spPr>
          <a:xfrm>
            <a:off x="1365078" y="6680753"/>
            <a:ext cx="3842100" cy="2160600"/>
          </a:xfrm>
          <a:prstGeom prst="rect">
            <a:avLst/>
          </a:prstGeom>
          <a:noFill/>
          <a:ln>
            <a:noFill/>
          </a:ln>
        </p:spPr>
        <p:txBody>
          <a:bodyPr anchorCtr="0" anchor="t" bIns="0" lIns="0" spcFirstLastPara="1" rIns="0" wrap="square" tIns="0">
            <a:spAutoFit/>
          </a:bodyPr>
          <a:lstStyle/>
          <a:p>
            <a:pPr indent="0" lvl="0" marL="0" marR="0" rtl="0" algn="just">
              <a:lnSpc>
                <a:spcPct val="139962"/>
              </a:lnSpc>
              <a:spcBef>
                <a:spcPts val="0"/>
              </a:spcBef>
              <a:spcAft>
                <a:spcPts val="0"/>
              </a:spcAft>
              <a:buNone/>
            </a:pPr>
            <a:r>
              <a:rPr b="1" i="0" lang="en-US" sz="2700" u="none" cap="none" strike="noStrike">
                <a:solidFill>
                  <a:srgbClr val="FFFFFF"/>
                </a:solidFill>
                <a:latin typeface="Montserrat"/>
                <a:ea typeface="Montserrat"/>
                <a:cs typeface="Montserrat"/>
                <a:sym typeface="Montserrat"/>
              </a:rPr>
              <a:t>Sử dụng thêm các thuật toán Optimizers để tối ưu hóa hàm mục tiêu.</a:t>
            </a:r>
            <a:endParaRPr/>
          </a:p>
        </p:txBody>
      </p:sp>
      <p:sp>
        <p:nvSpPr>
          <p:cNvPr id="303" name="Google Shape;303;p9"/>
          <p:cNvSpPr txBox="1"/>
          <p:nvPr/>
        </p:nvSpPr>
        <p:spPr>
          <a:xfrm>
            <a:off x="1433602" y="1824148"/>
            <a:ext cx="3705000" cy="997200"/>
          </a:xfrm>
          <a:prstGeom prst="rect">
            <a:avLst/>
          </a:prstGeom>
          <a:noFill/>
          <a:ln>
            <a:noFill/>
          </a:ln>
        </p:spPr>
        <p:txBody>
          <a:bodyPr anchorCtr="0" anchor="t" bIns="0" lIns="0" spcFirstLastPara="1" rIns="0" wrap="square" tIns="0">
            <a:spAutoFit/>
          </a:bodyPr>
          <a:lstStyle/>
          <a:p>
            <a:pPr indent="0" lvl="0" marL="0" marR="0" rtl="0" algn="just">
              <a:lnSpc>
                <a:spcPct val="139962"/>
              </a:lnSpc>
              <a:spcBef>
                <a:spcPts val="0"/>
              </a:spcBef>
              <a:spcAft>
                <a:spcPts val="0"/>
              </a:spcAft>
              <a:buNone/>
            </a:pPr>
            <a:r>
              <a:rPr b="1" lang="en-US" sz="2700">
                <a:latin typeface="Montserrat"/>
                <a:ea typeface="Montserrat"/>
                <a:cs typeface="Montserrat"/>
                <a:sym typeface="Montserrat"/>
              </a:rPr>
              <a:t>Thử thêm  một số mô hình khác.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