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Nunito Sans" panose="020F0502020204030204" pitchFamily="2" charset="0"/>
      <p:regular r:id="rId13"/>
    </p:embeddedFont>
    <p:embeddedFont>
      <p:font typeface="Nunito Sans Bold" panose="020B0604020202020204" charset="0"/>
      <p:regular r:id="rId14"/>
    </p:embeddedFont>
    <p:embeddedFont>
      <p:font typeface="Nunito Sans Heavy" panose="020B0604020202020204" charset="0"/>
      <p:regular r:id="rId15"/>
    </p:embeddedFont>
    <p:embeddedFont>
      <p:font typeface="Nunito Sans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9" name="Freeform 9"/>
          <p:cNvSpPr/>
          <p:nvPr/>
        </p:nvSpPr>
        <p:spPr>
          <a:xfrm flipH="1">
            <a:off x="0" y="8618398"/>
            <a:ext cx="5173960" cy="1668602"/>
          </a:xfrm>
          <a:custGeom>
            <a:avLst/>
            <a:gdLst/>
            <a:ahLst/>
            <a:cxnLst/>
            <a:rect l="l" t="t" r="r" b="b"/>
            <a:pathLst>
              <a:path w="5173960" h="1668602">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0" name="Freeform 10"/>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1" name="Freeform 11"/>
          <p:cNvSpPr/>
          <p:nvPr/>
        </p:nvSpPr>
        <p:spPr>
          <a:xfrm>
            <a:off x="1028700" y="625751"/>
            <a:ext cx="2261322" cy="1820364"/>
          </a:xfrm>
          <a:custGeom>
            <a:avLst/>
            <a:gdLst/>
            <a:ahLst/>
            <a:cxnLst/>
            <a:rect l="l" t="t" r="r" b="b"/>
            <a:pathLst>
              <a:path w="2261322" h="1820364">
                <a:moveTo>
                  <a:pt x="0" y="0"/>
                </a:moveTo>
                <a:lnTo>
                  <a:pt x="2261322" y="0"/>
                </a:lnTo>
                <a:lnTo>
                  <a:pt x="2261322" y="1820364"/>
                </a:lnTo>
                <a:lnTo>
                  <a:pt x="0" y="1820364"/>
                </a:lnTo>
                <a:lnTo>
                  <a:pt x="0" y="0"/>
                </a:lnTo>
                <a:close/>
              </a:path>
            </a:pathLst>
          </a:custGeom>
          <a:blipFill>
            <a:blip r:embed="rId6"/>
            <a:stretch>
              <a:fillRect/>
            </a:stretch>
          </a:blipFill>
        </p:spPr>
        <p:txBody>
          <a:bodyPr/>
          <a:lstStyle/>
          <a:p>
            <a:endParaRPr lang="vi-VN"/>
          </a:p>
        </p:txBody>
      </p:sp>
      <p:sp>
        <p:nvSpPr>
          <p:cNvPr id="12" name="TextBox 12"/>
          <p:cNvSpPr txBox="1"/>
          <p:nvPr/>
        </p:nvSpPr>
        <p:spPr>
          <a:xfrm>
            <a:off x="1028700" y="2954272"/>
            <a:ext cx="16230600" cy="27971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 PHÂN TÍCH VÀ DỰ ĐOÁN </a:t>
            </a:r>
          </a:p>
          <a:p>
            <a:pPr algn="ctr">
              <a:lnSpc>
                <a:spcPts val="11200"/>
              </a:lnSpc>
            </a:pPr>
            <a:r>
              <a:rPr lang="en-US" sz="8000" b="1">
                <a:solidFill>
                  <a:srgbClr val="004AAD"/>
                </a:solidFill>
                <a:latin typeface="Nunito Sans Heavy"/>
                <a:ea typeface="Nunito Sans Heavy"/>
                <a:cs typeface="Nunito Sans Heavy"/>
                <a:sym typeface="Nunito Sans Heavy"/>
              </a:rPr>
              <a:t> NGUY CƠ NHỒI MÁU CƠ TIM</a:t>
            </a:r>
          </a:p>
        </p:txBody>
      </p:sp>
      <p:sp>
        <p:nvSpPr>
          <p:cNvPr id="13" name="TextBox 13"/>
          <p:cNvSpPr txBox="1"/>
          <p:nvPr/>
        </p:nvSpPr>
        <p:spPr>
          <a:xfrm>
            <a:off x="2586980" y="8189751"/>
            <a:ext cx="13969278" cy="771500"/>
          </a:xfrm>
          <a:prstGeom prst="rect">
            <a:avLst/>
          </a:prstGeom>
        </p:spPr>
        <p:txBody>
          <a:bodyPr lIns="0" tIns="0" rIns="0" bIns="0" rtlCol="0" anchor="t">
            <a:spAutoFit/>
          </a:bodyPr>
          <a:lstStyle/>
          <a:p>
            <a:pPr algn="ctr">
              <a:lnSpc>
                <a:spcPts val="6299"/>
              </a:lnSpc>
            </a:pPr>
            <a:r>
              <a:rPr lang="en-US" sz="4500">
                <a:solidFill>
                  <a:srgbClr val="000000"/>
                </a:solidFill>
                <a:latin typeface="Nunito Sans"/>
                <a:ea typeface="Nunito Sans"/>
                <a:cs typeface="Nunito Sans"/>
                <a:sym typeface="Nunito Sans"/>
              </a:rPr>
              <a:t>Nhóm 21, Nguyễn Hồng Cát Thy - 21522665</a:t>
            </a:r>
          </a:p>
        </p:txBody>
      </p:sp>
      <p:sp>
        <p:nvSpPr>
          <p:cNvPr id="14" name="TextBox 14"/>
          <p:cNvSpPr txBox="1"/>
          <p:nvPr/>
        </p:nvSpPr>
        <p:spPr>
          <a:xfrm>
            <a:off x="3290022" y="981075"/>
            <a:ext cx="11156879" cy="422231"/>
          </a:xfrm>
          <a:prstGeom prst="rect">
            <a:avLst/>
          </a:prstGeom>
        </p:spPr>
        <p:txBody>
          <a:bodyPr lIns="0" tIns="0" rIns="0" bIns="0" rtlCol="0" anchor="t">
            <a:spAutoFit/>
          </a:bodyPr>
          <a:lstStyle/>
          <a:p>
            <a:pPr algn="ctr">
              <a:lnSpc>
                <a:spcPts val="3499"/>
              </a:lnSpc>
            </a:pPr>
            <a:r>
              <a:rPr lang="en-US" sz="2499">
                <a:solidFill>
                  <a:srgbClr val="004AAD"/>
                </a:solidFill>
                <a:latin typeface="Nunito Sans"/>
                <a:ea typeface="Nunito Sans"/>
                <a:cs typeface="Nunito Sans"/>
                <a:sym typeface="Nunito Sans"/>
              </a:rPr>
              <a:t>Trường Đại học Công Nghệ Thông Tin - Khoa khoa học và Kỹ Thuật Thông 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TextBox 12"/>
          <p:cNvSpPr txBox="1"/>
          <p:nvPr/>
        </p:nvSpPr>
        <p:spPr>
          <a:xfrm>
            <a:off x="3273691" y="1718706"/>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Kết luận</a:t>
            </a:r>
          </a:p>
        </p:txBody>
      </p:sp>
      <p:sp>
        <p:nvSpPr>
          <p:cNvPr id="13" name="TextBox 13"/>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05</a:t>
            </a:r>
          </a:p>
        </p:txBody>
      </p:sp>
      <p:sp>
        <p:nvSpPr>
          <p:cNvPr id="14" name="TextBox 14"/>
          <p:cNvSpPr txBox="1"/>
          <p:nvPr/>
        </p:nvSpPr>
        <p:spPr>
          <a:xfrm>
            <a:off x="1028700" y="3453714"/>
            <a:ext cx="16230600" cy="5315198"/>
          </a:xfrm>
          <a:prstGeom prst="rect">
            <a:avLst/>
          </a:prstGeom>
        </p:spPr>
        <p:txBody>
          <a:bodyPr lIns="0" tIns="0" rIns="0" bIns="0" rtlCol="0" anchor="t">
            <a:spAutoFit/>
          </a:bodyPr>
          <a:lstStyle/>
          <a:p>
            <a:pPr algn="just">
              <a:lnSpc>
                <a:spcPts val="4200"/>
              </a:lnSpc>
            </a:pPr>
            <a:r>
              <a:rPr lang="en-US" sz="3000">
                <a:solidFill>
                  <a:srgbClr val="000000"/>
                </a:solidFill>
                <a:latin typeface="Nunito Sans"/>
                <a:ea typeface="Nunito Sans"/>
                <a:cs typeface="Nunito Sans"/>
                <a:sym typeface="Nunito Sans"/>
              </a:rPr>
              <a:t> Đề tài đã thành công trong việc phân tích và dự đoán nguy cơ nhồi máu cơ tim dựa trên bộ dữ liệu "Heart Attack Analysis &amp; Prediction Dataset". Qua quá trình tiền xử lý dữ liệu như làm sạch, loại bỏ giá trị trùng lặp và xử lý ngoại lai bằng phương pháp IQR, nhóm đã chuẩn bị một bộ dữ liệu sạch, sẵn sàng cho việc huấn luyện mô hình.</a:t>
            </a:r>
          </a:p>
          <a:p>
            <a:pPr algn="just">
              <a:lnSpc>
                <a:spcPts val="4200"/>
              </a:lnSpc>
            </a:pPr>
            <a:r>
              <a:rPr lang="en-US" sz="3000">
                <a:solidFill>
                  <a:srgbClr val="000000"/>
                </a:solidFill>
                <a:latin typeface="Nunito Sans"/>
                <a:ea typeface="Nunito Sans"/>
                <a:cs typeface="Nunito Sans"/>
                <a:sym typeface="Nunito Sans"/>
              </a:rPr>
              <a:t> Nhóm đã áp dụng các mô hình học máy như Logistic Regression, K-Nearest Neighbors, SVC, Decision Tree, Random Forest, Gradient Boosting và XGBoost. Trong đó, Logistic Regression đạt hiệu suất cao nhất với độ chính xác 85,2%, recall 81% và precision 93,7%. Các mô hình Random Forest và Gradient Boosting cũng thể hiện kết quả ấn tượng với độ chính xác trên 80%.</a:t>
            </a:r>
          </a:p>
          <a:p>
            <a:pPr algn="just">
              <a:lnSpc>
                <a:spcPts val="4200"/>
              </a:lnSpc>
            </a:pPr>
            <a:r>
              <a:rPr lang="en-US" sz="3000">
                <a:solidFill>
                  <a:srgbClr val="000000"/>
                </a:solidFill>
                <a:latin typeface="Nunito Sans"/>
                <a:ea typeface="Nunito Sans"/>
                <a:cs typeface="Nunito Sans"/>
                <a:sym typeface="Nunito Sans"/>
              </a:rPr>
              <a:t>Những gì chưa làm được: Tối ưu hóa mô hình học máy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9" name="TextBox 9"/>
          <p:cNvSpPr txBox="1"/>
          <p:nvPr/>
        </p:nvSpPr>
        <p:spPr>
          <a:xfrm>
            <a:off x="2586980" y="3954463"/>
            <a:ext cx="13114040" cy="2139949"/>
          </a:xfrm>
          <a:prstGeom prst="rect">
            <a:avLst/>
          </a:prstGeom>
        </p:spPr>
        <p:txBody>
          <a:bodyPr lIns="0" tIns="0" rIns="0" bIns="0" rtlCol="0" anchor="t">
            <a:spAutoFit/>
          </a:bodyPr>
          <a:lstStyle/>
          <a:p>
            <a:pPr algn="ctr">
              <a:lnSpc>
                <a:spcPts val="17500"/>
              </a:lnSpc>
            </a:pPr>
            <a:r>
              <a:rPr lang="en-US" sz="12500" b="1">
                <a:solidFill>
                  <a:srgbClr val="004AAD"/>
                </a:solidFill>
                <a:latin typeface="Nunito Sans Heavy"/>
                <a:ea typeface="Nunito Sans Heavy"/>
                <a:cs typeface="Nunito Sans Heavy"/>
                <a:sym typeface="Nunito Sans Heavy"/>
              </a:rPr>
              <a:t>Thank You</a:t>
            </a:r>
          </a:p>
        </p:txBody>
      </p:sp>
      <p:sp>
        <p:nvSpPr>
          <p:cNvPr id="10" name="Freeform 10"/>
          <p:cNvSpPr/>
          <p:nvPr/>
        </p:nvSpPr>
        <p:spPr>
          <a:xfrm flipH="1">
            <a:off x="0" y="8618398"/>
            <a:ext cx="5173960" cy="1668602"/>
          </a:xfrm>
          <a:custGeom>
            <a:avLst/>
            <a:gdLst/>
            <a:ahLst/>
            <a:cxnLst/>
            <a:rect l="l" t="t" r="r" b="b"/>
            <a:pathLst>
              <a:path w="5173960" h="1668602">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1" name="Freeform 11"/>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2" name="Freeform 12"/>
          <p:cNvSpPr/>
          <p:nvPr/>
        </p:nvSpPr>
        <p:spPr>
          <a:xfrm>
            <a:off x="1028700" y="625751"/>
            <a:ext cx="2261322" cy="1820364"/>
          </a:xfrm>
          <a:custGeom>
            <a:avLst/>
            <a:gdLst/>
            <a:ahLst/>
            <a:cxnLst/>
            <a:rect l="l" t="t" r="r" b="b"/>
            <a:pathLst>
              <a:path w="2261322" h="1820364">
                <a:moveTo>
                  <a:pt x="0" y="0"/>
                </a:moveTo>
                <a:lnTo>
                  <a:pt x="2261322" y="0"/>
                </a:lnTo>
                <a:lnTo>
                  <a:pt x="2261322" y="1820364"/>
                </a:lnTo>
                <a:lnTo>
                  <a:pt x="0" y="1820364"/>
                </a:lnTo>
                <a:lnTo>
                  <a:pt x="0" y="0"/>
                </a:lnTo>
                <a:close/>
              </a:path>
            </a:pathLst>
          </a:custGeom>
          <a:blipFill>
            <a:blip r:embed="rId6"/>
            <a:stretch>
              <a:fillRect/>
            </a:stretch>
          </a:blipFill>
        </p:spPr>
        <p:txBody>
          <a:bodyPr/>
          <a:lstStyle/>
          <a:p>
            <a:endParaRPr lang="vi-VN"/>
          </a:p>
        </p:txBody>
      </p:sp>
      <p:sp>
        <p:nvSpPr>
          <p:cNvPr id="13" name="TextBox 13"/>
          <p:cNvSpPr txBox="1"/>
          <p:nvPr/>
        </p:nvSpPr>
        <p:spPr>
          <a:xfrm>
            <a:off x="3290022" y="981075"/>
            <a:ext cx="11156879" cy="422231"/>
          </a:xfrm>
          <a:prstGeom prst="rect">
            <a:avLst/>
          </a:prstGeom>
        </p:spPr>
        <p:txBody>
          <a:bodyPr lIns="0" tIns="0" rIns="0" bIns="0" rtlCol="0" anchor="t">
            <a:spAutoFit/>
          </a:bodyPr>
          <a:lstStyle/>
          <a:p>
            <a:pPr algn="ctr">
              <a:lnSpc>
                <a:spcPts val="3499"/>
              </a:lnSpc>
            </a:pPr>
            <a:r>
              <a:rPr lang="en-US" sz="2499">
                <a:solidFill>
                  <a:srgbClr val="004AAD"/>
                </a:solidFill>
                <a:latin typeface="Nunito Sans"/>
                <a:ea typeface="Nunito Sans"/>
                <a:cs typeface="Nunito Sans"/>
                <a:sym typeface="Nunito Sans"/>
              </a:rPr>
              <a:t>Trường Đại học Công Nghệ Thông Tin - Khoa khoa học và Kỹ Thuật Thông Tin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9" name="AutoShape 9"/>
          <p:cNvSpPr/>
          <p:nvPr/>
        </p:nvSpPr>
        <p:spPr>
          <a:xfrm>
            <a:off x="10030827" y="1049910"/>
            <a:ext cx="7228473" cy="0"/>
          </a:xfrm>
          <a:prstGeom prst="line">
            <a:avLst/>
          </a:prstGeom>
          <a:ln w="38100" cap="flat">
            <a:solidFill>
              <a:srgbClr val="004AAD"/>
            </a:solidFill>
            <a:prstDash val="solid"/>
            <a:headEnd type="none" w="sm" len="sm"/>
            <a:tailEnd type="none" w="sm" len="sm"/>
          </a:ln>
        </p:spPr>
        <p:txBody>
          <a:bodyPr/>
          <a:lstStyle/>
          <a:p>
            <a:endParaRPr lang="vi-VN"/>
          </a:p>
        </p:txBody>
      </p:sp>
      <p:sp>
        <p:nvSpPr>
          <p:cNvPr id="10" name="AutoShape 10"/>
          <p:cNvSpPr/>
          <p:nvPr/>
        </p:nvSpPr>
        <p:spPr>
          <a:xfrm>
            <a:off x="10030827" y="9237090"/>
            <a:ext cx="7228473" cy="0"/>
          </a:xfrm>
          <a:prstGeom prst="line">
            <a:avLst/>
          </a:prstGeom>
          <a:ln w="38100" cap="flat">
            <a:solidFill>
              <a:srgbClr val="004AAD"/>
            </a:solidFill>
            <a:prstDash val="solid"/>
            <a:headEnd type="none" w="sm" len="sm"/>
            <a:tailEnd type="none" w="sm" len="sm"/>
          </a:ln>
        </p:spPr>
        <p:txBody>
          <a:bodyPr/>
          <a:lstStyle/>
          <a:p>
            <a:endParaRPr lang="vi-VN"/>
          </a:p>
        </p:txBody>
      </p:sp>
      <p:sp>
        <p:nvSpPr>
          <p:cNvPr id="11" name="AutoShape 11"/>
          <p:cNvSpPr/>
          <p:nvPr/>
        </p:nvSpPr>
        <p:spPr>
          <a:xfrm>
            <a:off x="10030827" y="7625106"/>
            <a:ext cx="7228473" cy="0"/>
          </a:xfrm>
          <a:prstGeom prst="line">
            <a:avLst/>
          </a:prstGeom>
          <a:ln w="38100" cap="flat">
            <a:solidFill>
              <a:srgbClr val="004AAD"/>
            </a:solidFill>
            <a:prstDash val="solid"/>
            <a:headEnd type="none" w="sm" len="sm"/>
            <a:tailEnd type="none" w="sm" len="sm"/>
          </a:ln>
        </p:spPr>
        <p:txBody>
          <a:bodyPr/>
          <a:lstStyle/>
          <a:p>
            <a:endParaRPr lang="vi-VN"/>
          </a:p>
        </p:txBody>
      </p:sp>
      <p:sp>
        <p:nvSpPr>
          <p:cNvPr id="12" name="AutoShape 12"/>
          <p:cNvSpPr/>
          <p:nvPr/>
        </p:nvSpPr>
        <p:spPr>
          <a:xfrm>
            <a:off x="10030827" y="5970702"/>
            <a:ext cx="7228473" cy="0"/>
          </a:xfrm>
          <a:prstGeom prst="line">
            <a:avLst/>
          </a:prstGeom>
          <a:ln w="38100" cap="flat">
            <a:solidFill>
              <a:srgbClr val="004AAD"/>
            </a:solidFill>
            <a:prstDash val="solid"/>
            <a:headEnd type="none" w="sm" len="sm"/>
            <a:tailEnd type="none" w="sm" len="sm"/>
          </a:ln>
        </p:spPr>
        <p:txBody>
          <a:bodyPr/>
          <a:lstStyle/>
          <a:p>
            <a:endParaRPr lang="vi-VN"/>
          </a:p>
        </p:txBody>
      </p:sp>
      <p:sp>
        <p:nvSpPr>
          <p:cNvPr id="13" name="AutoShape 13"/>
          <p:cNvSpPr/>
          <p:nvPr/>
        </p:nvSpPr>
        <p:spPr>
          <a:xfrm>
            <a:off x="10030827" y="4305693"/>
            <a:ext cx="7228473" cy="0"/>
          </a:xfrm>
          <a:prstGeom prst="line">
            <a:avLst/>
          </a:prstGeom>
          <a:ln w="38100" cap="flat">
            <a:solidFill>
              <a:srgbClr val="004AAD"/>
            </a:solidFill>
            <a:prstDash val="solid"/>
            <a:headEnd type="none" w="sm" len="sm"/>
            <a:tailEnd type="none" w="sm" len="sm"/>
          </a:ln>
        </p:spPr>
        <p:txBody>
          <a:bodyPr/>
          <a:lstStyle/>
          <a:p>
            <a:endParaRPr lang="vi-VN"/>
          </a:p>
        </p:txBody>
      </p:sp>
      <p:sp>
        <p:nvSpPr>
          <p:cNvPr id="14" name="AutoShape 14"/>
          <p:cNvSpPr/>
          <p:nvPr/>
        </p:nvSpPr>
        <p:spPr>
          <a:xfrm>
            <a:off x="10030827" y="2661894"/>
            <a:ext cx="7228473" cy="0"/>
          </a:xfrm>
          <a:prstGeom prst="line">
            <a:avLst/>
          </a:prstGeom>
          <a:ln w="38100" cap="flat">
            <a:solidFill>
              <a:srgbClr val="004AAD"/>
            </a:solidFill>
            <a:prstDash val="solid"/>
            <a:headEnd type="none" w="sm" len="sm"/>
            <a:tailEnd type="none" w="sm" len="sm"/>
          </a:ln>
        </p:spPr>
        <p:txBody>
          <a:bodyPr/>
          <a:lstStyle/>
          <a:p>
            <a:endParaRPr lang="vi-VN"/>
          </a:p>
        </p:txBody>
      </p:sp>
      <p:grpSp>
        <p:nvGrpSpPr>
          <p:cNvPr id="15" name="Group 15"/>
          <p:cNvGrpSpPr/>
          <p:nvPr/>
        </p:nvGrpSpPr>
        <p:grpSpPr>
          <a:xfrm>
            <a:off x="-514350" y="3849671"/>
            <a:ext cx="9658350" cy="2545237"/>
            <a:chOff x="0" y="0"/>
            <a:chExt cx="2543763" cy="670351"/>
          </a:xfrm>
        </p:grpSpPr>
        <p:sp>
          <p:nvSpPr>
            <p:cNvPr id="16" name="Freeform 16"/>
            <p:cNvSpPr/>
            <p:nvPr/>
          </p:nvSpPr>
          <p:spPr>
            <a:xfrm>
              <a:off x="0" y="0"/>
              <a:ext cx="2543763" cy="670351"/>
            </a:xfrm>
            <a:custGeom>
              <a:avLst/>
              <a:gdLst/>
              <a:ahLst/>
              <a:cxnLst/>
              <a:rect l="l" t="t" r="r" b="b"/>
              <a:pathLst>
                <a:path w="2543763" h="670351">
                  <a:moveTo>
                    <a:pt x="0" y="0"/>
                  </a:moveTo>
                  <a:lnTo>
                    <a:pt x="2543763" y="0"/>
                  </a:lnTo>
                  <a:lnTo>
                    <a:pt x="2543763" y="670351"/>
                  </a:lnTo>
                  <a:lnTo>
                    <a:pt x="0" y="670351"/>
                  </a:lnTo>
                  <a:close/>
                </a:path>
              </a:pathLst>
            </a:custGeom>
            <a:solidFill>
              <a:srgbClr val="004AAD"/>
            </a:solidFill>
          </p:spPr>
          <p:txBody>
            <a:bodyPr/>
            <a:lstStyle/>
            <a:p>
              <a:endParaRPr lang="vi-VN"/>
            </a:p>
          </p:txBody>
        </p:sp>
        <p:sp>
          <p:nvSpPr>
            <p:cNvPr id="17" name="TextBox 17"/>
            <p:cNvSpPr txBox="1"/>
            <p:nvPr/>
          </p:nvSpPr>
          <p:spPr>
            <a:xfrm>
              <a:off x="0" y="-38100"/>
              <a:ext cx="2543763" cy="708451"/>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2410357" y="4373563"/>
            <a:ext cx="5243098"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Overview</a:t>
            </a:r>
          </a:p>
        </p:txBody>
      </p:sp>
      <p:sp>
        <p:nvSpPr>
          <p:cNvPr id="19" name="TextBox 19"/>
          <p:cNvSpPr txBox="1"/>
          <p:nvPr/>
        </p:nvSpPr>
        <p:spPr>
          <a:xfrm>
            <a:off x="11496557" y="6290133"/>
            <a:ext cx="5762743" cy="863289"/>
          </a:xfrm>
          <a:prstGeom prst="rect">
            <a:avLst/>
          </a:prstGeom>
        </p:spPr>
        <p:txBody>
          <a:bodyPr lIns="0" tIns="0" rIns="0" bIns="0" rtlCol="0" anchor="t">
            <a:spAutoFit/>
          </a:bodyPr>
          <a:lstStyle/>
          <a:p>
            <a:pPr algn="l">
              <a:lnSpc>
                <a:spcPts val="7014"/>
              </a:lnSpc>
            </a:pPr>
            <a:r>
              <a:rPr lang="en-US" sz="5010">
                <a:solidFill>
                  <a:srgbClr val="000000"/>
                </a:solidFill>
                <a:latin typeface="Nunito Sans"/>
                <a:ea typeface="Nunito Sans"/>
                <a:cs typeface="Nunito Sans"/>
                <a:sym typeface="Nunito Sans"/>
              </a:rPr>
              <a:t>Dự đoán</a:t>
            </a:r>
          </a:p>
        </p:txBody>
      </p:sp>
      <p:sp>
        <p:nvSpPr>
          <p:cNvPr id="20" name="TextBox 20"/>
          <p:cNvSpPr txBox="1"/>
          <p:nvPr/>
        </p:nvSpPr>
        <p:spPr>
          <a:xfrm>
            <a:off x="11496557" y="2981325"/>
            <a:ext cx="5762743" cy="863289"/>
          </a:xfrm>
          <a:prstGeom prst="rect">
            <a:avLst/>
          </a:prstGeom>
        </p:spPr>
        <p:txBody>
          <a:bodyPr lIns="0" tIns="0" rIns="0" bIns="0" rtlCol="0" anchor="t">
            <a:spAutoFit/>
          </a:bodyPr>
          <a:lstStyle/>
          <a:p>
            <a:pPr algn="l">
              <a:lnSpc>
                <a:spcPts val="7014"/>
              </a:lnSpc>
            </a:pPr>
            <a:r>
              <a:rPr lang="en-US" sz="5010">
                <a:solidFill>
                  <a:srgbClr val="000000"/>
                </a:solidFill>
                <a:latin typeface="Nunito Sans"/>
                <a:ea typeface="Nunito Sans"/>
                <a:cs typeface="Nunito Sans"/>
                <a:sym typeface="Nunito Sans"/>
              </a:rPr>
              <a:t>Bộ dữ liệu</a:t>
            </a:r>
          </a:p>
        </p:txBody>
      </p:sp>
      <p:sp>
        <p:nvSpPr>
          <p:cNvPr id="21" name="TextBox 21"/>
          <p:cNvSpPr txBox="1"/>
          <p:nvPr/>
        </p:nvSpPr>
        <p:spPr>
          <a:xfrm>
            <a:off x="11496557" y="4625124"/>
            <a:ext cx="5762743" cy="863289"/>
          </a:xfrm>
          <a:prstGeom prst="rect">
            <a:avLst/>
          </a:prstGeom>
        </p:spPr>
        <p:txBody>
          <a:bodyPr lIns="0" tIns="0" rIns="0" bIns="0" rtlCol="0" anchor="t">
            <a:spAutoFit/>
          </a:bodyPr>
          <a:lstStyle/>
          <a:p>
            <a:pPr algn="l">
              <a:lnSpc>
                <a:spcPts val="7014"/>
              </a:lnSpc>
            </a:pPr>
            <a:r>
              <a:rPr lang="en-US" sz="5010">
                <a:solidFill>
                  <a:srgbClr val="000000"/>
                </a:solidFill>
                <a:latin typeface="Nunito Sans"/>
                <a:ea typeface="Nunito Sans"/>
                <a:cs typeface="Nunito Sans"/>
                <a:sym typeface="Nunito Sans"/>
              </a:rPr>
              <a:t>Phân tích</a:t>
            </a:r>
          </a:p>
        </p:txBody>
      </p:sp>
      <p:sp>
        <p:nvSpPr>
          <p:cNvPr id="22" name="TextBox 22"/>
          <p:cNvSpPr txBox="1"/>
          <p:nvPr/>
        </p:nvSpPr>
        <p:spPr>
          <a:xfrm>
            <a:off x="11496557" y="7944537"/>
            <a:ext cx="5762743" cy="863338"/>
          </a:xfrm>
          <a:prstGeom prst="rect">
            <a:avLst/>
          </a:prstGeom>
        </p:spPr>
        <p:txBody>
          <a:bodyPr lIns="0" tIns="0" rIns="0" bIns="0" rtlCol="0" anchor="t">
            <a:spAutoFit/>
          </a:bodyPr>
          <a:lstStyle/>
          <a:p>
            <a:pPr algn="l">
              <a:lnSpc>
                <a:spcPts val="7014"/>
              </a:lnSpc>
            </a:pPr>
            <a:r>
              <a:rPr lang="en-US" sz="5010">
                <a:solidFill>
                  <a:srgbClr val="000000"/>
                </a:solidFill>
                <a:latin typeface="Nunito Sans"/>
                <a:ea typeface="Nunito Sans"/>
                <a:cs typeface="Nunito Sans"/>
                <a:sym typeface="Nunito Sans"/>
              </a:rPr>
              <a:t>Kết luận</a:t>
            </a:r>
          </a:p>
        </p:txBody>
      </p:sp>
      <p:sp>
        <p:nvSpPr>
          <p:cNvPr id="23" name="TextBox 23"/>
          <p:cNvSpPr txBox="1"/>
          <p:nvPr/>
        </p:nvSpPr>
        <p:spPr>
          <a:xfrm>
            <a:off x="11496557" y="1369341"/>
            <a:ext cx="5762743" cy="863289"/>
          </a:xfrm>
          <a:prstGeom prst="rect">
            <a:avLst/>
          </a:prstGeom>
        </p:spPr>
        <p:txBody>
          <a:bodyPr lIns="0" tIns="0" rIns="0" bIns="0" rtlCol="0" anchor="t">
            <a:spAutoFit/>
          </a:bodyPr>
          <a:lstStyle/>
          <a:p>
            <a:pPr algn="l">
              <a:lnSpc>
                <a:spcPts val="7014"/>
              </a:lnSpc>
            </a:pPr>
            <a:r>
              <a:rPr lang="en-US" sz="5010">
                <a:solidFill>
                  <a:srgbClr val="000000"/>
                </a:solidFill>
                <a:latin typeface="Nunito Sans"/>
                <a:ea typeface="Nunito Sans"/>
                <a:cs typeface="Nunito Sans"/>
                <a:sym typeface="Nunito Sans"/>
              </a:rPr>
              <a:t>Giới thiệu</a:t>
            </a:r>
          </a:p>
        </p:txBody>
      </p:sp>
      <p:sp>
        <p:nvSpPr>
          <p:cNvPr id="24" name="TextBox 24"/>
          <p:cNvSpPr txBox="1"/>
          <p:nvPr/>
        </p:nvSpPr>
        <p:spPr>
          <a:xfrm>
            <a:off x="10307052" y="1284402"/>
            <a:ext cx="1155512" cy="1035685"/>
          </a:xfrm>
          <a:prstGeom prst="rect">
            <a:avLst/>
          </a:prstGeom>
        </p:spPr>
        <p:txBody>
          <a:bodyPr lIns="0" tIns="0" rIns="0" bIns="0" rtlCol="0" anchor="t">
            <a:spAutoFit/>
          </a:bodyPr>
          <a:lstStyle/>
          <a:p>
            <a:pPr algn="ctr">
              <a:lnSpc>
                <a:spcPts val="8539"/>
              </a:lnSpc>
            </a:pPr>
            <a:r>
              <a:rPr lang="en-US" sz="6099" b="1">
                <a:solidFill>
                  <a:srgbClr val="000000"/>
                </a:solidFill>
                <a:latin typeface="Nunito Sans Semi-Bold"/>
                <a:ea typeface="Nunito Sans Semi-Bold"/>
                <a:cs typeface="Nunito Sans Semi-Bold"/>
                <a:sym typeface="Nunito Sans Semi-Bold"/>
              </a:rPr>
              <a:t>01</a:t>
            </a:r>
          </a:p>
        </p:txBody>
      </p:sp>
      <p:sp>
        <p:nvSpPr>
          <p:cNvPr id="25" name="TextBox 25"/>
          <p:cNvSpPr txBox="1"/>
          <p:nvPr/>
        </p:nvSpPr>
        <p:spPr>
          <a:xfrm>
            <a:off x="10307052" y="2936633"/>
            <a:ext cx="1155512" cy="1035685"/>
          </a:xfrm>
          <a:prstGeom prst="rect">
            <a:avLst/>
          </a:prstGeom>
        </p:spPr>
        <p:txBody>
          <a:bodyPr lIns="0" tIns="0" rIns="0" bIns="0" rtlCol="0" anchor="t">
            <a:spAutoFit/>
          </a:bodyPr>
          <a:lstStyle/>
          <a:p>
            <a:pPr algn="ctr">
              <a:lnSpc>
                <a:spcPts val="8539"/>
              </a:lnSpc>
            </a:pPr>
            <a:r>
              <a:rPr lang="en-US" sz="6099" b="1">
                <a:solidFill>
                  <a:srgbClr val="000000"/>
                </a:solidFill>
                <a:latin typeface="Nunito Sans Semi-Bold"/>
                <a:ea typeface="Nunito Sans Semi-Bold"/>
                <a:cs typeface="Nunito Sans Semi-Bold"/>
                <a:sym typeface="Nunito Sans Semi-Bold"/>
              </a:rPr>
              <a:t>02</a:t>
            </a:r>
          </a:p>
        </p:txBody>
      </p:sp>
      <p:sp>
        <p:nvSpPr>
          <p:cNvPr id="26" name="TextBox 26"/>
          <p:cNvSpPr txBox="1"/>
          <p:nvPr/>
        </p:nvSpPr>
        <p:spPr>
          <a:xfrm>
            <a:off x="10307052" y="4563542"/>
            <a:ext cx="1155512" cy="1035685"/>
          </a:xfrm>
          <a:prstGeom prst="rect">
            <a:avLst/>
          </a:prstGeom>
        </p:spPr>
        <p:txBody>
          <a:bodyPr lIns="0" tIns="0" rIns="0" bIns="0" rtlCol="0" anchor="t">
            <a:spAutoFit/>
          </a:bodyPr>
          <a:lstStyle/>
          <a:p>
            <a:pPr algn="ctr">
              <a:lnSpc>
                <a:spcPts val="8539"/>
              </a:lnSpc>
            </a:pPr>
            <a:r>
              <a:rPr lang="en-US" sz="6099" b="1">
                <a:solidFill>
                  <a:srgbClr val="000000"/>
                </a:solidFill>
                <a:latin typeface="Nunito Sans Semi-Bold"/>
                <a:ea typeface="Nunito Sans Semi-Bold"/>
                <a:cs typeface="Nunito Sans Semi-Bold"/>
                <a:sym typeface="Nunito Sans Semi-Bold"/>
              </a:rPr>
              <a:t>03</a:t>
            </a:r>
          </a:p>
        </p:txBody>
      </p:sp>
      <p:sp>
        <p:nvSpPr>
          <p:cNvPr id="27" name="TextBox 27"/>
          <p:cNvSpPr txBox="1"/>
          <p:nvPr/>
        </p:nvSpPr>
        <p:spPr>
          <a:xfrm>
            <a:off x="10307052" y="6218352"/>
            <a:ext cx="1155512" cy="1035685"/>
          </a:xfrm>
          <a:prstGeom prst="rect">
            <a:avLst/>
          </a:prstGeom>
        </p:spPr>
        <p:txBody>
          <a:bodyPr lIns="0" tIns="0" rIns="0" bIns="0" rtlCol="0" anchor="t">
            <a:spAutoFit/>
          </a:bodyPr>
          <a:lstStyle/>
          <a:p>
            <a:pPr algn="ctr">
              <a:lnSpc>
                <a:spcPts val="8539"/>
              </a:lnSpc>
            </a:pPr>
            <a:r>
              <a:rPr lang="en-US" sz="6099" b="1">
                <a:solidFill>
                  <a:srgbClr val="000000"/>
                </a:solidFill>
                <a:latin typeface="Nunito Sans Semi-Bold"/>
                <a:ea typeface="Nunito Sans Semi-Bold"/>
                <a:cs typeface="Nunito Sans Semi-Bold"/>
                <a:sym typeface="Nunito Sans Semi-Bold"/>
              </a:rPr>
              <a:t>04</a:t>
            </a:r>
          </a:p>
        </p:txBody>
      </p:sp>
      <p:sp>
        <p:nvSpPr>
          <p:cNvPr id="28" name="TextBox 28"/>
          <p:cNvSpPr txBox="1"/>
          <p:nvPr/>
        </p:nvSpPr>
        <p:spPr>
          <a:xfrm>
            <a:off x="10307052" y="7872756"/>
            <a:ext cx="1155512" cy="1035685"/>
          </a:xfrm>
          <a:prstGeom prst="rect">
            <a:avLst/>
          </a:prstGeom>
        </p:spPr>
        <p:txBody>
          <a:bodyPr lIns="0" tIns="0" rIns="0" bIns="0" rtlCol="0" anchor="t">
            <a:spAutoFit/>
          </a:bodyPr>
          <a:lstStyle/>
          <a:p>
            <a:pPr algn="ctr">
              <a:lnSpc>
                <a:spcPts val="8539"/>
              </a:lnSpc>
            </a:pPr>
            <a:r>
              <a:rPr lang="en-US" sz="6099" b="1">
                <a:solidFill>
                  <a:srgbClr val="000000"/>
                </a:solidFill>
                <a:latin typeface="Nunito Sans Semi-Bold"/>
                <a:ea typeface="Nunito Sans Semi-Bold"/>
                <a:cs typeface="Nunito Sans Semi-Bold"/>
                <a:sym typeface="Nunito Sans Semi-Bold"/>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TextBox 12"/>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01</a:t>
            </a:r>
          </a:p>
        </p:txBody>
      </p:sp>
      <p:sp>
        <p:nvSpPr>
          <p:cNvPr id="13" name="TextBox 13"/>
          <p:cNvSpPr txBox="1"/>
          <p:nvPr/>
        </p:nvSpPr>
        <p:spPr>
          <a:xfrm>
            <a:off x="4972755" y="1718706"/>
            <a:ext cx="8342491"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Giới thiệu</a:t>
            </a:r>
          </a:p>
        </p:txBody>
      </p:sp>
      <p:sp>
        <p:nvSpPr>
          <p:cNvPr id="14" name="TextBox 14"/>
          <p:cNvSpPr txBox="1"/>
          <p:nvPr/>
        </p:nvSpPr>
        <p:spPr>
          <a:xfrm>
            <a:off x="1028700" y="3590925"/>
            <a:ext cx="16230600" cy="2733675"/>
          </a:xfrm>
          <a:prstGeom prst="rect">
            <a:avLst/>
          </a:prstGeom>
        </p:spPr>
        <p:txBody>
          <a:bodyPr lIns="0" tIns="0" rIns="0" bIns="0" rtlCol="0" anchor="t">
            <a:spAutoFit/>
          </a:bodyPr>
          <a:lstStyle/>
          <a:p>
            <a:pPr marL="647700" lvl="1" indent="-323850" algn="just">
              <a:lnSpc>
                <a:spcPts val="7500"/>
              </a:lnSpc>
              <a:buFont typeface="Arial"/>
              <a:buChar char="•"/>
            </a:pPr>
            <a:r>
              <a:rPr lang="en-US" sz="3000">
                <a:solidFill>
                  <a:srgbClr val="000000"/>
                </a:solidFill>
                <a:latin typeface="Nunito Sans"/>
                <a:ea typeface="Nunito Sans"/>
                <a:cs typeface="Nunito Sans"/>
                <a:sym typeface="Nunito Sans"/>
              </a:rPr>
              <a:t>Phân tích dữ liệu nguy cơ nhồi máu cơ tim từ Kaggle.</a:t>
            </a:r>
          </a:p>
          <a:p>
            <a:pPr marL="647700" lvl="1" indent="-323850" algn="just">
              <a:lnSpc>
                <a:spcPts val="7500"/>
              </a:lnSpc>
              <a:buFont typeface="Arial"/>
              <a:buChar char="•"/>
            </a:pPr>
            <a:r>
              <a:rPr lang="en-US" sz="3000">
                <a:solidFill>
                  <a:srgbClr val="000000"/>
                </a:solidFill>
                <a:latin typeface="Nunito Sans"/>
                <a:ea typeface="Nunito Sans"/>
                <a:cs typeface="Nunito Sans"/>
                <a:sym typeface="Nunito Sans"/>
              </a:rPr>
              <a:t>Xử lý và trực quan hóa bằng Pandas, Numpy, Matplotlib, Seaborn.</a:t>
            </a:r>
          </a:p>
          <a:p>
            <a:pPr marL="647700" lvl="1" indent="-323850" algn="just">
              <a:lnSpc>
                <a:spcPts val="7500"/>
              </a:lnSpc>
              <a:buFont typeface="Arial"/>
              <a:buChar char="•"/>
            </a:pPr>
            <a:r>
              <a:rPr lang="en-US" sz="3000">
                <a:solidFill>
                  <a:srgbClr val="000000"/>
                </a:solidFill>
                <a:latin typeface="Nunito Sans"/>
                <a:ea typeface="Nunito Sans"/>
                <a:cs typeface="Nunito Sans"/>
                <a:sym typeface="Nunito Sans"/>
              </a:rPr>
              <a:t>Dự đoán bằng Logistic Regression, KNN, Decision Tree, Random Forest, XGBoost.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9" name="TextBox 9"/>
          <p:cNvSpPr txBox="1"/>
          <p:nvPr/>
        </p:nvSpPr>
        <p:spPr>
          <a:xfrm>
            <a:off x="4972755" y="866775"/>
            <a:ext cx="8342491"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Bộ dữ liệu</a:t>
            </a:r>
          </a:p>
        </p:txBody>
      </p:sp>
      <p:grpSp>
        <p:nvGrpSpPr>
          <p:cNvPr id="10" name="Group 10"/>
          <p:cNvGrpSpPr/>
          <p:nvPr/>
        </p:nvGrpSpPr>
        <p:grpSpPr>
          <a:xfrm>
            <a:off x="-2108716" y="-2796531"/>
            <a:ext cx="5041299" cy="504129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3" name="TextBox 13"/>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02</a:t>
            </a:r>
          </a:p>
        </p:txBody>
      </p:sp>
      <p:grpSp>
        <p:nvGrpSpPr>
          <p:cNvPr id="14" name="Group 14"/>
          <p:cNvGrpSpPr/>
          <p:nvPr/>
        </p:nvGrpSpPr>
        <p:grpSpPr>
          <a:xfrm>
            <a:off x="1028700" y="3034372"/>
            <a:ext cx="16230600" cy="5791200"/>
            <a:chOff x="0" y="0"/>
            <a:chExt cx="21640800" cy="7721600"/>
          </a:xfrm>
        </p:grpSpPr>
        <p:sp>
          <p:nvSpPr>
            <p:cNvPr id="15" name="TextBox 15"/>
            <p:cNvSpPr txBox="1"/>
            <p:nvPr/>
          </p:nvSpPr>
          <p:spPr>
            <a:xfrm>
              <a:off x="0" y="-228600"/>
              <a:ext cx="21640800" cy="7950200"/>
            </a:xfrm>
            <a:prstGeom prst="rect">
              <a:avLst/>
            </a:prstGeom>
          </p:spPr>
          <p:txBody>
            <a:bodyPr lIns="0" tIns="0" rIns="0" bIns="0" rtlCol="0" anchor="t">
              <a:spAutoFit/>
            </a:bodyPr>
            <a:lstStyle/>
            <a:p>
              <a:pPr algn="just">
                <a:lnSpc>
                  <a:spcPts val="6000"/>
                </a:lnSpc>
              </a:pPr>
              <a:r>
                <a:rPr lang="en-US" sz="3000">
                  <a:solidFill>
                    <a:srgbClr val="000000"/>
                  </a:solidFill>
                  <a:latin typeface="Nunito Sans"/>
                  <a:ea typeface="Nunito Sans"/>
                  <a:cs typeface="Nunito Sans"/>
                  <a:sym typeface="Nunito Sans"/>
                </a:rPr>
                <a:t>Tên: Heart Attack Analysis &amp; Prediction Dataset</a:t>
              </a:r>
            </a:p>
            <a:p>
              <a:pPr algn="just">
                <a:lnSpc>
                  <a:spcPts val="6000"/>
                </a:lnSpc>
              </a:pPr>
              <a:r>
                <a:rPr lang="en-US" sz="3000">
                  <a:solidFill>
                    <a:srgbClr val="000000"/>
                  </a:solidFill>
                  <a:latin typeface="Nunito Sans"/>
                  <a:ea typeface="Nunito Sans"/>
                  <a:cs typeface="Nunito Sans"/>
                  <a:sym typeface="Nunito Sans"/>
                </a:rPr>
                <a:t>Nguồn dữ liệu: Kaggle</a:t>
              </a:r>
            </a:p>
            <a:p>
              <a:pPr algn="just">
                <a:lnSpc>
                  <a:spcPts val="6000"/>
                </a:lnSpc>
              </a:pPr>
              <a:r>
                <a:rPr lang="en-US" sz="3000">
                  <a:solidFill>
                    <a:srgbClr val="000000"/>
                  </a:solidFill>
                  <a:latin typeface="Nunito Sans"/>
                  <a:ea typeface="Nunito Sans"/>
                  <a:cs typeface="Nunito Sans"/>
                  <a:sym typeface="Nunito Sans"/>
                </a:rPr>
                <a:t>Bộ dữ liệu bao gồm 303 mẫu và 14 biến. Trong đó, có 9 biến phân loại và 5 biến số. </a:t>
              </a:r>
            </a:p>
            <a:p>
              <a:pPr algn="just">
                <a:lnSpc>
                  <a:spcPts val="6000"/>
                </a:lnSpc>
              </a:pPr>
              <a:r>
                <a:rPr lang="en-US" sz="3000" b="1">
                  <a:solidFill>
                    <a:srgbClr val="000000"/>
                  </a:solidFill>
                  <a:latin typeface="Nunito Sans Bold"/>
                  <a:ea typeface="Nunito Sans Bold"/>
                  <a:cs typeface="Nunito Sans Bold"/>
                  <a:sym typeface="Nunito Sans Bold"/>
                </a:rPr>
                <a:t>Input: </a:t>
              </a:r>
            </a:p>
            <a:p>
              <a:pPr marL="647700" lvl="1" indent="-323850" algn="just">
                <a:lnSpc>
                  <a:spcPts val="6000"/>
                </a:lnSpc>
                <a:buFont typeface="Arial"/>
                <a:buChar char="•"/>
              </a:pPr>
              <a:r>
                <a:rPr lang="en-US" sz="3000">
                  <a:solidFill>
                    <a:srgbClr val="000000"/>
                  </a:solidFill>
                  <a:latin typeface="Nunito Sans"/>
                  <a:ea typeface="Nunito Sans"/>
                  <a:cs typeface="Nunito Sans"/>
                  <a:sym typeface="Nunito Sans"/>
                </a:rPr>
                <a:t>age</a:t>
              </a:r>
            </a:p>
            <a:p>
              <a:pPr marL="647700" lvl="1" indent="-323850" algn="just">
                <a:lnSpc>
                  <a:spcPts val="6000"/>
                </a:lnSpc>
                <a:buFont typeface="Arial"/>
                <a:buChar char="•"/>
              </a:pPr>
              <a:r>
                <a:rPr lang="en-US" sz="3000">
                  <a:solidFill>
                    <a:srgbClr val="000000"/>
                  </a:solidFill>
                  <a:latin typeface="Nunito Sans"/>
                  <a:ea typeface="Nunito Sans"/>
                  <a:cs typeface="Nunito Sans"/>
                  <a:sym typeface="Nunito Sans"/>
                </a:rPr>
                <a:t>sex</a:t>
              </a:r>
            </a:p>
            <a:p>
              <a:pPr marL="647700" lvl="1" indent="-323850" algn="just">
                <a:lnSpc>
                  <a:spcPts val="6000"/>
                </a:lnSpc>
                <a:buFont typeface="Arial"/>
                <a:buChar char="•"/>
              </a:pPr>
              <a:r>
                <a:rPr lang="en-US" sz="3000">
                  <a:solidFill>
                    <a:srgbClr val="000000"/>
                  </a:solidFill>
                  <a:latin typeface="Nunito Sans"/>
                  <a:ea typeface="Nunito Sans"/>
                  <a:cs typeface="Nunito Sans"/>
                  <a:sym typeface="Nunito Sans"/>
                </a:rPr>
                <a:t>cp</a:t>
              </a:r>
            </a:p>
            <a:p>
              <a:pPr algn="just">
                <a:lnSpc>
                  <a:spcPts val="6000"/>
                </a:lnSpc>
              </a:pPr>
              <a:r>
                <a:rPr lang="en-US" sz="3000" b="1">
                  <a:solidFill>
                    <a:srgbClr val="000000"/>
                  </a:solidFill>
                  <a:latin typeface="Nunito Sans Bold"/>
                  <a:ea typeface="Nunito Sans Bold"/>
                  <a:cs typeface="Nunito Sans Bold"/>
                  <a:sym typeface="Nunito Sans Bold"/>
                </a:rPr>
                <a:t>Output: </a:t>
              </a:r>
              <a:r>
                <a:rPr lang="en-US" sz="3000">
                  <a:solidFill>
                    <a:srgbClr val="000000"/>
                  </a:solidFill>
                  <a:latin typeface="Nunito Sans"/>
                  <a:ea typeface="Nunito Sans"/>
                  <a:cs typeface="Nunito Sans"/>
                  <a:sym typeface="Nunito Sans"/>
                </a:rPr>
                <a:t>biến output (0 = nguy cơ nhồi máu cơ tim thấp, 1 = nguy cơ nhồi máu cơ tim cao)</a:t>
              </a:r>
            </a:p>
          </p:txBody>
        </p:sp>
        <p:sp>
          <p:nvSpPr>
            <p:cNvPr id="16" name="TextBox 16"/>
            <p:cNvSpPr txBox="1"/>
            <p:nvPr/>
          </p:nvSpPr>
          <p:spPr>
            <a:xfrm>
              <a:off x="10820400" y="3896382"/>
              <a:ext cx="2801607" cy="2870200"/>
            </a:xfrm>
            <a:prstGeom prst="rect">
              <a:avLst/>
            </a:prstGeom>
          </p:spPr>
          <p:txBody>
            <a:bodyPr lIns="0" tIns="0" rIns="0" bIns="0" rtlCol="0" anchor="t">
              <a:spAutoFit/>
            </a:bodyPr>
            <a:lstStyle/>
            <a:p>
              <a:pPr marL="647700" lvl="1" indent="-323850" algn="l">
                <a:lnSpc>
                  <a:spcPts val="6000"/>
                </a:lnSpc>
                <a:buFont typeface="Arial"/>
                <a:buChar char="•"/>
              </a:pPr>
              <a:r>
                <a:rPr lang="en-US" sz="3000">
                  <a:solidFill>
                    <a:srgbClr val="000000"/>
                  </a:solidFill>
                  <a:latin typeface="Nunito Sans"/>
                  <a:ea typeface="Nunito Sans"/>
                  <a:cs typeface="Nunito Sans"/>
                  <a:sym typeface="Nunito Sans"/>
                </a:rPr>
                <a:t>restecg</a:t>
              </a:r>
            </a:p>
            <a:p>
              <a:pPr marL="647700" lvl="1" indent="-323850" algn="l">
                <a:lnSpc>
                  <a:spcPts val="6000"/>
                </a:lnSpc>
                <a:buFont typeface="Arial"/>
                <a:buChar char="•"/>
              </a:pPr>
              <a:r>
                <a:rPr lang="en-US" sz="3000">
                  <a:solidFill>
                    <a:srgbClr val="000000"/>
                  </a:solidFill>
                  <a:latin typeface="Nunito Sans"/>
                  <a:ea typeface="Nunito Sans"/>
                  <a:cs typeface="Nunito Sans"/>
                  <a:sym typeface="Nunito Sans"/>
                </a:rPr>
                <a:t>thalachh</a:t>
              </a:r>
            </a:p>
            <a:p>
              <a:pPr marL="647700" lvl="1" indent="-323850" algn="l">
                <a:lnSpc>
                  <a:spcPts val="6000"/>
                </a:lnSpc>
                <a:buFont typeface="Arial"/>
                <a:buChar char="•"/>
              </a:pPr>
              <a:r>
                <a:rPr lang="en-US" sz="3000">
                  <a:solidFill>
                    <a:srgbClr val="000000"/>
                  </a:solidFill>
                  <a:latin typeface="Nunito Sans"/>
                  <a:ea typeface="Nunito Sans"/>
                  <a:cs typeface="Nunito Sans"/>
                  <a:sym typeface="Nunito Sans"/>
                </a:rPr>
                <a:t>exng</a:t>
              </a:r>
            </a:p>
          </p:txBody>
        </p:sp>
        <p:sp>
          <p:nvSpPr>
            <p:cNvPr id="17" name="TextBox 17"/>
            <p:cNvSpPr txBox="1"/>
            <p:nvPr/>
          </p:nvSpPr>
          <p:spPr>
            <a:xfrm>
              <a:off x="16962107" y="3966100"/>
              <a:ext cx="2645668" cy="2800482"/>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Nunito Sans"/>
                  <a:ea typeface="Nunito Sans"/>
                  <a:cs typeface="Nunito Sans"/>
                  <a:sym typeface="Nunito Sans"/>
                </a:rPr>
                <a:t>oldpeak</a:t>
              </a:r>
            </a:p>
            <a:p>
              <a:pPr marL="647700" lvl="1" indent="-323850" algn="l">
                <a:lnSpc>
                  <a:spcPts val="4200"/>
                </a:lnSpc>
                <a:buFont typeface="Arial"/>
                <a:buChar char="•"/>
              </a:pPr>
              <a:r>
                <a:rPr lang="en-US" sz="3000">
                  <a:solidFill>
                    <a:srgbClr val="000000"/>
                  </a:solidFill>
                  <a:latin typeface="Nunito Sans"/>
                  <a:ea typeface="Nunito Sans"/>
                  <a:cs typeface="Nunito Sans"/>
                  <a:sym typeface="Nunito Sans"/>
                </a:rPr>
                <a:t>slp</a:t>
              </a:r>
            </a:p>
            <a:p>
              <a:pPr marL="647700" lvl="1" indent="-323850" algn="l">
                <a:lnSpc>
                  <a:spcPts val="4200"/>
                </a:lnSpc>
                <a:buFont typeface="Arial"/>
                <a:buChar char="•"/>
              </a:pPr>
              <a:r>
                <a:rPr lang="en-US" sz="3000">
                  <a:solidFill>
                    <a:srgbClr val="000000"/>
                  </a:solidFill>
                  <a:latin typeface="Nunito Sans"/>
                  <a:ea typeface="Nunito Sans"/>
                  <a:cs typeface="Nunito Sans"/>
                  <a:sym typeface="Nunito Sans"/>
                </a:rPr>
                <a:t>caa</a:t>
              </a:r>
            </a:p>
            <a:p>
              <a:pPr marL="647700" lvl="1" indent="-323850" algn="l">
                <a:lnSpc>
                  <a:spcPts val="4200"/>
                </a:lnSpc>
                <a:buFont typeface="Arial"/>
                <a:buChar char="•"/>
              </a:pPr>
              <a:r>
                <a:rPr lang="en-US" sz="3000">
                  <a:solidFill>
                    <a:srgbClr val="000000"/>
                  </a:solidFill>
                  <a:latin typeface="Nunito Sans"/>
                  <a:ea typeface="Nunito Sans"/>
                  <a:cs typeface="Nunito Sans"/>
                  <a:sym typeface="Nunito Sans"/>
                </a:rPr>
                <a:t>thall</a:t>
              </a:r>
            </a:p>
          </p:txBody>
        </p:sp>
        <p:sp>
          <p:nvSpPr>
            <p:cNvPr id="18" name="TextBox 18"/>
            <p:cNvSpPr txBox="1"/>
            <p:nvPr/>
          </p:nvSpPr>
          <p:spPr>
            <a:xfrm>
              <a:off x="5258739" y="3896382"/>
              <a:ext cx="2223492" cy="2870200"/>
            </a:xfrm>
            <a:prstGeom prst="rect">
              <a:avLst/>
            </a:prstGeom>
          </p:spPr>
          <p:txBody>
            <a:bodyPr lIns="0" tIns="0" rIns="0" bIns="0" rtlCol="0" anchor="t">
              <a:spAutoFit/>
            </a:bodyPr>
            <a:lstStyle/>
            <a:p>
              <a:pPr marL="647700" lvl="1" indent="-323850" algn="ctr">
                <a:lnSpc>
                  <a:spcPts val="6000"/>
                </a:lnSpc>
                <a:buFont typeface="Arial"/>
                <a:buChar char="•"/>
              </a:pPr>
              <a:r>
                <a:rPr lang="en-US" sz="3000">
                  <a:solidFill>
                    <a:srgbClr val="000000"/>
                  </a:solidFill>
                  <a:latin typeface="Nunito Sans"/>
                  <a:ea typeface="Nunito Sans"/>
                  <a:cs typeface="Nunito Sans"/>
                  <a:sym typeface="Nunito Sans"/>
                </a:rPr>
                <a:t>trtbps</a:t>
              </a:r>
            </a:p>
            <a:p>
              <a:pPr marL="647700" lvl="1" indent="-323850" algn="ctr">
                <a:lnSpc>
                  <a:spcPts val="6000"/>
                </a:lnSpc>
                <a:buFont typeface="Arial"/>
                <a:buChar char="•"/>
              </a:pPr>
              <a:r>
                <a:rPr lang="en-US" sz="3000">
                  <a:solidFill>
                    <a:srgbClr val="000000"/>
                  </a:solidFill>
                  <a:latin typeface="Nunito Sans"/>
                  <a:ea typeface="Nunito Sans"/>
                  <a:cs typeface="Nunito Sans"/>
                  <a:sym typeface="Nunito Sans"/>
                </a:rPr>
                <a:t>chol</a:t>
              </a:r>
            </a:p>
            <a:p>
              <a:pPr marL="647700" lvl="1" indent="-323850" algn="ctr">
                <a:lnSpc>
                  <a:spcPts val="6000"/>
                </a:lnSpc>
                <a:buFont typeface="Arial"/>
                <a:buChar char="•"/>
              </a:pPr>
              <a:r>
                <a:rPr lang="en-US" sz="3000">
                  <a:solidFill>
                    <a:srgbClr val="000000"/>
                  </a:solidFill>
                  <a:latin typeface="Nunito Sans"/>
                  <a:ea typeface="Nunito Sans"/>
                  <a:cs typeface="Nunito Sans"/>
                  <a:sym typeface="Nunito Sans"/>
                </a:rPr>
                <a:t>fbs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1028700" y="2999527"/>
            <a:ext cx="16230600" cy="4287945"/>
          </a:xfrm>
          <a:custGeom>
            <a:avLst/>
            <a:gdLst/>
            <a:ahLst/>
            <a:cxnLst/>
            <a:rect l="l" t="t" r="r" b="b"/>
            <a:pathLst>
              <a:path w="16230600" h="4287945">
                <a:moveTo>
                  <a:pt x="0" y="0"/>
                </a:moveTo>
                <a:lnTo>
                  <a:pt x="16230600" y="0"/>
                </a:lnTo>
                <a:lnTo>
                  <a:pt x="16230600" y="4287946"/>
                </a:lnTo>
                <a:lnTo>
                  <a:pt x="0" y="4287946"/>
                </a:lnTo>
                <a:lnTo>
                  <a:pt x="0" y="0"/>
                </a:lnTo>
                <a:close/>
              </a:path>
            </a:pathLst>
          </a:custGeom>
          <a:blipFill>
            <a:blip r:embed="rId4"/>
            <a:stretch>
              <a:fillRect t="-61374" b="-51541"/>
            </a:stretch>
          </a:blipFill>
        </p:spPr>
        <p:txBody>
          <a:bodyPr/>
          <a:lstStyle/>
          <a:p>
            <a:endParaRPr lang="vi-VN"/>
          </a:p>
        </p:txBody>
      </p:sp>
      <p:sp>
        <p:nvSpPr>
          <p:cNvPr id="13" name="TextBox 13"/>
          <p:cNvSpPr txBox="1"/>
          <p:nvPr/>
        </p:nvSpPr>
        <p:spPr>
          <a:xfrm>
            <a:off x="3273691" y="866775"/>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Phân tích</a:t>
            </a:r>
          </a:p>
        </p:txBody>
      </p:sp>
      <p:sp>
        <p:nvSpPr>
          <p:cNvPr id="14" name="TextBox 14"/>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4788127" y="2533546"/>
            <a:ext cx="8711746" cy="7753454"/>
          </a:xfrm>
          <a:custGeom>
            <a:avLst/>
            <a:gdLst/>
            <a:ahLst/>
            <a:cxnLst/>
            <a:rect l="l" t="t" r="r" b="b"/>
            <a:pathLst>
              <a:path w="8711746" h="7753454">
                <a:moveTo>
                  <a:pt x="0" y="0"/>
                </a:moveTo>
                <a:lnTo>
                  <a:pt x="8711746" y="0"/>
                </a:lnTo>
                <a:lnTo>
                  <a:pt x="8711746" y="7753454"/>
                </a:lnTo>
                <a:lnTo>
                  <a:pt x="0" y="7753454"/>
                </a:lnTo>
                <a:lnTo>
                  <a:pt x="0" y="0"/>
                </a:lnTo>
                <a:close/>
              </a:path>
            </a:pathLst>
          </a:custGeom>
          <a:blipFill>
            <a:blip r:embed="rId4"/>
            <a:stretch>
              <a:fillRect/>
            </a:stretch>
          </a:blipFill>
        </p:spPr>
        <p:txBody>
          <a:bodyPr/>
          <a:lstStyle/>
          <a:p>
            <a:endParaRPr lang="vi-VN"/>
          </a:p>
        </p:txBody>
      </p:sp>
      <p:sp>
        <p:nvSpPr>
          <p:cNvPr id="13" name="TextBox 13"/>
          <p:cNvSpPr txBox="1"/>
          <p:nvPr/>
        </p:nvSpPr>
        <p:spPr>
          <a:xfrm>
            <a:off x="3273691" y="866775"/>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Phân tích</a:t>
            </a:r>
          </a:p>
        </p:txBody>
      </p:sp>
      <p:sp>
        <p:nvSpPr>
          <p:cNvPr id="14" name="TextBox 14"/>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1028700" y="3308769"/>
            <a:ext cx="7966321" cy="5949531"/>
          </a:xfrm>
          <a:custGeom>
            <a:avLst/>
            <a:gdLst/>
            <a:ahLst/>
            <a:cxnLst/>
            <a:rect l="l" t="t" r="r" b="b"/>
            <a:pathLst>
              <a:path w="7966321" h="5949531">
                <a:moveTo>
                  <a:pt x="0" y="0"/>
                </a:moveTo>
                <a:lnTo>
                  <a:pt x="7966321" y="0"/>
                </a:lnTo>
                <a:lnTo>
                  <a:pt x="7966321" y="5949531"/>
                </a:lnTo>
                <a:lnTo>
                  <a:pt x="0" y="5949531"/>
                </a:lnTo>
                <a:lnTo>
                  <a:pt x="0" y="0"/>
                </a:lnTo>
                <a:close/>
              </a:path>
            </a:pathLst>
          </a:custGeom>
          <a:blipFill>
            <a:blip r:embed="rId4"/>
            <a:stretch>
              <a:fillRect/>
            </a:stretch>
          </a:blipFill>
        </p:spPr>
        <p:txBody>
          <a:bodyPr/>
          <a:lstStyle/>
          <a:p>
            <a:endParaRPr lang="vi-VN"/>
          </a:p>
        </p:txBody>
      </p:sp>
      <p:sp>
        <p:nvSpPr>
          <p:cNvPr id="13" name="Freeform 13"/>
          <p:cNvSpPr/>
          <p:nvPr/>
        </p:nvSpPr>
        <p:spPr>
          <a:xfrm>
            <a:off x="9312029" y="3308769"/>
            <a:ext cx="7966321" cy="5949531"/>
          </a:xfrm>
          <a:custGeom>
            <a:avLst/>
            <a:gdLst/>
            <a:ahLst/>
            <a:cxnLst/>
            <a:rect l="l" t="t" r="r" b="b"/>
            <a:pathLst>
              <a:path w="7966321" h="5949531">
                <a:moveTo>
                  <a:pt x="0" y="0"/>
                </a:moveTo>
                <a:lnTo>
                  <a:pt x="7966321" y="0"/>
                </a:lnTo>
                <a:lnTo>
                  <a:pt x="7966321" y="5949531"/>
                </a:lnTo>
                <a:lnTo>
                  <a:pt x="0" y="5949531"/>
                </a:lnTo>
                <a:lnTo>
                  <a:pt x="0" y="0"/>
                </a:lnTo>
                <a:close/>
              </a:path>
            </a:pathLst>
          </a:custGeom>
          <a:blipFill>
            <a:blip r:embed="rId5"/>
            <a:stretch>
              <a:fillRect/>
            </a:stretch>
          </a:blipFill>
        </p:spPr>
        <p:txBody>
          <a:bodyPr/>
          <a:lstStyle/>
          <a:p>
            <a:endParaRPr lang="vi-VN"/>
          </a:p>
        </p:txBody>
      </p:sp>
      <p:sp>
        <p:nvSpPr>
          <p:cNvPr id="14" name="TextBox 14"/>
          <p:cNvSpPr txBox="1"/>
          <p:nvPr/>
        </p:nvSpPr>
        <p:spPr>
          <a:xfrm>
            <a:off x="3273691" y="866775"/>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Phân tích</a:t>
            </a:r>
          </a:p>
        </p:txBody>
      </p:sp>
      <p:sp>
        <p:nvSpPr>
          <p:cNvPr id="15" name="TextBox 15"/>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1028700" y="3308769"/>
            <a:ext cx="7966321" cy="5949531"/>
          </a:xfrm>
          <a:custGeom>
            <a:avLst/>
            <a:gdLst/>
            <a:ahLst/>
            <a:cxnLst/>
            <a:rect l="l" t="t" r="r" b="b"/>
            <a:pathLst>
              <a:path w="7966321" h="5949531">
                <a:moveTo>
                  <a:pt x="0" y="0"/>
                </a:moveTo>
                <a:lnTo>
                  <a:pt x="7966321" y="0"/>
                </a:lnTo>
                <a:lnTo>
                  <a:pt x="7966321" y="5949531"/>
                </a:lnTo>
                <a:lnTo>
                  <a:pt x="0" y="5949531"/>
                </a:lnTo>
                <a:lnTo>
                  <a:pt x="0" y="0"/>
                </a:lnTo>
                <a:close/>
              </a:path>
            </a:pathLst>
          </a:custGeom>
          <a:blipFill>
            <a:blip r:embed="rId4"/>
            <a:stretch>
              <a:fillRect/>
            </a:stretch>
          </a:blipFill>
        </p:spPr>
        <p:txBody>
          <a:bodyPr/>
          <a:lstStyle/>
          <a:p>
            <a:endParaRPr lang="vi-VN"/>
          </a:p>
        </p:txBody>
      </p:sp>
      <p:sp>
        <p:nvSpPr>
          <p:cNvPr id="13" name="Freeform 13"/>
          <p:cNvSpPr/>
          <p:nvPr/>
        </p:nvSpPr>
        <p:spPr>
          <a:xfrm>
            <a:off x="9242559" y="3308769"/>
            <a:ext cx="8016741" cy="5949531"/>
          </a:xfrm>
          <a:custGeom>
            <a:avLst/>
            <a:gdLst/>
            <a:ahLst/>
            <a:cxnLst/>
            <a:rect l="l" t="t" r="r" b="b"/>
            <a:pathLst>
              <a:path w="8016741" h="5949531">
                <a:moveTo>
                  <a:pt x="0" y="0"/>
                </a:moveTo>
                <a:lnTo>
                  <a:pt x="8016741" y="0"/>
                </a:lnTo>
                <a:lnTo>
                  <a:pt x="8016741" y="5949531"/>
                </a:lnTo>
                <a:lnTo>
                  <a:pt x="0" y="5949531"/>
                </a:lnTo>
                <a:lnTo>
                  <a:pt x="0" y="0"/>
                </a:lnTo>
                <a:close/>
              </a:path>
            </a:pathLst>
          </a:custGeom>
          <a:blipFill>
            <a:blip r:embed="rId5"/>
            <a:stretch>
              <a:fillRect/>
            </a:stretch>
          </a:blipFill>
        </p:spPr>
        <p:txBody>
          <a:bodyPr/>
          <a:lstStyle/>
          <a:p>
            <a:endParaRPr lang="vi-VN"/>
          </a:p>
        </p:txBody>
      </p:sp>
      <p:sp>
        <p:nvSpPr>
          <p:cNvPr id="14" name="TextBox 14"/>
          <p:cNvSpPr txBox="1"/>
          <p:nvPr/>
        </p:nvSpPr>
        <p:spPr>
          <a:xfrm>
            <a:off x="3273691" y="866775"/>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Phân tích</a:t>
            </a:r>
          </a:p>
        </p:txBody>
      </p:sp>
      <p:sp>
        <p:nvSpPr>
          <p:cNvPr id="15" name="TextBox 15"/>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9" name="Group 9"/>
          <p:cNvGrpSpPr/>
          <p:nvPr/>
        </p:nvGrpSpPr>
        <p:grpSpPr>
          <a:xfrm>
            <a:off x="-2038330" y="-207371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0" y="3334138"/>
            <a:ext cx="9144000" cy="4194810"/>
          </a:xfrm>
          <a:custGeom>
            <a:avLst/>
            <a:gdLst/>
            <a:ahLst/>
            <a:cxnLst/>
            <a:rect l="l" t="t" r="r" b="b"/>
            <a:pathLst>
              <a:path w="9144000" h="4194810">
                <a:moveTo>
                  <a:pt x="0" y="0"/>
                </a:moveTo>
                <a:lnTo>
                  <a:pt x="9144000" y="0"/>
                </a:lnTo>
                <a:lnTo>
                  <a:pt x="9144000" y="4194810"/>
                </a:lnTo>
                <a:lnTo>
                  <a:pt x="0" y="4194810"/>
                </a:lnTo>
                <a:lnTo>
                  <a:pt x="0" y="0"/>
                </a:lnTo>
                <a:close/>
              </a:path>
            </a:pathLst>
          </a:custGeom>
          <a:blipFill>
            <a:blip r:embed="rId4"/>
            <a:stretch>
              <a:fillRect/>
            </a:stretch>
          </a:blipFill>
        </p:spPr>
        <p:txBody>
          <a:bodyPr/>
          <a:lstStyle/>
          <a:p>
            <a:endParaRPr lang="vi-VN"/>
          </a:p>
        </p:txBody>
      </p:sp>
      <p:sp>
        <p:nvSpPr>
          <p:cNvPr id="13" name="Freeform 13"/>
          <p:cNvSpPr/>
          <p:nvPr/>
        </p:nvSpPr>
        <p:spPr>
          <a:xfrm>
            <a:off x="9144000" y="1605476"/>
            <a:ext cx="9144000" cy="4194810"/>
          </a:xfrm>
          <a:custGeom>
            <a:avLst/>
            <a:gdLst/>
            <a:ahLst/>
            <a:cxnLst/>
            <a:rect l="l" t="t" r="r" b="b"/>
            <a:pathLst>
              <a:path w="9144000" h="4194810">
                <a:moveTo>
                  <a:pt x="0" y="0"/>
                </a:moveTo>
                <a:lnTo>
                  <a:pt x="9144000" y="0"/>
                </a:lnTo>
                <a:lnTo>
                  <a:pt x="9144000" y="4194810"/>
                </a:lnTo>
                <a:lnTo>
                  <a:pt x="0" y="4194810"/>
                </a:lnTo>
                <a:lnTo>
                  <a:pt x="0" y="0"/>
                </a:lnTo>
                <a:close/>
              </a:path>
            </a:pathLst>
          </a:custGeom>
          <a:blipFill>
            <a:blip r:embed="rId5"/>
            <a:stretch>
              <a:fillRect/>
            </a:stretch>
          </a:blipFill>
        </p:spPr>
        <p:txBody>
          <a:bodyPr/>
          <a:lstStyle/>
          <a:p>
            <a:endParaRPr lang="vi-VN"/>
          </a:p>
        </p:txBody>
      </p:sp>
      <p:sp>
        <p:nvSpPr>
          <p:cNvPr id="14" name="Freeform 14"/>
          <p:cNvSpPr/>
          <p:nvPr/>
        </p:nvSpPr>
        <p:spPr>
          <a:xfrm>
            <a:off x="9144000" y="6133143"/>
            <a:ext cx="9144000" cy="4194810"/>
          </a:xfrm>
          <a:custGeom>
            <a:avLst/>
            <a:gdLst/>
            <a:ahLst/>
            <a:cxnLst/>
            <a:rect l="l" t="t" r="r" b="b"/>
            <a:pathLst>
              <a:path w="9144000" h="4194810">
                <a:moveTo>
                  <a:pt x="0" y="0"/>
                </a:moveTo>
                <a:lnTo>
                  <a:pt x="9144000" y="0"/>
                </a:lnTo>
                <a:lnTo>
                  <a:pt x="9144000" y="4194810"/>
                </a:lnTo>
                <a:lnTo>
                  <a:pt x="0" y="4194810"/>
                </a:lnTo>
                <a:lnTo>
                  <a:pt x="0" y="0"/>
                </a:lnTo>
                <a:close/>
              </a:path>
            </a:pathLst>
          </a:custGeom>
          <a:blipFill>
            <a:blip r:embed="rId6"/>
            <a:stretch>
              <a:fillRect/>
            </a:stretch>
          </a:blipFill>
        </p:spPr>
        <p:txBody>
          <a:bodyPr/>
          <a:lstStyle/>
          <a:p>
            <a:endParaRPr lang="vi-VN"/>
          </a:p>
        </p:txBody>
      </p:sp>
      <p:sp>
        <p:nvSpPr>
          <p:cNvPr id="15" name="TextBox 15"/>
          <p:cNvSpPr txBox="1"/>
          <p:nvPr/>
        </p:nvSpPr>
        <p:spPr>
          <a:xfrm>
            <a:off x="3273691" y="-105306"/>
            <a:ext cx="11740619" cy="1377925"/>
          </a:xfrm>
          <a:prstGeom prst="rect">
            <a:avLst/>
          </a:prstGeom>
        </p:spPr>
        <p:txBody>
          <a:bodyPr lIns="0" tIns="0" rIns="0" bIns="0" rtlCol="0" anchor="t">
            <a:spAutoFit/>
          </a:bodyPr>
          <a:lstStyle/>
          <a:p>
            <a:pPr algn="ctr">
              <a:lnSpc>
                <a:spcPts val="11200"/>
              </a:lnSpc>
            </a:pPr>
            <a:r>
              <a:rPr lang="en-US" sz="8000" b="1">
                <a:solidFill>
                  <a:srgbClr val="004AAD"/>
                </a:solidFill>
                <a:latin typeface="Nunito Sans Heavy"/>
                <a:ea typeface="Nunito Sans Heavy"/>
                <a:cs typeface="Nunito Sans Heavy"/>
                <a:sym typeface="Nunito Sans Heavy"/>
              </a:rPr>
              <a:t>Dự đoán và kết quả</a:t>
            </a:r>
          </a:p>
        </p:txBody>
      </p:sp>
      <p:sp>
        <p:nvSpPr>
          <p:cNvPr id="16" name="TextBox 16"/>
          <p:cNvSpPr txBox="1"/>
          <p:nvPr/>
        </p:nvSpPr>
        <p:spPr>
          <a:xfrm>
            <a:off x="411934" y="502681"/>
            <a:ext cx="1939447" cy="1377949"/>
          </a:xfrm>
          <a:prstGeom prst="rect">
            <a:avLst/>
          </a:prstGeom>
        </p:spPr>
        <p:txBody>
          <a:bodyPr lIns="0" tIns="0" rIns="0" bIns="0" rtlCol="0" anchor="t">
            <a:spAutoFit/>
          </a:bodyPr>
          <a:lstStyle/>
          <a:p>
            <a:pPr algn="ctr">
              <a:lnSpc>
                <a:spcPts val="11200"/>
              </a:lnSpc>
            </a:pPr>
            <a:r>
              <a:rPr lang="en-US" sz="8000" b="1">
                <a:solidFill>
                  <a:srgbClr val="FFFFFF"/>
                </a:solidFill>
                <a:latin typeface="Nunito Sans Heavy"/>
                <a:ea typeface="Nunito Sans Heavy"/>
                <a:cs typeface="Nunito Sans Heavy"/>
                <a:sym typeface="Nunito Sans Heavy"/>
              </a:rPr>
              <a:t>04</a:t>
            </a:r>
          </a:p>
        </p:txBody>
      </p:sp>
      <p:sp>
        <p:nvSpPr>
          <p:cNvPr id="17" name="TextBox 17"/>
          <p:cNvSpPr txBox="1"/>
          <p:nvPr/>
        </p:nvSpPr>
        <p:spPr>
          <a:xfrm>
            <a:off x="4099795" y="2819764"/>
            <a:ext cx="1613173" cy="51437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Nunito Sans Bold"/>
                <a:ea typeface="Nunito Sans Bold"/>
                <a:cs typeface="Nunito Sans Bold"/>
                <a:sym typeface="Nunito Sans Bold"/>
              </a:rPr>
              <a:t>Accuracy</a:t>
            </a:r>
          </a:p>
        </p:txBody>
      </p:sp>
      <p:sp>
        <p:nvSpPr>
          <p:cNvPr id="18" name="TextBox 18"/>
          <p:cNvSpPr txBox="1"/>
          <p:nvPr/>
        </p:nvSpPr>
        <p:spPr>
          <a:xfrm>
            <a:off x="14211320" y="1091101"/>
            <a:ext cx="1329158" cy="519373"/>
          </a:xfrm>
          <a:prstGeom prst="rect">
            <a:avLst/>
          </a:prstGeom>
        </p:spPr>
        <p:txBody>
          <a:bodyPr wrap="square" lIns="0" tIns="0" rIns="0" bIns="0" rtlCol="0" anchor="t">
            <a:spAutoFit/>
          </a:bodyPr>
          <a:lstStyle/>
          <a:p>
            <a:pPr algn="ctr">
              <a:lnSpc>
                <a:spcPts val="4200"/>
              </a:lnSpc>
              <a:spcBef>
                <a:spcPct val="0"/>
              </a:spcBef>
            </a:pPr>
            <a:r>
              <a:rPr lang="en-US" sz="3000" b="1" dirty="0">
                <a:solidFill>
                  <a:srgbClr val="000000"/>
                </a:solidFill>
                <a:latin typeface="Nunito Sans Bold"/>
                <a:ea typeface="Nunito Sans Bold"/>
                <a:cs typeface="Nunito Sans Bold"/>
                <a:sym typeface="Nunito Sans Bold"/>
              </a:rPr>
              <a:t>Recall</a:t>
            </a:r>
          </a:p>
        </p:txBody>
      </p:sp>
      <p:sp>
        <p:nvSpPr>
          <p:cNvPr id="19" name="TextBox 19"/>
          <p:cNvSpPr txBox="1"/>
          <p:nvPr/>
        </p:nvSpPr>
        <p:spPr>
          <a:xfrm>
            <a:off x="13934499" y="5743136"/>
            <a:ext cx="1605979" cy="51437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Nunito Sans Bold"/>
                <a:ea typeface="Nunito Sans Bold"/>
                <a:cs typeface="Nunito Sans Bold"/>
                <a:sym typeface="Nunito Sans Bold"/>
              </a:rPr>
              <a:t>Precision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 Sans</vt:lpstr>
      <vt:lpstr>Nunito Sans Heavy</vt:lpstr>
      <vt:lpstr>Calibri</vt:lpstr>
      <vt:lpstr>Arial</vt:lpstr>
      <vt:lpstr>Nunito Sans Semi-Bold</vt:lpstr>
      <vt:lpstr>Nunito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21_slide</dc:title>
  <cp:lastModifiedBy>Catthy Nguyễn</cp:lastModifiedBy>
  <cp:revision>2</cp:revision>
  <dcterms:created xsi:type="dcterms:W3CDTF">2006-08-16T00:00:00Z</dcterms:created>
  <dcterms:modified xsi:type="dcterms:W3CDTF">2024-12-27T05:40:12Z</dcterms:modified>
  <dc:identifier>DAGZhtMtcSY</dc:identifier>
</cp:coreProperties>
</file>