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56" r:id="rId2"/>
    <p:sldId id="257" r:id="rId3"/>
    <p:sldId id="258" r:id="rId4"/>
    <p:sldId id="259" r:id="rId5"/>
    <p:sldId id="263" r:id="rId6"/>
    <p:sldId id="260" r:id="rId7"/>
    <p:sldId id="261" r:id="rId8"/>
    <p:sldId id="262" r:id="rId9"/>
    <p:sldId id="264" r:id="rId10"/>
    <p:sldId id="266" r:id="rId11"/>
    <p:sldId id="268" r:id="rId12"/>
    <p:sldId id="267" r:id="rId13"/>
    <p:sldId id="274" r:id="rId14"/>
    <p:sldId id="269" r:id="rId15"/>
    <p:sldId id="270" r:id="rId16"/>
    <p:sldId id="272" r:id="rId17"/>
    <p:sldId id="271" r:id="rId18"/>
    <p:sldId id="273"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Calibri" pitchFamily="34" charset="0"/>
        <a:ea typeface="+mn-ea"/>
        <a:cs typeface="+mn-cs"/>
      </a:defRPr>
    </a:lvl1pPr>
    <a:lvl2pPr marL="457200" algn="ctr" rtl="0" eaLnBrk="0" fontAlgn="base" hangingPunct="0">
      <a:spcBef>
        <a:spcPct val="0"/>
      </a:spcBef>
      <a:spcAft>
        <a:spcPct val="0"/>
      </a:spcAft>
      <a:defRPr kern="1200">
        <a:solidFill>
          <a:schemeClr val="tx1"/>
        </a:solidFill>
        <a:latin typeface="Calibri" pitchFamily="34" charset="0"/>
        <a:ea typeface="+mn-ea"/>
        <a:cs typeface="+mn-cs"/>
      </a:defRPr>
    </a:lvl2pPr>
    <a:lvl3pPr marL="914400" algn="ctr" rtl="0" eaLnBrk="0" fontAlgn="base" hangingPunct="0">
      <a:spcBef>
        <a:spcPct val="0"/>
      </a:spcBef>
      <a:spcAft>
        <a:spcPct val="0"/>
      </a:spcAft>
      <a:defRPr kern="1200">
        <a:solidFill>
          <a:schemeClr val="tx1"/>
        </a:solidFill>
        <a:latin typeface="Calibri" pitchFamily="34" charset="0"/>
        <a:ea typeface="+mn-ea"/>
        <a:cs typeface="+mn-cs"/>
      </a:defRPr>
    </a:lvl3pPr>
    <a:lvl4pPr marL="1371600" algn="ctr" rtl="0" eaLnBrk="0" fontAlgn="base" hangingPunct="0">
      <a:spcBef>
        <a:spcPct val="0"/>
      </a:spcBef>
      <a:spcAft>
        <a:spcPct val="0"/>
      </a:spcAft>
      <a:defRPr kern="1200">
        <a:solidFill>
          <a:schemeClr val="tx1"/>
        </a:solidFill>
        <a:latin typeface="Calibri" pitchFamily="34" charset="0"/>
        <a:ea typeface="+mn-ea"/>
        <a:cs typeface="+mn-cs"/>
      </a:defRPr>
    </a:lvl4pPr>
    <a:lvl5pPr marL="1828800" algn="ctr"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pos="51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82"/>
    <p:restoredTop sz="94673"/>
  </p:normalViewPr>
  <p:slideViewPr>
    <p:cSldViewPr snapToGrid="0" snapToObjects="1">
      <p:cViewPr>
        <p:scale>
          <a:sx n="180" d="100"/>
          <a:sy n="180" d="100"/>
        </p:scale>
        <p:origin x="1928" y="1192"/>
      </p:cViewPr>
      <p:guideLst>
        <p:guide pos="5125"/>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0F6136-5A9F-6841-8EDF-CD09176A0BEA}" type="slidenum">
              <a:rPr lang="en-US" smtClean="0"/>
              <a:t>9</a:t>
            </a:fld>
            <a:endParaRPr lang="en-US"/>
          </a:p>
        </p:txBody>
      </p:sp>
    </p:spTree>
    <p:extLst>
      <p:ext uri="{BB962C8B-B14F-4D97-AF65-F5344CB8AC3E}">
        <p14:creationId xmlns:p14="http://schemas.microsoft.com/office/powerpoint/2010/main" val="1295080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pages.cs.wisc.edu/~remzi/OSTEP/"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bg>
      <p:bgPr>
        <a:solidFill>
          <a:schemeClr val="bg1"/>
        </a:solidFill>
        <a:effectLst/>
      </p:bgPr>
    </p:bg>
    <p:spTree>
      <p:nvGrpSpPr>
        <p:cNvPr id="1" name=""/>
        <p:cNvGrpSpPr/>
        <p:nvPr/>
      </p:nvGrpSpPr>
      <p:grpSpPr>
        <a:xfrm>
          <a:off x="0" y="0"/>
          <a:ext cx="0" cy="0"/>
          <a:chOff x="0" y="0"/>
          <a:chExt cx="0" cy="0"/>
        </a:xfrm>
      </p:grpSpPr>
      <p:sp>
        <p:nvSpPr>
          <p:cNvPr id="8" name="CaixaDeTexto 7"/>
          <p:cNvSpPr txBox="1"/>
          <p:nvPr/>
        </p:nvSpPr>
        <p:spPr>
          <a:xfrm>
            <a:off x="431800" y="6131027"/>
            <a:ext cx="8280400" cy="358673"/>
          </a:xfrm>
          <a:prstGeom prst="rect">
            <a:avLst/>
          </a:prstGeom>
        </p:spPr>
        <p:txBody>
          <a:bodyPr vert="horz" lIns="0" tIns="45720" rIns="0" bIns="45720" rtlCol="0" anchor="ctr">
            <a:noAutofit/>
          </a:bodyPr>
          <a:lstStyle>
            <a:lvl1pPr indent="0">
              <a:spcBef>
                <a:spcPts val="1800"/>
              </a:spcBef>
              <a:buClr>
                <a:srgbClr val="FF6600"/>
              </a:buClr>
              <a:buSzPct val="60000"/>
              <a:buFont typeface="Wingdings 3" panose="05040102010807070707" pitchFamily="18" charset="2"/>
              <a:buNone/>
              <a:defRPr sz="2400" baseline="0">
                <a:cs typeface="Calibri" pitchFamily="34" charset="0"/>
              </a:defRPr>
            </a:lvl1pPr>
            <a:lvl2pPr indent="0" algn="ctr">
              <a:spcBef>
                <a:spcPct val="20000"/>
              </a:spcBef>
              <a:buClr>
                <a:srgbClr val="FF6600"/>
              </a:buClr>
              <a:buSzPct val="100000"/>
              <a:buFont typeface="Wingdings" charset="2"/>
              <a:buNone/>
              <a:defRPr sz="2000" baseline="0">
                <a:cs typeface="Calibri" pitchFamily="34" charset="0"/>
              </a:defRPr>
            </a:lvl2pPr>
            <a:lvl3pPr indent="0" algn="ctr">
              <a:spcBef>
                <a:spcPct val="20000"/>
              </a:spcBef>
              <a:buClr>
                <a:srgbClr val="FF6600"/>
              </a:buClr>
              <a:buSzPct val="80000"/>
              <a:buFont typeface="Lucida Grande"/>
              <a:buNone/>
              <a:defRPr baseline="0">
                <a:cs typeface="Calibri" pitchFamily="34" charset="0"/>
              </a:defRPr>
            </a:lvl3pPr>
            <a:lvl4pPr indent="0" algn="ctr">
              <a:spcBef>
                <a:spcPct val="20000"/>
              </a:spcBef>
              <a:buClr>
                <a:srgbClr val="FF6600"/>
              </a:buClr>
              <a:buSzPct val="75000"/>
              <a:buFont typeface="Arial" pitchFamily="34" charset="0"/>
              <a:buNone/>
              <a:defRPr sz="1600" baseline="0">
                <a:cs typeface="Calibri" pitchFamily="34" charset="0"/>
              </a:defRPr>
            </a:lvl4pPr>
            <a:lvl5pPr indent="0" algn="ctr">
              <a:spcBef>
                <a:spcPct val="20000"/>
              </a:spcBef>
              <a:buClr>
                <a:srgbClr val="FF6600"/>
              </a:buClr>
              <a:buFont typeface="Arial" pitchFamily="34" charset="0"/>
              <a:buNone/>
              <a:defRPr sz="1600" baseline="0">
                <a:cs typeface="Calibri" pitchFamily="34" charset="0"/>
              </a:defRPr>
            </a:lvl5pPr>
            <a:lvl6pPr indent="0" algn="ctr">
              <a:spcBef>
                <a:spcPct val="20000"/>
              </a:spcBef>
              <a:buFont typeface="Arial" pitchFamily="34" charset="0"/>
              <a:buNone/>
              <a:defRPr sz="1600"/>
            </a:lvl6pPr>
            <a:lvl7pPr indent="0" algn="ctr">
              <a:spcBef>
                <a:spcPct val="20000"/>
              </a:spcBef>
              <a:buFont typeface="Arial" pitchFamily="34" charset="0"/>
              <a:buNone/>
              <a:defRPr sz="1600"/>
            </a:lvl7pPr>
            <a:lvl8pPr indent="0" algn="ctr">
              <a:spcBef>
                <a:spcPct val="20000"/>
              </a:spcBef>
              <a:buFont typeface="Arial" pitchFamily="34" charset="0"/>
              <a:buNone/>
              <a:defRPr sz="1600"/>
            </a:lvl8pPr>
            <a:lvl9pPr indent="0" algn="ctr">
              <a:spcBef>
                <a:spcPct val="20000"/>
              </a:spcBef>
              <a:buFont typeface="Arial" pitchFamily="34" charset="0"/>
              <a:buNone/>
              <a:defRPr sz="1600"/>
            </a:lvl9pPr>
          </a:lstStyle>
          <a:p>
            <a:pPr marL="0" lvl="0" indent="0">
              <a:tabLst>
                <a:tab pos="8256267" algn="r"/>
              </a:tabLst>
            </a:pPr>
            <a:r>
              <a:rPr lang="pt-BR" sz="1859" b="0" i="0" noProof="0" dirty="0">
                <a:solidFill>
                  <a:schemeClr val="tx1"/>
                </a:solidFill>
                <a:latin typeface="Myriad Pro Light SemiCondensed" charset="0"/>
                <a:ea typeface="Myriad Pro Light SemiCondensed" charset="0"/>
                <a:cs typeface="Myriad Pro Light SemiCondensed" charset="0"/>
              </a:rPr>
              <a:t>Arthur João Catto, PhD	2º semestre de 2018</a:t>
            </a:r>
          </a:p>
        </p:txBody>
      </p:sp>
      <p:sp>
        <p:nvSpPr>
          <p:cNvPr id="11" name="Título 1"/>
          <p:cNvSpPr>
            <a:spLocks noGrp="1"/>
          </p:cNvSpPr>
          <p:nvPr>
            <p:ph type="ctrTitle"/>
          </p:nvPr>
        </p:nvSpPr>
        <p:spPr>
          <a:xfrm>
            <a:off x="2974315" y="1994653"/>
            <a:ext cx="5737885" cy="1440714"/>
          </a:xfrm>
        </p:spPr>
        <p:txBody>
          <a:bodyPr lIns="90000" bIns="0" anchor="ctr"/>
          <a:lstStyle>
            <a:lvl1pPr algn="l">
              <a:lnSpc>
                <a:spcPct val="80000"/>
              </a:lnSpc>
              <a:defRPr sz="6000" b="0" i="0" spc="-100" baseline="0">
                <a:solidFill>
                  <a:schemeClr val="tx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en-US" noProof="0"/>
              <a:t>Click to edit Master title style</a:t>
            </a:r>
            <a:endParaRPr lang="pt-BR" noProof="0" dirty="0"/>
          </a:p>
        </p:txBody>
      </p:sp>
      <p:sp>
        <p:nvSpPr>
          <p:cNvPr id="9" name="CaixaDeTexto 8"/>
          <p:cNvSpPr txBox="1"/>
          <p:nvPr/>
        </p:nvSpPr>
        <p:spPr>
          <a:xfrm>
            <a:off x="431955" y="279400"/>
            <a:ext cx="8280246" cy="836255"/>
          </a:xfrm>
          <a:prstGeom prst="rect">
            <a:avLst/>
          </a:prstGeom>
          <a:noFill/>
        </p:spPr>
        <p:txBody>
          <a:bodyPr wrap="square" lIns="0" rtlCol="0">
            <a:spAutoFit/>
          </a:bodyPr>
          <a:lstStyle/>
          <a:p>
            <a:pPr algn="l">
              <a:lnSpc>
                <a:spcPct val="80000"/>
              </a:lnSpc>
            </a:pPr>
            <a:r>
              <a:rPr lang="pt-BR" sz="1859" b="0" i="0" noProof="0" dirty="0">
                <a:solidFill>
                  <a:schemeClr val="tx1"/>
                </a:solidFill>
                <a:latin typeface="+mn-lt"/>
                <a:ea typeface="Fira Sans Condensed Light" charset="0"/>
                <a:cs typeface="Fira Sans Condensed Light" charset="0"/>
              </a:rPr>
              <a:t>Universidade Estadual de Campinas</a:t>
            </a:r>
          </a:p>
          <a:p>
            <a:pPr algn="l">
              <a:lnSpc>
                <a:spcPct val="80000"/>
              </a:lnSpc>
            </a:pPr>
            <a:r>
              <a:rPr lang="pt-BR" sz="1859" b="0" i="0" noProof="0" dirty="0">
                <a:solidFill>
                  <a:schemeClr val="tx1"/>
                </a:solidFill>
                <a:latin typeface="+mn-lt"/>
                <a:ea typeface="Fira Sans Condensed Light" charset="0"/>
                <a:cs typeface="Fira Sans Condensed Light" charset="0"/>
              </a:rPr>
              <a:t>Instituto de Computação</a:t>
            </a:r>
          </a:p>
          <a:p>
            <a:pPr algn="l"/>
            <a:r>
              <a:rPr lang="pt-BR" sz="1859" b="0" i="0" noProof="0" dirty="0">
                <a:solidFill>
                  <a:schemeClr val="tx1"/>
                </a:solidFill>
                <a:latin typeface="+mj-lt"/>
                <a:ea typeface="Fira Sans Condensed Book" charset="0"/>
                <a:cs typeface="Fira Sans Condensed Book" charset="0"/>
              </a:rPr>
              <a:t>MC504 Sistemas Operacionais</a:t>
            </a:r>
          </a:p>
        </p:txBody>
      </p:sp>
      <p:sp>
        <p:nvSpPr>
          <p:cNvPr id="4" name="Espaço Reservado para Texto 3"/>
          <p:cNvSpPr>
            <a:spLocks noGrp="1"/>
          </p:cNvSpPr>
          <p:nvPr>
            <p:ph type="body" sz="quarter" idx="11" hasCustomPrompt="1"/>
          </p:nvPr>
        </p:nvSpPr>
        <p:spPr>
          <a:xfrm>
            <a:off x="431799" y="1995506"/>
            <a:ext cx="2319741" cy="1439862"/>
          </a:xfrm>
          <a:solidFill>
            <a:schemeClr val="tx1">
              <a:lumMod val="65000"/>
              <a:lumOff val="35000"/>
            </a:schemeClr>
          </a:solidFill>
        </p:spPr>
        <p:txBody>
          <a:bodyPr vert="horz" lIns="0" tIns="0" rIns="0" bIns="0" rtlCol="0" anchor="ctr">
            <a:noAutofit/>
          </a:bodyPr>
          <a:lstStyle>
            <a:lvl1pPr marL="266612" indent="-266612" algn="ctr">
              <a:buNone/>
              <a:defRPr lang="pt-BR" sz="10224" b="0" i="0" spc="-100" baseline="0" noProof="0" dirty="0">
                <a:solidFill>
                  <a:schemeClr val="bg1"/>
                </a:solidFill>
                <a:latin typeface="Myriad Pro Light Condensed" panose="020B0406030403020204" pitchFamily="34" charset="0"/>
              </a:defRPr>
            </a:lvl1pPr>
          </a:lstStyle>
          <a:p>
            <a:pPr marL="0" lvl="0" indent="0" algn="ctr"/>
            <a:r>
              <a:rPr lang="pt-BR" noProof="0" dirty="0" err="1"/>
              <a:t>Txx</a:t>
            </a:r>
            <a:endParaRPr lang="pt-BR" noProof="0" dirty="0"/>
          </a:p>
        </p:txBody>
      </p:sp>
      <p:sp>
        <p:nvSpPr>
          <p:cNvPr id="6" name="TextBox 5">
            <a:extLst>
              <a:ext uri="{FF2B5EF4-FFF2-40B4-BE49-F238E27FC236}">
                <a16:creationId xmlns:a16="http://schemas.microsoft.com/office/drawing/2014/main" id="{89FB1D79-01D5-C74A-86BC-75A1E797D0F3}"/>
              </a:ext>
            </a:extLst>
          </p:cNvPr>
          <p:cNvSpPr txBox="1"/>
          <p:nvPr/>
        </p:nvSpPr>
        <p:spPr>
          <a:xfrm>
            <a:off x="436242" y="3616960"/>
            <a:ext cx="1245534"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Referência</a:t>
            </a:r>
            <a:r>
              <a:rPr lang="en-US" sz="1800" b="0" i="1" dirty="0">
                <a:latin typeface="Myriad Pro Light Condensed" panose="020B0406030403020204" pitchFamily="34" charset="0"/>
              </a:rPr>
              <a:t> principal</a:t>
            </a:r>
          </a:p>
        </p:txBody>
      </p:sp>
      <p:sp>
        <p:nvSpPr>
          <p:cNvPr id="12" name="Espaço Reservado para Texto 2">
            <a:extLst>
              <a:ext uri="{FF2B5EF4-FFF2-40B4-BE49-F238E27FC236}">
                <a16:creationId xmlns:a16="http://schemas.microsoft.com/office/drawing/2014/main" id="{92365CFE-4931-FA40-B3B3-7FDA61D3AFD8}"/>
              </a:ext>
            </a:extLst>
          </p:cNvPr>
          <p:cNvSpPr>
            <a:spLocks noGrp="1"/>
          </p:cNvSpPr>
          <p:nvPr>
            <p:ph type="body" sz="quarter" idx="12"/>
          </p:nvPr>
        </p:nvSpPr>
        <p:spPr>
          <a:xfrm>
            <a:off x="1931844" y="4232731"/>
            <a:ext cx="1378583" cy="276999"/>
          </a:xfrm>
        </p:spPr>
        <p:txBody>
          <a:bodyPr wrap="none">
            <a:spAutoFit/>
          </a:bodyPr>
          <a:lstStyle>
            <a:lvl1pPr marL="0" indent="0" algn="l" defTabSz="914400" rtl="0" eaLnBrk="1" latinLnBrk="0" hangingPunct="1">
              <a:lnSpc>
                <a:spcPct val="100000"/>
              </a:lnSpc>
              <a:spcBef>
                <a:spcPts val="0"/>
              </a:spcBef>
              <a:buFontTx/>
              <a:buNone/>
              <a:defRPr lang="en-US" sz="1800" b="0" i="1" kern="1200" noProof="0" dirty="0">
                <a:solidFill>
                  <a:schemeClr val="tx1"/>
                </a:solidFill>
                <a:latin typeface="Myriad Pro Light Condensed" panose="020B0406030403020204" pitchFamily="34" charset="0"/>
                <a:ea typeface="+mn-ea"/>
                <a:cs typeface="+mn-cs"/>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Edit Master text styles</a:t>
            </a:r>
          </a:p>
        </p:txBody>
      </p:sp>
      <p:sp>
        <p:nvSpPr>
          <p:cNvPr id="13" name="TextBox 12">
            <a:extLst>
              <a:ext uri="{FF2B5EF4-FFF2-40B4-BE49-F238E27FC236}">
                <a16:creationId xmlns:a16="http://schemas.microsoft.com/office/drawing/2014/main" id="{4EE8B04B-6D80-3540-84AC-28843BF4A2D3}"/>
              </a:ext>
            </a:extLst>
          </p:cNvPr>
          <p:cNvSpPr txBox="1"/>
          <p:nvPr/>
        </p:nvSpPr>
        <p:spPr>
          <a:xfrm>
            <a:off x="436242" y="4232731"/>
            <a:ext cx="1495602"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Discutido</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classe</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p>
        </p:txBody>
      </p:sp>
      <p:sp>
        <p:nvSpPr>
          <p:cNvPr id="2" name="TextBox 1">
            <a:extLst>
              <a:ext uri="{FF2B5EF4-FFF2-40B4-BE49-F238E27FC236}">
                <a16:creationId xmlns:a16="http://schemas.microsoft.com/office/drawing/2014/main" id="{E2E9D411-4BCA-F040-9148-24BE98808A10}"/>
              </a:ext>
            </a:extLst>
          </p:cNvPr>
          <p:cNvSpPr txBox="1"/>
          <p:nvPr/>
        </p:nvSpPr>
        <p:spPr>
          <a:xfrm>
            <a:off x="337983" y="3860135"/>
            <a:ext cx="7989688" cy="320793"/>
          </a:xfrm>
          <a:prstGeom prst="rect">
            <a:avLst/>
          </a:prstGeom>
          <a:noFill/>
        </p:spPr>
        <p:txBody>
          <a:bodyPr wrap="none" rtlCol="0">
            <a:spAutoFit/>
          </a:bodyPr>
          <a:lstStyle/>
          <a:p>
            <a:pPr marL="0" marR="0" lvl="0" indent="0" algn="l" defTabSz="914047" rtl="0" eaLnBrk="1" fontAlgn="auto" latinLnBrk="0" hangingPunct="1">
              <a:lnSpc>
                <a:spcPct val="80000"/>
              </a:lnSpc>
              <a:spcBef>
                <a:spcPts val="1800"/>
              </a:spcBef>
              <a:spcAft>
                <a:spcPts val="0"/>
              </a:spcAft>
              <a:buClr>
                <a:srgbClr val="F3A447"/>
              </a:buClr>
              <a:buSzPct val="100000"/>
              <a:buFontTx/>
              <a:buNone/>
              <a:tabLst/>
              <a:defRPr/>
            </a:pP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Ch.       of </a:t>
            </a:r>
            <a:r>
              <a:rPr kumimoji="0" lang="en-US" sz="1800" b="0" i="1" u="none" strike="noStrike" kern="1200" cap="none" spc="0" normalizeH="0" baseline="0" noProof="0" dirty="0">
                <a:ln>
                  <a:noFill/>
                </a:ln>
                <a:solidFill>
                  <a:prstClr val="black"/>
                </a:solidFill>
                <a:effectLst/>
                <a:uLnTx/>
                <a:uFillTx/>
                <a:latin typeface="Myriad Pro Light Condensed" panose="020B0406030403020204" pitchFamily="34" charset="0"/>
              </a:rPr>
              <a:t>Operating Systems: Three Easy Pieces </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by </a:t>
            </a:r>
            <a:r>
              <a:rPr kumimoji="0" lang="en-US" sz="1800" b="0" i="0" u="none" strike="noStrike" kern="1200" cap="none" spc="0" normalizeH="0" baseline="0" noProof="0" dirty="0" err="1">
                <a:ln>
                  <a:noFill/>
                </a:ln>
                <a:solidFill>
                  <a:prstClr val="black"/>
                </a:solidFill>
                <a:effectLst/>
                <a:uLnTx/>
                <a:uFillTx/>
                <a:latin typeface="Myriad Pro Light Condensed" panose="020B0406030403020204" pitchFamily="34" charset="0"/>
              </a:rPr>
              <a:t>Remzi</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 and Andrea </a:t>
            </a:r>
            <a:r>
              <a:rPr kumimoji="0" lang="en-US" sz="1800" b="0" i="0" u="none" strike="noStrike" kern="1200" cap="none" spc="0" normalizeH="0" baseline="0" noProof="0" dirty="0" err="1">
                <a:ln>
                  <a:noFill/>
                </a:ln>
                <a:solidFill>
                  <a:prstClr val="black"/>
                </a:solidFill>
                <a:effectLst/>
                <a:uLnTx/>
                <a:uFillTx/>
                <a:latin typeface="Myriad Pro Light Condensed" panose="020B0406030403020204" pitchFamily="34" charset="0"/>
              </a:rPr>
              <a:t>Arpaci-Dusseau</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 (</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hlinkClick r:id="rId2">
                  <a:extLst>
                    <a:ext uri="{A12FA001-AC4F-418D-AE19-62706E023703}">
                      <ahyp:hlinkClr xmlns:ahyp="http://schemas.microsoft.com/office/drawing/2018/hyperlinkcolor" val="tx"/>
                    </a:ext>
                  </a:extLst>
                </a:hlinkClick>
              </a:rPr>
              <a:t>pages.cs.wisc.edu/~remzi/OSTEP/</a:t>
            </a:r>
            <a:r>
              <a:rPr kumimoji="0" lang="en-US" sz="1800" b="0" i="0" u="none" strike="noStrike" kern="1200" cap="none" spc="0" normalizeH="0" baseline="0" noProof="0" dirty="0">
                <a:ln>
                  <a:noFill/>
                </a:ln>
                <a:solidFill>
                  <a:prstClr val="black"/>
                </a:solidFill>
                <a:effectLst/>
                <a:uLnTx/>
                <a:uFillTx/>
                <a:latin typeface="Myriad Pro Light Condensed" panose="020B0406030403020204" pitchFamily="34" charset="0"/>
              </a:rPr>
              <a:t>)</a:t>
            </a:r>
          </a:p>
        </p:txBody>
      </p:sp>
      <p:sp>
        <p:nvSpPr>
          <p:cNvPr id="7" name="Text Placeholder 6">
            <a:extLst>
              <a:ext uri="{FF2B5EF4-FFF2-40B4-BE49-F238E27FC236}">
                <a16:creationId xmlns:a16="http://schemas.microsoft.com/office/drawing/2014/main" id="{9525D2C3-1C86-6B41-B643-4A49D980A6E3}"/>
              </a:ext>
            </a:extLst>
          </p:cNvPr>
          <p:cNvSpPr>
            <a:spLocks noGrp="1"/>
          </p:cNvSpPr>
          <p:nvPr>
            <p:ph type="body" sz="quarter" idx="14" hasCustomPrompt="1"/>
          </p:nvPr>
        </p:nvSpPr>
        <p:spPr>
          <a:xfrm>
            <a:off x="646495" y="3854500"/>
            <a:ext cx="176330" cy="276999"/>
          </a:xfrm>
        </p:spPr>
        <p:txBody>
          <a:bodyPr wrap="none">
            <a:spAutoFit/>
          </a:bodyPr>
          <a:lstStyle>
            <a:lvl1pPr marL="0" indent="0">
              <a:buNone/>
              <a:defRPr sz="1800" b="0" i="0">
                <a:latin typeface="Myriad Pro Light Condensed" panose="020B0406030403020204" pitchFamily="34" charset="0"/>
              </a:defRPr>
            </a:lvl1pPr>
            <a:lvl2pPr marL="266613" indent="0">
              <a:buNone/>
              <a:defRPr sz="1800"/>
            </a:lvl2pPr>
            <a:lvl3pPr marL="536575" indent="0">
              <a:buNone/>
              <a:defRPr sz="1800"/>
            </a:lvl3pPr>
            <a:lvl4pPr marL="803275" indent="0">
              <a:buFont typeface="Arial" panose="020B0604020202020204" pitchFamily="34" charset="0"/>
              <a:buNone/>
              <a:defRPr sz="1800"/>
            </a:lvl4pPr>
            <a:lvl5pPr marL="9525" indent="0">
              <a:buFont typeface="Arial" panose="020B0604020202020204" pitchFamily="34" charset="0"/>
              <a:buNone/>
              <a:defRPr sz="1800"/>
            </a:lvl5pPr>
          </a:lstStyle>
          <a:p>
            <a:pPr lvl="0"/>
            <a:r>
              <a:rPr lang="en-US" dirty="0"/>
              <a:t>XX</a:t>
            </a:r>
          </a:p>
        </p:txBody>
      </p:sp>
    </p:spTree>
    <p:extLst>
      <p:ext uri="{BB962C8B-B14F-4D97-AF65-F5344CB8AC3E}">
        <p14:creationId xmlns:p14="http://schemas.microsoft.com/office/powerpoint/2010/main" val="82419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1401">
          <p15:clr>
            <a:srgbClr val="FBAE40"/>
          </p15:clr>
        </p15:guide>
        <p15:guide id="14" pos="1993">
          <p15:clr>
            <a:srgbClr val="FBAE40"/>
          </p15:clr>
        </p15:guide>
        <p15:guide id="15" pos="544">
          <p15:clr>
            <a:srgbClr val="FBAE40"/>
          </p15:clr>
        </p15:guide>
        <p15:guide id="16" pos="1495">
          <p15:clr>
            <a:srgbClr val="FBAE40"/>
          </p15:clr>
        </p15:guide>
        <p15:guide id="17" orient="horz" pos="245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omente conteúd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8280400" cy="6210300"/>
          </a:xfrm>
        </p:spPr>
        <p:txBody>
          <a:bodyPr/>
          <a:lstStyle>
            <a:lvl4pPr marL="454025" indent="-450850">
              <a:buFont typeface="+mj-lt"/>
              <a:buAutoNum type="arabicPeriod"/>
              <a:defRPr sz="1600" b="0" i="0">
                <a:latin typeface="Inconsolata" pitchFamily="49" charset="77"/>
                <a:ea typeface="Inconsolata" pitchFamily="49" charset="77"/>
                <a:cs typeface="Inconsolata" pitchFamily="49" charset="77"/>
              </a:defRPr>
            </a:lvl4pPr>
            <a:lvl5pPr marL="711200" indent="-442913">
              <a:buFont typeface="+mj-lt"/>
              <a:buAutoNum type="arabicPeriod"/>
              <a:defRPr sz="1600" b="0" i="0">
                <a:latin typeface="Inconsolata" pitchFamily="49" charset="77"/>
                <a:ea typeface="Inconsolata" pitchFamily="49" charset="77"/>
                <a:cs typeface="Inconsolata" pitchFamily="49"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8611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noProof="0" smtClean="0">
                <a:latin typeface="Inconsolata" pitchFamily="49" charset="77"/>
                <a:ea typeface="Inconsolata" pitchFamily="49" charset="77"/>
                <a:cs typeface="Inconsolata" pitchFamily="49" charset="77"/>
              </a:defRPr>
            </a:lvl4pPr>
            <a:lvl5pPr marL="719138" indent="-360363">
              <a:spcBef>
                <a:spcPts val="0"/>
              </a:spcBef>
              <a:buClr>
                <a:schemeClr val="bg1">
                  <a:lumMod val="50000"/>
                </a:schemeClr>
              </a:buClr>
              <a:buSzPct val="80000"/>
              <a:buFont typeface="+mj-lt"/>
              <a:buAutoNum type="arabicPeriod"/>
              <a:tabLst/>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86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ítulo e conteúdo (esq)">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noProof="0" smtClean="0">
                <a:latin typeface="Inconsolata" pitchFamily="49" charset="77"/>
                <a:ea typeface="Inconsolata" pitchFamily="49" charset="77"/>
                <a:cs typeface="Inconsolata" pitchFamily="49" charset="77"/>
              </a:defRPr>
            </a:lvl4pPr>
            <a:lvl5pPr marL="719138" indent="-360363">
              <a:spcBef>
                <a:spcPts val="0"/>
              </a:spcBef>
              <a:buClr>
                <a:schemeClr val="bg1">
                  <a:lumMod val="50000"/>
                </a:schemeClr>
              </a:buClr>
              <a:buSzPct val="80000"/>
              <a:buFont typeface="+mj-lt"/>
              <a:buAutoNum type="arabicPeriod"/>
              <a:tabLst/>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4866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ítulo e conteúdo (dir)">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
        <p:nvSpPr>
          <p:cNvPr id="5" name="Content Placeholder 4"/>
          <p:cNvSpPr>
            <a:spLocks noGrp="1"/>
          </p:cNvSpPr>
          <p:nvPr>
            <p:ph sz="quarter" idx="12"/>
          </p:nvPr>
        </p:nvSpPr>
        <p:spPr>
          <a:xfrm>
            <a:off x="4859338" y="1809750"/>
            <a:ext cx="3852862" cy="4679950"/>
          </a:xfrm>
        </p:spPr>
        <p:txBody>
          <a:bodyPr/>
          <a:lstStyle>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7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uas partes de conteúdo (sem títul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3869268" cy="621030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Clr>
                <a:schemeClr val="bg1">
                  <a:lumMod val="50000"/>
                </a:schemeClr>
              </a:buClr>
              <a:buSzPct val="80000"/>
              <a:buFont typeface="+mj-lt"/>
              <a:buAutoNum type="arabicPeriod"/>
              <a:tabLst/>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Content Placeholder 4"/>
          <p:cNvSpPr>
            <a:spLocks noGrp="1"/>
          </p:cNvSpPr>
          <p:nvPr>
            <p:ph sz="quarter" idx="12"/>
          </p:nvPr>
        </p:nvSpPr>
        <p:spPr>
          <a:xfrm>
            <a:off x="4859338" y="279400"/>
            <a:ext cx="3852862" cy="6210300"/>
          </a:xfrm>
        </p:spPr>
        <p:txBody>
          <a:bodyPr/>
          <a:lstStyle>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168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uas Partes de Conteúdo (dois títulos)">
    <p:spTree>
      <p:nvGrpSpPr>
        <p:cNvPr id="1" name=""/>
        <p:cNvGrpSpPr/>
        <p:nvPr/>
      </p:nvGrpSpPr>
      <p:grpSpPr>
        <a:xfrm>
          <a:off x="0" y="0"/>
          <a:ext cx="0" cy="0"/>
          <a:chOff x="0" y="0"/>
          <a:chExt cx="0" cy="0"/>
        </a:xfrm>
      </p:grpSpPr>
      <p:sp>
        <p:nvSpPr>
          <p:cNvPr id="2" name="Title 1"/>
          <p:cNvSpPr>
            <a:spLocks noGrp="1"/>
          </p:cNvSpPr>
          <p:nvPr>
            <p:ph type="title"/>
          </p:nvPr>
        </p:nvSpPr>
        <p:spPr>
          <a:xfrm>
            <a:off x="431800" y="500793"/>
            <a:ext cx="3721862" cy="836499"/>
          </a:xfrm>
        </p:spPr>
        <p:txBody>
          <a:bodyPr vert="horz" lIns="0" tIns="36000" rIns="0" bIns="0" rtlCol="0" anchor="t">
            <a:noAutofit/>
          </a:bodyPr>
          <a:lstStyle>
            <a:lvl1pPr>
              <a:defRPr lang="pt-BR" sz="36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650863"/>
            <a:ext cx="3721862" cy="4838837"/>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Clr>
                <a:schemeClr val="bg1">
                  <a:lumMod val="50000"/>
                </a:schemeClr>
              </a:buClr>
              <a:buSzPct val="80000"/>
              <a:buFont typeface="+mj-lt"/>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800" y="188913"/>
            <a:ext cx="3721862"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
        <p:nvSpPr>
          <p:cNvPr id="5" name="Title 1"/>
          <p:cNvSpPr txBox="1">
            <a:spLocks/>
          </p:cNvSpPr>
          <p:nvPr/>
        </p:nvSpPr>
        <p:spPr>
          <a:xfrm>
            <a:off x="4990337" y="499101"/>
            <a:ext cx="3721863" cy="836499"/>
          </a:xfrm>
          <a:prstGeom prst="rect">
            <a:avLst/>
          </a:prstGeom>
        </p:spPr>
        <p:txBody>
          <a:bodyPr vert="horz" lIns="0" tIns="36000" rIns="0" bIns="0" rtlCol="0" anchor="t">
            <a:noAutofit/>
          </a:bodyPr>
          <a:lstStyle>
            <a:lvl1pPr lvl="0" defTabSz="914047">
              <a:lnSpc>
                <a:spcPct val="80000"/>
              </a:lnSpc>
              <a:spcBef>
                <a:spcPct val="0"/>
              </a:spcBef>
              <a:buNone/>
              <a:defRPr sz="4800" b="0" i="0" spc="-50" baseline="0">
                <a:solidFill>
                  <a:schemeClr val="tx1">
                    <a:lumMod val="75000"/>
                    <a:lumOff val="25000"/>
                  </a:schemeClr>
                </a:solidFill>
                <a:latin typeface="Myriad Pro Condensed" charset="0"/>
                <a:ea typeface="Myriad Pro Condensed" charset="0"/>
                <a:cs typeface="Myriad Pro Condensed" charset="0"/>
              </a:defRPr>
            </a:lvl1pPr>
          </a:lstStyle>
          <a:p>
            <a:pPr lvl="0"/>
            <a:r>
              <a:rPr lang="en-US" sz="3600" dirty="0"/>
              <a:t>Click to edit Master title style</a:t>
            </a:r>
          </a:p>
        </p:txBody>
      </p:sp>
      <p:sp>
        <p:nvSpPr>
          <p:cNvPr id="7" name="Content Placeholder 3"/>
          <p:cNvSpPr>
            <a:spLocks noGrp="1"/>
          </p:cNvSpPr>
          <p:nvPr>
            <p:ph sz="quarter" idx="12"/>
          </p:nvPr>
        </p:nvSpPr>
        <p:spPr>
          <a:xfrm>
            <a:off x="4990337" y="1649172"/>
            <a:ext cx="3721863" cy="4840528"/>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Clr>
                <a:schemeClr val="bg1">
                  <a:lumMod val="50000"/>
                </a:schemeClr>
              </a:buClr>
              <a:buSzPct val="80000"/>
              <a:buFont typeface="+mj-lt"/>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8" name="Text Placeholder 5"/>
          <p:cNvSpPr>
            <a:spLocks noGrp="1"/>
          </p:cNvSpPr>
          <p:nvPr>
            <p:ph type="body" sz="quarter" idx="13"/>
          </p:nvPr>
        </p:nvSpPr>
        <p:spPr>
          <a:xfrm>
            <a:off x="4990337" y="187221"/>
            <a:ext cx="3721863" cy="311880"/>
          </a:xfrm>
        </p:spPr>
        <p:txBody>
          <a:bodyPr vert="horz" lIns="0" tIns="0" rIns="0" bIns="0" rtlCol="0" anchor="b">
            <a:noAutofit/>
          </a:bodyPr>
          <a:lstStyle>
            <a:lvl1pPr>
              <a:defRPr lang="en-US" sz="1859"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43515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uas Partes de Conteúdo (três títulos)">
    <p:spTree>
      <p:nvGrpSpPr>
        <p:cNvPr id="1" name=""/>
        <p:cNvGrpSpPr/>
        <p:nvPr/>
      </p:nvGrpSpPr>
      <p:grpSpPr>
        <a:xfrm>
          <a:off x="0" y="0"/>
          <a:ext cx="0" cy="0"/>
          <a:chOff x="0" y="0"/>
          <a:chExt cx="0" cy="0"/>
        </a:xfrm>
      </p:grpSpPr>
      <p:sp>
        <p:nvSpPr>
          <p:cNvPr id="5" name="Título 4"/>
          <p:cNvSpPr>
            <a:spLocks noGrp="1"/>
          </p:cNvSpPr>
          <p:nvPr>
            <p:ph type="title"/>
          </p:nvPr>
        </p:nvSpPr>
        <p:spPr>
          <a:xfrm>
            <a:off x="431800" y="639763"/>
            <a:ext cx="8280400"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7" name="Content Placeholder 6"/>
          <p:cNvSpPr>
            <a:spLocks noGrp="1"/>
          </p:cNvSpPr>
          <p:nvPr>
            <p:ph sz="quarter" idx="12"/>
          </p:nvPr>
        </p:nvSpPr>
        <p:spPr>
          <a:xfrm>
            <a:off x="431800" y="2349500"/>
            <a:ext cx="3780000" cy="4140200"/>
          </a:xfrm>
        </p:spPr>
        <p:txBody>
          <a:bodyPr>
            <a:normAutofit/>
          </a:bodyPr>
          <a:lstStyle>
            <a:lvl1pPr>
              <a:defRPr sz="2000"/>
            </a:lvl1pPr>
            <a:lvl2pPr>
              <a:defRPr sz="1800"/>
            </a:lvl2pPr>
            <a:lvl3pPr>
              <a:defRPr sz="1800"/>
            </a:lvl3pPr>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932200" y="2349500"/>
            <a:ext cx="3780000" cy="4140200"/>
          </a:xfrm>
        </p:spPr>
        <p:txBody>
          <a:bodyPr>
            <a:normAutofit/>
          </a:bodyPr>
          <a:lstStyle>
            <a:lvl1pPr>
              <a:defRPr sz="2000"/>
            </a:lvl1pPr>
            <a:lvl2pPr>
              <a:defRPr sz="1800"/>
            </a:lvl2pPr>
            <a:lvl3pPr>
              <a:defRPr sz="1800"/>
            </a:lvl3pPr>
            <a:lvl4pPr marL="466725" indent="-457200">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4"/>
          </p:nvPr>
        </p:nvSpPr>
        <p:spPr>
          <a:xfrm>
            <a:off x="4318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4" name="Text Placeholder 13"/>
          <p:cNvSpPr>
            <a:spLocks noGrp="1"/>
          </p:cNvSpPr>
          <p:nvPr>
            <p:ph type="body" sz="quarter" idx="15"/>
          </p:nvPr>
        </p:nvSpPr>
        <p:spPr>
          <a:xfrm>
            <a:off x="49322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Edit Master text styles</a:t>
            </a:r>
          </a:p>
        </p:txBody>
      </p:sp>
      <p:sp>
        <p:nvSpPr>
          <p:cNvPr id="16" name="Text Placeholder 15"/>
          <p:cNvSpPr>
            <a:spLocks noGrp="1"/>
          </p:cNvSpPr>
          <p:nvPr>
            <p:ph type="body" sz="quarter" idx="16"/>
          </p:nvPr>
        </p:nvSpPr>
        <p:spPr>
          <a:xfrm>
            <a:off x="431800" y="279400"/>
            <a:ext cx="8280400" cy="360363"/>
          </a:xfrm>
        </p:spPr>
        <p:txBody>
          <a:bodyPr>
            <a:normAutofit/>
          </a:bodyPr>
          <a:lstStyle>
            <a:lvl1pPr marL="0" indent="0">
              <a:buNone/>
              <a:defRPr sz="2000"/>
            </a:lvl1pPr>
          </a:lstStyle>
          <a:p>
            <a:pPr lvl="0"/>
            <a:r>
              <a:rPr lang="en-US"/>
              <a:t>Edit Master text styles</a:t>
            </a:r>
          </a:p>
        </p:txBody>
      </p:sp>
    </p:spTree>
    <p:extLst>
      <p:ext uri="{BB962C8B-B14F-4D97-AF65-F5344CB8AC3E}">
        <p14:creationId xmlns:p14="http://schemas.microsoft.com/office/powerpoint/2010/main" val="133009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uas Partes de Conteúdo (vertical)">
    <p:spTree>
      <p:nvGrpSpPr>
        <p:cNvPr id="1" name=""/>
        <p:cNvGrpSpPr/>
        <p:nvPr/>
      </p:nvGrpSpPr>
      <p:grpSpPr>
        <a:xfrm>
          <a:off x="0" y="0"/>
          <a:ext cx="0" cy="0"/>
          <a:chOff x="0" y="0"/>
          <a:chExt cx="0" cy="0"/>
        </a:xfrm>
      </p:grpSpPr>
      <p:sp>
        <p:nvSpPr>
          <p:cNvPr id="3" name="Content Placeholder 3"/>
          <p:cNvSpPr>
            <a:spLocks noGrp="1"/>
          </p:cNvSpPr>
          <p:nvPr/>
        </p:nvSpPr>
        <p:spPr>
          <a:xfrm>
            <a:off x="431800" y="279400"/>
            <a:ext cx="8323014" cy="283663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marL="357188" lvl="4"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pPr>
            <a:r>
              <a:rPr lang="en-US"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rPr>
              <a:t>Fourth level</a:t>
            </a:r>
          </a:p>
          <a:p>
            <a:pPr marL="628650" lvl="4" indent="-355600" algn="l" defTabSz="914047" rtl="0" eaLnBrk="1" latinLnBrk="0" hangingPunct="1">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pPr>
            <a:r>
              <a:rPr lang="en-US"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rPr>
              <a:t>Fifth level</a:t>
            </a:r>
            <a:endParaRPr lang="pt-BR"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endParaRPr>
          </a:p>
        </p:txBody>
      </p:sp>
      <p:sp>
        <p:nvSpPr>
          <p:cNvPr id="4" name="Content Placeholder 3"/>
          <p:cNvSpPr>
            <a:spLocks noGrp="1"/>
          </p:cNvSpPr>
          <p:nvPr/>
        </p:nvSpPr>
        <p:spPr>
          <a:xfrm>
            <a:off x="389185" y="3743465"/>
            <a:ext cx="8365630" cy="271888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marL="357188" lvl="4"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pPr>
            <a:r>
              <a:rPr lang="en-US"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rPr>
              <a:t>Fourth level</a:t>
            </a:r>
          </a:p>
          <a:p>
            <a:pPr marL="628650" lvl="4" indent="-355600" algn="l" defTabSz="914047" rtl="0" eaLnBrk="1" latinLnBrk="0" hangingPunct="1">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pPr>
            <a:r>
              <a:rPr lang="en-US"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rPr>
              <a:t>Fifth level</a:t>
            </a:r>
            <a:endParaRPr lang="pt-BR" sz="1600" b="0" i="0" kern="1200" spc="0" baseline="0" noProof="0" dirty="0">
              <a:solidFill>
                <a:schemeClr val="tx1"/>
              </a:solidFill>
              <a:latin typeface="M+ 1m light" panose="020B0409020203020207" pitchFamily="49" charset="-128"/>
              <a:ea typeface="M+ 1m light" panose="020B0409020203020207" pitchFamily="49" charset="-128"/>
              <a:cs typeface="Courier Condensed" charset="0"/>
            </a:endParaRPr>
          </a:p>
        </p:txBody>
      </p:sp>
    </p:spTree>
    <p:extLst>
      <p:ext uri="{BB962C8B-B14F-4D97-AF65-F5344CB8AC3E}">
        <p14:creationId xmlns:p14="http://schemas.microsoft.com/office/powerpoint/2010/main" val="216637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Duas Partes de Conteúdo (vertical com títul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0" y="1340712"/>
            <a:ext cx="8280400" cy="234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57200" indent="-457200">
              <a:spcBef>
                <a:spcPts val="0"/>
              </a:spcBef>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a:defRPr sz="1800"/>
            </a:lvl6pPr>
            <a:lvl7pPr>
              <a:defRPr sz="1800"/>
            </a:lvl7pPr>
            <a:lvl8pPr>
              <a:defRPr sz="1800"/>
            </a:lvl8pPr>
            <a:lvl9pPr>
              <a:defRPr sz="1800"/>
            </a:lvl9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pt-BR" noProof="0" dirty="0"/>
          </a:p>
        </p:txBody>
      </p:sp>
      <p:sp>
        <p:nvSpPr>
          <p:cNvPr id="4" name="Content Placeholder 3"/>
          <p:cNvSpPr>
            <a:spLocks noGrp="1"/>
          </p:cNvSpPr>
          <p:nvPr>
            <p:ph sz="half" idx="2"/>
          </p:nvPr>
        </p:nvSpPr>
        <p:spPr>
          <a:xfrm>
            <a:off x="431800" y="4149725"/>
            <a:ext cx="8280400" cy="2340000"/>
          </a:xfrm>
          <a:noFill/>
        </p:spPr>
        <p:txBody>
          <a:bodyPr/>
          <a:lstStyle>
            <a:lvl1pPr>
              <a:buSzPct val="80000"/>
              <a:defRPr sz="2800">
                <a:solidFill>
                  <a:schemeClr val="tx1"/>
                </a:solidFill>
                <a:latin typeface="+mn-lt"/>
                <a:ea typeface="Avenir Next Condensed" charset="0"/>
                <a:cs typeface="Avenir Next Condensed" charset="0"/>
              </a:defRPr>
            </a:lvl1pPr>
            <a:lvl2pPr>
              <a:buSzPct val="80000"/>
              <a:defRPr sz="2400">
                <a:solidFill>
                  <a:schemeClr val="tx1"/>
                </a:solidFill>
                <a:latin typeface="+mn-lt"/>
                <a:ea typeface="Avenir Next Condensed" charset="0"/>
                <a:cs typeface="Avenir Next Condensed" charset="0"/>
              </a:defRPr>
            </a:lvl2pPr>
            <a:lvl3pPr>
              <a:buSzPct val="80000"/>
              <a:defRPr sz="2000">
                <a:solidFill>
                  <a:schemeClr val="tx1"/>
                </a:solidFill>
                <a:latin typeface="+mn-lt"/>
                <a:ea typeface="Avenir Next Condensed" charset="0"/>
                <a:cs typeface="Avenir Next Condensed" charset="0"/>
              </a:defRPr>
            </a:lvl3pPr>
            <a:lvl4pPr marL="457200" indent="-457200">
              <a:spcBef>
                <a:spcPts val="0"/>
              </a:spcBef>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a:defRPr sz="1800"/>
            </a:lvl6pPr>
            <a:lvl7pPr>
              <a:defRPr sz="1800"/>
            </a:lvl7pPr>
            <a:lvl8pPr>
              <a:defRPr sz="1800"/>
            </a:lvl8pPr>
            <a:lvl9pPr>
              <a:defRPr sz="1800"/>
            </a:lvl9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pt-BR" noProof="0" dirty="0"/>
          </a:p>
        </p:txBody>
      </p:sp>
      <p:sp>
        <p:nvSpPr>
          <p:cNvPr id="2" name="Título 1"/>
          <p:cNvSpPr>
            <a:spLocks noGrp="1"/>
          </p:cNvSpPr>
          <p:nvPr>
            <p:ph type="title"/>
          </p:nvPr>
        </p:nvSpPr>
        <p:spPr>
          <a:xfrm>
            <a:off x="431800" y="620712"/>
            <a:ext cx="8280400" cy="720000"/>
          </a:xfrm>
        </p:spPr>
        <p:txBody>
          <a:bodyPr vert="horz" lIns="0" tIns="36000" rIns="0" bIns="0" rtlCol="0" anchor="t">
            <a:noAutofit/>
          </a:bodyPr>
          <a:lstStyle>
            <a:lvl1pPr>
              <a:defRPr lang="pt-BR" noProof="0" dirty="0"/>
            </a:lvl1pPr>
          </a:lstStyle>
          <a:p>
            <a:pPr lvl="0"/>
            <a:r>
              <a:rPr lang="en-US" noProof="0" dirty="0"/>
              <a:t>Click to edit Master title style</a:t>
            </a:r>
            <a:endParaRPr lang="pt-BR" noProof="0" dirty="0"/>
          </a:p>
        </p:txBody>
      </p:sp>
      <p:sp>
        <p:nvSpPr>
          <p:cNvPr id="5" name="Text Placeholder 5"/>
          <p:cNvSpPr>
            <a:spLocks noGrp="1"/>
          </p:cNvSpPr>
          <p:nvPr>
            <p:ph type="body" sz="quarter" idx="11"/>
          </p:nvPr>
        </p:nvSpPr>
        <p:spPr>
          <a:xfrm>
            <a:off x="431800" y="260351"/>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318821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31800" y="646171"/>
            <a:ext cx="8280402" cy="809625"/>
          </a:xfrm>
        </p:spPr>
        <p:txBody>
          <a:bodyPr vert="horz" lIns="0" tIns="36000" rIns="0" bIns="0" rtlCol="0" anchor="t">
            <a:noAutofit/>
          </a:bodyPr>
          <a:lstStyle>
            <a:lvl1pPr>
              <a:defRPr lang="pt-BR" spc="-100" baseline="0" noProof="0" dirty="0"/>
            </a:lvl1pPr>
          </a:lstStyle>
          <a:p>
            <a:pPr lvl="0"/>
            <a:r>
              <a:rPr lang="en-US" noProof="0"/>
              <a:t>Click to edit Master title style</a:t>
            </a:r>
            <a:endParaRPr lang="pt-BR" noProof="0" dirty="0"/>
          </a:p>
        </p:txBody>
      </p:sp>
      <p:sp>
        <p:nvSpPr>
          <p:cNvPr id="3"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360526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720000"/>
          </a:xfrm>
        </p:spPr>
        <p:txBody>
          <a:bodyPr vert="horz" lIns="0" tIns="36000" rIns="0" bIns="0" rtlCol="0" anchor="t">
            <a:noAutofit/>
          </a:bodyPr>
          <a:lstStyle>
            <a:lvl1pPr>
              <a:defRPr lang="pt-BR" sz="4400" b="0" i="0" spc="-100" baseline="0" noProof="0" dirty="0">
                <a:latin typeface="Myriad Pro Condensed" charset="0"/>
                <a:ea typeface="Myriad Pro Condensed" charset="0"/>
                <a:cs typeface="Myriad Pro Condensed"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378813"/>
            <a:ext cx="8280401" cy="5110887"/>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803275" indent="-266700">
              <a:lnSpc>
                <a:spcPct val="100000"/>
              </a:lnSpc>
              <a:spcBef>
                <a:spcPts val="300"/>
              </a:spcBef>
              <a:buSzPct val="100000"/>
              <a:tabLst/>
              <a:defRPr lang="en-US" sz="2000" noProof="0" smtClean="0"/>
            </a:lvl3pPr>
            <a:lvl4pPr marL="1071563" indent="-268288">
              <a:lnSpc>
                <a:spcPct val="90000"/>
              </a:lnSpc>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623888" indent="-357188"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243784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guide id="2" orient="horz" pos="86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Default - 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61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450CF5-9159-6848-A96F-316224A11F58}"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A4FAA6-B312-A54A-89C4-5AE5C8CF4CB9}" type="slidenum">
              <a:rPr lang="en-US" smtClean="0"/>
              <a:t>‹#›</a:t>
            </a:fld>
            <a:endParaRPr lang="en-US"/>
          </a:p>
        </p:txBody>
      </p:sp>
    </p:spTree>
    <p:extLst>
      <p:ext uri="{BB962C8B-B14F-4D97-AF65-F5344CB8AC3E}">
        <p14:creationId xmlns:p14="http://schemas.microsoft.com/office/powerpoint/2010/main" val="66380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e conteúdo 2">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1169987"/>
          </a:xfrm>
        </p:spPr>
        <p:txBody>
          <a:bodyPr vert="horz" lIns="0" tIns="36000" rIns="0" bIns="0" rtlCol="0" anchor="t">
            <a:noAutofit/>
          </a:bodyPr>
          <a:lstStyle>
            <a:lvl1pPr>
              <a:defRPr lang="pt-BR" sz="4400" b="0" i="0" spc="-100" baseline="0" noProof="0" dirty="0">
                <a:latin typeface="Myriad Pro Condensed" charset="0"/>
                <a:ea typeface="Myriad Pro Condensed" charset="0"/>
                <a:cs typeface="Myriad Pro Condensed"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803275" indent="-266700">
              <a:lnSpc>
                <a:spcPct val="100000"/>
              </a:lnSpc>
              <a:spcBef>
                <a:spcPts val="300"/>
              </a:spcBef>
              <a:buSzPct val="100000"/>
              <a:tabLst/>
              <a:defRPr lang="en-US" sz="2000" noProof="0" smtClean="0"/>
            </a:lvl3pPr>
            <a:lvl4pPr marL="1071563" indent="-268288">
              <a:lnSpc>
                <a:spcPct val="90000"/>
              </a:lnSpc>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Inconsolata" pitchFamily="49" charset="77"/>
                <a:ea typeface="Inconsolata" pitchFamily="49" charset="77"/>
                <a:cs typeface="Inconsolata" pitchFamily="49" charset="77"/>
              </a:defRPr>
            </a:lvl5pPr>
            <a:lvl6pPr marL="623888" indent="-357188"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Edit Master text styles</a:t>
            </a:r>
          </a:p>
        </p:txBody>
      </p:sp>
    </p:spTree>
    <p:extLst>
      <p:ext uri="{BB962C8B-B14F-4D97-AF65-F5344CB8AC3E}">
        <p14:creationId xmlns:p14="http://schemas.microsoft.com/office/powerpoint/2010/main" val="131117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guide id="2" orient="horz" pos="11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beçalho da Seção">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093665"/>
          </a:xfrm>
        </p:spPr>
        <p:txBody>
          <a:bodyPr anchor="t"/>
          <a:lstStyle>
            <a:lvl1pPr algn="l" defTabSz="914118" rtl="0" eaLnBrk="1" latinLnBrk="0" hangingPunct="1">
              <a:lnSpc>
                <a:spcPct val="80000"/>
              </a:lnSpc>
              <a:spcBef>
                <a:spcPct val="0"/>
              </a:spcBef>
              <a:buNone/>
              <a:defRPr lang="pt-BR" sz="5400" b="0" i="0" kern="1200" spc="-100" baseline="0" noProof="0" dirty="0">
                <a:solidFill>
                  <a:schemeClr val="tx1"/>
                </a:solidFill>
                <a:latin typeface="Myriad Pro Light Condensed" charset="0"/>
                <a:ea typeface="Myriad Pro Light Condensed" charset="0"/>
                <a:cs typeface="Myriad Pro Light Condensed"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0" y="2543053"/>
            <a:ext cx="8280401" cy="1606672"/>
          </a:xfrm>
        </p:spPr>
        <p:txBody>
          <a:bodyPr anchor="t"/>
          <a:lstStyle>
            <a:lvl1pPr marL="0" indent="0">
              <a:buNone/>
              <a:defRPr sz="2400">
                <a:solidFill>
                  <a:schemeClr val="tx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ext uri="{BB962C8B-B14F-4D97-AF65-F5344CB8AC3E}">
        <p14:creationId xmlns:p14="http://schemas.microsoft.com/office/powerpoint/2010/main" val="8666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798" y="279401"/>
            <a:ext cx="8280401" cy="412578"/>
          </a:xfrm>
        </p:spPr>
        <p:txBody>
          <a:bodyPr vert="horz" lIns="0" tIns="36000" rIns="0" bIns="0" rtlCol="0" anchor="t">
            <a:noAutofit/>
          </a:bodyPr>
          <a:lstStyle>
            <a:lvl1pPr>
              <a:defRPr lang="pt-BR" sz="2400" b="0" i="0" noProof="0" dirty="0">
                <a:solidFill>
                  <a:srgbClr val="EBEBEB"/>
                </a:solidFill>
                <a:latin typeface="Myriad Pro Condensed" panose="020B0506030403020204" pitchFamily="34" charset="0"/>
                <a:ea typeface="Myriad Pro Condensed" panose="020B0506030403020204" pitchFamily="34" charset="0"/>
                <a:cs typeface="Myriad Pro Condensed" panose="020B0506030403020204" pitchFamily="34" charset="0"/>
              </a:defRPr>
            </a:lvl1pPr>
          </a:lstStyle>
          <a:p>
            <a:pPr lvl="0"/>
            <a:r>
              <a:rPr lang="en-US" noProof="0"/>
              <a:t>Click to edit Master title style</a:t>
            </a:r>
            <a:endParaRPr lang="pt-BR" noProof="0" dirty="0"/>
          </a:p>
        </p:txBody>
      </p:sp>
      <p:sp>
        <p:nvSpPr>
          <p:cNvPr id="4" name="Content Placeholder 3"/>
          <p:cNvSpPr>
            <a:spLocks noGrp="1"/>
          </p:cNvSpPr>
          <p:nvPr>
            <p:ph sz="quarter" idx="10" hasCustomPrompt="1"/>
          </p:nvPr>
        </p:nvSpPr>
        <p:spPr>
          <a:xfrm>
            <a:off x="431799" y="1087395"/>
            <a:ext cx="8280401" cy="5402305"/>
          </a:xfrm>
        </p:spPr>
        <p:txBody>
          <a:bodyPr vert="horz" lIns="0" tIns="0" rIns="0" bIns="0" rtlCol="0">
            <a:noAutofit/>
          </a:bodyPr>
          <a:lstStyle>
            <a:lvl1pPr marL="466725" indent="-457200">
              <a:spcBef>
                <a:spcPts val="1200"/>
              </a:spcBef>
              <a:spcAft>
                <a:spcPts val="600"/>
              </a:spcAft>
              <a:defRPr lang="en-US" sz="2400" b="0" i="0" noProof="0" smtClean="0">
                <a:solidFill>
                  <a:srgbClr val="EBEBEB"/>
                </a:solidFill>
                <a:latin typeface="+mn-lt"/>
                <a:ea typeface="Myriad Pro SemiCondensed" charset="0"/>
                <a:cs typeface="Myriad Pro SemiCondensed" charset="0"/>
              </a:defRPr>
            </a:lvl1pPr>
            <a:lvl2pPr marL="266613" indent="0">
              <a:buNone/>
              <a:defRPr lang="en-US" sz="2400" noProof="0" smtClean="0">
                <a:solidFill>
                  <a:srgbClr val="EBEBEB"/>
                </a:solidFill>
                <a:latin typeface="+mn-lt"/>
              </a:defRPr>
            </a:lvl2pPr>
            <a:lvl3pPr>
              <a:defRPr lang="en-US" sz="2000" noProof="0" smtClean="0">
                <a:solidFill>
                  <a:srgbClr val="EBEBEB"/>
                </a:solidFill>
                <a:latin typeface="+mn-lt"/>
              </a:defRPr>
            </a:lvl3pPr>
            <a:lvl4pPr>
              <a:defRPr lang="en-US" noProof="0" smtClean="0">
                <a:solidFill>
                  <a:srgbClr val="EBEBEB"/>
                </a:solidFill>
              </a:defRPr>
            </a:lvl4pPr>
            <a:lvl5pPr marL="360000" indent="-360000">
              <a:lnSpc>
                <a:spcPct val="110000"/>
              </a:lnSpc>
              <a:defRPr lang="en-US" sz="1600" b="0" i="0" kern="1200" spc="0" baseline="0" noProof="0" dirty="0">
                <a:solidFill>
                  <a:srgbClr val="EBEBEB"/>
                </a:solidFill>
                <a:latin typeface="M+ 1m light" panose="020B0409020203020207" pitchFamily="49" charset="-128"/>
                <a:ea typeface="M+ 1m light" panose="020B0409020203020207" pitchFamily="49" charset="-128"/>
                <a:cs typeface="M+ 1m light" panose="020B0409020203020207" pitchFamily="49" charset="-128"/>
              </a:defRPr>
            </a:lvl5pPr>
          </a:lstStyle>
          <a:p>
            <a:pPr marL="466725" lvl="4" indent="-457200" algn="l" defTabSz="914047" rtl="0" eaLnBrk="1" latinLnBrk="0" hangingPunct="1">
              <a:lnSpc>
                <a:spcPct val="100000"/>
              </a:lnSpc>
              <a:spcBef>
                <a:spcPts val="0"/>
              </a:spcBef>
              <a:buClr>
                <a:schemeClr val="bg1">
                  <a:lumMod val="50000"/>
                </a:schemeClr>
              </a:buClr>
              <a:buSzPct val="80000"/>
              <a:buFont typeface="+mj-lt"/>
              <a:buAutoNum type="arabicPeriod"/>
              <a:tabLst/>
            </a:pPr>
            <a:r>
              <a:rPr lang="en-US" noProof="0" dirty="0"/>
              <a:t>First level</a:t>
            </a:r>
          </a:p>
        </p:txBody>
      </p:sp>
    </p:spTree>
    <p:extLst>
      <p:ext uri="{BB962C8B-B14F-4D97-AF65-F5344CB8AC3E}">
        <p14:creationId xmlns:p14="http://schemas.microsoft.com/office/powerpoint/2010/main" val="67404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de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0" y="1340712"/>
            <a:ext cx="8280400" cy="234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57200" indent="-457200">
              <a:spcBef>
                <a:spcPts val="0"/>
              </a:spcBef>
              <a:defRPr lang="en-US" sz="1600" b="0" i="0" kern="1200" spc="0" baseline="0" noProof="0" dirty="0">
                <a:solidFill>
                  <a:schemeClr val="tx1"/>
                </a:solidFill>
                <a:latin typeface="Inconsolata" pitchFamily="49" charset="77"/>
                <a:ea typeface="Inconsolata" pitchFamily="49" charset="77"/>
                <a:cs typeface="Inconsolata" pitchFamily="49" charset="77"/>
              </a:defRPr>
            </a:lvl4pPr>
            <a:lvl5pPr marL="730250" indent="-457200">
              <a:spcBef>
                <a:spcPts val="0"/>
              </a:spcBef>
              <a:buAutoNum type="arabicPeriod"/>
              <a:defRPr lang="en-US" sz="1600" b="0" i="0" kern="1200" spc="0" baseline="0" noProof="0" dirty="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a:defRPr sz="1800"/>
            </a:lvl6pPr>
            <a:lvl7pPr>
              <a:defRPr sz="1800"/>
            </a:lvl7pPr>
            <a:lvl8pPr>
              <a:defRPr sz="1800"/>
            </a:lvl8pPr>
            <a:lvl9pPr>
              <a:defRPr sz="1800"/>
            </a:lvl9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pt-BR" noProof="0" dirty="0"/>
          </a:p>
        </p:txBody>
      </p:sp>
      <p:sp>
        <p:nvSpPr>
          <p:cNvPr id="4" name="Content Placeholder 3"/>
          <p:cNvSpPr>
            <a:spLocks noGrp="1"/>
          </p:cNvSpPr>
          <p:nvPr>
            <p:ph sz="half" idx="2"/>
          </p:nvPr>
        </p:nvSpPr>
        <p:spPr>
          <a:xfrm>
            <a:off x="431800" y="4149725"/>
            <a:ext cx="8280400" cy="2340000"/>
          </a:xfrm>
          <a:solidFill>
            <a:schemeClr val="tx1"/>
          </a:solidFill>
        </p:spPr>
        <p:txBody>
          <a:bodyPr/>
          <a:lstStyle>
            <a:lvl1pPr>
              <a:buSzPct val="80000"/>
              <a:defRPr sz="2800">
                <a:solidFill>
                  <a:schemeClr val="bg1"/>
                </a:solidFill>
                <a:latin typeface="+mn-lt"/>
                <a:ea typeface="Avenir Next Condensed" charset="0"/>
                <a:cs typeface="Avenir Next Condensed" charset="0"/>
              </a:defRPr>
            </a:lvl1pPr>
            <a:lvl2pPr>
              <a:buSzPct val="80000"/>
              <a:defRPr sz="2400">
                <a:solidFill>
                  <a:schemeClr val="bg1"/>
                </a:solidFill>
                <a:latin typeface="+mn-lt"/>
                <a:ea typeface="Avenir Next Condensed" charset="0"/>
                <a:cs typeface="Avenir Next Condensed" charset="0"/>
              </a:defRPr>
            </a:lvl2pPr>
            <a:lvl3pPr>
              <a:buSzPct val="80000"/>
              <a:defRPr sz="2000">
                <a:solidFill>
                  <a:schemeClr val="bg1"/>
                </a:solidFill>
                <a:latin typeface="+mn-lt"/>
                <a:ea typeface="Avenir Next Condensed" charset="0"/>
                <a:cs typeface="Avenir Next Condensed" charset="0"/>
              </a:defRPr>
            </a:lvl3pPr>
            <a:lvl4pPr marL="457200" indent="-457200">
              <a:spcBef>
                <a:spcPts val="0"/>
              </a:spcBef>
              <a:defRPr lang="en-US" sz="1600" b="0" i="0" kern="1200" spc="0" baseline="0" noProof="0" dirty="0">
                <a:solidFill>
                  <a:schemeClr val="bg1"/>
                </a:solidFill>
                <a:latin typeface="Inconsolata" pitchFamily="49" charset="77"/>
                <a:ea typeface="Inconsolata" pitchFamily="49" charset="77"/>
                <a:cs typeface="Inconsolata" pitchFamily="49" charset="77"/>
              </a:defRPr>
            </a:lvl4pPr>
            <a:lvl5pPr marL="730250" indent="-457200">
              <a:spcBef>
                <a:spcPts val="0"/>
              </a:spcBef>
              <a:buAutoNum type="arabicPeriod"/>
              <a:defRPr lang="en-US" sz="1600" b="0" i="0" kern="1200" spc="0" baseline="0" noProof="0" dirty="0">
                <a:solidFill>
                  <a:schemeClr val="bg1"/>
                </a:solidFill>
                <a:latin typeface="M+ 1m light" panose="020B0409020203020207" pitchFamily="49" charset="-128"/>
                <a:ea typeface="M+ 1m light" panose="020B0409020203020207" pitchFamily="49" charset="-128"/>
                <a:cs typeface="M+ 1m light" panose="020B0409020203020207" pitchFamily="49" charset="-128"/>
              </a:defRPr>
            </a:lvl5pPr>
            <a:lvl6pPr>
              <a:defRPr sz="1800"/>
            </a:lvl6pPr>
            <a:lvl7pPr>
              <a:defRPr sz="1800"/>
            </a:lvl7pPr>
            <a:lvl8pPr>
              <a:defRPr sz="1800"/>
            </a:lvl8pPr>
            <a:lvl9pPr>
              <a:defRPr sz="1800"/>
            </a:lvl9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pt-BR" noProof="0" dirty="0"/>
          </a:p>
        </p:txBody>
      </p:sp>
      <p:sp>
        <p:nvSpPr>
          <p:cNvPr id="2" name="Título 1"/>
          <p:cNvSpPr>
            <a:spLocks noGrp="1"/>
          </p:cNvSpPr>
          <p:nvPr>
            <p:ph type="title"/>
          </p:nvPr>
        </p:nvSpPr>
        <p:spPr>
          <a:xfrm>
            <a:off x="431800" y="620712"/>
            <a:ext cx="8280400" cy="720000"/>
          </a:xfrm>
        </p:spPr>
        <p:txBody>
          <a:bodyPr vert="horz" lIns="0" tIns="36000" rIns="0" bIns="0" rtlCol="0" anchor="t">
            <a:noAutofit/>
          </a:bodyPr>
          <a:lstStyle>
            <a:lvl1pPr>
              <a:defRPr lang="pt-BR" noProof="0" dirty="0"/>
            </a:lvl1pPr>
          </a:lstStyle>
          <a:p>
            <a:pPr lvl="0"/>
            <a:r>
              <a:rPr lang="en-US" noProof="0" dirty="0"/>
              <a:t>Click to edit Master title style</a:t>
            </a:r>
            <a:endParaRPr lang="pt-BR" noProof="0" dirty="0"/>
          </a:p>
        </p:txBody>
      </p:sp>
      <p:sp>
        <p:nvSpPr>
          <p:cNvPr id="5" name="Text Placeholder 5"/>
          <p:cNvSpPr>
            <a:spLocks noGrp="1"/>
          </p:cNvSpPr>
          <p:nvPr>
            <p:ph type="body" sz="quarter" idx="11"/>
          </p:nvPr>
        </p:nvSpPr>
        <p:spPr>
          <a:xfrm>
            <a:off x="431800" y="260351"/>
            <a:ext cx="8280400" cy="360362"/>
          </a:xfrm>
        </p:spPr>
        <p:txBody>
          <a:bodyPr vert="horz" lIns="0" tIns="0" rIns="0" bIns="0" rtlCol="0" anchor="b">
            <a:noAutofit/>
          </a:bodyPr>
          <a:lstStyle>
            <a:lvl1pPr>
              <a:defRPr lang="en-US" sz="2000" smtClean="0"/>
            </a:lvl1pPr>
          </a:lstStyle>
          <a:p>
            <a:pPr marL="0" lvl="0" indent="0">
              <a:buNone/>
            </a:pPr>
            <a:r>
              <a:rPr lang="en-US" noProof="0"/>
              <a:t>Edit Master text styles</a:t>
            </a:r>
          </a:p>
        </p:txBody>
      </p:sp>
    </p:spTree>
    <p:extLst>
      <p:ext uri="{BB962C8B-B14F-4D97-AF65-F5344CB8AC3E}">
        <p14:creationId xmlns:p14="http://schemas.microsoft.com/office/powerpoint/2010/main" val="24500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abeçalho da Seção al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976985"/>
          </a:xfrm>
        </p:spPr>
        <p:txBody>
          <a:bodyPr anchor="t"/>
          <a:lstStyle>
            <a:lvl1pPr algn="l" defTabSz="914118" rtl="0" eaLnBrk="1" latinLnBrk="0" hangingPunct="1">
              <a:lnSpc>
                <a:spcPct val="80000"/>
              </a:lnSpc>
              <a:spcBef>
                <a:spcPct val="0"/>
              </a:spcBef>
              <a:buNone/>
              <a:defRPr lang="pt-BR" sz="7200" b="0" i="0" kern="1200" spc="-100" baseline="0" noProof="0" dirty="0">
                <a:solidFill>
                  <a:schemeClr val="bg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1" y="4149274"/>
            <a:ext cx="8280401" cy="2340426"/>
          </a:xfrm>
        </p:spPr>
        <p:txBody>
          <a:bodyPr anchor="t">
            <a:normAutofit/>
          </a:bodyPr>
          <a:lstStyle>
            <a:lvl1pPr marL="0" indent="0">
              <a:buNone/>
              <a:defRPr sz="3600">
                <a:solidFill>
                  <a:schemeClr val="bg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ext uri="{BB962C8B-B14F-4D97-AF65-F5344CB8AC3E}">
        <p14:creationId xmlns:p14="http://schemas.microsoft.com/office/powerpoint/2010/main" val="6277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emplo (spec)">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b="0" i="0" noProof="0" dirty="0">
                <a:solidFill>
                  <a:srgbClr val="EBEBEB"/>
                </a:solidFill>
                <a:latin typeface="Myriad Pro Condensed" panose="020B0506030403020204" pitchFamily="34" charset="0"/>
                <a:ea typeface="Myriad Pro Condensed" panose="020B0506030403020204" pitchFamily="34" charset="0"/>
                <a:cs typeface="Myriad Pro Condensed" panose="020B0506030403020204" pitchFamily="34"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a:spcBef>
                <a:spcPts val="1200"/>
              </a:spcBef>
              <a:spcAft>
                <a:spcPts val="600"/>
              </a:spcAft>
              <a:defRPr lang="en-US" sz="2400" b="0" i="0" noProof="0" smtClean="0">
                <a:solidFill>
                  <a:srgbClr val="EBEBEB"/>
                </a:solidFill>
                <a:latin typeface="+mn-lt"/>
                <a:ea typeface="Myriad Pro SemiCondensed" charset="0"/>
                <a:cs typeface="Myriad Pro SemiCondensed" charset="0"/>
              </a:defRPr>
            </a:lvl1pPr>
            <a:lvl2pPr>
              <a:defRPr lang="en-US" sz="2400" noProof="0" smtClean="0">
                <a:solidFill>
                  <a:srgbClr val="EBEBEB"/>
                </a:solidFill>
                <a:latin typeface="+mn-lt"/>
              </a:defRPr>
            </a:lvl2pPr>
            <a:lvl3pPr>
              <a:defRPr lang="en-US" sz="2000" noProof="0" smtClean="0">
                <a:solidFill>
                  <a:srgbClr val="EBEBEB"/>
                </a:solidFill>
                <a:latin typeface="+mn-lt"/>
              </a:defRPr>
            </a:lvl3pPr>
            <a:lvl4pPr>
              <a:defRPr lang="en-US" noProof="0" smtClean="0">
                <a:solidFill>
                  <a:srgbClr val="EBEBEB"/>
                </a:solidFill>
              </a:defRPr>
            </a:lvl4pPr>
            <a:lvl5pPr>
              <a:defRPr lang="pt-BR" noProof="0" dirty="0">
                <a:solidFill>
                  <a:srgbClr val="EBEBEB"/>
                </a:solidFill>
              </a:defRPr>
            </a:lvl5pPr>
          </a:lstStyle>
          <a:p>
            <a:pPr lvl="0">
              <a:lnSpc>
                <a:spcPct val="100000"/>
              </a:lnSpc>
            </a:pPr>
            <a:r>
              <a:rPr lang="en-US" noProof="0"/>
              <a:t>Edit Master text styles</a:t>
            </a:r>
          </a:p>
          <a:p>
            <a:pPr lvl="1">
              <a:lnSpc>
                <a:spcPct val="100000"/>
              </a:lnSpc>
            </a:pPr>
            <a:r>
              <a:rPr lang="en-US" noProof="0"/>
              <a:t>Second level</a:t>
            </a:r>
          </a:p>
          <a:p>
            <a:pPr lvl="2">
              <a:lnSpc>
                <a:spcPct val="100000"/>
              </a:lnSpc>
            </a:pPr>
            <a:r>
              <a:rPr lang="en-US" noProof="0"/>
              <a:t>Third level</a:t>
            </a:r>
          </a:p>
          <a:p>
            <a:pPr lvl="3">
              <a:lnSpc>
                <a:spcPct val="100000"/>
              </a:lnSpc>
            </a:pPr>
            <a:r>
              <a:rPr lang="en-US" noProof="0"/>
              <a:t>Fourth level</a:t>
            </a:r>
          </a:p>
          <a:p>
            <a:pPr lvl="4">
              <a:lnSpc>
                <a:spcPct val="100000"/>
              </a:lnSpc>
            </a:pPr>
            <a:r>
              <a:rPr lang="en-US" noProof="0"/>
              <a:t>Fifth level</a:t>
            </a:r>
            <a:endParaRPr lang="pt-BR" noProof="0" dirty="0"/>
          </a:p>
        </p:txBody>
      </p:sp>
      <p:sp>
        <p:nvSpPr>
          <p:cNvPr id="6" name="Text Placeholder 5"/>
          <p:cNvSpPr>
            <a:spLocks noGrp="1"/>
          </p:cNvSpPr>
          <p:nvPr>
            <p:ph type="body" sz="quarter" idx="11"/>
          </p:nvPr>
        </p:nvSpPr>
        <p:spPr>
          <a:xfrm>
            <a:off x="431800" y="279400"/>
            <a:ext cx="8280400" cy="360363"/>
          </a:xfrm>
        </p:spPr>
        <p:txBody>
          <a:bodyPr vert="horz" lIns="0" tIns="0" rIns="0" bIns="0" rtlCol="0" anchor="b">
            <a:noAutofit/>
          </a:bodyPr>
          <a:lstStyle>
            <a:lvl1pPr marL="266612" indent="-266612">
              <a:buFontTx/>
              <a:buNone/>
              <a:defRPr lang="en-US" sz="2000" smtClean="0">
                <a:solidFill>
                  <a:srgbClr val="EBEBEB"/>
                </a:solidFill>
              </a:defRPr>
            </a:lvl1pPr>
          </a:lstStyle>
          <a:p>
            <a:pPr marL="0" lvl="0" indent="0"/>
            <a:r>
              <a:rPr lang="en-US" noProof="0"/>
              <a:t>Edit Master text styles</a:t>
            </a:r>
          </a:p>
        </p:txBody>
      </p:sp>
    </p:spTree>
    <p:extLst>
      <p:ext uri="{BB962C8B-B14F-4D97-AF65-F5344CB8AC3E}">
        <p14:creationId xmlns:p14="http://schemas.microsoft.com/office/powerpoint/2010/main" val="3518135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mplo (desenvolviment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449388"/>
            <a:ext cx="8280401" cy="5040312"/>
          </a:xfrm>
        </p:spPr>
        <p:txBody>
          <a:bodyPr vert="horz" lIns="0" tIns="0" rIns="0" bIns="0" rtlCol="0">
            <a:normAutofit/>
          </a:bodyPr>
          <a:lstStyle>
            <a:lvl1pPr marL="266612" indent="-266612">
              <a:lnSpc>
                <a:spcPct val="100000"/>
              </a:lnSpc>
              <a:spcBef>
                <a:spcPts val="1200"/>
              </a:spcBef>
              <a:spcAft>
                <a:spcPts val="60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358710" indent="-358710">
              <a:lnSpc>
                <a:spcPct val="90000"/>
              </a:lnSpc>
              <a:buClr>
                <a:schemeClr val="bg1">
                  <a:lumMod val="50000"/>
                </a:schemeClr>
              </a:buClr>
              <a:buSzPct val="75000"/>
              <a:buFont typeface="+mj-lt"/>
              <a:buAutoNum type="arabicPeriod"/>
              <a:defRPr lang="en-US" sz="1600" b="0" i="0" noProof="0" smtClean="0">
                <a:latin typeface="Inconsolata" pitchFamily="49" charset="77"/>
                <a:ea typeface="Inconsolata" pitchFamily="49" charset="77"/>
                <a:cs typeface="Inconsolata" pitchFamily="49" charset="77"/>
              </a:defRPr>
            </a:lvl4pPr>
            <a:lvl5pPr marL="628650" indent="-355600">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defRPr lang="pt-BR" sz="1600" b="0" i="0" kern="1200" spc="0" baseline="0" noProof="0" dirty="0">
                <a:solidFill>
                  <a:schemeClr val="tx1"/>
                </a:solidFill>
                <a:latin typeface="Inconsolata" pitchFamily="49" charset="77"/>
                <a:ea typeface="Inconsolata" pitchFamily="49" charset="77"/>
                <a:cs typeface="Inconsolata" pitchFamily="49" charset="77"/>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a:solidFill>
            <a:schemeClr val="tx1">
              <a:lumMod val="65000"/>
              <a:lumOff val="35000"/>
            </a:schemeClr>
          </a:solidFill>
        </p:spPr>
        <p:txBody>
          <a:bodyPr vert="horz" lIns="0" tIns="0" rIns="0" bIns="0" rtlCol="0" anchor="b">
            <a:noAutofit/>
          </a:bodyPr>
          <a:lstStyle>
            <a:lvl1pPr>
              <a:buFontTx/>
              <a:buNone/>
              <a:defRPr lang="en-US" sz="2000" noProof="0" smtClean="0">
                <a:solidFill>
                  <a:schemeClr val="bg1">
                    <a:lumMod val="85000"/>
                  </a:schemeClr>
                </a:solidFill>
              </a:defRPr>
            </a:lvl1pPr>
          </a:lstStyle>
          <a:p>
            <a:pPr marL="0" lvl="0" indent="0">
              <a:buNone/>
            </a:pPr>
            <a:r>
              <a:rPr lang="en-US" noProof="0"/>
              <a:t>Edit Master text styles</a:t>
            </a:r>
          </a:p>
        </p:txBody>
      </p:sp>
    </p:spTree>
    <p:extLst>
      <p:ext uri="{BB962C8B-B14F-4D97-AF65-F5344CB8AC3E}">
        <p14:creationId xmlns:p14="http://schemas.microsoft.com/office/powerpoint/2010/main" val="13302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620713"/>
            <a:ext cx="8280400" cy="1189037"/>
          </a:xfrm>
          <a:prstGeom prst="rect">
            <a:avLst/>
          </a:prstGeom>
        </p:spPr>
        <p:txBody>
          <a:bodyPr vert="horz" lIns="0" tIns="36000" rIns="0" bIns="0" rtlCol="0" anchor="t">
            <a:noAutofit/>
          </a:bodyPr>
          <a:lstStyle/>
          <a:p>
            <a:r>
              <a:rPr lang="pt-BR" noProof="0" dirty="0"/>
              <a:t>Clique para editar </a:t>
            </a:r>
            <a:br>
              <a:rPr lang="pt-BR" noProof="0" dirty="0"/>
            </a:br>
            <a:r>
              <a:rPr lang="pt-BR" noProof="0" dirty="0"/>
              <a:t>o título mestre</a:t>
            </a:r>
          </a:p>
        </p:txBody>
      </p:sp>
      <p:sp>
        <p:nvSpPr>
          <p:cNvPr id="3" name="Text Placeholder 2"/>
          <p:cNvSpPr>
            <a:spLocks noGrp="1"/>
          </p:cNvSpPr>
          <p:nvPr>
            <p:ph type="body" idx="1"/>
          </p:nvPr>
        </p:nvSpPr>
        <p:spPr>
          <a:xfrm>
            <a:off x="431800" y="1809750"/>
            <a:ext cx="8280400" cy="4679950"/>
          </a:xfrm>
          <a:prstGeom prst="rect">
            <a:avLst/>
          </a:prstGeom>
        </p:spPr>
        <p:txBody>
          <a:bodyPr vert="horz" lIns="0" tIns="0" rIns="0" bIns="0" rtlCol="0">
            <a:normAutofit/>
          </a:bodyPr>
          <a:lstStyle/>
          <a:p>
            <a:pPr marL="266612" lvl="0"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pPr>
            <a:r>
              <a:rPr lang="en-US" noProof="0" dirty="0"/>
              <a:t>Edit Master text styles</a:t>
            </a:r>
          </a:p>
          <a:p>
            <a:pPr marL="536397" lvl="1"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pPr>
            <a:r>
              <a:rPr lang="en-US" noProof="0" dirty="0"/>
              <a:t>Second level</a:t>
            </a:r>
          </a:p>
          <a:p>
            <a:pPr marL="803275" lvl="2"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pPr>
            <a:r>
              <a:rPr lang="en-US" noProof="0" dirty="0"/>
              <a:t>Third level</a:t>
            </a:r>
          </a:p>
          <a:p>
            <a:pPr marL="1071563" lvl="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pPr>
            <a:r>
              <a:rPr lang="en-US" noProof="0" dirty="0"/>
              <a:t>Fourth level</a:t>
            </a:r>
          </a:p>
          <a:p>
            <a:pPr marL="357188" lvl="4"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pPr>
            <a:r>
              <a:rPr lang="en-US" noProof="0" dirty="0"/>
              <a:t>Fifth level</a:t>
            </a:r>
          </a:p>
          <a:p>
            <a:pPr marL="623888" lvl="5"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pPr>
            <a:r>
              <a:rPr lang="en-US" noProof="0" dirty="0"/>
              <a:t>Sixth level</a:t>
            </a:r>
          </a:p>
          <a:p>
            <a:pPr lvl="5"/>
            <a:endParaRPr lang="en-US" noProof="0" dirty="0"/>
          </a:p>
        </p:txBody>
      </p:sp>
    </p:spTree>
    <p:extLst>
      <p:ext uri="{BB962C8B-B14F-4D97-AF65-F5344CB8AC3E}">
        <p14:creationId xmlns:p14="http://schemas.microsoft.com/office/powerpoint/2010/main" val="25951351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89"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93" r:id="rId18"/>
    <p:sldLayoutId id="2147483690" r:id="rId19"/>
    <p:sldLayoutId id="2147483691" r:id="rId20"/>
    <p:sldLayoutId id="2147483692"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47" rtl="0" eaLnBrk="1" latinLnBrk="0" hangingPunct="1">
        <a:lnSpc>
          <a:spcPct val="80000"/>
        </a:lnSpc>
        <a:spcBef>
          <a:spcPct val="0"/>
        </a:spcBef>
        <a:buNone/>
        <a:defRPr sz="4400" b="0" i="0" kern="1200" spc="-100" baseline="0">
          <a:solidFill>
            <a:schemeClr val="tx1">
              <a:lumMod val="75000"/>
              <a:lumOff val="25000"/>
            </a:schemeClr>
          </a:solidFill>
          <a:latin typeface="Myriad Pro Condensed" charset="0"/>
          <a:ea typeface="Myriad Pro Condensed" charset="0"/>
          <a:cs typeface="Myriad Pro Condensed" charset="0"/>
        </a:defRPr>
      </a:lvl1pPr>
    </p:titleStyle>
    <p:bodyStyle>
      <a:lvl1pPr marL="266612" indent="-266612" algn="l" defTabSz="914047" rtl="0" eaLnBrk="1" latinLnBrk="0" hangingPunct="1">
        <a:spcBef>
          <a:spcPts val="1800"/>
        </a:spcBef>
        <a:buClr>
          <a:schemeClr val="accent2"/>
        </a:buClr>
        <a:buSzPct val="100000"/>
        <a:buFont typeface="Wingdings" panose="05000000000000000000" pitchFamily="2" charset="2"/>
        <a:buChar char="§"/>
        <a:tabLst/>
        <a:defRPr lang="en-US" sz="2400" b="0" i="0" kern="1200" spc="0" baseline="0" noProof="0" dirty="0">
          <a:solidFill>
            <a:schemeClr val="tx1"/>
          </a:solidFill>
          <a:latin typeface="+mn-lt"/>
          <a:ea typeface="Roboto Condensed Light" charset="0"/>
          <a:cs typeface="Roboto Condensed Light" charset="0"/>
        </a:defRPr>
      </a:lvl1pPr>
      <a:lvl2pPr marL="536397" indent="-269784" algn="l" defTabSz="914047" rtl="0" eaLnBrk="1" latinLnBrk="0" hangingPunct="1">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dirty="0">
          <a:solidFill>
            <a:schemeClr val="tx1"/>
          </a:solidFill>
          <a:latin typeface="+mn-lt"/>
          <a:ea typeface="Roboto Condensed Light" charset="0"/>
          <a:cs typeface="Roboto Condensed Light" charset="0"/>
        </a:defRPr>
      </a:lvl2pPr>
      <a:lvl3pPr marL="879475" indent="-342900" algn="l" defTabSz="914047" rtl="0" eaLnBrk="1" latinLnBrk="0" hangingPunct="1">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dirty="0">
          <a:solidFill>
            <a:schemeClr val="tx1"/>
          </a:solidFill>
          <a:latin typeface="+mn-lt"/>
          <a:ea typeface="Roboto Condensed Light" charset="0"/>
          <a:cs typeface="Roboto Condensed Light" charset="0"/>
        </a:defRPr>
      </a:lvl3pPr>
      <a:lvl4pPr marL="1146175" indent="-342900" algn="l" defTabSz="2516807" rtl="0" eaLnBrk="1" latinLnBrk="0" hangingPunct="1">
        <a:spcBef>
          <a:spcPts val="0"/>
        </a:spcBef>
        <a:buClr>
          <a:schemeClr val="bg1">
            <a:lumMod val="50000"/>
          </a:schemeClr>
        </a:buClr>
        <a:buSzPct val="80000"/>
        <a:buFont typeface="+mj-lt"/>
        <a:buAutoNum type="arabicPeriod"/>
        <a:tabLst/>
        <a:defRPr lang="en-US" sz="2000" b="0" i="0" kern="1200" spc="0" baseline="0" noProof="0" dirty="0">
          <a:solidFill>
            <a:schemeClr val="tx1"/>
          </a:solidFill>
          <a:latin typeface="+mn-lt"/>
          <a:ea typeface="Roboto Condensed Light" charset="0"/>
          <a:cs typeface="Roboto Condensed Light" charset="0"/>
        </a:defRPr>
      </a:lvl4pPr>
      <a:lvl5pPr marL="466725" indent="-457200" algn="l" defTabSz="914047" rtl="0" eaLnBrk="1" latinLnBrk="0" hangingPunct="1">
        <a:lnSpc>
          <a:spcPct val="100000"/>
        </a:lnSpc>
        <a:spcBef>
          <a:spcPts val="0"/>
        </a:spcBef>
        <a:buClr>
          <a:schemeClr val="bg1">
            <a:lumMod val="50000"/>
          </a:schemeClr>
        </a:buClr>
        <a:buSzPct val="80000"/>
        <a:buFont typeface="+mj-lt"/>
        <a:buAutoNum type="arabicPeriod"/>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723900" indent="-457200" algn="l" defTabSz="914047" rtl="0" eaLnBrk="1" latinLnBrk="0" hangingPunct="1">
        <a:lnSpc>
          <a:spcPct val="100000"/>
        </a:lnSpc>
        <a:spcBef>
          <a:spcPct val="20000"/>
        </a:spcBef>
        <a:buClr>
          <a:schemeClr val="bg1">
            <a:lumMod val="50000"/>
          </a:schemeClr>
        </a:buClr>
        <a:buSzPct val="80000"/>
        <a:buFont typeface="+mj-lt"/>
        <a:buAutoNum type="arabicPeriod"/>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6pPr>
      <a:lvl7pPr marL="2970658"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7" rtl="0" eaLnBrk="1" latinLnBrk="0" hangingPunct="1">
        <a:defRPr sz="1800" kern="1200">
          <a:solidFill>
            <a:schemeClr val="tx1"/>
          </a:solidFill>
          <a:latin typeface="+mn-lt"/>
          <a:ea typeface="+mn-ea"/>
          <a:cs typeface="+mn-cs"/>
        </a:defRPr>
      </a:lvl1pPr>
      <a:lvl2pPr marL="457024" algn="l" defTabSz="914047" rtl="0" eaLnBrk="1" latinLnBrk="0" hangingPunct="1">
        <a:defRPr sz="1800" kern="1200">
          <a:solidFill>
            <a:schemeClr val="tx1"/>
          </a:solidFill>
          <a:latin typeface="+mn-lt"/>
          <a:ea typeface="+mn-ea"/>
          <a:cs typeface="+mn-cs"/>
        </a:defRPr>
      </a:lvl2pPr>
      <a:lvl3pPr marL="914047" algn="l" defTabSz="914047" rtl="0" eaLnBrk="1" latinLnBrk="0" hangingPunct="1">
        <a:defRPr sz="1800" kern="1200">
          <a:solidFill>
            <a:schemeClr val="tx1"/>
          </a:solidFill>
          <a:latin typeface="+mn-lt"/>
          <a:ea typeface="+mn-ea"/>
          <a:cs typeface="+mn-cs"/>
        </a:defRPr>
      </a:lvl3pPr>
      <a:lvl4pPr marL="1371074" algn="l" defTabSz="914047" rtl="0" eaLnBrk="1" latinLnBrk="0" hangingPunct="1">
        <a:defRPr sz="1800" kern="1200">
          <a:solidFill>
            <a:schemeClr val="tx1"/>
          </a:solidFill>
          <a:latin typeface="+mn-lt"/>
          <a:ea typeface="+mn-ea"/>
          <a:cs typeface="+mn-cs"/>
        </a:defRPr>
      </a:lvl4pPr>
      <a:lvl5pPr marL="1828098" algn="l" defTabSz="914047" rtl="0" eaLnBrk="1" latinLnBrk="0" hangingPunct="1">
        <a:defRPr sz="1800" kern="1200">
          <a:solidFill>
            <a:schemeClr val="tx1"/>
          </a:solidFill>
          <a:latin typeface="+mn-lt"/>
          <a:ea typeface="+mn-ea"/>
          <a:cs typeface="+mn-cs"/>
        </a:defRPr>
      </a:lvl5pPr>
      <a:lvl6pPr marL="2285121" algn="l" defTabSz="914047" rtl="0" eaLnBrk="1" latinLnBrk="0" hangingPunct="1">
        <a:defRPr sz="1800" kern="1200">
          <a:solidFill>
            <a:schemeClr val="tx1"/>
          </a:solidFill>
          <a:latin typeface="+mn-lt"/>
          <a:ea typeface="+mn-ea"/>
          <a:cs typeface="+mn-cs"/>
        </a:defRPr>
      </a:lvl6pPr>
      <a:lvl7pPr marL="2742148" algn="l" defTabSz="914047" rtl="0" eaLnBrk="1" latinLnBrk="0" hangingPunct="1">
        <a:defRPr sz="1800" kern="1200">
          <a:solidFill>
            <a:schemeClr val="tx1"/>
          </a:solidFill>
          <a:latin typeface="+mn-lt"/>
          <a:ea typeface="+mn-ea"/>
          <a:cs typeface="+mn-cs"/>
        </a:defRPr>
      </a:lvl7pPr>
      <a:lvl8pPr marL="3199169" algn="l" defTabSz="914047" rtl="0" eaLnBrk="1" latinLnBrk="0" hangingPunct="1">
        <a:defRPr sz="1800" kern="1200">
          <a:solidFill>
            <a:schemeClr val="tx1"/>
          </a:solidFill>
          <a:latin typeface="+mn-lt"/>
          <a:ea typeface="+mn-ea"/>
          <a:cs typeface="+mn-cs"/>
        </a:defRPr>
      </a:lvl8pPr>
      <a:lvl9pPr marL="3656196" algn="l" defTabSz="91404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6" orient="horz" pos="7007">
          <p15:clr>
            <a:srgbClr val="F26B43"/>
          </p15:clr>
        </p15:guide>
        <p15:guide id="11" pos="9493">
          <p15:clr>
            <a:srgbClr val="F26B43"/>
          </p15:clr>
        </p15:guide>
        <p15:guide id="42" pos="2880">
          <p15:clr>
            <a:srgbClr val="F26B43"/>
          </p15:clr>
        </p15:guide>
        <p15:guide id="45" orient="horz" pos="2614">
          <p15:clr>
            <a:srgbClr val="F26B43"/>
          </p15:clr>
        </p15:guide>
        <p15:guide id="49" orient="horz" pos="176">
          <p15:clr>
            <a:srgbClr val="F26B43"/>
          </p15:clr>
        </p15:guide>
        <p15:guide id="52" orient="horz" pos="391">
          <p15:clr>
            <a:srgbClr val="F26B43"/>
          </p15:clr>
        </p15:guide>
        <p15:guide id="54" pos="5488">
          <p15:clr>
            <a:srgbClr val="F26B43"/>
          </p15:clr>
        </p15:guide>
        <p15:guide id="55" pos="272">
          <p15:clr>
            <a:srgbClr val="F26B43"/>
          </p15:clr>
        </p15:guide>
        <p15:guide id="56" orient="horz" pos="59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700CB2-2547-4E4D-B510-361F255675B6}"/>
              </a:ext>
            </a:extLst>
          </p:cNvPr>
          <p:cNvSpPr>
            <a:spLocks noGrp="1"/>
          </p:cNvSpPr>
          <p:nvPr>
            <p:ph type="ctrTitle"/>
          </p:nvPr>
        </p:nvSpPr>
        <p:spPr/>
        <p:txBody>
          <a:bodyPr/>
          <a:lstStyle/>
          <a:p>
            <a:r>
              <a:rPr lang="en-US" dirty="0"/>
              <a:t>Condition Variables</a:t>
            </a:r>
          </a:p>
        </p:txBody>
      </p:sp>
      <p:sp>
        <p:nvSpPr>
          <p:cNvPr id="5" name="Text Placeholder 4">
            <a:extLst>
              <a:ext uri="{FF2B5EF4-FFF2-40B4-BE49-F238E27FC236}">
                <a16:creationId xmlns:a16="http://schemas.microsoft.com/office/drawing/2014/main" id="{240B35F5-0072-B946-902F-43050794C076}"/>
              </a:ext>
            </a:extLst>
          </p:cNvPr>
          <p:cNvSpPr>
            <a:spLocks noGrp="1"/>
          </p:cNvSpPr>
          <p:nvPr>
            <p:ph type="body" sz="quarter" idx="11"/>
          </p:nvPr>
        </p:nvSpPr>
        <p:spPr/>
        <p:txBody>
          <a:bodyPr/>
          <a:lstStyle/>
          <a:p>
            <a:r>
              <a:rPr lang="en-US" dirty="0"/>
              <a:t>T21</a:t>
            </a:r>
          </a:p>
        </p:txBody>
      </p:sp>
      <p:sp>
        <p:nvSpPr>
          <p:cNvPr id="6" name="Text Placeholder 5">
            <a:extLst>
              <a:ext uri="{FF2B5EF4-FFF2-40B4-BE49-F238E27FC236}">
                <a16:creationId xmlns:a16="http://schemas.microsoft.com/office/drawing/2014/main" id="{801F9158-2134-704A-A7B3-9288C7F2BD29}"/>
              </a:ext>
            </a:extLst>
          </p:cNvPr>
          <p:cNvSpPr>
            <a:spLocks noGrp="1"/>
          </p:cNvSpPr>
          <p:nvPr>
            <p:ph type="body" sz="quarter" idx="12"/>
          </p:nvPr>
        </p:nvSpPr>
        <p:spPr>
          <a:xfrm>
            <a:off x="1931844" y="4232731"/>
            <a:ext cx="1455527" cy="276999"/>
          </a:xfrm>
        </p:spPr>
        <p:txBody>
          <a:bodyPr/>
          <a:lstStyle/>
          <a:p>
            <a:r>
              <a:rPr lang="en-US" dirty="0"/>
              <a:t>10 de </a:t>
            </a:r>
            <a:r>
              <a:rPr lang="en-US" dirty="0" err="1"/>
              <a:t>outubro</a:t>
            </a:r>
            <a:r>
              <a:rPr lang="en-US" dirty="0"/>
              <a:t> de 2018</a:t>
            </a:r>
          </a:p>
        </p:txBody>
      </p:sp>
      <p:sp>
        <p:nvSpPr>
          <p:cNvPr id="7" name="Text Placeholder 6">
            <a:extLst>
              <a:ext uri="{FF2B5EF4-FFF2-40B4-BE49-F238E27FC236}">
                <a16:creationId xmlns:a16="http://schemas.microsoft.com/office/drawing/2014/main" id="{12FDAD66-9B3F-984C-B64A-F5AF32FD7604}"/>
              </a:ext>
            </a:extLst>
          </p:cNvPr>
          <p:cNvSpPr>
            <a:spLocks noGrp="1"/>
          </p:cNvSpPr>
          <p:nvPr>
            <p:ph type="body" sz="quarter" idx="14"/>
          </p:nvPr>
        </p:nvSpPr>
        <p:spPr>
          <a:xfrm>
            <a:off x="646495" y="3854500"/>
            <a:ext cx="166712" cy="276999"/>
          </a:xfrm>
        </p:spPr>
        <p:txBody>
          <a:bodyPr/>
          <a:lstStyle/>
          <a:p>
            <a:r>
              <a:rPr lang="en-US" dirty="0"/>
              <a:t>30</a:t>
            </a:r>
          </a:p>
        </p:txBody>
      </p:sp>
    </p:spTree>
    <p:extLst>
      <p:ext uri="{BB962C8B-B14F-4D97-AF65-F5344CB8AC3E}">
        <p14:creationId xmlns:p14="http://schemas.microsoft.com/office/powerpoint/2010/main" val="15709338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54F6BD-1225-BF4F-88DC-A657F6078A04}"/>
              </a:ext>
            </a:extLst>
          </p:cNvPr>
          <p:cNvSpPr/>
          <p:nvPr/>
        </p:nvSpPr>
        <p:spPr>
          <a:xfrm>
            <a:off x="431800" y="3158326"/>
            <a:ext cx="8280400" cy="3331374"/>
          </a:xfrm>
          <a:prstGeom prst="rect">
            <a:avLst/>
          </a:prstGeom>
          <a:solidFill>
            <a:schemeClr val="tx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a:extLst>
              <a:ext uri="{FF2B5EF4-FFF2-40B4-BE49-F238E27FC236}">
                <a16:creationId xmlns:a16="http://schemas.microsoft.com/office/drawing/2014/main" id="{BBA8A582-6302-DD40-AB4E-B4D0B435BFD6}"/>
              </a:ext>
            </a:extLst>
          </p:cNvPr>
          <p:cNvSpPr/>
          <p:nvPr/>
        </p:nvSpPr>
        <p:spPr>
          <a:xfrm>
            <a:off x="1262209" y="3792236"/>
            <a:ext cx="1357575" cy="241222"/>
          </a:xfrm>
          <a:prstGeom prst="rect">
            <a:avLst/>
          </a:prstGeom>
          <a:solidFill>
            <a:schemeClr val="tx1">
              <a:lumMod val="75000"/>
              <a:lumOff val="2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C555471A-3BDC-FD44-A4D5-79655596E1D4}"/>
              </a:ext>
            </a:extLst>
          </p:cNvPr>
          <p:cNvSpPr/>
          <p:nvPr/>
        </p:nvSpPr>
        <p:spPr>
          <a:xfrm>
            <a:off x="1262208" y="5524255"/>
            <a:ext cx="1357575" cy="241222"/>
          </a:xfrm>
          <a:prstGeom prst="rect">
            <a:avLst/>
          </a:prstGeom>
          <a:solidFill>
            <a:schemeClr val="tx1">
              <a:lumMod val="75000"/>
              <a:lumOff val="2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9BEF6A6-CFF2-9545-BFD9-93DA33FC1731}"/>
              </a:ext>
            </a:extLst>
          </p:cNvPr>
          <p:cNvSpPr>
            <a:spLocks noGrp="1"/>
          </p:cNvSpPr>
          <p:nvPr>
            <p:ph type="title"/>
          </p:nvPr>
        </p:nvSpPr>
        <p:spPr>
          <a:xfrm>
            <a:off x="431799" y="639763"/>
            <a:ext cx="8280401" cy="723045"/>
          </a:xfrm>
        </p:spPr>
        <p:txBody>
          <a:bodyPr/>
          <a:lstStyle/>
          <a:p>
            <a:r>
              <a:rPr lang="en-US" sz="4000" spc="-140" dirty="0"/>
              <a:t>Trying to solve the “join problem” using a condition variable</a:t>
            </a:r>
          </a:p>
        </p:txBody>
      </p:sp>
      <p:sp>
        <p:nvSpPr>
          <p:cNvPr id="8" name="Content Placeholder 7">
            <a:extLst>
              <a:ext uri="{FF2B5EF4-FFF2-40B4-BE49-F238E27FC236}">
                <a16:creationId xmlns:a16="http://schemas.microsoft.com/office/drawing/2014/main" id="{48642377-96B7-F449-8738-9FBD71519E70}"/>
              </a:ext>
            </a:extLst>
          </p:cNvPr>
          <p:cNvSpPr>
            <a:spLocks noGrp="1"/>
          </p:cNvSpPr>
          <p:nvPr>
            <p:ph sz="quarter" idx="10"/>
          </p:nvPr>
        </p:nvSpPr>
        <p:spPr>
          <a:xfrm>
            <a:off x="431799" y="1362808"/>
            <a:ext cx="8280401" cy="1616929"/>
          </a:xfrm>
        </p:spPr>
        <p:txBody>
          <a:bodyPr/>
          <a:lstStyle/>
          <a:p>
            <a:r>
              <a:rPr lang="en-US" dirty="0"/>
              <a:t>Let us assume that the two required actions on our previous draft are implemented by</a:t>
            </a:r>
          </a:p>
          <a:p>
            <a:pPr lvl="1"/>
            <a:r>
              <a:rPr lang="en-US" dirty="0"/>
              <a:t>a </a:t>
            </a:r>
            <a:r>
              <a:rPr lang="en-US" dirty="0" err="1">
                <a:solidFill>
                  <a:srgbClr val="0432FF"/>
                </a:solidFill>
                <a:latin typeface="Inconsolata" pitchFamily="49" charset="77"/>
              </a:rPr>
              <a:t>thr_join</a:t>
            </a:r>
            <a:r>
              <a:rPr lang="en-US" dirty="0">
                <a:solidFill>
                  <a:srgbClr val="0432FF"/>
                </a:solidFill>
                <a:latin typeface="Inconsolata" pitchFamily="49" charset="77"/>
              </a:rPr>
              <a:t>()</a:t>
            </a:r>
            <a:r>
              <a:rPr lang="en-US" dirty="0"/>
              <a:t> function that will be called by the parent</a:t>
            </a:r>
          </a:p>
          <a:p>
            <a:pPr lvl="1"/>
            <a:r>
              <a:rPr lang="en-US" dirty="0"/>
              <a:t>a </a:t>
            </a:r>
            <a:r>
              <a:rPr lang="en-US" dirty="0" err="1">
                <a:solidFill>
                  <a:srgbClr val="0432FF"/>
                </a:solidFill>
                <a:latin typeface="Inconsolata" pitchFamily="49" charset="77"/>
              </a:rPr>
              <a:t>thr_exit</a:t>
            </a:r>
            <a:r>
              <a:rPr lang="en-US" dirty="0">
                <a:solidFill>
                  <a:srgbClr val="0432FF"/>
                </a:solidFill>
                <a:latin typeface="Inconsolata" pitchFamily="49" charset="77"/>
              </a:rPr>
              <a:t>()</a:t>
            </a:r>
            <a:r>
              <a:rPr lang="en-US" dirty="0"/>
              <a:t> function that will be called by the child</a:t>
            </a:r>
          </a:p>
        </p:txBody>
      </p:sp>
      <p:sp>
        <p:nvSpPr>
          <p:cNvPr id="9" name="Text Placeholder 8">
            <a:extLst>
              <a:ext uri="{FF2B5EF4-FFF2-40B4-BE49-F238E27FC236}">
                <a16:creationId xmlns:a16="http://schemas.microsoft.com/office/drawing/2014/main" id="{1972628C-7117-5148-B599-468501C96B73}"/>
              </a:ext>
            </a:extLst>
          </p:cNvPr>
          <p:cNvSpPr>
            <a:spLocks noGrp="1"/>
          </p:cNvSpPr>
          <p:nvPr>
            <p:ph type="body" sz="quarter" idx="11"/>
          </p:nvPr>
        </p:nvSpPr>
        <p:spPr/>
        <p:txBody>
          <a:bodyPr/>
          <a:lstStyle/>
          <a:p>
            <a:endParaRPr lang="en-US"/>
          </a:p>
        </p:txBody>
      </p:sp>
      <p:sp>
        <p:nvSpPr>
          <p:cNvPr id="10" name="Content Placeholder 2">
            <a:extLst>
              <a:ext uri="{FF2B5EF4-FFF2-40B4-BE49-F238E27FC236}">
                <a16:creationId xmlns:a16="http://schemas.microsoft.com/office/drawing/2014/main" id="{C57BBE73-7A11-3341-8B77-DFC005233095}"/>
              </a:ext>
            </a:extLst>
          </p:cNvPr>
          <p:cNvSpPr txBox="1">
            <a:spLocks/>
          </p:cNvSpPr>
          <p:nvPr/>
        </p:nvSpPr>
        <p:spPr>
          <a:xfrm>
            <a:off x="1" y="3165231"/>
            <a:ext cx="9143999" cy="3692769"/>
          </a:xfrm>
          <a:prstGeom prst="rect">
            <a:avLst/>
          </a:prstGeom>
          <a:noFill/>
        </p:spPr>
        <p:txBody>
          <a:bodyPr vert="horz" lIns="450000" tIns="180000" rIns="450000" bIns="360000" rtlCol="0">
            <a:norm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Inconsolata" pitchFamily="49" charset="77"/>
                <a:ea typeface="Inconsolata" pitchFamily="49" charset="77"/>
                <a:cs typeface="Inconsolata" pitchFamily="49" charset="77"/>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6088" lvl="4" indent="-438150" fontAlgn="auto">
              <a:spcAft>
                <a:spcPts val="0"/>
              </a:spcAft>
            </a:pPr>
            <a:r>
              <a:rPr lang="en-US" dirty="0">
                <a:solidFill>
                  <a:srgbClr val="FBDE2D"/>
                </a:solidFill>
              </a:rPr>
              <a:t>void</a:t>
            </a:r>
            <a:r>
              <a:rPr lang="en-US" dirty="0">
                <a:solidFill>
                  <a:srgbClr val="F8F8F8"/>
                </a:solidFill>
              </a:rPr>
              <a:t> *</a:t>
            </a:r>
            <a:r>
              <a:rPr lang="en-US" dirty="0">
                <a:solidFill>
                  <a:srgbClr val="FF6400"/>
                </a:solidFill>
              </a:rPr>
              <a:t>child</a:t>
            </a:r>
            <a:r>
              <a:rPr lang="en-US" dirty="0">
                <a:solidFill>
                  <a:srgbClr val="F8F8F8"/>
                </a:solidFill>
              </a:rPr>
              <a:t>(</a:t>
            </a:r>
            <a:r>
              <a:rPr lang="en-US" dirty="0">
                <a:solidFill>
                  <a:srgbClr val="FBDE2D"/>
                </a:solidFill>
              </a:rPr>
              <a:t>void</a:t>
            </a:r>
            <a:r>
              <a:rPr lang="en-US" dirty="0">
                <a:solidFill>
                  <a:srgbClr val="F8F8F8"/>
                </a:solidFill>
              </a:rPr>
              <a:t> *</a:t>
            </a:r>
            <a:r>
              <a:rPr lang="en-US" dirty="0" err="1">
                <a:solidFill>
                  <a:srgbClr val="F8F8F8"/>
                </a:solidFill>
              </a:rPr>
              <a:t>arg</a:t>
            </a:r>
            <a:r>
              <a:rPr lang="en-US" dirty="0">
                <a:solidFill>
                  <a:srgbClr val="F8F8F8"/>
                </a:solidFill>
              </a:rPr>
              <a:t>) {</a:t>
            </a:r>
          </a:p>
          <a:p>
            <a:pPr marL="446088" lvl="4" indent="-438150" fontAlgn="auto">
              <a:spcAft>
                <a:spcPts val="0"/>
              </a:spcAft>
            </a:pPr>
            <a:r>
              <a:rPr lang="en-US" dirty="0">
                <a:solidFill>
                  <a:srgbClr val="F8F8F8"/>
                </a:solidFill>
              </a:rPr>
              <a:t>    </a:t>
            </a:r>
            <a:r>
              <a:rPr lang="en-US" dirty="0" err="1">
                <a:solidFill>
                  <a:srgbClr val="8DA6CE"/>
                </a:solidFill>
              </a:rPr>
              <a:t>printf</a:t>
            </a:r>
            <a:r>
              <a:rPr lang="en-US" dirty="0">
                <a:solidFill>
                  <a:srgbClr val="F8F8F8"/>
                </a:solidFill>
              </a:rPr>
              <a:t>(</a:t>
            </a:r>
            <a:r>
              <a:rPr lang="en-US" dirty="0">
                <a:solidFill>
                  <a:srgbClr val="61CE3C"/>
                </a:solidFill>
              </a:rPr>
              <a:t>"child</a:t>
            </a:r>
            <a:r>
              <a:rPr lang="en-US" dirty="0">
                <a:solidFill>
                  <a:srgbClr val="D8FA3C"/>
                </a:solidFill>
              </a:rPr>
              <a:t>\n</a:t>
            </a:r>
            <a:r>
              <a:rPr lang="en-US" dirty="0">
                <a:solidFill>
                  <a:srgbClr val="61CE3C"/>
                </a:solidFill>
              </a:rPr>
              <a:t>"</a:t>
            </a:r>
            <a:r>
              <a:rPr lang="en-US" dirty="0">
                <a:solidFill>
                  <a:srgbClr val="F8F8F8"/>
                </a:solidFill>
              </a:rPr>
              <a:t>) ;</a:t>
            </a:r>
          </a:p>
          <a:p>
            <a:pPr marL="446088" lvl="4" indent="-438150" fontAlgn="auto">
              <a:spcAft>
                <a:spcPts val="0"/>
              </a:spcAft>
            </a:pPr>
            <a:r>
              <a:rPr lang="en-US" dirty="0">
                <a:solidFill>
                  <a:srgbClr val="F8F8F8"/>
                </a:solidFill>
              </a:rPr>
              <a:t>    </a:t>
            </a:r>
            <a:r>
              <a:rPr lang="en-US" dirty="0" err="1">
                <a:solidFill>
                  <a:srgbClr val="8DA6CE"/>
                </a:solidFill>
              </a:rPr>
              <a:t>thr_exit</a:t>
            </a:r>
            <a:r>
              <a:rPr lang="en-US" dirty="0">
                <a:solidFill>
                  <a:srgbClr val="F8F8F8"/>
                </a:solidFill>
              </a:rPr>
              <a:t>( );</a:t>
            </a:r>
          </a:p>
          <a:p>
            <a:pPr marL="446088" lvl="4" indent="-438150" fontAlgn="auto">
              <a:spcAft>
                <a:spcPts val="0"/>
              </a:spcAft>
            </a:pPr>
            <a:r>
              <a:rPr lang="en-US" dirty="0">
                <a:solidFill>
                  <a:srgbClr val="F8F8F8"/>
                </a:solidFill>
              </a:rPr>
              <a:t>    </a:t>
            </a:r>
            <a:r>
              <a:rPr lang="en-US" dirty="0">
                <a:solidFill>
                  <a:srgbClr val="FBDE2D"/>
                </a:solidFill>
              </a:rPr>
              <a:t>return</a:t>
            </a:r>
            <a:r>
              <a:rPr lang="en-US" dirty="0">
                <a:solidFill>
                  <a:srgbClr val="F8F8F8"/>
                </a:solidFill>
              </a:rPr>
              <a:t> </a:t>
            </a:r>
            <a:r>
              <a:rPr lang="en-US" dirty="0">
                <a:solidFill>
                  <a:srgbClr val="D8FA3C"/>
                </a:solidFill>
              </a:rPr>
              <a:t>NULL</a:t>
            </a:r>
            <a:r>
              <a:rPr lang="en-US" dirty="0">
                <a:solidFill>
                  <a:srgbClr val="F8F8F8"/>
                </a:solidFill>
              </a:rPr>
              <a:t>;</a:t>
            </a:r>
          </a:p>
          <a:p>
            <a:pPr marL="446088" lvl="4" indent="-438150" fontAlgn="auto">
              <a:spcAft>
                <a:spcPts val="0"/>
              </a:spcAft>
            </a:pPr>
            <a:r>
              <a:rPr lang="en-US" dirty="0">
                <a:solidFill>
                  <a:srgbClr val="F8F8F8"/>
                </a:solidFill>
              </a:rPr>
              <a:t>}</a:t>
            </a:r>
          </a:p>
          <a:p>
            <a:pPr marL="446088" lvl="4" indent="-438150" fontAlgn="auto">
              <a:spcAft>
                <a:spcPts val="0"/>
              </a:spcAft>
            </a:pPr>
            <a:endParaRPr lang="en-US" dirty="0">
              <a:solidFill>
                <a:srgbClr val="F8F8F8"/>
              </a:solidFill>
            </a:endParaRPr>
          </a:p>
          <a:p>
            <a:pPr marL="446088" lvl="4" indent="-438150" fontAlgn="auto">
              <a:spcAft>
                <a:spcPts val="0"/>
              </a:spcAft>
            </a:pPr>
            <a:r>
              <a:rPr lang="en-US" dirty="0" err="1">
                <a:solidFill>
                  <a:srgbClr val="FBDE2D"/>
                </a:solidFill>
              </a:rPr>
              <a:t>int</a:t>
            </a:r>
            <a:r>
              <a:rPr lang="en-US" dirty="0">
                <a:solidFill>
                  <a:srgbClr val="F8F8F8"/>
                </a:solidFill>
              </a:rPr>
              <a:t> </a:t>
            </a:r>
            <a:r>
              <a:rPr lang="en-US" dirty="0">
                <a:solidFill>
                  <a:srgbClr val="FF6400"/>
                </a:solidFill>
              </a:rPr>
              <a:t>main</a:t>
            </a:r>
            <a:r>
              <a:rPr lang="en-US" dirty="0">
                <a:solidFill>
                  <a:srgbClr val="F8F8F8"/>
                </a:solidFill>
              </a:rPr>
              <a:t>(</a:t>
            </a:r>
            <a:r>
              <a:rPr lang="en-US" dirty="0" err="1">
                <a:solidFill>
                  <a:srgbClr val="FBDE2D"/>
                </a:solidFill>
              </a:rPr>
              <a:t>int</a:t>
            </a:r>
            <a:r>
              <a:rPr lang="en-US" dirty="0">
                <a:solidFill>
                  <a:srgbClr val="F8F8F8"/>
                </a:solidFill>
              </a:rPr>
              <a:t> </a:t>
            </a:r>
            <a:r>
              <a:rPr lang="en-US" dirty="0" err="1">
                <a:solidFill>
                  <a:srgbClr val="F8F8F8"/>
                </a:solidFill>
              </a:rPr>
              <a:t>argc</a:t>
            </a:r>
            <a:r>
              <a:rPr lang="en-US" dirty="0">
                <a:solidFill>
                  <a:srgbClr val="F8F8F8"/>
                </a:solidFill>
              </a:rPr>
              <a:t>, </a:t>
            </a:r>
            <a:r>
              <a:rPr lang="en-US" dirty="0">
                <a:solidFill>
                  <a:srgbClr val="FBDE2D"/>
                </a:solidFill>
              </a:rPr>
              <a:t>char</a:t>
            </a:r>
            <a:r>
              <a:rPr lang="en-US" dirty="0">
                <a:solidFill>
                  <a:srgbClr val="F8F8F8"/>
                </a:solidFill>
              </a:rPr>
              <a:t> *</a:t>
            </a:r>
            <a:r>
              <a:rPr lang="en-US" dirty="0" err="1">
                <a:solidFill>
                  <a:srgbClr val="F8F8F8"/>
                </a:solidFill>
              </a:rPr>
              <a:t>argv</a:t>
            </a:r>
            <a:r>
              <a:rPr lang="en-US" dirty="0">
                <a:solidFill>
                  <a:srgbClr val="F8F8F8"/>
                </a:solidFill>
              </a:rPr>
              <a:t>[]) {</a:t>
            </a:r>
          </a:p>
          <a:p>
            <a:pPr marL="446088" lvl="4" indent="-438150" fontAlgn="auto">
              <a:spcAft>
                <a:spcPts val="0"/>
              </a:spcAft>
            </a:pPr>
            <a:r>
              <a:rPr lang="en-US" dirty="0">
                <a:solidFill>
                  <a:srgbClr val="F8F8F8"/>
                </a:solidFill>
              </a:rPr>
              <a:t>    </a:t>
            </a:r>
            <a:r>
              <a:rPr lang="en-US" dirty="0" err="1">
                <a:solidFill>
                  <a:srgbClr val="8DA6CE"/>
                </a:solidFill>
              </a:rPr>
              <a:t>printf</a:t>
            </a:r>
            <a:r>
              <a:rPr lang="en-US" dirty="0">
                <a:solidFill>
                  <a:srgbClr val="F8F8F8"/>
                </a:solidFill>
              </a:rPr>
              <a:t>(</a:t>
            </a:r>
            <a:r>
              <a:rPr lang="en-US" dirty="0">
                <a:solidFill>
                  <a:srgbClr val="61CE3C"/>
                </a:solidFill>
              </a:rPr>
              <a:t>"parent: begin</a:t>
            </a:r>
            <a:r>
              <a:rPr lang="en-US" dirty="0">
                <a:solidFill>
                  <a:srgbClr val="D8FA3C"/>
                </a:solidFill>
              </a:rPr>
              <a:t>\n</a:t>
            </a:r>
            <a:r>
              <a:rPr lang="en-US" dirty="0">
                <a:solidFill>
                  <a:srgbClr val="61CE3C"/>
                </a:solidFill>
              </a:rPr>
              <a:t>"</a:t>
            </a:r>
            <a:r>
              <a:rPr lang="en-US" dirty="0">
                <a:solidFill>
                  <a:srgbClr val="F8F8F8"/>
                </a:solidFill>
              </a:rPr>
              <a:t>);</a:t>
            </a:r>
            <a:endParaRPr lang="en-US" dirty="0">
              <a:solidFill>
                <a:srgbClr val="61CE3C"/>
              </a:solidFill>
            </a:endParaRPr>
          </a:p>
          <a:p>
            <a:pPr marL="446088" lvl="4" indent="-438150" fontAlgn="auto">
              <a:spcAft>
                <a:spcPts val="0"/>
              </a:spcAft>
            </a:pPr>
            <a:r>
              <a:rPr lang="en-US" dirty="0">
                <a:solidFill>
                  <a:srgbClr val="F8F8F8"/>
                </a:solidFill>
              </a:rPr>
              <a:t>    </a:t>
            </a:r>
            <a:r>
              <a:rPr lang="en-US" dirty="0" err="1">
                <a:solidFill>
                  <a:srgbClr val="8DA6CE"/>
                </a:solidFill>
              </a:rPr>
              <a:t>pthread_t</a:t>
            </a:r>
            <a:r>
              <a:rPr lang="en-US" dirty="0">
                <a:solidFill>
                  <a:srgbClr val="F8F8F8"/>
                </a:solidFill>
              </a:rPr>
              <a:t> p;</a:t>
            </a:r>
            <a:endParaRPr lang="en-US" dirty="0">
              <a:solidFill>
                <a:srgbClr val="8DA6CE"/>
              </a:solidFill>
            </a:endParaRPr>
          </a:p>
          <a:p>
            <a:pPr marL="446088" lvl="4" indent="-438150" fontAlgn="auto">
              <a:spcAft>
                <a:spcPts val="0"/>
              </a:spcAft>
            </a:pPr>
            <a:r>
              <a:rPr lang="en-US" dirty="0">
                <a:solidFill>
                  <a:srgbClr val="F8F8F8"/>
                </a:solidFill>
              </a:rPr>
              <a:t>    </a:t>
            </a:r>
            <a:r>
              <a:rPr lang="en-US" dirty="0" err="1">
                <a:solidFill>
                  <a:srgbClr val="8DA6CE"/>
                </a:solidFill>
              </a:rPr>
              <a:t>Pthread_create</a:t>
            </a:r>
            <a:r>
              <a:rPr lang="en-US" dirty="0">
                <a:solidFill>
                  <a:srgbClr val="F8F8F8"/>
                </a:solidFill>
              </a:rPr>
              <a:t>(&amp;p, </a:t>
            </a:r>
            <a:r>
              <a:rPr lang="en-US" dirty="0">
                <a:solidFill>
                  <a:srgbClr val="D8FA3C"/>
                </a:solidFill>
              </a:rPr>
              <a:t>NULL</a:t>
            </a:r>
            <a:r>
              <a:rPr lang="en-US" dirty="0">
                <a:solidFill>
                  <a:srgbClr val="F8F8F8"/>
                </a:solidFill>
              </a:rPr>
              <a:t>, child, </a:t>
            </a:r>
            <a:r>
              <a:rPr lang="en-US" dirty="0">
                <a:solidFill>
                  <a:srgbClr val="D8FA3C"/>
                </a:solidFill>
              </a:rPr>
              <a:t>NULL</a:t>
            </a:r>
            <a:r>
              <a:rPr lang="en-US" dirty="0">
                <a:solidFill>
                  <a:srgbClr val="F8F8F8"/>
                </a:solidFill>
              </a:rPr>
              <a:t>);</a:t>
            </a:r>
          </a:p>
          <a:p>
            <a:pPr marL="446088" lvl="4" indent="-438150" fontAlgn="auto">
              <a:spcAft>
                <a:spcPts val="0"/>
              </a:spcAft>
            </a:pPr>
            <a:r>
              <a:rPr lang="en-US" dirty="0">
                <a:solidFill>
                  <a:srgbClr val="F8F8F8"/>
                </a:solidFill>
              </a:rPr>
              <a:t>    </a:t>
            </a:r>
            <a:r>
              <a:rPr lang="en-US" dirty="0" err="1">
                <a:solidFill>
                  <a:srgbClr val="8DA6CE"/>
                </a:solidFill>
              </a:rPr>
              <a:t>thr_join</a:t>
            </a:r>
            <a:r>
              <a:rPr lang="en-US" dirty="0">
                <a:solidFill>
                  <a:srgbClr val="F8F8F8"/>
                </a:solidFill>
              </a:rPr>
              <a:t>();</a:t>
            </a:r>
            <a:endParaRPr lang="en-US" dirty="0">
              <a:solidFill>
                <a:srgbClr val="8DA6CE"/>
              </a:solidFill>
            </a:endParaRPr>
          </a:p>
          <a:p>
            <a:pPr marL="446088" lvl="4" indent="-438150" fontAlgn="auto">
              <a:spcAft>
                <a:spcPts val="0"/>
              </a:spcAft>
            </a:pPr>
            <a:r>
              <a:rPr lang="en-US" dirty="0">
                <a:solidFill>
                  <a:srgbClr val="F8F8F8"/>
                </a:solidFill>
              </a:rPr>
              <a:t>    </a:t>
            </a:r>
            <a:r>
              <a:rPr lang="en-US" dirty="0" err="1">
                <a:solidFill>
                  <a:srgbClr val="8DA6CE"/>
                </a:solidFill>
              </a:rPr>
              <a:t>printf</a:t>
            </a:r>
            <a:r>
              <a:rPr lang="en-US" dirty="0">
                <a:solidFill>
                  <a:srgbClr val="F8F8F8"/>
                </a:solidFill>
              </a:rPr>
              <a:t>(</a:t>
            </a:r>
            <a:r>
              <a:rPr lang="en-US" dirty="0">
                <a:solidFill>
                  <a:srgbClr val="61CE3C"/>
                </a:solidFill>
              </a:rPr>
              <a:t>"parent: end</a:t>
            </a:r>
            <a:r>
              <a:rPr lang="en-US" dirty="0">
                <a:solidFill>
                  <a:srgbClr val="D8FA3C"/>
                </a:solidFill>
              </a:rPr>
              <a:t>\n</a:t>
            </a:r>
            <a:r>
              <a:rPr lang="en-US" dirty="0">
                <a:solidFill>
                  <a:srgbClr val="61CE3C"/>
                </a:solidFill>
              </a:rPr>
              <a:t>"</a:t>
            </a:r>
            <a:r>
              <a:rPr lang="en-US" dirty="0">
                <a:solidFill>
                  <a:srgbClr val="F8F8F8"/>
                </a:solidFill>
              </a:rPr>
              <a:t>);</a:t>
            </a:r>
            <a:endParaRPr lang="en-US" dirty="0">
              <a:solidFill>
                <a:srgbClr val="61CE3C"/>
              </a:solidFill>
            </a:endParaRPr>
          </a:p>
          <a:p>
            <a:pPr marL="446088" lvl="4" indent="-438150" fontAlgn="auto">
              <a:spcAft>
                <a:spcPts val="0"/>
              </a:spcAft>
            </a:pPr>
            <a:r>
              <a:rPr lang="en-US" dirty="0">
                <a:solidFill>
                  <a:srgbClr val="F8F8F8"/>
                </a:solidFill>
              </a:rPr>
              <a:t>    </a:t>
            </a:r>
            <a:r>
              <a:rPr lang="en-US" dirty="0">
                <a:solidFill>
                  <a:srgbClr val="FBDE2D"/>
                </a:solidFill>
              </a:rPr>
              <a:t>return</a:t>
            </a:r>
            <a:r>
              <a:rPr lang="en-US" dirty="0">
                <a:solidFill>
                  <a:srgbClr val="F8F8F8"/>
                </a:solidFill>
              </a:rPr>
              <a:t> </a:t>
            </a:r>
            <a:r>
              <a:rPr lang="en-US" dirty="0">
                <a:solidFill>
                  <a:srgbClr val="D8FA3C"/>
                </a:solidFill>
              </a:rPr>
              <a:t>0</a:t>
            </a:r>
            <a:r>
              <a:rPr lang="en-US" dirty="0">
                <a:solidFill>
                  <a:srgbClr val="F8F8F8"/>
                </a:solidFill>
              </a:rPr>
              <a:t>;</a:t>
            </a:r>
          </a:p>
          <a:p>
            <a:pPr marL="446088" lvl="4" indent="-438150" fontAlgn="auto">
              <a:spcAft>
                <a:spcPts val="0"/>
              </a:spcAft>
            </a:pPr>
            <a:r>
              <a:rPr lang="en-US" dirty="0">
                <a:solidFill>
                  <a:srgbClr val="F8F8F8"/>
                </a:solidFill>
              </a:rPr>
              <a:t>}</a:t>
            </a:r>
          </a:p>
        </p:txBody>
      </p:sp>
    </p:spTree>
    <p:extLst>
      <p:ext uri="{BB962C8B-B14F-4D97-AF65-F5344CB8AC3E}">
        <p14:creationId xmlns:p14="http://schemas.microsoft.com/office/powerpoint/2010/main" val="36525160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11" grpId="0" animBg="1"/>
      <p:bldP spid="8" grpId="0" build="p" bldLvl="2"/>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818A0-573D-F045-B923-1AE0686BC186}"/>
              </a:ext>
            </a:extLst>
          </p:cNvPr>
          <p:cNvSpPr>
            <a:spLocks noGrp="1"/>
          </p:cNvSpPr>
          <p:nvPr>
            <p:ph type="title"/>
          </p:nvPr>
        </p:nvSpPr>
        <p:spPr/>
        <p:txBody>
          <a:bodyPr/>
          <a:lstStyle/>
          <a:p>
            <a:r>
              <a:rPr lang="en-US" sz="4000" spc="-140" dirty="0"/>
              <a:t>Trying to solve the “join problem” using a condition variable</a:t>
            </a:r>
            <a:endParaRPr lang="en-US" sz="4000" spc="-150" dirty="0"/>
          </a:p>
        </p:txBody>
      </p:sp>
      <p:sp>
        <p:nvSpPr>
          <p:cNvPr id="6" name="Content Placeholder 5">
            <a:extLst>
              <a:ext uri="{FF2B5EF4-FFF2-40B4-BE49-F238E27FC236}">
                <a16:creationId xmlns:a16="http://schemas.microsoft.com/office/drawing/2014/main" id="{33E39E01-B72E-194A-804D-3DF6383B5690}"/>
              </a:ext>
            </a:extLst>
          </p:cNvPr>
          <p:cNvSpPr>
            <a:spLocks noGrp="1"/>
          </p:cNvSpPr>
          <p:nvPr>
            <p:ph sz="quarter" idx="10"/>
          </p:nvPr>
        </p:nvSpPr>
        <p:spPr/>
        <p:txBody>
          <a:bodyPr/>
          <a:lstStyle/>
          <a:p>
            <a:r>
              <a:rPr lang="en-US" dirty="0"/>
              <a:t>Let us use a shared variable </a:t>
            </a:r>
            <a:r>
              <a:rPr lang="en-US" dirty="0">
                <a:solidFill>
                  <a:srgbClr val="0432FF"/>
                </a:solidFill>
                <a:latin typeface="M+ 1m regular" panose="020B0509020203020207" pitchFamily="49" charset="-128"/>
                <a:ea typeface="M+ 1m regular" panose="020B0509020203020207" pitchFamily="49" charset="-128"/>
              </a:rPr>
              <a:t>done</a:t>
            </a:r>
            <a:r>
              <a:rPr lang="en-US" dirty="0"/>
              <a:t> to indicate that the child has finished.</a:t>
            </a:r>
          </a:p>
          <a:p>
            <a:r>
              <a:rPr lang="en-US" dirty="0"/>
              <a:t>Initially, </a:t>
            </a:r>
            <a:r>
              <a:rPr lang="en-US" dirty="0">
                <a:solidFill>
                  <a:srgbClr val="0432FF"/>
                </a:solidFill>
                <a:latin typeface="M+ 1m regular" panose="020B0509020203020207" pitchFamily="49" charset="-128"/>
                <a:ea typeface="M+ 1m regular" panose="020B0509020203020207" pitchFamily="49" charset="-128"/>
              </a:rPr>
              <a:t>done</a:t>
            </a:r>
            <a:r>
              <a:rPr lang="en-US" dirty="0"/>
              <a:t> will be </a:t>
            </a:r>
            <a:r>
              <a:rPr lang="en-US" dirty="0">
                <a:solidFill>
                  <a:srgbClr val="0432FF"/>
                </a:solidFill>
                <a:latin typeface="+mj-lt"/>
                <a:ea typeface="M+ 1m regular" panose="020B0509020203020207" pitchFamily="49" charset="-128"/>
              </a:rPr>
              <a:t>zero</a:t>
            </a:r>
            <a:r>
              <a:rPr lang="en-US" dirty="0"/>
              <a:t>. This will be changed to </a:t>
            </a:r>
            <a:r>
              <a:rPr lang="en-US" dirty="0">
                <a:solidFill>
                  <a:srgbClr val="0432FF"/>
                </a:solidFill>
                <a:latin typeface="+mj-lt"/>
                <a:ea typeface="M+ 1m regular" panose="020B0509020203020207" pitchFamily="49" charset="-128"/>
              </a:rPr>
              <a:t>one</a:t>
            </a:r>
            <a:r>
              <a:rPr lang="en-US" dirty="0"/>
              <a:t> by the child. </a:t>
            </a:r>
          </a:p>
          <a:p>
            <a:r>
              <a:rPr lang="en-US" dirty="0"/>
              <a:t>A condition variable </a:t>
            </a:r>
            <a:r>
              <a:rPr lang="en-US" dirty="0">
                <a:solidFill>
                  <a:srgbClr val="0432FF"/>
                </a:solidFill>
                <a:latin typeface="M+ 1m regular" panose="020B0509020203020207" pitchFamily="49" charset="-128"/>
                <a:ea typeface="M+ 1m regular" panose="020B0509020203020207" pitchFamily="49" charset="-128"/>
              </a:rPr>
              <a:t>cv</a:t>
            </a:r>
            <a:r>
              <a:rPr lang="en-US" dirty="0"/>
              <a:t> will be used to synchronize the parent and child threads. </a:t>
            </a:r>
          </a:p>
          <a:p>
            <a:pPr lvl="1"/>
            <a:r>
              <a:rPr lang="en-US" dirty="0"/>
              <a:t>The parent will </a:t>
            </a:r>
            <a:r>
              <a:rPr lang="en-US" dirty="0">
                <a:solidFill>
                  <a:srgbClr val="0432FF"/>
                </a:solidFill>
                <a:latin typeface="+mj-lt"/>
              </a:rPr>
              <a:t>wait on cv</a:t>
            </a:r>
            <a:r>
              <a:rPr lang="en-US" dirty="0"/>
              <a:t> for the child to finish.</a:t>
            </a:r>
          </a:p>
          <a:p>
            <a:pPr lvl="1"/>
            <a:r>
              <a:rPr lang="en-US" dirty="0"/>
              <a:t>The child will </a:t>
            </a:r>
            <a:r>
              <a:rPr lang="en-US" dirty="0">
                <a:solidFill>
                  <a:srgbClr val="0432FF"/>
                </a:solidFill>
                <a:latin typeface="+mj-lt"/>
              </a:rPr>
              <a:t>signal on cv</a:t>
            </a:r>
            <a:r>
              <a:rPr lang="en-US" dirty="0"/>
              <a:t> to indicate it has finished.</a:t>
            </a:r>
          </a:p>
          <a:p>
            <a:r>
              <a:rPr lang="en-US" dirty="0"/>
              <a:t>Finally, to prevent race conditions, we will use a </a:t>
            </a:r>
            <a:r>
              <a:rPr lang="en-US" dirty="0">
                <a:solidFill>
                  <a:srgbClr val="0432FF"/>
                </a:solidFill>
                <a:latin typeface="M+ 1m regular" panose="020B0509020203020207" pitchFamily="49" charset="-128"/>
                <a:ea typeface="M+ 1m regular" panose="020B0509020203020207" pitchFamily="49" charset="-128"/>
              </a:rPr>
              <a:t>mutex m</a:t>
            </a:r>
            <a:r>
              <a:rPr lang="en-US" dirty="0"/>
              <a:t> to protect every access to </a:t>
            </a:r>
            <a:r>
              <a:rPr lang="en-US" dirty="0">
                <a:solidFill>
                  <a:srgbClr val="0432FF"/>
                </a:solidFill>
                <a:latin typeface="M+ 1m regular" panose="020B0509020203020207" pitchFamily="49" charset="-128"/>
                <a:ea typeface="M+ 1m regular" panose="020B0509020203020207" pitchFamily="49" charset="-128"/>
              </a:rPr>
              <a:t>done</a:t>
            </a:r>
            <a:r>
              <a:rPr lang="en-US" dirty="0"/>
              <a:t>.</a:t>
            </a:r>
          </a:p>
        </p:txBody>
      </p:sp>
      <p:sp>
        <p:nvSpPr>
          <p:cNvPr id="8" name="Text Placeholder 7">
            <a:extLst>
              <a:ext uri="{FF2B5EF4-FFF2-40B4-BE49-F238E27FC236}">
                <a16:creationId xmlns:a16="http://schemas.microsoft.com/office/drawing/2014/main" id="{613CD7CF-84CD-D348-BD50-568FC77A48B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137484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F6A6-CFF2-9545-BFD9-93DA33FC1731}"/>
              </a:ext>
            </a:extLst>
          </p:cNvPr>
          <p:cNvSpPr>
            <a:spLocks noGrp="1"/>
          </p:cNvSpPr>
          <p:nvPr>
            <p:ph type="title"/>
          </p:nvPr>
        </p:nvSpPr>
        <p:spPr>
          <a:xfrm>
            <a:off x="431799" y="639763"/>
            <a:ext cx="8280401" cy="723045"/>
          </a:xfrm>
        </p:spPr>
        <p:txBody>
          <a:bodyPr/>
          <a:lstStyle/>
          <a:p>
            <a:r>
              <a:rPr lang="en-US" sz="4000" spc="-140" dirty="0"/>
              <a:t>Trying to solve the “join problem” using a condition variable</a:t>
            </a:r>
          </a:p>
        </p:txBody>
      </p:sp>
      <p:sp>
        <p:nvSpPr>
          <p:cNvPr id="8" name="Content Placeholder 7">
            <a:extLst>
              <a:ext uri="{FF2B5EF4-FFF2-40B4-BE49-F238E27FC236}">
                <a16:creationId xmlns:a16="http://schemas.microsoft.com/office/drawing/2014/main" id="{48642377-96B7-F449-8738-9FBD71519E70}"/>
              </a:ext>
            </a:extLst>
          </p:cNvPr>
          <p:cNvSpPr>
            <a:spLocks noGrp="1"/>
          </p:cNvSpPr>
          <p:nvPr>
            <p:ph sz="quarter" idx="10"/>
          </p:nvPr>
        </p:nvSpPr>
        <p:spPr>
          <a:xfrm>
            <a:off x="431799" y="1362809"/>
            <a:ext cx="8280401" cy="1143000"/>
          </a:xfrm>
        </p:spPr>
        <p:txBody>
          <a:bodyPr>
            <a:normAutofit/>
          </a:bodyPr>
          <a:lstStyle/>
          <a:p>
            <a:r>
              <a:rPr lang="en-US" dirty="0"/>
              <a:t>Now let us try to implement </a:t>
            </a:r>
            <a:r>
              <a:rPr lang="en-US" dirty="0" err="1">
                <a:solidFill>
                  <a:srgbClr val="0432FF"/>
                </a:solidFill>
                <a:latin typeface="Inconsolata" pitchFamily="49" charset="77"/>
              </a:rPr>
              <a:t>thr_exit</a:t>
            </a:r>
            <a:r>
              <a:rPr lang="en-US" dirty="0">
                <a:solidFill>
                  <a:srgbClr val="0432FF"/>
                </a:solidFill>
                <a:latin typeface="Inconsolata" pitchFamily="49" charset="77"/>
              </a:rPr>
              <a:t>()</a:t>
            </a:r>
            <a:r>
              <a:rPr lang="en-US" dirty="0"/>
              <a:t> and </a:t>
            </a:r>
            <a:r>
              <a:rPr lang="en-US" dirty="0" err="1">
                <a:solidFill>
                  <a:srgbClr val="0432FF"/>
                </a:solidFill>
                <a:latin typeface="Inconsolata" pitchFamily="49" charset="77"/>
              </a:rPr>
              <a:t>thr_join</a:t>
            </a:r>
            <a:r>
              <a:rPr lang="en-US" dirty="0">
                <a:solidFill>
                  <a:srgbClr val="0432FF"/>
                </a:solidFill>
                <a:latin typeface="Inconsolata" pitchFamily="49" charset="77"/>
              </a:rPr>
              <a:t>()</a:t>
            </a:r>
            <a:r>
              <a:rPr lang="en-US" dirty="0"/>
              <a:t>, using the shared variable </a:t>
            </a:r>
            <a:r>
              <a:rPr lang="en-US" dirty="0">
                <a:solidFill>
                  <a:srgbClr val="0432FF"/>
                </a:solidFill>
                <a:latin typeface="Inconsolata" pitchFamily="49" charset="77"/>
              </a:rPr>
              <a:t>done</a:t>
            </a:r>
            <a:r>
              <a:rPr lang="en-US" dirty="0"/>
              <a:t>, the condition variable </a:t>
            </a:r>
            <a:r>
              <a:rPr lang="en-US" dirty="0">
                <a:solidFill>
                  <a:srgbClr val="0432FF"/>
                </a:solidFill>
                <a:latin typeface="Inconsolata" pitchFamily="49" charset="77"/>
              </a:rPr>
              <a:t>cv</a:t>
            </a:r>
            <a:r>
              <a:rPr lang="en-US" dirty="0"/>
              <a:t> and a mutex </a:t>
            </a:r>
            <a:r>
              <a:rPr lang="en-US" dirty="0">
                <a:solidFill>
                  <a:srgbClr val="0432FF"/>
                </a:solidFill>
                <a:latin typeface="Inconsolata" pitchFamily="49" charset="77"/>
              </a:rPr>
              <a:t>m</a:t>
            </a:r>
            <a:r>
              <a:rPr lang="en-US" dirty="0"/>
              <a:t>.</a:t>
            </a:r>
          </a:p>
        </p:txBody>
      </p:sp>
      <p:sp>
        <p:nvSpPr>
          <p:cNvPr id="9" name="Text Placeholder 8">
            <a:extLst>
              <a:ext uri="{FF2B5EF4-FFF2-40B4-BE49-F238E27FC236}">
                <a16:creationId xmlns:a16="http://schemas.microsoft.com/office/drawing/2014/main" id="{1972628C-7117-5148-B599-468501C96B73}"/>
              </a:ext>
            </a:extLst>
          </p:cNvPr>
          <p:cNvSpPr>
            <a:spLocks noGrp="1"/>
          </p:cNvSpPr>
          <p:nvPr>
            <p:ph type="body" sz="quarter" idx="11"/>
          </p:nvPr>
        </p:nvSpPr>
        <p:spPr/>
        <p:txBody>
          <a:bodyPr/>
          <a:lstStyle/>
          <a:p>
            <a:endParaRPr lang="en-US"/>
          </a:p>
        </p:txBody>
      </p:sp>
      <p:sp>
        <p:nvSpPr>
          <p:cNvPr id="10" name="Content Placeholder 2">
            <a:extLst>
              <a:ext uri="{FF2B5EF4-FFF2-40B4-BE49-F238E27FC236}">
                <a16:creationId xmlns:a16="http://schemas.microsoft.com/office/drawing/2014/main" id="{C57BBE73-7A11-3341-8B77-DFC005233095}"/>
              </a:ext>
            </a:extLst>
          </p:cNvPr>
          <p:cNvSpPr txBox="1">
            <a:spLocks/>
          </p:cNvSpPr>
          <p:nvPr/>
        </p:nvSpPr>
        <p:spPr>
          <a:xfrm>
            <a:off x="1" y="2505808"/>
            <a:ext cx="9143999" cy="4352192"/>
          </a:xfrm>
          <a:prstGeom prst="rect">
            <a:avLst/>
          </a:prstGeom>
          <a:solidFill>
            <a:schemeClr val="tx1"/>
          </a:solidFill>
        </p:spPr>
        <p:txBody>
          <a:bodyPr vert="horz" lIns="450000" tIns="180000" rIns="450000" bIns="360000" rtlCol="0">
            <a:norm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Inconsolata" pitchFamily="49" charset="77"/>
                <a:ea typeface="Inconsolata" pitchFamily="49" charset="77"/>
                <a:cs typeface="Inconsolata" pitchFamily="49" charset="77"/>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4"/>
            <a:r>
              <a:rPr lang="en-US" dirty="0" err="1">
                <a:solidFill>
                  <a:srgbClr val="FBDE2D"/>
                </a:solidFill>
              </a:rPr>
              <a:t>int</a:t>
            </a:r>
            <a:r>
              <a:rPr lang="en-US" dirty="0">
                <a:solidFill>
                  <a:srgbClr val="F8F8F8"/>
                </a:solidFill>
              </a:rPr>
              <a:t> done = </a:t>
            </a:r>
            <a:r>
              <a:rPr lang="en-US" dirty="0">
                <a:solidFill>
                  <a:srgbClr val="D8FA3C"/>
                </a:solidFill>
              </a:rPr>
              <a:t>0</a:t>
            </a:r>
            <a:r>
              <a:rPr lang="en-US" dirty="0">
                <a:solidFill>
                  <a:srgbClr val="F8F8F8"/>
                </a:solidFill>
              </a:rPr>
              <a:t>;</a:t>
            </a:r>
          </a:p>
          <a:p>
            <a:pPr lvl="4"/>
            <a:r>
              <a:rPr lang="en-US" dirty="0" err="1">
                <a:solidFill>
                  <a:srgbClr val="8DA6CE"/>
                </a:solidFill>
              </a:rPr>
              <a:t>mutex_t</a:t>
            </a:r>
            <a:r>
              <a:rPr lang="en-US" dirty="0">
                <a:solidFill>
                  <a:srgbClr val="F8F8F8"/>
                </a:solidFill>
              </a:rPr>
              <a:t> m = PTHREAD_MUTEX_INITIALIZER;</a:t>
            </a:r>
          </a:p>
          <a:p>
            <a:pPr lvl="4"/>
            <a:r>
              <a:rPr lang="en-US" dirty="0" err="1">
                <a:solidFill>
                  <a:srgbClr val="8DA6CE"/>
                </a:solidFill>
              </a:rPr>
              <a:t>cond_t</a:t>
            </a:r>
            <a:r>
              <a:rPr lang="en-US" dirty="0">
                <a:solidFill>
                  <a:srgbClr val="F8F8F8"/>
                </a:solidFill>
              </a:rPr>
              <a:t> cv = PTHREAD_COND_INITIALIZER;</a:t>
            </a:r>
          </a:p>
          <a:p>
            <a:pPr lvl="4"/>
            <a:endParaRPr lang="en-US" dirty="0">
              <a:solidFill>
                <a:srgbClr val="F8F8F8"/>
              </a:solidFill>
            </a:endParaRPr>
          </a:p>
          <a:p>
            <a:pPr lvl="4"/>
            <a:r>
              <a:rPr lang="en-US" dirty="0">
                <a:solidFill>
                  <a:srgbClr val="FBDE2D"/>
                </a:solidFill>
              </a:rPr>
              <a:t>void</a:t>
            </a:r>
            <a:r>
              <a:rPr lang="en-US" dirty="0">
                <a:solidFill>
                  <a:srgbClr val="F8F8F8"/>
                </a:solidFill>
              </a:rPr>
              <a:t> </a:t>
            </a:r>
            <a:r>
              <a:rPr lang="en-US" dirty="0" err="1">
                <a:solidFill>
                  <a:srgbClr val="FF6400"/>
                </a:solidFill>
              </a:rPr>
              <a:t>thr_exit</a:t>
            </a:r>
            <a:r>
              <a:rPr lang="en-US" dirty="0">
                <a:solidFill>
                  <a:srgbClr val="F8F8F8"/>
                </a:solidFill>
              </a:rPr>
              <a:t>() {</a:t>
            </a:r>
            <a:endParaRPr lang="en-US" dirty="0">
              <a:solidFill>
                <a:srgbClr val="FF6400"/>
              </a:solidFill>
            </a:endParaRPr>
          </a:p>
          <a:p>
            <a:pPr lvl="4"/>
            <a:r>
              <a:rPr lang="en-US" dirty="0">
                <a:solidFill>
                  <a:srgbClr val="F8F8F8"/>
                </a:solidFill>
              </a:rPr>
              <a:t>    </a:t>
            </a:r>
            <a:r>
              <a:rPr lang="en-US" dirty="0" err="1">
                <a:solidFill>
                  <a:srgbClr val="8DA6CE"/>
                </a:solidFill>
              </a:rPr>
              <a:t>mutex_lock</a:t>
            </a:r>
            <a:r>
              <a:rPr lang="en-US" dirty="0">
                <a:solidFill>
                  <a:srgbClr val="F8F8F8"/>
                </a:solidFill>
              </a:rPr>
              <a:t>(&amp;m);</a:t>
            </a:r>
            <a:endParaRPr lang="en-US" dirty="0">
              <a:solidFill>
                <a:srgbClr val="8DA6CE"/>
              </a:solidFill>
            </a:endParaRPr>
          </a:p>
          <a:p>
            <a:pPr lvl="4"/>
            <a:r>
              <a:rPr lang="en-US" dirty="0">
                <a:solidFill>
                  <a:srgbClr val="F8F8F8"/>
                </a:solidFill>
              </a:rPr>
              <a:t>    done = </a:t>
            </a:r>
            <a:r>
              <a:rPr lang="en-US" dirty="0">
                <a:solidFill>
                  <a:srgbClr val="D8FA3C"/>
                </a:solidFill>
              </a:rPr>
              <a:t>1</a:t>
            </a:r>
            <a:r>
              <a:rPr lang="en-US" dirty="0">
                <a:solidFill>
                  <a:srgbClr val="F8F8F8"/>
                </a:solidFill>
              </a:rPr>
              <a:t>;</a:t>
            </a:r>
          </a:p>
          <a:p>
            <a:pPr lvl="4"/>
            <a:r>
              <a:rPr lang="en-US" dirty="0">
                <a:solidFill>
                  <a:srgbClr val="F8F8F8"/>
                </a:solidFill>
              </a:rPr>
              <a:t>    </a:t>
            </a:r>
            <a:r>
              <a:rPr lang="en-US" dirty="0" err="1">
                <a:solidFill>
                  <a:srgbClr val="8DA6CE"/>
                </a:solidFill>
              </a:rPr>
              <a:t>cond_signal</a:t>
            </a:r>
            <a:r>
              <a:rPr lang="en-US" dirty="0">
                <a:solidFill>
                  <a:srgbClr val="F8F8F8"/>
                </a:solidFill>
              </a:rPr>
              <a:t>(&amp;cv);</a:t>
            </a:r>
            <a:endParaRPr lang="en-US" dirty="0">
              <a:solidFill>
                <a:srgbClr val="8DA6CE"/>
              </a:solidFill>
            </a:endParaRPr>
          </a:p>
          <a:p>
            <a:pPr lvl="4"/>
            <a:r>
              <a:rPr lang="en-US" dirty="0">
                <a:solidFill>
                  <a:srgbClr val="F8F8F8"/>
                </a:solidFill>
              </a:rPr>
              <a:t>    </a:t>
            </a:r>
            <a:r>
              <a:rPr lang="en-US" dirty="0" err="1">
                <a:solidFill>
                  <a:srgbClr val="8DA6CE"/>
                </a:solidFill>
              </a:rPr>
              <a:t>mutex_unlock</a:t>
            </a:r>
            <a:r>
              <a:rPr lang="en-US" dirty="0">
                <a:solidFill>
                  <a:srgbClr val="F8F8F8"/>
                </a:solidFill>
              </a:rPr>
              <a:t>(&amp;m);</a:t>
            </a:r>
            <a:endParaRPr lang="en-US" dirty="0">
              <a:solidFill>
                <a:srgbClr val="8DA6CE"/>
              </a:solidFill>
            </a:endParaRPr>
          </a:p>
          <a:p>
            <a:pPr lvl="4"/>
            <a:r>
              <a:rPr lang="en-US" dirty="0">
                <a:solidFill>
                  <a:srgbClr val="F8F8F8"/>
                </a:solidFill>
              </a:rPr>
              <a:t>}</a:t>
            </a:r>
          </a:p>
          <a:p>
            <a:pPr lvl="4"/>
            <a:endParaRPr lang="en-US" dirty="0">
              <a:solidFill>
                <a:srgbClr val="F8F8F8"/>
              </a:solidFill>
            </a:endParaRPr>
          </a:p>
          <a:p>
            <a:pPr lvl="4"/>
            <a:r>
              <a:rPr lang="en-US" dirty="0">
                <a:solidFill>
                  <a:srgbClr val="FBDE2D"/>
                </a:solidFill>
              </a:rPr>
              <a:t>void</a:t>
            </a:r>
            <a:r>
              <a:rPr lang="en-US" dirty="0">
                <a:solidFill>
                  <a:srgbClr val="F8F8F8"/>
                </a:solidFill>
              </a:rPr>
              <a:t> </a:t>
            </a:r>
            <a:r>
              <a:rPr lang="en-US" dirty="0" err="1">
                <a:solidFill>
                  <a:srgbClr val="FF6400"/>
                </a:solidFill>
              </a:rPr>
              <a:t>thr_join</a:t>
            </a:r>
            <a:r>
              <a:rPr lang="en-US" dirty="0">
                <a:solidFill>
                  <a:srgbClr val="F8F8F8"/>
                </a:solidFill>
              </a:rPr>
              <a:t>() {</a:t>
            </a:r>
            <a:endParaRPr lang="en-US" dirty="0">
              <a:solidFill>
                <a:srgbClr val="FF6400"/>
              </a:solidFill>
            </a:endParaRPr>
          </a:p>
          <a:p>
            <a:pPr lvl="4"/>
            <a:r>
              <a:rPr lang="en-US" dirty="0">
                <a:solidFill>
                  <a:srgbClr val="F8F8F8"/>
                </a:solidFill>
              </a:rPr>
              <a:t>    </a:t>
            </a:r>
            <a:r>
              <a:rPr lang="en-US" dirty="0" err="1">
                <a:solidFill>
                  <a:srgbClr val="8DA6CE"/>
                </a:solidFill>
              </a:rPr>
              <a:t>mutex_lock</a:t>
            </a:r>
            <a:r>
              <a:rPr lang="en-US" dirty="0">
                <a:solidFill>
                  <a:srgbClr val="F8F8F8"/>
                </a:solidFill>
              </a:rPr>
              <a:t>(&amp;m);</a:t>
            </a:r>
            <a:endParaRPr lang="en-US" dirty="0">
              <a:solidFill>
                <a:srgbClr val="8DA6CE"/>
              </a:solidFill>
            </a:endParaRPr>
          </a:p>
          <a:p>
            <a:pPr lvl="4"/>
            <a:r>
              <a:rPr lang="en-US" dirty="0">
                <a:solidFill>
                  <a:srgbClr val="F8F8F8"/>
                </a:solidFill>
              </a:rPr>
              <a:t>    </a:t>
            </a:r>
            <a:r>
              <a:rPr lang="en-US" dirty="0">
                <a:solidFill>
                  <a:srgbClr val="FBDE2D"/>
                </a:solidFill>
              </a:rPr>
              <a:t>if</a:t>
            </a:r>
            <a:r>
              <a:rPr lang="en-US" dirty="0">
                <a:solidFill>
                  <a:srgbClr val="F8F8F8"/>
                </a:solidFill>
              </a:rPr>
              <a:t> (done == </a:t>
            </a:r>
            <a:r>
              <a:rPr lang="en-US" dirty="0">
                <a:solidFill>
                  <a:srgbClr val="D8FA3C"/>
                </a:solidFill>
              </a:rPr>
              <a:t>0</a:t>
            </a:r>
            <a:r>
              <a:rPr lang="en-US" dirty="0">
                <a:solidFill>
                  <a:srgbClr val="F8F8F8"/>
                </a:solidFill>
              </a:rPr>
              <a:t>)</a:t>
            </a:r>
          </a:p>
          <a:p>
            <a:pPr lvl="4"/>
            <a:r>
              <a:rPr lang="en-US" dirty="0">
                <a:solidFill>
                  <a:srgbClr val="F8F8F8"/>
                </a:solidFill>
              </a:rPr>
              <a:t>        </a:t>
            </a:r>
            <a:r>
              <a:rPr lang="en-US" dirty="0" err="1">
                <a:solidFill>
                  <a:srgbClr val="8DA6CE"/>
                </a:solidFill>
              </a:rPr>
              <a:t>cond_wait</a:t>
            </a:r>
            <a:r>
              <a:rPr lang="en-US" dirty="0">
                <a:solidFill>
                  <a:srgbClr val="F8F8F8"/>
                </a:solidFill>
              </a:rPr>
              <a:t>(&amp;cv, &amp;m);</a:t>
            </a:r>
          </a:p>
          <a:p>
            <a:pPr lvl="4"/>
            <a:r>
              <a:rPr lang="en-US" dirty="0">
                <a:solidFill>
                  <a:srgbClr val="F8F8F8"/>
                </a:solidFill>
              </a:rPr>
              <a:t>    </a:t>
            </a:r>
            <a:r>
              <a:rPr lang="en-US" dirty="0" err="1">
                <a:solidFill>
                  <a:srgbClr val="8DA6CE"/>
                </a:solidFill>
              </a:rPr>
              <a:t>mutex_unlock</a:t>
            </a:r>
            <a:r>
              <a:rPr lang="en-US" dirty="0">
                <a:solidFill>
                  <a:srgbClr val="F8F8F8"/>
                </a:solidFill>
              </a:rPr>
              <a:t>(&amp;m);</a:t>
            </a:r>
            <a:endParaRPr lang="en-US" dirty="0">
              <a:solidFill>
                <a:srgbClr val="8DA6CE"/>
              </a:solidFill>
            </a:endParaRPr>
          </a:p>
          <a:p>
            <a:pPr lvl="4"/>
            <a:r>
              <a:rPr lang="en-US" dirty="0">
                <a:solidFill>
                  <a:srgbClr val="F8F8F8"/>
                </a:solidFill>
              </a:rPr>
              <a:t>}</a:t>
            </a:r>
          </a:p>
        </p:txBody>
      </p:sp>
    </p:spTree>
    <p:extLst>
      <p:ext uri="{BB962C8B-B14F-4D97-AF65-F5344CB8AC3E}">
        <p14:creationId xmlns:p14="http://schemas.microsoft.com/office/powerpoint/2010/main" val="24421502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5"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818A0-573D-F045-B923-1AE0686BC186}"/>
              </a:ext>
            </a:extLst>
          </p:cNvPr>
          <p:cNvSpPr>
            <a:spLocks noGrp="1"/>
          </p:cNvSpPr>
          <p:nvPr>
            <p:ph type="title"/>
          </p:nvPr>
        </p:nvSpPr>
        <p:spPr/>
        <p:txBody>
          <a:bodyPr/>
          <a:lstStyle/>
          <a:p>
            <a:r>
              <a:rPr lang="en-US" spc="-150" dirty="0"/>
              <a:t>Analyzing the proposed solution to the “join problem”</a:t>
            </a:r>
          </a:p>
        </p:txBody>
      </p:sp>
      <p:sp>
        <p:nvSpPr>
          <p:cNvPr id="6" name="Content Placeholder 5">
            <a:extLst>
              <a:ext uri="{FF2B5EF4-FFF2-40B4-BE49-F238E27FC236}">
                <a16:creationId xmlns:a16="http://schemas.microsoft.com/office/drawing/2014/main" id="{33E39E01-B72E-194A-804D-3DF6383B5690}"/>
              </a:ext>
            </a:extLst>
          </p:cNvPr>
          <p:cNvSpPr>
            <a:spLocks noGrp="1"/>
          </p:cNvSpPr>
          <p:nvPr>
            <p:ph sz="quarter" idx="10"/>
          </p:nvPr>
        </p:nvSpPr>
        <p:spPr/>
        <p:txBody>
          <a:bodyPr/>
          <a:lstStyle/>
          <a:p>
            <a:r>
              <a:rPr lang="en-US" dirty="0"/>
              <a:t>Consider that there is only one processor and examine two cases</a:t>
            </a:r>
          </a:p>
          <a:p>
            <a:pPr marL="723813" lvl="1" indent="-457200">
              <a:buFont typeface="+mj-lt"/>
              <a:buAutoNum type="alphaLcPeriod"/>
            </a:pPr>
            <a:r>
              <a:rPr lang="en-US" spc="-50" dirty="0"/>
              <a:t>The parent creates the child and carries on, thus calling </a:t>
            </a:r>
            <a:r>
              <a:rPr lang="en-US" spc="-50" dirty="0" err="1">
                <a:solidFill>
                  <a:srgbClr val="0432FF"/>
                </a:solidFill>
                <a:latin typeface="Inconsolata" pitchFamily="49" charset="77"/>
              </a:rPr>
              <a:t>thr_join</a:t>
            </a:r>
            <a:r>
              <a:rPr lang="en-US" spc="-50" dirty="0">
                <a:solidFill>
                  <a:srgbClr val="0432FF"/>
                </a:solidFill>
                <a:latin typeface="Inconsolata" pitchFamily="49" charset="77"/>
              </a:rPr>
              <a:t>()</a:t>
            </a:r>
            <a:r>
              <a:rPr lang="en-US" spc="-50" dirty="0"/>
              <a:t>.</a:t>
            </a:r>
          </a:p>
          <a:p>
            <a:pPr marL="723813" lvl="1" indent="-457200">
              <a:buFont typeface="+mj-lt"/>
              <a:buAutoNum type="alphaLcPeriod"/>
            </a:pPr>
            <a:r>
              <a:rPr lang="en-US" spc="-50" dirty="0"/>
              <a:t>The child is created and runs immediately, thus printing its message and calling </a:t>
            </a:r>
            <a:r>
              <a:rPr lang="en-US" spc="-50" dirty="0" err="1">
                <a:solidFill>
                  <a:srgbClr val="0432FF"/>
                </a:solidFill>
                <a:latin typeface="Inconsolata" pitchFamily="49" charset="77"/>
              </a:rPr>
              <a:t>thr_exit</a:t>
            </a:r>
            <a:r>
              <a:rPr lang="en-US" spc="-50" dirty="0">
                <a:solidFill>
                  <a:srgbClr val="0432FF"/>
                </a:solidFill>
                <a:latin typeface="Inconsolata" pitchFamily="49" charset="77"/>
              </a:rPr>
              <a:t>()</a:t>
            </a:r>
            <a:r>
              <a:rPr lang="en-US" spc="-50" dirty="0"/>
              <a:t>.</a:t>
            </a:r>
          </a:p>
          <a:p>
            <a:r>
              <a:rPr lang="en-US" dirty="0"/>
              <a:t>Now, a few questions may have arisen, such as</a:t>
            </a:r>
          </a:p>
          <a:p>
            <a:pPr lvl="1"/>
            <a:r>
              <a:rPr lang="en-US" dirty="0"/>
              <a:t>Is </a:t>
            </a:r>
            <a:r>
              <a:rPr lang="en-US" spc="-50" dirty="0">
                <a:solidFill>
                  <a:srgbClr val="0432FF"/>
                </a:solidFill>
                <a:latin typeface="Inconsolata" pitchFamily="49" charset="77"/>
              </a:rPr>
              <a:t>done</a:t>
            </a:r>
            <a:r>
              <a:rPr lang="en-US" dirty="0"/>
              <a:t> really necessary?</a:t>
            </a:r>
          </a:p>
          <a:p>
            <a:pPr lvl="1"/>
            <a:r>
              <a:rPr lang="en-US" dirty="0"/>
              <a:t>Is the </a:t>
            </a:r>
            <a:r>
              <a:rPr lang="en-US" spc="-50" dirty="0">
                <a:solidFill>
                  <a:srgbClr val="0432FF"/>
                </a:solidFill>
                <a:latin typeface="Inconsolata" pitchFamily="49" charset="77"/>
              </a:rPr>
              <a:t>mutex</a:t>
            </a:r>
            <a:r>
              <a:rPr lang="en-US" dirty="0"/>
              <a:t> really necessary?</a:t>
            </a:r>
          </a:p>
          <a:p>
            <a:pPr lvl="1"/>
            <a:r>
              <a:rPr lang="en-US" dirty="0"/>
              <a:t>Is it the solution we wanted?</a:t>
            </a:r>
          </a:p>
          <a:p>
            <a:r>
              <a:rPr lang="en-US" dirty="0"/>
              <a:t>Let us examine each one of them in turn.</a:t>
            </a:r>
          </a:p>
        </p:txBody>
      </p:sp>
      <p:sp>
        <p:nvSpPr>
          <p:cNvPr id="7" name="Text Placeholder 6">
            <a:extLst>
              <a:ext uri="{FF2B5EF4-FFF2-40B4-BE49-F238E27FC236}">
                <a16:creationId xmlns:a16="http://schemas.microsoft.com/office/drawing/2014/main" id="{6DA188AD-FE69-034D-A6A6-ABC0361CD06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11618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DD8FEA-C0A3-AB45-9DA8-CD83497FA643}"/>
              </a:ext>
            </a:extLst>
          </p:cNvPr>
          <p:cNvSpPr>
            <a:spLocks noGrp="1"/>
          </p:cNvSpPr>
          <p:nvPr>
            <p:ph sz="half" idx="1"/>
          </p:nvPr>
        </p:nvSpPr>
        <p:spPr>
          <a:xfrm>
            <a:off x="431800" y="1318846"/>
            <a:ext cx="8280400" cy="488829"/>
          </a:xfrm>
        </p:spPr>
        <p:txBody>
          <a:bodyPr/>
          <a:lstStyle/>
          <a:p>
            <a:r>
              <a:rPr lang="en-US" dirty="0"/>
              <a:t>Assume that there is no </a:t>
            </a:r>
            <a:r>
              <a:rPr lang="en-US" spc="-150" dirty="0">
                <a:solidFill>
                  <a:srgbClr val="0432FF"/>
                </a:solidFill>
                <a:latin typeface="Inconsolata" pitchFamily="49" charset="77"/>
              </a:rPr>
              <a:t>done</a:t>
            </a:r>
            <a:r>
              <a:rPr lang="en-US" dirty="0"/>
              <a:t>…</a:t>
            </a:r>
          </a:p>
        </p:txBody>
      </p:sp>
      <p:sp>
        <p:nvSpPr>
          <p:cNvPr id="6" name="Content Placeholder 5">
            <a:extLst>
              <a:ext uri="{FF2B5EF4-FFF2-40B4-BE49-F238E27FC236}">
                <a16:creationId xmlns:a16="http://schemas.microsoft.com/office/drawing/2014/main" id="{CC3F6CA8-CCBF-9940-AF6A-B80A00A84215}"/>
              </a:ext>
            </a:extLst>
          </p:cNvPr>
          <p:cNvSpPr>
            <a:spLocks noGrp="1"/>
          </p:cNvSpPr>
          <p:nvPr>
            <p:ph sz="half" idx="2"/>
          </p:nvPr>
        </p:nvSpPr>
        <p:spPr>
          <a:xfrm>
            <a:off x="431800" y="4594838"/>
            <a:ext cx="8280400" cy="1894862"/>
          </a:xfrm>
          <a:noFill/>
        </p:spPr>
        <p:txBody>
          <a:bodyPr/>
          <a:lstStyle/>
          <a:p>
            <a:r>
              <a:rPr lang="en-US" dirty="0">
                <a:solidFill>
                  <a:schemeClr val="tx1"/>
                </a:solidFill>
              </a:rPr>
              <a:t>Now, re-examine case </a:t>
            </a:r>
            <a:r>
              <a:rPr lang="en-US" dirty="0">
                <a:solidFill>
                  <a:schemeClr val="bg1">
                    <a:lumMod val="50000"/>
                  </a:schemeClr>
                </a:solidFill>
              </a:rPr>
              <a:t>b</a:t>
            </a:r>
            <a:r>
              <a:rPr lang="en-US" dirty="0">
                <a:solidFill>
                  <a:schemeClr val="tx1"/>
                </a:solidFill>
              </a:rPr>
              <a:t>, where </a:t>
            </a:r>
            <a:r>
              <a:rPr lang="en-US" spc="-50" dirty="0">
                <a:solidFill>
                  <a:schemeClr val="tx1"/>
                </a:solidFill>
              </a:rPr>
              <a:t>the child is created and runs immediately, thus printing its message and calling </a:t>
            </a:r>
            <a:r>
              <a:rPr lang="en-US" spc="-50" dirty="0" err="1">
                <a:solidFill>
                  <a:srgbClr val="0432FF"/>
                </a:solidFill>
                <a:latin typeface="Inconsolata" pitchFamily="49" charset="77"/>
              </a:rPr>
              <a:t>thr_exit</a:t>
            </a:r>
            <a:r>
              <a:rPr lang="en-US" spc="-50" dirty="0">
                <a:solidFill>
                  <a:srgbClr val="0432FF"/>
                </a:solidFill>
                <a:latin typeface="Inconsolata" pitchFamily="49" charset="77"/>
              </a:rPr>
              <a:t>()</a:t>
            </a:r>
            <a:r>
              <a:rPr lang="en-US" spc="-50" dirty="0">
                <a:solidFill>
                  <a:schemeClr val="tx1"/>
                </a:solidFill>
              </a:rPr>
              <a:t>.</a:t>
            </a:r>
          </a:p>
          <a:p>
            <a:r>
              <a:rPr lang="en-US" spc="-50" dirty="0">
                <a:solidFill>
                  <a:schemeClr val="tx1"/>
                </a:solidFill>
              </a:rPr>
              <a:t>Does it work?</a:t>
            </a:r>
          </a:p>
          <a:p>
            <a:endParaRPr lang="en-US" dirty="0"/>
          </a:p>
        </p:txBody>
      </p:sp>
      <p:sp>
        <p:nvSpPr>
          <p:cNvPr id="2" name="Title 1">
            <a:extLst>
              <a:ext uri="{FF2B5EF4-FFF2-40B4-BE49-F238E27FC236}">
                <a16:creationId xmlns:a16="http://schemas.microsoft.com/office/drawing/2014/main" id="{4EDA85BD-8994-5146-BBE1-65F8FCED49FF}"/>
              </a:ext>
            </a:extLst>
          </p:cNvPr>
          <p:cNvSpPr>
            <a:spLocks noGrp="1"/>
          </p:cNvSpPr>
          <p:nvPr>
            <p:ph type="title"/>
          </p:nvPr>
        </p:nvSpPr>
        <p:spPr>
          <a:xfrm>
            <a:off x="431800" y="620714"/>
            <a:ext cx="8280400" cy="698132"/>
          </a:xfrm>
        </p:spPr>
        <p:txBody>
          <a:bodyPr/>
          <a:lstStyle/>
          <a:p>
            <a:r>
              <a:rPr lang="en-US" dirty="0"/>
              <a:t>Trying to get rid of </a:t>
            </a:r>
            <a:r>
              <a:rPr lang="en-US" sz="4000" spc="-150" dirty="0">
                <a:solidFill>
                  <a:srgbClr val="0432FF"/>
                </a:solidFill>
                <a:latin typeface="Inconsolata" pitchFamily="49" charset="77"/>
              </a:rPr>
              <a:t>done</a:t>
            </a:r>
            <a:endParaRPr lang="en-US" spc="-150" dirty="0">
              <a:solidFill>
                <a:srgbClr val="0432FF"/>
              </a:solidFill>
              <a:latin typeface="Inconsolata" pitchFamily="49" charset="77"/>
            </a:endParaRPr>
          </a:p>
        </p:txBody>
      </p:sp>
      <p:sp>
        <p:nvSpPr>
          <p:cNvPr id="7" name="Text Placeholder 6">
            <a:extLst>
              <a:ext uri="{FF2B5EF4-FFF2-40B4-BE49-F238E27FC236}">
                <a16:creationId xmlns:a16="http://schemas.microsoft.com/office/drawing/2014/main" id="{5AF4CFCA-18B1-4642-BEEF-CA3A0BE5C461}"/>
              </a:ext>
            </a:extLst>
          </p:cNvPr>
          <p:cNvSpPr>
            <a:spLocks noGrp="1"/>
          </p:cNvSpPr>
          <p:nvPr>
            <p:ph type="body" sz="quarter" idx="11"/>
          </p:nvPr>
        </p:nvSpPr>
        <p:spPr/>
        <p:txBody>
          <a:bodyPr/>
          <a:lstStyle/>
          <a:p>
            <a:endParaRPr lang="en-US"/>
          </a:p>
        </p:txBody>
      </p:sp>
      <p:sp>
        <p:nvSpPr>
          <p:cNvPr id="9" name="Content Placeholder 2">
            <a:extLst>
              <a:ext uri="{FF2B5EF4-FFF2-40B4-BE49-F238E27FC236}">
                <a16:creationId xmlns:a16="http://schemas.microsoft.com/office/drawing/2014/main" id="{3210F853-50B5-8D4B-A675-AD55D37F97BB}"/>
              </a:ext>
            </a:extLst>
          </p:cNvPr>
          <p:cNvSpPr txBox="1">
            <a:spLocks/>
          </p:cNvSpPr>
          <p:nvPr/>
        </p:nvSpPr>
        <p:spPr>
          <a:xfrm>
            <a:off x="431800" y="1807675"/>
            <a:ext cx="7702433" cy="2787162"/>
          </a:xfrm>
          <a:prstGeom prst="rect">
            <a:avLst/>
          </a:prstGeom>
          <a:solidFill>
            <a:schemeClr val="tx1"/>
          </a:solidFill>
        </p:spPr>
        <p:txBody>
          <a:bodyPr vert="horz" lIns="180000" tIns="180000" rIns="180000" bIns="180000" rtlCol="0">
            <a:norm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Inconsolata" pitchFamily="49" charset="77"/>
                <a:ea typeface="Inconsolata" pitchFamily="49" charset="77"/>
                <a:cs typeface="Inconsolata" pitchFamily="49" charset="77"/>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4">
              <a:buFont typeface="+mj-lt"/>
              <a:buAutoNum type="arabicPeriod" startAt="4"/>
            </a:pPr>
            <a:r>
              <a:rPr lang="en-US" dirty="0">
                <a:solidFill>
                  <a:srgbClr val="FBDE2D"/>
                </a:solidFill>
              </a:rPr>
              <a:t>void</a:t>
            </a:r>
            <a:r>
              <a:rPr lang="en-US" dirty="0">
                <a:solidFill>
                  <a:srgbClr val="F8F8F8"/>
                </a:solidFill>
              </a:rPr>
              <a:t> </a:t>
            </a:r>
            <a:r>
              <a:rPr lang="en-US" dirty="0" err="1">
                <a:solidFill>
                  <a:srgbClr val="FF6400"/>
                </a:solidFill>
              </a:rPr>
              <a:t>thr_exit</a:t>
            </a:r>
            <a:r>
              <a:rPr lang="en-US" dirty="0">
                <a:solidFill>
                  <a:srgbClr val="F8F8F8"/>
                </a:solidFill>
              </a:rPr>
              <a:t>() {</a:t>
            </a:r>
            <a:endParaRPr lang="en-US" dirty="0">
              <a:solidFill>
                <a:srgbClr val="FF6400"/>
              </a:solidFill>
            </a:endParaRPr>
          </a:p>
          <a:p>
            <a:pPr lvl="4">
              <a:buAutoNum type="arabicPeriod" startAt="4"/>
            </a:pPr>
            <a:r>
              <a:rPr lang="en-US" dirty="0">
                <a:solidFill>
                  <a:srgbClr val="F8F8F8"/>
                </a:solidFill>
              </a:rPr>
              <a:t>    </a:t>
            </a:r>
            <a:r>
              <a:rPr lang="en-US" dirty="0" err="1">
                <a:solidFill>
                  <a:srgbClr val="8DA6CE"/>
                </a:solidFill>
              </a:rPr>
              <a:t>mutex_lock</a:t>
            </a:r>
            <a:r>
              <a:rPr lang="en-US" dirty="0">
                <a:solidFill>
                  <a:srgbClr val="F8F8F8"/>
                </a:solidFill>
              </a:rPr>
              <a:t>(&amp;m);</a:t>
            </a:r>
            <a:endParaRPr lang="en-US" dirty="0">
              <a:solidFill>
                <a:srgbClr val="8DA6CE"/>
              </a:solidFill>
            </a:endParaRPr>
          </a:p>
          <a:p>
            <a:pPr lvl="4">
              <a:buAutoNum type="arabicPeriod" startAt="4"/>
            </a:pPr>
            <a:r>
              <a:rPr lang="en-US" dirty="0">
                <a:solidFill>
                  <a:srgbClr val="F8F8F8"/>
                </a:solidFill>
              </a:rPr>
              <a:t>    </a:t>
            </a:r>
            <a:r>
              <a:rPr lang="en-US" dirty="0" err="1">
                <a:solidFill>
                  <a:srgbClr val="8DA6CE"/>
                </a:solidFill>
              </a:rPr>
              <a:t>cond_signal</a:t>
            </a:r>
            <a:r>
              <a:rPr lang="en-US" dirty="0">
                <a:solidFill>
                  <a:srgbClr val="F8F8F8"/>
                </a:solidFill>
              </a:rPr>
              <a:t>(&amp;c);</a:t>
            </a:r>
            <a:endParaRPr lang="en-US" dirty="0">
              <a:solidFill>
                <a:srgbClr val="8DA6CE"/>
              </a:solidFill>
            </a:endParaRPr>
          </a:p>
          <a:p>
            <a:pPr lvl="4">
              <a:buAutoNum type="arabicPeriod" startAt="4"/>
            </a:pPr>
            <a:r>
              <a:rPr lang="en-US" dirty="0">
                <a:solidFill>
                  <a:srgbClr val="F8F8F8"/>
                </a:solidFill>
              </a:rPr>
              <a:t>    </a:t>
            </a:r>
            <a:r>
              <a:rPr lang="en-US" dirty="0" err="1">
                <a:solidFill>
                  <a:srgbClr val="8DA6CE"/>
                </a:solidFill>
              </a:rPr>
              <a:t>mutex_unlock</a:t>
            </a:r>
            <a:r>
              <a:rPr lang="en-US" dirty="0">
                <a:solidFill>
                  <a:srgbClr val="F8F8F8"/>
                </a:solidFill>
              </a:rPr>
              <a:t>(&amp;m);</a:t>
            </a:r>
            <a:endParaRPr lang="en-US" dirty="0">
              <a:solidFill>
                <a:srgbClr val="8DA6CE"/>
              </a:solidFill>
            </a:endParaRPr>
          </a:p>
          <a:p>
            <a:pPr lvl="4">
              <a:buAutoNum type="arabicPeriod" startAt="4"/>
            </a:pPr>
            <a:r>
              <a:rPr lang="en-US" dirty="0">
                <a:solidFill>
                  <a:srgbClr val="F8F8F8"/>
                </a:solidFill>
              </a:rPr>
              <a:t>}</a:t>
            </a:r>
          </a:p>
          <a:p>
            <a:pPr lvl="4">
              <a:buAutoNum type="arabicPeriod" startAt="4"/>
            </a:pPr>
            <a:endParaRPr lang="en-US" dirty="0">
              <a:solidFill>
                <a:srgbClr val="F8F8F8"/>
              </a:solidFill>
            </a:endParaRPr>
          </a:p>
          <a:p>
            <a:pPr lvl="4">
              <a:buAutoNum type="arabicPeriod" startAt="4"/>
            </a:pPr>
            <a:r>
              <a:rPr lang="en-US" dirty="0">
                <a:solidFill>
                  <a:srgbClr val="FBDE2D"/>
                </a:solidFill>
              </a:rPr>
              <a:t>void</a:t>
            </a:r>
            <a:r>
              <a:rPr lang="en-US" dirty="0">
                <a:solidFill>
                  <a:srgbClr val="F8F8F8"/>
                </a:solidFill>
              </a:rPr>
              <a:t> </a:t>
            </a:r>
            <a:r>
              <a:rPr lang="en-US" dirty="0" err="1">
                <a:solidFill>
                  <a:srgbClr val="FF6400"/>
                </a:solidFill>
              </a:rPr>
              <a:t>thr_join</a:t>
            </a:r>
            <a:r>
              <a:rPr lang="en-US" dirty="0">
                <a:solidFill>
                  <a:srgbClr val="F8F8F8"/>
                </a:solidFill>
              </a:rPr>
              <a:t>() {</a:t>
            </a:r>
            <a:endParaRPr lang="en-US" dirty="0">
              <a:solidFill>
                <a:srgbClr val="FF6400"/>
              </a:solidFill>
            </a:endParaRPr>
          </a:p>
          <a:p>
            <a:pPr lvl="4">
              <a:buAutoNum type="arabicPeriod" startAt="4"/>
            </a:pPr>
            <a:r>
              <a:rPr lang="en-US" dirty="0">
                <a:solidFill>
                  <a:srgbClr val="F8F8F8"/>
                </a:solidFill>
              </a:rPr>
              <a:t>    </a:t>
            </a:r>
            <a:r>
              <a:rPr lang="en-US" dirty="0" err="1">
                <a:solidFill>
                  <a:srgbClr val="8DA6CE"/>
                </a:solidFill>
              </a:rPr>
              <a:t>mutex_lock</a:t>
            </a:r>
            <a:r>
              <a:rPr lang="en-US" dirty="0">
                <a:solidFill>
                  <a:srgbClr val="F8F8F8"/>
                </a:solidFill>
              </a:rPr>
              <a:t>(&amp;m);</a:t>
            </a:r>
            <a:endParaRPr lang="en-US" dirty="0">
              <a:solidFill>
                <a:srgbClr val="8DA6CE"/>
              </a:solidFill>
            </a:endParaRPr>
          </a:p>
          <a:p>
            <a:pPr lvl="4">
              <a:buAutoNum type="arabicPeriod" startAt="4"/>
            </a:pPr>
            <a:r>
              <a:rPr lang="en-US" dirty="0">
                <a:solidFill>
                  <a:srgbClr val="F8F8F8"/>
                </a:solidFill>
              </a:rPr>
              <a:t>    </a:t>
            </a:r>
            <a:r>
              <a:rPr lang="en-US" dirty="0" err="1">
                <a:solidFill>
                  <a:srgbClr val="8DA6CE"/>
                </a:solidFill>
              </a:rPr>
              <a:t>cond_wait</a:t>
            </a:r>
            <a:r>
              <a:rPr lang="en-US" dirty="0">
                <a:solidFill>
                  <a:srgbClr val="F8F8F8"/>
                </a:solidFill>
              </a:rPr>
              <a:t>(&amp;c, &amp;m);</a:t>
            </a:r>
          </a:p>
          <a:p>
            <a:pPr lvl="4">
              <a:buAutoNum type="arabicPeriod" startAt="4"/>
            </a:pPr>
            <a:r>
              <a:rPr lang="en-US" dirty="0">
                <a:solidFill>
                  <a:srgbClr val="F8F8F8"/>
                </a:solidFill>
              </a:rPr>
              <a:t>    </a:t>
            </a:r>
            <a:r>
              <a:rPr lang="en-US" dirty="0" err="1">
                <a:solidFill>
                  <a:srgbClr val="8DA6CE"/>
                </a:solidFill>
              </a:rPr>
              <a:t>mutex_unlock</a:t>
            </a:r>
            <a:r>
              <a:rPr lang="en-US" dirty="0">
                <a:solidFill>
                  <a:srgbClr val="F8F8F8"/>
                </a:solidFill>
              </a:rPr>
              <a:t>(&amp;m);</a:t>
            </a:r>
            <a:endParaRPr lang="en-US" dirty="0">
              <a:solidFill>
                <a:srgbClr val="8DA6CE"/>
              </a:solidFill>
            </a:endParaRPr>
          </a:p>
          <a:p>
            <a:pPr lvl="4">
              <a:buAutoNum type="arabicPeriod" startAt="4"/>
            </a:pPr>
            <a:r>
              <a:rPr lang="en-US" dirty="0">
                <a:solidFill>
                  <a:srgbClr val="F8F8F8"/>
                </a:solidFill>
              </a:rPr>
              <a:t>}</a:t>
            </a:r>
          </a:p>
        </p:txBody>
      </p:sp>
      <p:pic>
        <p:nvPicPr>
          <p:cNvPr id="3" name="Picture 2">
            <a:extLst>
              <a:ext uri="{FF2B5EF4-FFF2-40B4-BE49-F238E27FC236}">
                <a16:creationId xmlns:a16="http://schemas.microsoft.com/office/drawing/2014/main" id="{649741EC-D4F7-6B4F-AF39-B66044C6BF44}"/>
              </a:ext>
            </a:extLst>
          </p:cNvPr>
          <p:cNvPicPr>
            <a:picLocks noChangeAspect="1"/>
          </p:cNvPicPr>
          <p:nvPr/>
        </p:nvPicPr>
        <p:blipFill rotWithShape="1">
          <a:blip r:embed="rId2"/>
          <a:srcRect l="2884" r="46319" b="6549"/>
          <a:stretch/>
        </p:blipFill>
        <p:spPr>
          <a:xfrm>
            <a:off x="5422109" y="620713"/>
            <a:ext cx="3290091" cy="2883446"/>
          </a:xfrm>
          <a:prstGeom prst="rect">
            <a:avLst/>
          </a:prstGeom>
          <a:ln w="6350">
            <a:solidFill>
              <a:schemeClr val="bg1"/>
            </a:solidFill>
          </a:ln>
        </p:spPr>
      </p:pic>
    </p:spTree>
    <p:extLst>
      <p:ext uri="{BB962C8B-B14F-4D97-AF65-F5344CB8AC3E}">
        <p14:creationId xmlns:p14="http://schemas.microsoft.com/office/powerpoint/2010/main" val="21716289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9" grpId="0" uiExpand="1" build="p" bldLvl="5"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DD8FEA-C0A3-AB45-9DA8-CD83497FA643}"/>
              </a:ext>
            </a:extLst>
          </p:cNvPr>
          <p:cNvSpPr>
            <a:spLocks noGrp="1"/>
          </p:cNvSpPr>
          <p:nvPr>
            <p:ph sz="half" idx="1"/>
          </p:nvPr>
        </p:nvSpPr>
        <p:spPr>
          <a:xfrm>
            <a:off x="431800" y="1318846"/>
            <a:ext cx="8280400" cy="488829"/>
          </a:xfrm>
        </p:spPr>
        <p:txBody>
          <a:bodyPr/>
          <a:lstStyle/>
          <a:p>
            <a:r>
              <a:rPr lang="en-US" dirty="0"/>
              <a:t>Assume that there is no </a:t>
            </a:r>
            <a:r>
              <a:rPr lang="en-US" spc="-150" dirty="0">
                <a:solidFill>
                  <a:srgbClr val="0432FF"/>
                </a:solidFill>
                <a:latin typeface="Inconsolata" pitchFamily="49" charset="77"/>
              </a:rPr>
              <a:t>mutex</a:t>
            </a:r>
            <a:r>
              <a:rPr lang="en-US" dirty="0"/>
              <a:t>…</a:t>
            </a:r>
          </a:p>
        </p:txBody>
      </p:sp>
      <p:sp>
        <p:nvSpPr>
          <p:cNvPr id="6" name="Content Placeholder 5">
            <a:extLst>
              <a:ext uri="{FF2B5EF4-FFF2-40B4-BE49-F238E27FC236}">
                <a16:creationId xmlns:a16="http://schemas.microsoft.com/office/drawing/2014/main" id="{CC3F6CA8-CCBF-9940-AF6A-B80A00A84215}"/>
              </a:ext>
            </a:extLst>
          </p:cNvPr>
          <p:cNvSpPr>
            <a:spLocks noGrp="1"/>
          </p:cNvSpPr>
          <p:nvPr>
            <p:ph sz="half" idx="2"/>
          </p:nvPr>
        </p:nvSpPr>
        <p:spPr>
          <a:xfrm>
            <a:off x="431800" y="4264269"/>
            <a:ext cx="8280400" cy="2444262"/>
          </a:xfrm>
          <a:noFill/>
        </p:spPr>
        <p:txBody>
          <a:bodyPr>
            <a:normAutofit lnSpcReduction="10000"/>
          </a:bodyPr>
          <a:lstStyle/>
          <a:p>
            <a:pPr>
              <a:spcBef>
                <a:spcPts val="1200"/>
              </a:spcBef>
            </a:pPr>
            <a:r>
              <a:rPr lang="en-US" dirty="0">
                <a:solidFill>
                  <a:schemeClr val="tx1"/>
                </a:solidFill>
              </a:rPr>
              <a:t>Now, re-examine case </a:t>
            </a:r>
            <a:r>
              <a:rPr lang="en-US" dirty="0">
                <a:solidFill>
                  <a:schemeClr val="bg1">
                    <a:lumMod val="50000"/>
                  </a:schemeClr>
                </a:solidFill>
              </a:rPr>
              <a:t>a</a:t>
            </a:r>
            <a:r>
              <a:rPr lang="en-US" dirty="0">
                <a:solidFill>
                  <a:schemeClr val="tx1"/>
                </a:solidFill>
              </a:rPr>
              <a:t>, where </a:t>
            </a:r>
            <a:r>
              <a:rPr lang="en-US" spc="-50" dirty="0">
                <a:solidFill>
                  <a:schemeClr val="tx1"/>
                </a:solidFill>
              </a:rPr>
              <a:t>the parent creates the child and continues to run.</a:t>
            </a:r>
          </a:p>
          <a:p>
            <a:pPr>
              <a:spcBef>
                <a:spcPts val="1200"/>
              </a:spcBef>
            </a:pPr>
            <a:r>
              <a:rPr lang="en-US" spc="-50" dirty="0">
                <a:solidFill>
                  <a:schemeClr val="tx1"/>
                </a:solidFill>
              </a:rPr>
              <a:t>Assume that after checking </a:t>
            </a:r>
            <a:r>
              <a:rPr lang="en-US" sz="3000" spc="-150" dirty="0">
                <a:solidFill>
                  <a:srgbClr val="0432FF"/>
                </a:solidFill>
                <a:latin typeface="Inconsolata" pitchFamily="49" charset="77"/>
              </a:rPr>
              <a:t>(done == 0)</a:t>
            </a:r>
            <a:r>
              <a:rPr lang="en-US" spc="-50" dirty="0">
                <a:solidFill>
                  <a:schemeClr val="tx1"/>
                </a:solidFill>
              </a:rPr>
              <a:t> on line 9, the parent is </a:t>
            </a:r>
            <a:r>
              <a:rPr lang="en-US" spc="-70" dirty="0">
                <a:solidFill>
                  <a:schemeClr val="tx1"/>
                </a:solidFill>
              </a:rPr>
              <a:t>interrupted just before calling </a:t>
            </a:r>
            <a:r>
              <a:rPr lang="en-US" spc="-150" dirty="0" err="1">
                <a:solidFill>
                  <a:srgbClr val="0432FF"/>
                </a:solidFill>
                <a:latin typeface="Inconsolata" pitchFamily="49" charset="77"/>
              </a:rPr>
              <a:t>cond_wait</a:t>
            </a:r>
            <a:r>
              <a:rPr lang="en-US" spc="-150" dirty="0">
                <a:solidFill>
                  <a:srgbClr val="0432FF"/>
                </a:solidFill>
                <a:latin typeface="Inconsolata" pitchFamily="49" charset="77"/>
              </a:rPr>
              <a:t>()</a:t>
            </a:r>
            <a:r>
              <a:rPr lang="en-US" spc="-70" dirty="0"/>
              <a:t> and the child runs.</a:t>
            </a:r>
          </a:p>
          <a:p>
            <a:pPr>
              <a:spcBef>
                <a:spcPts val="1200"/>
              </a:spcBef>
            </a:pPr>
            <a:r>
              <a:rPr lang="en-US" spc="-50" dirty="0">
                <a:solidFill>
                  <a:schemeClr val="tx1"/>
                </a:solidFill>
              </a:rPr>
              <a:t>Does it work? Or is there a race condition?</a:t>
            </a:r>
          </a:p>
          <a:p>
            <a:pPr>
              <a:spcBef>
                <a:spcPts val="1200"/>
              </a:spcBef>
            </a:pPr>
            <a:endParaRPr lang="en-US" dirty="0"/>
          </a:p>
        </p:txBody>
      </p:sp>
      <p:sp>
        <p:nvSpPr>
          <p:cNvPr id="2" name="Title 1">
            <a:extLst>
              <a:ext uri="{FF2B5EF4-FFF2-40B4-BE49-F238E27FC236}">
                <a16:creationId xmlns:a16="http://schemas.microsoft.com/office/drawing/2014/main" id="{4EDA85BD-8994-5146-BBE1-65F8FCED49FF}"/>
              </a:ext>
            </a:extLst>
          </p:cNvPr>
          <p:cNvSpPr>
            <a:spLocks noGrp="1"/>
          </p:cNvSpPr>
          <p:nvPr>
            <p:ph type="title"/>
          </p:nvPr>
        </p:nvSpPr>
        <p:spPr>
          <a:xfrm>
            <a:off x="431800" y="620714"/>
            <a:ext cx="8280400" cy="698132"/>
          </a:xfrm>
        </p:spPr>
        <p:txBody>
          <a:bodyPr/>
          <a:lstStyle/>
          <a:p>
            <a:r>
              <a:rPr lang="en-US" dirty="0"/>
              <a:t>Trying to get rid of </a:t>
            </a:r>
            <a:r>
              <a:rPr lang="en-US" sz="4000" spc="-150" dirty="0">
                <a:solidFill>
                  <a:srgbClr val="0432FF"/>
                </a:solidFill>
                <a:latin typeface="Inconsolata" pitchFamily="49" charset="77"/>
              </a:rPr>
              <a:t>mutex</a:t>
            </a:r>
            <a:endParaRPr lang="en-US" spc="-150" dirty="0">
              <a:solidFill>
                <a:srgbClr val="0432FF"/>
              </a:solidFill>
              <a:latin typeface="Inconsolata" pitchFamily="49" charset="77"/>
            </a:endParaRPr>
          </a:p>
        </p:txBody>
      </p:sp>
      <p:sp>
        <p:nvSpPr>
          <p:cNvPr id="7" name="Text Placeholder 6">
            <a:extLst>
              <a:ext uri="{FF2B5EF4-FFF2-40B4-BE49-F238E27FC236}">
                <a16:creationId xmlns:a16="http://schemas.microsoft.com/office/drawing/2014/main" id="{5AF4CFCA-18B1-4642-BEEF-CA3A0BE5C461}"/>
              </a:ext>
            </a:extLst>
          </p:cNvPr>
          <p:cNvSpPr>
            <a:spLocks noGrp="1"/>
          </p:cNvSpPr>
          <p:nvPr>
            <p:ph type="body" sz="quarter" idx="11"/>
          </p:nvPr>
        </p:nvSpPr>
        <p:spPr/>
        <p:txBody>
          <a:bodyPr/>
          <a:lstStyle/>
          <a:p>
            <a:endParaRPr lang="en-US"/>
          </a:p>
        </p:txBody>
      </p:sp>
      <p:sp>
        <p:nvSpPr>
          <p:cNvPr id="9" name="Content Placeholder 2">
            <a:extLst>
              <a:ext uri="{FF2B5EF4-FFF2-40B4-BE49-F238E27FC236}">
                <a16:creationId xmlns:a16="http://schemas.microsoft.com/office/drawing/2014/main" id="{3210F853-50B5-8D4B-A675-AD55D37F97BB}"/>
              </a:ext>
            </a:extLst>
          </p:cNvPr>
          <p:cNvSpPr txBox="1">
            <a:spLocks/>
          </p:cNvSpPr>
          <p:nvPr/>
        </p:nvSpPr>
        <p:spPr>
          <a:xfrm>
            <a:off x="431800" y="1807675"/>
            <a:ext cx="7704138" cy="2342050"/>
          </a:xfrm>
          <a:prstGeom prst="rect">
            <a:avLst/>
          </a:prstGeom>
          <a:solidFill>
            <a:schemeClr val="tx1"/>
          </a:solidFill>
        </p:spPr>
        <p:txBody>
          <a:bodyPr vert="horz" lIns="180000" tIns="180000" rIns="180000" bIns="180000" rtlCol="0">
            <a:norm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Inconsolata" pitchFamily="49" charset="77"/>
                <a:ea typeface="Inconsolata" pitchFamily="49" charset="77"/>
                <a:cs typeface="Inconsolata" pitchFamily="49" charset="77"/>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4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4">
              <a:buFont typeface="+mj-lt"/>
              <a:buAutoNum type="arabicPeriod" startAt="4"/>
            </a:pPr>
            <a:r>
              <a:rPr lang="en-US" dirty="0">
                <a:solidFill>
                  <a:srgbClr val="FBDE2D"/>
                </a:solidFill>
              </a:rPr>
              <a:t>void</a:t>
            </a:r>
            <a:r>
              <a:rPr lang="en-US" dirty="0">
                <a:solidFill>
                  <a:srgbClr val="F8F8F8"/>
                </a:solidFill>
              </a:rPr>
              <a:t> </a:t>
            </a:r>
            <a:r>
              <a:rPr lang="en-US" dirty="0" err="1">
                <a:solidFill>
                  <a:srgbClr val="FF6400"/>
                </a:solidFill>
              </a:rPr>
              <a:t>thr_exit</a:t>
            </a:r>
            <a:r>
              <a:rPr lang="en-US" dirty="0">
                <a:solidFill>
                  <a:srgbClr val="F8F8F8"/>
                </a:solidFill>
              </a:rPr>
              <a:t>() {</a:t>
            </a:r>
            <a:endParaRPr lang="en-US" dirty="0">
              <a:solidFill>
                <a:srgbClr val="FF6400"/>
              </a:solidFill>
            </a:endParaRPr>
          </a:p>
          <a:p>
            <a:pPr lvl="4">
              <a:buAutoNum type="arabicPeriod" startAt="4"/>
            </a:pPr>
            <a:r>
              <a:rPr lang="en-US" dirty="0">
                <a:solidFill>
                  <a:srgbClr val="F8F8F8"/>
                </a:solidFill>
              </a:rPr>
              <a:t>    done = </a:t>
            </a:r>
            <a:r>
              <a:rPr lang="en-US" dirty="0">
                <a:solidFill>
                  <a:srgbClr val="D8FA3C"/>
                </a:solidFill>
              </a:rPr>
              <a:t>1</a:t>
            </a:r>
            <a:r>
              <a:rPr lang="en-US" dirty="0">
                <a:solidFill>
                  <a:srgbClr val="F8F8F8"/>
                </a:solidFill>
              </a:rPr>
              <a:t>;</a:t>
            </a:r>
          </a:p>
          <a:p>
            <a:pPr lvl="4">
              <a:buAutoNum type="arabicPeriod" startAt="4"/>
            </a:pPr>
            <a:r>
              <a:rPr lang="en-US" dirty="0">
                <a:solidFill>
                  <a:srgbClr val="F8F8F8"/>
                </a:solidFill>
              </a:rPr>
              <a:t>    </a:t>
            </a:r>
            <a:r>
              <a:rPr lang="en-US" dirty="0" err="1">
                <a:solidFill>
                  <a:srgbClr val="8DA6CE"/>
                </a:solidFill>
              </a:rPr>
              <a:t>cond_signal</a:t>
            </a:r>
            <a:r>
              <a:rPr lang="en-US" dirty="0">
                <a:solidFill>
                  <a:srgbClr val="F8F8F8"/>
                </a:solidFill>
              </a:rPr>
              <a:t>(&amp;c);</a:t>
            </a:r>
            <a:endParaRPr lang="en-US" dirty="0">
              <a:solidFill>
                <a:srgbClr val="8DA6CE"/>
              </a:solidFill>
            </a:endParaRPr>
          </a:p>
          <a:p>
            <a:pPr lvl="4">
              <a:buAutoNum type="arabicPeriod" startAt="4"/>
            </a:pPr>
            <a:r>
              <a:rPr lang="en-US" dirty="0">
                <a:solidFill>
                  <a:srgbClr val="F8F8F8"/>
                </a:solidFill>
              </a:rPr>
              <a:t>}</a:t>
            </a:r>
          </a:p>
          <a:p>
            <a:pPr lvl="4">
              <a:buAutoNum type="arabicPeriod" startAt="4"/>
            </a:pPr>
            <a:endParaRPr lang="en-US" dirty="0">
              <a:solidFill>
                <a:srgbClr val="F8F8F8"/>
              </a:solidFill>
            </a:endParaRPr>
          </a:p>
          <a:p>
            <a:pPr lvl="4">
              <a:buAutoNum type="arabicPeriod" startAt="4"/>
            </a:pPr>
            <a:r>
              <a:rPr lang="en-US" dirty="0">
                <a:solidFill>
                  <a:srgbClr val="FBDE2D"/>
                </a:solidFill>
              </a:rPr>
              <a:t>void</a:t>
            </a:r>
            <a:r>
              <a:rPr lang="en-US" dirty="0">
                <a:solidFill>
                  <a:srgbClr val="F8F8F8"/>
                </a:solidFill>
              </a:rPr>
              <a:t> </a:t>
            </a:r>
            <a:r>
              <a:rPr lang="en-US" dirty="0" err="1">
                <a:solidFill>
                  <a:srgbClr val="FF6400"/>
                </a:solidFill>
              </a:rPr>
              <a:t>thr_join</a:t>
            </a:r>
            <a:r>
              <a:rPr lang="en-US" dirty="0">
                <a:solidFill>
                  <a:srgbClr val="F8F8F8"/>
                </a:solidFill>
              </a:rPr>
              <a:t>() {</a:t>
            </a:r>
            <a:endParaRPr lang="en-US" dirty="0">
              <a:solidFill>
                <a:srgbClr val="FF6400"/>
              </a:solidFill>
            </a:endParaRPr>
          </a:p>
          <a:p>
            <a:pPr lvl="4">
              <a:buAutoNum type="arabicPeriod" startAt="4"/>
            </a:pPr>
            <a:r>
              <a:rPr lang="en-US" dirty="0">
                <a:solidFill>
                  <a:srgbClr val="F8F8F8"/>
                </a:solidFill>
              </a:rPr>
              <a:t>    </a:t>
            </a:r>
            <a:r>
              <a:rPr lang="en-US" dirty="0">
                <a:solidFill>
                  <a:srgbClr val="FBDE2D"/>
                </a:solidFill>
              </a:rPr>
              <a:t>if</a:t>
            </a:r>
            <a:r>
              <a:rPr lang="en-US" dirty="0">
                <a:solidFill>
                  <a:srgbClr val="F8F8F8"/>
                </a:solidFill>
              </a:rPr>
              <a:t> (done == </a:t>
            </a:r>
            <a:r>
              <a:rPr lang="en-US" dirty="0">
                <a:solidFill>
                  <a:srgbClr val="D8FA3C"/>
                </a:solidFill>
              </a:rPr>
              <a:t>0</a:t>
            </a:r>
            <a:r>
              <a:rPr lang="en-US" dirty="0">
                <a:solidFill>
                  <a:srgbClr val="F8F8F8"/>
                </a:solidFill>
              </a:rPr>
              <a:t>)</a:t>
            </a:r>
          </a:p>
          <a:p>
            <a:pPr lvl="4">
              <a:buAutoNum type="arabicPeriod" startAt="4"/>
            </a:pPr>
            <a:r>
              <a:rPr lang="en-US" dirty="0">
                <a:solidFill>
                  <a:srgbClr val="F8F8F8"/>
                </a:solidFill>
              </a:rPr>
              <a:t>        </a:t>
            </a:r>
            <a:r>
              <a:rPr lang="en-US" dirty="0" err="1">
                <a:solidFill>
                  <a:srgbClr val="8DA6CE"/>
                </a:solidFill>
              </a:rPr>
              <a:t>cond_wait</a:t>
            </a:r>
            <a:r>
              <a:rPr lang="en-US" dirty="0">
                <a:solidFill>
                  <a:srgbClr val="F8F8F8"/>
                </a:solidFill>
              </a:rPr>
              <a:t>(&amp;c, &amp;m);</a:t>
            </a:r>
          </a:p>
          <a:p>
            <a:pPr lvl="4">
              <a:buAutoNum type="arabicPeriod" startAt="4"/>
            </a:pPr>
            <a:r>
              <a:rPr lang="en-US" dirty="0">
                <a:solidFill>
                  <a:srgbClr val="F8F8F8"/>
                </a:solidFill>
              </a:rPr>
              <a:t>}</a:t>
            </a:r>
          </a:p>
        </p:txBody>
      </p:sp>
      <p:pic>
        <p:nvPicPr>
          <p:cNvPr id="8" name="Picture 7">
            <a:extLst>
              <a:ext uri="{FF2B5EF4-FFF2-40B4-BE49-F238E27FC236}">
                <a16:creationId xmlns:a16="http://schemas.microsoft.com/office/drawing/2014/main" id="{09EDD243-FC7C-9544-BD92-4DD9FD54AFB0}"/>
              </a:ext>
            </a:extLst>
          </p:cNvPr>
          <p:cNvPicPr>
            <a:picLocks noChangeAspect="1"/>
          </p:cNvPicPr>
          <p:nvPr/>
        </p:nvPicPr>
        <p:blipFill rotWithShape="1">
          <a:blip r:embed="rId2"/>
          <a:srcRect l="2884" r="46319" b="6549"/>
          <a:stretch/>
        </p:blipFill>
        <p:spPr>
          <a:xfrm>
            <a:off x="5422109" y="620713"/>
            <a:ext cx="3290091" cy="2883446"/>
          </a:xfrm>
          <a:prstGeom prst="rect">
            <a:avLst/>
          </a:prstGeom>
          <a:ln w="6350">
            <a:solidFill>
              <a:schemeClr val="bg1"/>
            </a:solidFill>
          </a:ln>
        </p:spPr>
      </p:pic>
    </p:spTree>
    <p:extLst>
      <p:ext uri="{BB962C8B-B14F-4D97-AF65-F5344CB8AC3E}">
        <p14:creationId xmlns:p14="http://schemas.microsoft.com/office/powerpoint/2010/main" val="14489377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P spid="9" grpId="0" uiExpand="1" build="p" bldLvl="5"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782D7-01F1-3044-A5FD-7E3ADC5AC27C}"/>
              </a:ext>
            </a:extLst>
          </p:cNvPr>
          <p:cNvSpPr>
            <a:spLocks noGrp="1"/>
          </p:cNvSpPr>
          <p:nvPr>
            <p:ph type="title"/>
          </p:nvPr>
        </p:nvSpPr>
        <p:spPr/>
        <p:txBody>
          <a:bodyPr/>
          <a:lstStyle/>
          <a:p>
            <a:r>
              <a:rPr lang="en-US" dirty="0"/>
              <a:t>Unfortunately, there is still one bug…</a:t>
            </a:r>
          </a:p>
        </p:txBody>
      </p:sp>
      <p:sp>
        <p:nvSpPr>
          <p:cNvPr id="6" name="Content Placeholder 5">
            <a:extLst>
              <a:ext uri="{FF2B5EF4-FFF2-40B4-BE49-F238E27FC236}">
                <a16:creationId xmlns:a16="http://schemas.microsoft.com/office/drawing/2014/main" id="{93DABF0E-CFB2-1E4F-B87B-BDD8E6492C67}"/>
              </a:ext>
            </a:extLst>
          </p:cNvPr>
          <p:cNvSpPr>
            <a:spLocks noGrp="1"/>
          </p:cNvSpPr>
          <p:nvPr>
            <p:ph sz="quarter" idx="10"/>
          </p:nvPr>
        </p:nvSpPr>
        <p:spPr/>
        <p:txBody>
          <a:bodyPr/>
          <a:lstStyle/>
          <a:p>
            <a:r>
              <a:rPr lang="en-US" spc="-20" dirty="0"/>
              <a:t>By now, you should have appreciated the need for </a:t>
            </a:r>
            <a:r>
              <a:rPr lang="en-US" spc="-20" dirty="0">
                <a:solidFill>
                  <a:srgbClr val="0432FF"/>
                </a:solidFill>
                <a:latin typeface="Inconsolata" pitchFamily="49" charset="77"/>
              </a:rPr>
              <a:t>done</a:t>
            </a:r>
            <a:r>
              <a:rPr lang="en-US" spc="-20" dirty="0"/>
              <a:t> and the </a:t>
            </a:r>
            <a:r>
              <a:rPr lang="en-US" spc="-20" dirty="0">
                <a:solidFill>
                  <a:srgbClr val="0432FF"/>
                </a:solidFill>
                <a:latin typeface="Inconsolata" pitchFamily="49" charset="77"/>
              </a:rPr>
              <a:t>mutex</a:t>
            </a:r>
            <a:r>
              <a:rPr lang="en-US" spc="-20" dirty="0"/>
              <a:t>.</a:t>
            </a:r>
          </a:p>
          <a:p>
            <a:r>
              <a:rPr lang="en-US" spc="-20" dirty="0"/>
              <a:t>Unfortunately, our solution still has one bug.</a:t>
            </a:r>
          </a:p>
          <a:p>
            <a:r>
              <a:rPr lang="en-US" spc="-20" dirty="0"/>
              <a:t>To make it evident, we will study a slightly more complicated example: the </a:t>
            </a:r>
            <a:r>
              <a:rPr lang="en-US" i="1" spc="-20" dirty="0">
                <a:latin typeface="+mj-lt"/>
              </a:rPr>
              <a:t>producer/consumer</a:t>
            </a:r>
            <a:r>
              <a:rPr lang="en-US" i="1" spc="-20" dirty="0"/>
              <a:t> </a:t>
            </a:r>
            <a:r>
              <a:rPr lang="en-US" spc="-20" dirty="0"/>
              <a:t>or </a:t>
            </a:r>
            <a:r>
              <a:rPr lang="en-US" i="1" spc="-20" dirty="0">
                <a:latin typeface="+mj-lt"/>
              </a:rPr>
              <a:t>bounded buffer</a:t>
            </a:r>
            <a:r>
              <a:rPr lang="en-US" i="1" spc="-20" dirty="0"/>
              <a:t> </a:t>
            </a:r>
            <a:r>
              <a:rPr lang="en-US" spc="-20" dirty="0"/>
              <a:t>problem.</a:t>
            </a:r>
          </a:p>
          <a:p>
            <a:r>
              <a:rPr lang="en-US" spc="-20" dirty="0"/>
              <a:t>This problem was posed by Dijkstra in 1972 and led to the invention of another synchronization primitive, the </a:t>
            </a:r>
            <a:r>
              <a:rPr lang="en-US" i="1" spc="-20" dirty="0">
                <a:latin typeface="+mj-lt"/>
              </a:rPr>
              <a:t>generalized semaphore</a:t>
            </a:r>
            <a:r>
              <a:rPr lang="en-US" spc="-20" dirty="0"/>
              <a:t>, which we will study later.</a:t>
            </a:r>
          </a:p>
        </p:txBody>
      </p:sp>
      <p:sp>
        <p:nvSpPr>
          <p:cNvPr id="7" name="Text Placeholder 6">
            <a:extLst>
              <a:ext uri="{FF2B5EF4-FFF2-40B4-BE49-F238E27FC236}">
                <a16:creationId xmlns:a16="http://schemas.microsoft.com/office/drawing/2014/main" id="{3B3089BB-5F55-274D-B6A9-99DEEFBC407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720236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971E84-5296-7142-B7A8-18204844C09C}"/>
              </a:ext>
            </a:extLst>
          </p:cNvPr>
          <p:cNvSpPr>
            <a:spLocks noGrp="1"/>
          </p:cNvSpPr>
          <p:nvPr>
            <p:ph type="title"/>
          </p:nvPr>
        </p:nvSpPr>
        <p:spPr/>
        <p:txBody>
          <a:bodyPr/>
          <a:lstStyle/>
          <a:p>
            <a:r>
              <a:rPr lang="en-US" dirty="0"/>
              <a:t>The </a:t>
            </a:r>
            <a:r>
              <a:rPr lang="en-US" i="1" dirty="0"/>
              <a:t>producer/consumer </a:t>
            </a:r>
            <a:r>
              <a:rPr lang="en-US" dirty="0"/>
              <a:t>or </a:t>
            </a:r>
            <a:r>
              <a:rPr lang="en-US" i="1" dirty="0"/>
              <a:t>bounded buffer </a:t>
            </a:r>
            <a:r>
              <a:rPr lang="en-US" dirty="0"/>
              <a:t>problem</a:t>
            </a:r>
          </a:p>
        </p:txBody>
      </p:sp>
      <p:sp>
        <p:nvSpPr>
          <p:cNvPr id="10" name="Content Placeholder 9">
            <a:extLst>
              <a:ext uri="{FF2B5EF4-FFF2-40B4-BE49-F238E27FC236}">
                <a16:creationId xmlns:a16="http://schemas.microsoft.com/office/drawing/2014/main" id="{3AB7B0FE-FC18-DB4B-B6C3-F05BD1923728}"/>
              </a:ext>
            </a:extLst>
          </p:cNvPr>
          <p:cNvSpPr>
            <a:spLocks noGrp="1"/>
          </p:cNvSpPr>
          <p:nvPr>
            <p:ph sz="quarter" idx="10"/>
          </p:nvPr>
        </p:nvSpPr>
        <p:spPr/>
        <p:txBody>
          <a:bodyPr>
            <a:normAutofit/>
          </a:bodyPr>
          <a:lstStyle/>
          <a:p>
            <a:r>
              <a:rPr lang="en-US" spc="-50" dirty="0"/>
              <a:t>Imagine one or more producer threads and one or more consumer threads. </a:t>
            </a:r>
          </a:p>
          <a:p>
            <a:pPr lvl="1"/>
            <a:r>
              <a:rPr lang="en-US" dirty="0"/>
              <a:t>Producers generate data items and place them in a buffer;</a:t>
            </a:r>
          </a:p>
          <a:p>
            <a:pPr lvl="1"/>
            <a:r>
              <a:rPr lang="en-US" dirty="0"/>
              <a:t>Consumers grab items from the buffer and use them somehow.</a:t>
            </a:r>
          </a:p>
          <a:p>
            <a:r>
              <a:rPr lang="en-US" dirty="0"/>
              <a:t>Because the bounded buffer is a shared resource, access to it must be synchronized, to avoid a race condition. </a:t>
            </a:r>
          </a:p>
          <a:p>
            <a:r>
              <a:rPr lang="en-US" dirty="0"/>
              <a:t>Let us try to understand this problem better…</a:t>
            </a:r>
          </a:p>
          <a:p>
            <a:pPr lvl="1"/>
            <a:r>
              <a:rPr lang="en-US" dirty="0"/>
              <a:t>We will need a shared buffer, into which a producer puts data, and out of which a consumer takes data. </a:t>
            </a:r>
          </a:p>
          <a:p>
            <a:pPr lvl="2"/>
            <a:r>
              <a:rPr lang="en-US" dirty="0"/>
              <a:t>We will use a one-slot buffer, able to hold just one integer, for simplicity. We will relax this constraint later.</a:t>
            </a:r>
          </a:p>
          <a:p>
            <a:pPr lvl="1"/>
            <a:r>
              <a:rPr lang="en-US" dirty="0"/>
              <a:t>We will also use two inner routines to put a value into the shared buffer, and to get a value out of the buffer, as shown in the next slide.</a:t>
            </a:r>
          </a:p>
        </p:txBody>
      </p:sp>
      <p:sp>
        <p:nvSpPr>
          <p:cNvPr id="11" name="Text Placeholder 10">
            <a:extLst>
              <a:ext uri="{FF2B5EF4-FFF2-40B4-BE49-F238E27FC236}">
                <a16:creationId xmlns:a16="http://schemas.microsoft.com/office/drawing/2014/main" id="{95005DBB-8A26-AA47-96CC-8EC6FA095DE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164498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5B6A6E-7F37-8047-8180-EFC20FD3DB77}"/>
              </a:ext>
            </a:extLst>
          </p:cNvPr>
          <p:cNvSpPr>
            <a:spLocks noGrp="1"/>
          </p:cNvSpPr>
          <p:nvPr>
            <p:ph type="title"/>
          </p:nvPr>
        </p:nvSpPr>
        <p:spPr/>
        <p:txBody>
          <a:bodyPr/>
          <a:lstStyle/>
          <a:p>
            <a:r>
              <a:rPr lang="en-US" dirty="0"/>
              <a:t>The </a:t>
            </a:r>
            <a:r>
              <a:rPr lang="en-US" sz="3600" dirty="0">
                <a:solidFill>
                  <a:srgbClr val="0432FF"/>
                </a:solidFill>
                <a:latin typeface="M+ 1m regular" panose="020B0509020203020207" pitchFamily="49" charset="-128"/>
                <a:ea typeface="M+ 1m regular" panose="020B0509020203020207" pitchFamily="49" charset="-128"/>
              </a:rPr>
              <a:t>put()</a:t>
            </a:r>
            <a:r>
              <a:rPr lang="en-US" dirty="0"/>
              <a:t> and </a:t>
            </a:r>
            <a:r>
              <a:rPr lang="en-US" sz="3600" dirty="0">
                <a:solidFill>
                  <a:srgbClr val="0432FF"/>
                </a:solidFill>
                <a:latin typeface="M+ 1m regular" panose="020B0509020203020207" pitchFamily="49" charset="-128"/>
                <a:ea typeface="M+ 1m regular" panose="020B0509020203020207" pitchFamily="49" charset="-128"/>
              </a:rPr>
              <a:t>get()</a:t>
            </a:r>
            <a:r>
              <a:rPr lang="en-US" dirty="0"/>
              <a:t> functions</a:t>
            </a:r>
          </a:p>
        </p:txBody>
      </p:sp>
      <p:sp>
        <p:nvSpPr>
          <p:cNvPr id="10" name="Content Placeholder 9">
            <a:extLst>
              <a:ext uri="{FF2B5EF4-FFF2-40B4-BE49-F238E27FC236}">
                <a16:creationId xmlns:a16="http://schemas.microsoft.com/office/drawing/2014/main" id="{53765E15-12D7-9A44-9991-13291D9BC342}"/>
              </a:ext>
            </a:extLst>
          </p:cNvPr>
          <p:cNvSpPr>
            <a:spLocks noGrp="1"/>
          </p:cNvSpPr>
          <p:nvPr>
            <p:ph sz="quarter" idx="10"/>
          </p:nvPr>
        </p:nvSpPr>
        <p:spPr/>
        <p:txBody>
          <a:bodyPr/>
          <a:lstStyle/>
          <a:p>
            <a:r>
              <a:rPr lang="en-US" dirty="0"/>
              <a:t>There are two global variables:</a:t>
            </a:r>
          </a:p>
          <a:p>
            <a:pPr lvl="1"/>
            <a:r>
              <a:rPr lang="en-US" dirty="0"/>
              <a:t>The </a:t>
            </a:r>
            <a:r>
              <a:rPr lang="en-US" dirty="0">
                <a:solidFill>
                  <a:srgbClr val="0432FF"/>
                </a:solidFill>
                <a:latin typeface="+mj-lt"/>
              </a:rPr>
              <a:t>buffer</a:t>
            </a:r>
            <a:r>
              <a:rPr lang="en-US" dirty="0"/>
              <a:t> and the </a:t>
            </a:r>
            <a:r>
              <a:rPr lang="en-US" dirty="0">
                <a:solidFill>
                  <a:srgbClr val="0432FF"/>
                </a:solidFill>
                <a:latin typeface="+mj-lt"/>
              </a:rPr>
              <a:t>count</a:t>
            </a:r>
            <a:r>
              <a:rPr lang="en-US" dirty="0"/>
              <a:t> of numbers in it.</a:t>
            </a:r>
          </a:p>
          <a:p>
            <a:r>
              <a:rPr lang="en-US" sz="2091" dirty="0">
                <a:solidFill>
                  <a:srgbClr val="0432FF"/>
                </a:solidFill>
                <a:latin typeface="+mj-lt"/>
              </a:rPr>
              <a:t>put</a:t>
            </a:r>
            <a:r>
              <a:rPr lang="en-US" dirty="0"/>
              <a:t> asserts that </a:t>
            </a:r>
            <a:r>
              <a:rPr lang="en-US" sz="2091" dirty="0">
                <a:solidFill>
                  <a:srgbClr val="0432FF"/>
                </a:solidFill>
                <a:latin typeface="+mj-lt"/>
              </a:rPr>
              <a:t>buffer</a:t>
            </a:r>
            <a:r>
              <a:rPr lang="en-US" dirty="0"/>
              <a:t> is not full and puts </a:t>
            </a:r>
            <a:r>
              <a:rPr lang="en-US" sz="2091" dirty="0">
                <a:solidFill>
                  <a:srgbClr val="0432FF"/>
                </a:solidFill>
                <a:latin typeface="+mj-lt"/>
              </a:rPr>
              <a:t>value</a:t>
            </a:r>
            <a:r>
              <a:rPr lang="en-US" dirty="0"/>
              <a:t> in it.</a:t>
            </a:r>
          </a:p>
          <a:p>
            <a:r>
              <a:rPr lang="en-US" sz="2091" dirty="0">
                <a:solidFill>
                  <a:srgbClr val="0432FF"/>
                </a:solidFill>
                <a:latin typeface="+mj-lt"/>
              </a:rPr>
              <a:t>get</a:t>
            </a:r>
            <a:r>
              <a:rPr lang="en-US" dirty="0"/>
              <a:t> asserts that </a:t>
            </a:r>
            <a:r>
              <a:rPr lang="en-US" sz="2091" dirty="0">
                <a:solidFill>
                  <a:srgbClr val="0432FF"/>
                </a:solidFill>
                <a:latin typeface="+mj-lt"/>
              </a:rPr>
              <a:t>buffer</a:t>
            </a:r>
            <a:r>
              <a:rPr lang="en-US" dirty="0"/>
              <a:t> is not empty and returns the </a:t>
            </a:r>
            <a:r>
              <a:rPr lang="en-US" sz="2091" dirty="0">
                <a:solidFill>
                  <a:srgbClr val="0432FF"/>
                </a:solidFill>
                <a:latin typeface="+mj-lt"/>
              </a:rPr>
              <a:t>value</a:t>
            </a:r>
            <a:r>
              <a:rPr lang="en-US" dirty="0"/>
              <a:t> in it.</a:t>
            </a:r>
          </a:p>
          <a:p>
            <a:r>
              <a:rPr lang="en-US" dirty="0"/>
              <a:t>In case an assertion fails, an exception will be raised.</a:t>
            </a:r>
          </a:p>
        </p:txBody>
      </p:sp>
      <p:sp>
        <p:nvSpPr>
          <p:cNvPr id="11" name="Text Placeholder 10">
            <a:extLst>
              <a:ext uri="{FF2B5EF4-FFF2-40B4-BE49-F238E27FC236}">
                <a16:creationId xmlns:a16="http://schemas.microsoft.com/office/drawing/2014/main" id="{B54AA0D2-0A46-E242-BD40-63BD5EC4776C}"/>
              </a:ext>
            </a:extLst>
          </p:cNvPr>
          <p:cNvSpPr>
            <a:spLocks noGrp="1"/>
          </p:cNvSpPr>
          <p:nvPr>
            <p:ph type="body" sz="quarter" idx="11"/>
          </p:nvPr>
        </p:nvSpPr>
        <p:spPr/>
        <p:txBody>
          <a:bodyPr/>
          <a:lstStyle/>
          <a:p>
            <a:endParaRPr lang="en-US"/>
          </a:p>
        </p:txBody>
      </p:sp>
      <p:sp>
        <p:nvSpPr>
          <p:cNvPr id="12" name="Content Placeholder 11">
            <a:extLst>
              <a:ext uri="{FF2B5EF4-FFF2-40B4-BE49-F238E27FC236}">
                <a16:creationId xmlns:a16="http://schemas.microsoft.com/office/drawing/2014/main" id="{098EDDAA-E311-444D-A4B8-F9333BEE2189}"/>
              </a:ext>
            </a:extLst>
          </p:cNvPr>
          <p:cNvSpPr>
            <a:spLocks noGrp="1"/>
          </p:cNvSpPr>
          <p:nvPr>
            <p:ph sz="quarter" idx="12"/>
          </p:nvPr>
        </p:nvSpPr>
        <p:spPr>
          <a:xfrm>
            <a:off x="4572000" y="1809750"/>
            <a:ext cx="4140200" cy="4679950"/>
          </a:xfrm>
          <a:solidFill>
            <a:schemeClr val="tx1"/>
          </a:solidFill>
        </p:spPr>
        <p:txBody>
          <a:bodyPr lIns="36000" tIns="36000" rIns="36000" bIns="36000">
            <a:normAutofit/>
          </a:bodyPr>
          <a:lstStyle/>
          <a:p>
            <a:pPr lvl="3"/>
            <a:r>
              <a:rPr lang="en-US" sz="2000" dirty="0" err="1">
                <a:solidFill>
                  <a:srgbClr val="FBDE2D"/>
                </a:solidFill>
                <a:latin typeface="Fira Sans Compressed Book" panose="020B0503050000020004" pitchFamily="34" charset="0"/>
                <a:ea typeface="M+ 1m regular" panose="020B0509020203020207" pitchFamily="49" charset="-128"/>
              </a:rPr>
              <a:t>int</a:t>
            </a:r>
            <a:r>
              <a:rPr lang="en-US" sz="2000" dirty="0">
                <a:solidFill>
                  <a:srgbClr val="F8F8F8"/>
                </a:solidFill>
                <a:latin typeface="Fira Sans Compressed Book" panose="020B0503050000020004" pitchFamily="34" charset="0"/>
                <a:ea typeface="M+ 1m regular" panose="020B0509020203020207" pitchFamily="49" charset="-128"/>
              </a:rPr>
              <a:t> buffer;</a:t>
            </a:r>
          </a:p>
          <a:p>
            <a:pPr lvl="3"/>
            <a:r>
              <a:rPr lang="en-US" sz="2000" dirty="0" err="1">
                <a:solidFill>
                  <a:srgbClr val="FBDE2D"/>
                </a:solidFill>
                <a:latin typeface="Fira Sans Compressed Book" panose="020B0503050000020004" pitchFamily="34" charset="0"/>
                <a:ea typeface="M+ 1m regular" panose="020B0509020203020207" pitchFamily="49" charset="-128"/>
              </a:rPr>
              <a:t>int</a:t>
            </a:r>
            <a:r>
              <a:rPr lang="en-US" sz="2000" dirty="0">
                <a:solidFill>
                  <a:srgbClr val="F8F8F8"/>
                </a:solidFill>
                <a:latin typeface="Fira Sans Compressed Book" panose="020B0503050000020004" pitchFamily="34" charset="0"/>
                <a:ea typeface="M+ 1m regular" panose="020B0509020203020207" pitchFamily="49" charset="-128"/>
              </a:rPr>
              <a:t> count = </a:t>
            </a:r>
            <a:r>
              <a:rPr lang="en-US" sz="2000" dirty="0">
                <a:solidFill>
                  <a:srgbClr val="D8FA3C"/>
                </a:solidFill>
                <a:latin typeface="Fira Sans Compressed Book" panose="020B0503050000020004" pitchFamily="34" charset="0"/>
                <a:ea typeface="M+ 1m regular" panose="020B0509020203020207" pitchFamily="49" charset="-128"/>
              </a:rPr>
              <a:t>0</a:t>
            </a:r>
            <a:r>
              <a:rPr lang="en-US" sz="2000" dirty="0">
                <a:solidFill>
                  <a:srgbClr val="F8F8F8"/>
                </a:solidFill>
                <a:latin typeface="Fira Sans Compressed Book" panose="020B0503050000020004" pitchFamily="34" charset="0"/>
                <a:ea typeface="M+ 1m regular" panose="020B0509020203020207" pitchFamily="49" charset="-128"/>
              </a:rPr>
              <a:t>; </a:t>
            </a:r>
            <a:r>
              <a:rPr lang="en-US" sz="2000" dirty="0">
                <a:solidFill>
                  <a:srgbClr val="AEAEAE"/>
                </a:solidFill>
                <a:latin typeface="Fira Sans Compressed Book" panose="020B0503050000020004" pitchFamily="34" charset="0"/>
                <a:ea typeface="M+ 1m regular" panose="020B0509020203020207" pitchFamily="49" charset="-128"/>
              </a:rPr>
              <a:t>// initially, empty</a:t>
            </a:r>
          </a:p>
          <a:p>
            <a:pPr lvl="3"/>
            <a:endParaRPr lang="en-US" sz="2000" dirty="0">
              <a:solidFill>
                <a:srgbClr val="F8F8F8"/>
              </a:solidFill>
              <a:latin typeface="Fira Sans Compressed Book" panose="020B0503050000020004" pitchFamily="34" charset="0"/>
              <a:ea typeface="M+ 1m regular" panose="020B0509020203020207" pitchFamily="49" charset="-128"/>
            </a:endParaRPr>
          </a:p>
          <a:p>
            <a:pPr lvl="3"/>
            <a:r>
              <a:rPr lang="en-US" sz="2000" dirty="0">
                <a:solidFill>
                  <a:srgbClr val="FBDE2D"/>
                </a:solidFill>
                <a:latin typeface="Fira Sans Compressed Book" panose="020B0503050000020004" pitchFamily="34" charset="0"/>
                <a:ea typeface="M+ 1m regular" panose="020B0509020203020207" pitchFamily="49" charset="-128"/>
              </a:rPr>
              <a:t>void</a:t>
            </a:r>
            <a:r>
              <a:rPr lang="en-US" sz="2000" dirty="0">
                <a:solidFill>
                  <a:srgbClr val="F8F8F8"/>
                </a:solidFill>
                <a:latin typeface="Fira Sans Compressed Book" panose="020B0503050000020004" pitchFamily="34" charset="0"/>
                <a:ea typeface="M+ 1m regular" panose="020B0509020203020207" pitchFamily="49" charset="-128"/>
              </a:rPr>
              <a:t> </a:t>
            </a:r>
            <a:r>
              <a:rPr lang="en-US" sz="2000" dirty="0">
                <a:solidFill>
                  <a:srgbClr val="FF6400"/>
                </a:solidFill>
                <a:latin typeface="Fira Sans Compressed Book" panose="020B0503050000020004" pitchFamily="34" charset="0"/>
                <a:ea typeface="M+ 1m regular" panose="020B0509020203020207" pitchFamily="49" charset="-128"/>
              </a:rPr>
              <a:t>put</a:t>
            </a:r>
            <a:r>
              <a:rPr lang="en-US" sz="2000" dirty="0">
                <a:solidFill>
                  <a:srgbClr val="F8F8F8"/>
                </a:solidFill>
                <a:latin typeface="Fira Sans Compressed Book" panose="020B0503050000020004" pitchFamily="34" charset="0"/>
                <a:ea typeface="M+ 1m regular" panose="020B0509020203020207" pitchFamily="49" charset="-128"/>
              </a:rPr>
              <a:t>(</a:t>
            </a:r>
            <a:r>
              <a:rPr lang="en-US" sz="2000" dirty="0" err="1">
                <a:solidFill>
                  <a:srgbClr val="FBDE2D"/>
                </a:solidFill>
                <a:latin typeface="Fira Sans Compressed Book" panose="020B0503050000020004" pitchFamily="34" charset="0"/>
                <a:ea typeface="M+ 1m regular" panose="020B0509020203020207" pitchFamily="49" charset="-128"/>
              </a:rPr>
              <a:t>int</a:t>
            </a:r>
            <a:r>
              <a:rPr lang="en-US" sz="2000" dirty="0">
                <a:solidFill>
                  <a:srgbClr val="F8F8F8"/>
                </a:solidFill>
                <a:latin typeface="Fira Sans Compressed Book" panose="020B0503050000020004" pitchFamily="34" charset="0"/>
                <a:ea typeface="M+ 1m regular" panose="020B0509020203020207" pitchFamily="49" charset="-128"/>
              </a:rPr>
              <a:t> value) {</a:t>
            </a:r>
          </a:p>
          <a:p>
            <a:pPr lvl="3"/>
            <a:r>
              <a:rPr lang="en-US" sz="2000" dirty="0">
                <a:solidFill>
                  <a:srgbClr val="F8F8F8"/>
                </a:solidFill>
                <a:latin typeface="Fira Sans Compressed Book" panose="020B0503050000020004" pitchFamily="34" charset="0"/>
                <a:ea typeface="M+ 1m regular" panose="020B0509020203020207" pitchFamily="49" charset="-128"/>
              </a:rPr>
              <a:t>    </a:t>
            </a:r>
            <a:r>
              <a:rPr lang="en-US" sz="2000" dirty="0">
                <a:solidFill>
                  <a:srgbClr val="8DA6CE"/>
                </a:solidFill>
                <a:latin typeface="Fira Sans Compressed Book" panose="020B0503050000020004" pitchFamily="34" charset="0"/>
                <a:ea typeface="M+ 1m regular" panose="020B0509020203020207" pitchFamily="49" charset="-128"/>
              </a:rPr>
              <a:t>assert</a:t>
            </a:r>
            <a:r>
              <a:rPr lang="en-US" sz="2000" dirty="0">
                <a:solidFill>
                  <a:srgbClr val="F8F8F8"/>
                </a:solidFill>
                <a:latin typeface="Fira Sans Compressed Book" panose="020B0503050000020004" pitchFamily="34" charset="0"/>
                <a:ea typeface="M+ 1m regular" panose="020B0509020203020207" pitchFamily="49" charset="-128"/>
              </a:rPr>
              <a:t>(count == </a:t>
            </a:r>
            <a:r>
              <a:rPr lang="en-US" sz="2000" dirty="0">
                <a:solidFill>
                  <a:srgbClr val="D8FA3C"/>
                </a:solidFill>
                <a:latin typeface="Fira Sans Compressed Book" panose="020B0503050000020004" pitchFamily="34" charset="0"/>
                <a:ea typeface="M+ 1m regular" panose="020B0509020203020207" pitchFamily="49" charset="-128"/>
              </a:rPr>
              <a:t>0</a:t>
            </a:r>
            <a:r>
              <a:rPr lang="en-US" sz="2000" dirty="0">
                <a:solidFill>
                  <a:srgbClr val="F8F8F8"/>
                </a:solidFill>
                <a:latin typeface="Fira Sans Compressed Book" panose="020B0503050000020004" pitchFamily="34" charset="0"/>
                <a:ea typeface="M+ 1m regular" panose="020B0509020203020207" pitchFamily="49" charset="-128"/>
              </a:rPr>
              <a:t>);</a:t>
            </a:r>
          </a:p>
          <a:p>
            <a:pPr lvl="3"/>
            <a:r>
              <a:rPr lang="en-US" sz="2000" dirty="0">
                <a:solidFill>
                  <a:srgbClr val="F8F8F8"/>
                </a:solidFill>
                <a:latin typeface="Fira Sans Compressed Book" panose="020B0503050000020004" pitchFamily="34" charset="0"/>
                <a:ea typeface="M+ 1m regular" panose="020B0509020203020207" pitchFamily="49" charset="-128"/>
              </a:rPr>
              <a:t>    count = </a:t>
            </a:r>
            <a:r>
              <a:rPr lang="en-US" sz="2000" dirty="0">
                <a:solidFill>
                  <a:srgbClr val="D8FA3C"/>
                </a:solidFill>
                <a:latin typeface="Fira Sans Compressed Book" panose="020B0503050000020004" pitchFamily="34" charset="0"/>
                <a:ea typeface="M+ 1m regular" panose="020B0509020203020207" pitchFamily="49" charset="-128"/>
              </a:rPr>
              <a:t>1</a:t>
            </a:r>
            <a:r>
              <a:rPr lang="en-US" sz="2000" dirty="0">
                <a:solidFill>
                  <a:srgbClr val="F8F8F8"/>
                </a:solidFill>
                <a:latin typeface="Fira Sans Compressed Book" panose="020B0503050000020004" pitchFamily="34" charset="0"/>
                <a:ea typeface="M+ 1m regular" panose="020B0509020203020207" pitchFamily="49" charset="-128"/>
              </a:rPr>
              <a:t>;</a:t>
            </a:r>
          </a:p>
          <a:p>
            <a:pPr lvl="3"/>
            <a:r>
              <a:rPr lang="en-US" sz="2000" dirty="0">
                <a:solidFill>
                  <a:srgbClr val="F8F8F8"/>
                </a:solidFill>
                <a:latin typeface="Fira Sans Compressed Book" panose="020B0503050000020004" pitchFamily="34" charset="0"/>
                <a:ea typeface="M+ 1m regular" panose="020B0509020203020207" pitchFamily="49" charset="-128"/>
              </a:rPr>
              <a:t>    buffer = value;</a:t>
            </a:r>
          </a:p>
          <a:p>
            <a:pPr lvl="3"/>
            <a:r>
              <a:rPr lang="en-US" sz="2000" dirty="0">
                <a:solidFill>
                  <a:srgbClr val="F8F8F8"/>
                </a:solidFill>
                <a:latin typeface="Fira Sans Compressed Book" panose="020B0503050000020004" pitchFamily="34" charset="0"/>
                <a:ea typeface="M+ 1m regular" panose="020B0509020203020207" pitchFamily="49" charset="-128"/>
              </a:rPr>
              <a:t>}</a:t>
            </a:r>
          </a:p>
          <a:p>
            <a:pPr lvl="3"/>
            <a:endParaRPr lang="en-US" sz="2000" dirty="0">
              <a:solidFill>
                <a:srgbClr val="F8F8F8"/>
              </a:solidFill>
              <a:latin typeface="Fira Sans Compressed Book" panose="020B0503050000020004" pitchFamily="34" charset="0"/>
              <a:ea typeface="M+ 1m regular" panose="020B0509020203020207" pitchFamily="49" charset="-128"/>
            </a:endParaRPr>
          </a:p>
          <a:p>
            <a:pPr lvl="3"/>
            <a:r>
              <a:rPr lang="en-US" sz="2000" dirty="0" err="1">
                <a:solidFill>
                  <a:srgbClr val="FBDE2D"/>
                </a:solidFill>
                <a:latin typeface="Fira Sans Compressed Book" panose="020B0503050000020004" pitchFamily="34" charset="0"/>
                <a:ea typeface="M+ 1m regular" panose="020B0509020203020207" pitchFamily="49" charset="-128"/>
              </a:rPr>
              <a:t>int</a:t>
            </a:r>
            <a:r>
              <a:rPr lang="en-US" sz="2000" dirty="0">
                <a:solidFill>
                  <a:srgbClr val="F8F8F8"/>
                </a:solidFill>
                <a:latin typeface="Fira Sans Compressed Book" panose="020B0503050000020004" pitchFamily="34" charset="0"/>
                <a:ea typeface="M+ 1m regular" panose="020B0509020203020207" pitchFamily="49" charset="-128"/>
              </a:rPr>
              <a:t> </a:t>
            </a:r>
            <a:r>
              <a:rPr lang="en-US" sz="2000" dirty="0">
                <a:solidFill>
                  <a:srgbClr val="FF6400"/>
                </a:solidFill>
                <a:latin typeface="Fira Sans Compressed Book" panose="020B0503050000020004" pitchFamily="34" charset="0"/>
                <a:ea typeface="M+ 1m regular" panose="020B0509020203020207" pitchFamily="49" charset="-128"/>
              </a:rPr>
              <a:t>get</a:t>
            </a:r>
            <a:r>
              <a:rPr lang="en-US" sz="2000" dirty="0">
                <a:solidFill>
                  <a:srgbClr val="F8F8F8"/>
                </a:solidFill>
                <a:latin typeface="Fira Sans Compressed Book" panose="020B0503050000020004" pitchFamily="34" charset="0"/>
                <a:ea typeface="M+ 1m regular" panose="020B0509020203020207" pitchFamily="49" charset="-128"/>
              </a:rPr>
              <a:t>(</a:t>
            </a:r>
            <a:r>
              <a:rPr lang="en-US" sz="2000" dirty="0">
                <a:solidFill>
                  <a:srgbClr val="FBDE2D"/>
                </a:solidFill>
                <a:latin typeface="Fira Sans Compressed Book" panose="020B0503050000020004" pitchFamily="34" charset="0"/>
                <a:ea typeface="M+ 1m regular" panose="020B0509020203020207" pitchFamily="49" charset="-128"/>
              </a:rPr>
              <a:t>void</a:t>
            </a:r>
            <a:r>
              <a:rPr lang="en-US" sz="2000" dirty="0">
                <a:solidFill>
                  <a:srgbClr val="F8F8F8"/>
                </a:solidFill>
                <a:latin typeface="Fira Sans Compressed Book" panose="020B0503050000020004" pitchFamily="34" charset="0"/>
                <a:ea typeface="M+ 1m regular" panose="020B0509020203020207" pitchFamily="49" charset="-128"/>
              </a:rPr>
              <a:t>) {</a:t>
            </a:r>
            <a:endParaRPr lang="en-US" sz="2000" dirty="0">
              <a:solidFill>
                <a:srgbClr val="FBDE2D"/>
              </a:solidFill>
              <a:latin typeface="Fira Sans Compressed Book" panose="020B0503050000020004" pitchFamily="34" charset="0"/>
              <a:ea typeface="M+ 1m regular" panose="020B0509020203020207" pitchFamily="49" charset="-128"/>
            </a:endParaRPr>
          </a:p>
          <a:p>
            <a:pPr lvl="3"/>
            <a:r>
              <a:rPr lang="en-US" sz="2000" dirty="0">
                <a:solidFill>
                  <a:srgbClr val="F8F8F8"/>
                </a:solidFill>
                <a:latin typeface="Fira Sans Compressed Book" panose="020B0503050000020004" pitchFamily="34" charset="0"/>
                <a:ea typeface="M+ 1m regular" panose="020B0509020203020207" pitchFamily="49" charset="-128"/>
              </a:rPr>
              <a:t>    </a:t>
            </a:r>
            <a:r>
              <a:rPr lang="en-US" sz="2000" dirty="0">
                <a:solidFill>
                  <a:srgbClr val="8DA6CE"/>
                </a:solidFill>
                <a:latin typeface="Fira Sans Compressed Book" panose="020B0503050000020004" pitchFamily="34" charset="0"/>
                <a:ea typeface="M+ 1m regular" panose="020B0509020203020207" pitchFamily="49" charset="-128"/>
              </a:rPr>
              <a:t>assert</a:t>
            </a:r>
            <a:r>
              <a:rPr lang="en-US" sz="2000" dirty="0">
                <a:solidFill>
                  <a:srgbClr val="F8F8F8"/>
                </a:solidFill>
                <a:latin typeface="Fira Sans Compressed Book" panose="020B0503050000020004" pitchFamily="34" charset="0"/>
                <a:ea typeface="M+ 1m regular" panose="020B0509020203020207" pitchFamily="49" charset="-128"/>
              </a:rPr>
              <a:t>(count == </a:t>
            </a:r>
            <a:r>
              <a:rPr lang="en-US" sz="2000" dirty="0">
                <a:solidFill>
                  <a:srgbClr val="D8FA3C"/>
                </a:solidFill>
                <a:latin typeface="Fira Sans Compressed Book" panose="020B0503050000020004" pitchFamily="34" charset="0"/>
                <a:ea typeface="M+ 1m regular" panose="020B0509020203020207" pitchFamily="49" charset="-128"/>
              </a:rPr>
              <a:t>1</a:t>
            </a:r>
            <a:r>
              <a:rPr lang="en-US" sz="2000" dirty="0">
                <a:solidFill>
                  <a:srgbClr val="F8F8F8"/>
                </a:solidFill>
                <a:latin typeface="Fira Sans Compressed Book" panose="020B0503050000020004" pitchFamily="34" charset="0"/>
                <a:ea typeface="M+ 1m regular" panose="020B0509020203020207" pitchFamily="49" charset="-128"/>
              </a:rPr>
              <a:t>);</a:t>
            </a:r>
          </a:p>
          <a:p>
            <a:pPr lvl="3"/>
            <a:r>
              <a:rPr lang="en-US" sz="2000" dirty="0">
                <a:solidFill>
                  <a:srgbClr val="F8F8F8"/>
                </a:solidFill>
                <a:latin typeface="Fira Sans Compressed Book" panose="020B0503050000020004" pitchFamily="34" charset="0"/>
                <a:ea typeface="M+ 1m regular" panose="020B0509020203020207" pitchFamily="49" charset="-128"/>
              </a:rPr>
              <a:t>    count = </a:t>
            </a:r>
            <a:r>
              <a:rPr lang="en-US" sz="2000" dirty="0">
                <a:solidFill>
                  <a:srgbClr val="D8FA3C"/>
                </a:solidFill>
                <a:latin typeface="Fira Sans Compressed Book" panose="020B0503050000020004" pitchFamily="34" charset="0"/>
                <a:ea typeface="M+ 1m regular" panose="020B0509020203020207" pitchFamily="49" charset="-128"/>
              </a:rPr>
              <a:t>0</a:t>
            </a:r>
            <a:r>
              <a:rPr lang="en-US" sz="2000" dirty="0">
                <a:solidFill>
                  <a:srgbClr val="F8F8F8"/>
                </a:solidFill>
                <a:latin typeface="Fira Sans Compressed Book" panose="020B0503050000020004" pitchFamily="34" charset="0"/>
                <a:ea typeface="M+ 1m regular" panose="020B0509020203020207" pitchFamily="49" charset="-128"/>
              </a:rPr>
              <a:t>;</a:t>
            </a:r>
          </a:p>
          <a:p>
            <a:pPr lvl="3"/>
            <a:r>
              <a:rPr lang="en-US" sz="2000" dirty="0">
                <a:solidFill>
                  <a:srgbClr val="F8F8F8"/>
                </a:solidFill>
                <a:latin typeface="Fira Sans Compressed Book" panose="020B0503050000020004" pitchFamily="34" charset="0"/>
                <a:ea typeface="M+ 1m regular" panose="020B0509020203020207" pitchFamily="49" charset="-128"/>
              </a:rPr>
              <a:t>    </a:t>
            </a:r>
            <a:r>
              <a:rPr lang="en-US" sz="2000" dirty="0">
                <a:solidFill>
                  <a:srgbClr val="FBDE2D"/>
                </a:solidFill>
                <a:latin typeface="Fira Sans Compressed Book" panose="020B0503050000020004" pitchFamily="34" charset="0"/>
                <a:ea typeface="M+ 1m regular" panose="020B0509020203020207" pitchFamily="49" charset="-128"/>
              </a:rPr>
              <a:t>return</a:t>
            </a:r>
            <a:r>
              <a:rPr lang="en-US" sz="2000" dirty="0">
                <a:solidFill>
                  <a:srgbClr val="F8F8F8"/>
                </a:solidFill>
                <a:latin typeface="Fira Sans Compressed Book" panose="020B0503050000020004" pitchFamily="34" charset="0"/>
                <a:ea typeface="M+ 1m regular" panose="020B0509020203020207" pitchFamily="49" charset="-128"/>
              </a:rPr>
              <a:t> buffer;</a:t>
            </a:r>
          </a:p>
          <a:p>
            <a:pPr lvl="3"/>
            <a:r>
              <a:rPr lang="en-US" sz="2000" dirty="0">
                <a:solidFill>
                  <a:srgbClr val="F8F8F8"/>
                </a:solidFill>
                <a:latin typeface="Fira Sans Compressed Book" panose="020B0503050000020004" pitchFamily="34" charset="0"/>
                <a:ea typeface="M+ 1m regular" panose="020B0509020203020207" pitchFamily="49" charset="-128"/>
              </a:rPr>
              <a:t>}</a:t>
            </a:r>
          </a:p>
        </p:txBody>
      </p:sp>
    </p:spTree>
    <p:extLst>
      <p:ext uri="{BB962C8B-B14F-4D97-AF65-F5344CB8AC3E}">
        <p14:creationId xmlns:p14="http://schemas.microsoft.com/office/powerpoint/2010/main" val="26963459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2"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5B6A6E-7F37-8047-8180-EFC20FD3DB77}"/>
              </a:ext>
            </a:extLst>
          </p:cNvPr>
          <p:cNvSpPr>
            <a:spLocks noGrp="1"/>
          </p:cNvSpPr>
          <p:nvPr>
            <p:ph type="title"/>
          </p:nvPr>
        </p:nvSpPr>
        <p:spPr/>
        <p:txBody>
          <a:bodyPr/>
          <a:lstStyle/>
          <a:p>
            <a:r>
              <a:rPr lang="en-US" dirty="0"/>
              <a:t>The producer and consumer threads (version 1)</a:t>
            </a:r>
          </a:p>
        </p:txBody>
      </p:sp>
      <p:sp>
        <p:nvSpPr>
          <p:cNvPr id="10" name="Content Placeholder 9">
            <a:extLst>
              <a:ext uri="{FF2B5EF4-FFF2-40B4-BE49-F238E27FC236}">
                <a16:creationId xmlns:a16="http://schemas.microsoft.com/office/drawing/2014/main" id="{53765E15-12D7-9A44-9991-13291D9BC342}"/>
              </a:ext>
            </a:extLst>
          </p:cNvPr>
          <p:cNvSpPr>
            <a:spLocks noGrp="1"/>
          </p:cNvSpPr>
          <p:nvPr>
            <p:ph sz="quarter" idx="10"/>
          </p:nvPr>
        </p:nvSpPr>
        <p:spPr/>
        <p:txBody>
          <a:bodyPr>
            <a:normAutofit/>
          </a:bodyPr>
          <a:lstStyle/>
          <a:p>
            <a:r>
              <a:rPr lang="en-US" sz="2400" dirty="0"/>
              <a:t>There are two kinds of threads:</a:t>
            </a:r>
          </a:p>
          <a:p>
            <a:pPr lvl="1"/>
            <a:r>
              <a:rPr lang="en-US" sz="2200" dirty="0">
                <a:solidFill>
                  <a:srgbClr val="0432FF"/>
                </a:solidFill>
                <a:latin typeface="+mj-lt"/>
              </a:rPr>
              <a:t>producer</a:t>
            </a:r>
            <a:r>
              <a:rPr lang="en-US" sz="2200" dirty="0"/>
              <a:t>, that puts an integer in the shared buffer </a:t>
            </a:r>
            <a:r>
              <a:rPr lang="en-US" sz="2200" dirty="0">
                <a:solidFill>
                  <a:srgbClr val="0432FF"/>
                </a:solidFill>
                <a:latin typeface="+mj-lt"/>
              </a:rPr>
              <a:t>loops</a:t>
            </a:r>
            <a:r>
              <a:rPr lang="en-US" sz="2200" dirty="0"/>
              <a:t> times;</a:t>
            </a:r>
          </a:p>
          <a:p>
            <a:pPr lvl="1"/>
            <a:r>
              <a:rPr lang="en-US" sz="2200" dirty="0">
                <a:solidFill>
                  <a:srgbClr val="0432FF"/>
                </a:solidFill>
                <a:latin typeface="+mj-lt"/>
              </a:rPr>
              <a:t>consumer</a:t>
            </a:r>
            <a:r>
              <a:rPr lang="en-US" sz="2200" dirty="0"/>
              <a:t>, that gets data out of the shared buffer (forever) and prints out the values it receives.</a:t>
            </a:r>
          </a:p>
          <a:p>
            <a:r>
              <a:rPr lang="en-US" sz="2400" dirty="0"/>
              <a:t>An application is supposed to create one or more </a:t>
            </a:r>
            <a:r>
              <a:rPr lang="en-US" sz="2400" dirty="0">
                <a:solidFill>
                  <a:srgbClr val="0432FF"/>
                </a:solidFill>
                <a:latin typeface="+mj-lt"/>
              </a:rPr>
              <a:t>producers</a:t>
            </a:r>
            <a:r>
              <a:rPr lang="en-US" sz="2400" dirty="0"/>
              <a:t> and one or more </a:t>
            </a:r>
            <a:r>
              <a:rPr lang="en-US" sz="2400" dirty="0">
                <a:solidFill>
                  <a:srgbClr val="0432FF"/>
                </a:solidFill>
                <a:latin typeface="+mj-lt"/>
              </a:rPr>
              <a:t>consumers</a:t>
            </a:r>
            <a:r>
              <a:rPr lang="en-US" sz="2400" dirty="0"/>
              <a:t>.</a:t>
            </a:r>
          </a:p>
          <a:p>
            <a:r>
              <a:rPr lang="en-US" sz="2400" spc="-50" dirty="0"/>
              <a:t>What do you think of this design? Is it correct? Does it work well?</a:t>
            </a:r>
          </a:p>
        </p:txBody>
      </p:sp>
      <p:sp>
        <p:nvSpPr>
          <p:cNvPr id="11" name="Text Placeholder 10">
            <a:extLst>
              <a:ext uri="{FF2B5EF4-FFF2-40B4-BE49-F238E27FC236}">
                <a16:creationId xmlns:a16="http://schemas.microsoft.com/office/drawing/2014/main" id="{B54AA0D2-0A46-E242-BD40-63BD5EC4776C}"/>
              </a:ext>
            </a:extLst>
          </p:cNvPr>
          <p:cNvSpPr>
            <a:spLocks noGrp="1"/>
          </p:cNvSpPr>
          <p:nvPr>
            <p:ph type="body" sz="quarter" idx="11"/>
          </p:nvPr>
        </p:nvSpPr>
        <p:spPr/>
        <p:txBody>
          <a:bodyPr/>
          <a:lstStyle/>
          <a:p>
            <a:endParaRPr lang="en-US"/>
          </a:p>
        </p:txBody>
      </p:sp>
      <p:sp>
        <p:nvSpPr>
          <p:cNvPr id="12" name="Content Placeholder 11">
            <a:extLst>
              <a:ext uri="{FF2B5EF4-FFF2-40B4-BE49-F238E27FC236}">
                <a16:creationId xmlns:a16="http://schemas.microsoft.com/office/drawing/2014/main" id="{098EDDAA-E311-444D-A4B8-F9333BEE2189}"/>
              </a:ext>
            </a:extLst>
          </p:cNvPr>
          <p:cNvSpPr>
            <a:spLocks noGrp="1"/>
          </p:cNvSpPr>
          <p:nvPr>
            <p:ph sz="quarter" idx="12"/>
          </p:nvPr>
        </p:nvSpPr>
        <p:spPr>
          <a:xfrm>
            <a:off x="4572000" y="1809748"/>
            <a:ext cx="4140200" cy="4679951"/>
          </a:xfrm>
          <a:solidFill>
            <a:schemeClr val="tx1"/>
          </a:solidFill>
        </p:spPr>
        <p:txBody>
          <a:bodyPr lIns="36000" tIns="36000" rIns="36000" bIns="36000">
            <a:normAutofit/>
          </a:bodyPr>
          <a:lstStyle/>
          <a:p>
            <a:pPr lvl="3"/>
            <a:r>
              <a:rPr lang="en-US" sz="2000" dirty="0">
                <a:solidFill>
                  <a:srgbClr val="FBDE2D"/>
                </a:solidFill>
                <a:latin typeface="Fira Sans Compressed Book" panose="020B0503050000020004" pitchFamily="34" charset="0"/>
              </a:rPr>
              <a:t>void</a:t>
            </a:r>
            <a:r>
              <a:rPr lang="en-US" sz="2000" dirty="0">
                <a:solidFill>
                  <a:srgbClr val="F8F8F8"/>
                </a:solidFill>
                <a:latin typeface="Fira Sans Compressed Book" panose="020B0503050000020004" pitchFamily="34" charset="0"/>
              </a:rPr>
              <a:t> *</a:t>
            </a:r>
            <a:r>
              <a:rPr lang="en-US" sz="2000" dirty="0">
                <a:solidFill>
                  <a:srgbClr val="FF6400"/>
                </a:solidFill>
                <a:latin typeface="Fira Sans Compressed Book" panose="020B0503050000020004" pitchFamily="34" charset="0"/>
              </a:rPr>
              <a:t>producer</a:t>
            </a:r>
            <a:r>
              <a:rPr lang="en-US" sz="2000" dirty="0">
                <a:solidFill>
                  <a:srgbClr val="F8F8F8"/>
                </a:solidFill>
                <a:latin typeface="Fira Sans Compressed Book" panose="020B0503050000020004" pitchFamily="34" charset="0"/>
              </a:rPr>
              <a:t>(</a:t>
            </a:r>
            <a:r>
              <a:rPr lang="en-US" sz="2000" dirty="0">
                <a:solidFill>
                  <a:srgbClr val="FBDE2D"/>
                </a:solidFill>
                <a:latin typeface="Fira Sans Compressed Book" panose="020B0503050000020004" pitchFamily="34" charset="0"/>
              </a:rPr>
              <a:t>void</a:t>
            </a:r>
            <a:r>
              <a:rPr lang="en-US" sz="2000" dirty="0">
                <a:solidFill>
                  <a:srgbClr val="F8F8F8"/>
                </a:solidFill>
                <a:latin typeface="Fira Sans Compressed Book" panose="020B0503050000020004" pitchFamily="34" charset="0"/>
              </a:rPr>
              <a:t> *</a:t>
            </a:r>
            <a:r>
              <a:rPr lang="en-US" sz="2000" dirty="0" err="1">
                <a:solidFill>
                  <a:srgbClr val="F8F8F8"/>
                </a:solidFill>
                <a:latin typeface="Fira Sans Compressed Book" panose="020B0503050000020004" pitchFamily="34" charset="0"/>
              </a:rPr>
              <a:t>arg</a:t>
            </a:r>
            <a:r>
              <a:rPr lang="en-US" sz="2000" dirty="0">
                <a:solidFill>
                  <a:srgbClr val="F8F8F8"/>
                </a:solidFill>
                <a:latin typeface="Fira Sans Compressed Book" panose="020B0503050000020004" pitchFamily="34" charset="0"/>
              </a:rPr>
              <a:t>) {</a:t>
            </a:r>
          </a:p>
          <a:p>
            <a:pPr lvl="3"/>
            <a:r>
              <a:rPr lang="en-US" sz="2000" dirty="0">
                <a:solidFill>
                  <a:srgbClr val="F8F8F8"/>
                </a:solidFill>
                <a:latin typeface="Fira Sans Compressed Book" panose="020B0503050000020004" pitchFamily="34" charset="0"/>
              </a:rPr>
              <a:t>    </a:t>
            </a:r>
            <a:r>
              <a:rPr lang="en-US" sz="2000" dirty="0" err="1">
                <a:solidFill>
                  <a:srgbClr val="FBDE2D"/>
                </a:solidFill>
                <a:latin typeface="Fira Sans Compressed Book" panose="020B0503050000020004" pitchFamily="34" charset="0"/>
              </a:rPr>
              <a:t>int</a:t>
            </a:r>
            <a:r>
              <a:rPr lang="en-US" sz="2000" dirty="0">
                <a:solidFill>
                  <a:srgbClr val="F8F8F8"/>
                </a:solidFill>
                <a:latin typeface="Fira Sans Compressed Book" panose="020B0503050000020004" pitchFamily="34" charset="0"/>
              </a:rPr>
              <a:t> loops = (</a:t>
            </a:r>
            <a:r>
              <a:rPr lang="en-US" sz="2000" dirty="0" err="1">
                <a:solidFill>
                  <a:srgbClr val="FBDE2D"/>
                </a:solidFill>
                <a:latin typeface="Fira Sans Compressed Book" panose="020B0503050000020004" pitchFamily="34" charset="0"/>
              </a:rPr>
              <a:t>int</a:t>
            </a:r>
            <a:r>
              <a:rPr lang="en-US" sz="2000" dirty="0">
                <a:solidFill>
                  <a:srgbClr val="F8F8F8"/>
                </a:solidFill>
                <a:latin typeface="Fira Sans Compressed Book" panose="020B0503050000020004" pitchFamily="34" charset="0"/>
              </a:rPr>
              <a:t>) </a:t>
            </a:r>
            <a:r>
              <a:rPr lang="en-US" sz="2000" dirty="0" err="1">
                <a:solidFill>
                  <a:srgbClr val="F8F8F8"/>
                </a:solidFill>
                <a:latin typeface="Fira Sans Compressed Book" panose="020B0503050000020004" pitchFamily="34" charset="0"/>
              </a:rPr>
              <a:t>arg</a:t>
            </a:r>
            <a:r>
              <a:rPr lang="en-US" sz="2000" dirty="0">
                <a:solidFill>
                  <a:srgbClr val="F8F8F8"/>
                </a:solidFill>
                <a:latin typeface="Fira Sans Compressed Book" panose="020B0503050000020004" pitchFamily="34" charset="0"/>
              </a:rPr>
              <a:t>;</a:t>
            </a:r>
          </a:p>
          <a:p>
            <a:pPr lvl="3"/>
            <a:r>
              <a:rPr lang="en-US" sz="2000" dirty="0">
                <a:solidFill>
                  <a:srgbClr val="F8F8F8"/>
                </a:solidFill>
                <a:latin typeface="Fira Sans Compressed Book" panose="020B0503050000020004" pitchFamily="34" charset="0"/>
              </a:rPr>
              <a:t>    </a:t>
            </a:r>
            <a:r>
              <a:rPr lang="en-US" sz="2000" dirty="0">
                <a:solidFill>
                  <a:srgbClr val="FBDE2D"/>
                </a:solidFill>
                <a:latin typeface="Fira Sans Compressed Book" panose="020B0503050000020004" pitchFamily="34" charset="0"/>
              </a:rPr>
              <a:t>for</a:t>
            </a:r>
            <a:r>
              <a:rPr lang="en-US" sz="2000" dirty="0">
                <a:solidFill>
                  <a:srgbClr val="F8F8F8"/>
                </a:solidFill>
                <a:latin typeface="Fira Sans Compressed Book" panose="020B0503050000020004" pitchFamily="34" charset="0"/>
              </a:rPr>
              <a:t> (</a:t>
            </a:r>
            <a:r>
              <a:rPr lang="en-US" sz="2000" dirty="0" err="1">
                <a:solidFill>
                  <a:srgbClr val="FBDE2D"/>
                </a:solidFill>
                <a:latin typeface="Fira Sans Compressed Book" panose="020B0503050000020004" pitchFamily="34" charset="0"/>
              </a:rPr>
              <a:t>int</a:t>
            </a:r>
            <a:r>
              <a:rPr lang="en-US" sz="2000" dirty="0">
                <a:solidFill>
                  <a:srgbClr val="F8F8F8"/>
                </a:solidFill>
                <a:latin typeface="Fira Sans Compressed Book" panose="020B0503050000020004" pitchFamily="34" charset="0"/>
              </a:rPr>
              <a:t> </a:t>
            </a:r>
            <a:r>
              <a:rPr lang="en-US" sz="2000" dirty="0" err="1">
                <a:solidFill>
                  <a:srgbClr val="F8F8F8"/>
                </a:solidFill>
                <a:latin typeface="Fira Sans Compressed Book" panose="020B0503050000020004" pitchFamily="34" charset="0"/>
              </a:rPr>
              <a:t>i</a:t>
            </a:r>
            <a:r>
              <a:rPr lang="en-US" sz="2000" dirty="0">
                <a:solidFill>
                  <a:srgbClr val="F8F8F8"/>
                </a:solidFill>
                <a:latin typeface="Fira Sans Compressed Book" panose="020B0503050000020004" pitchFamily="34" charset="0"/>
              </a:rPr>
              <a:t> = </a:t>
            </a:r>
            <a:r>
              <a:rPr lang="en-US" sz="2000" dirty="0">
                <a:solidFill>
                  <a:srgbClr val="D8FA3C"/>
                </a:solidFill>
                <a:latin typeface="Fira Sans Compressed Book" panose="020B0503050000020004" pitchFamily="34" charset="0"/>
              </a:rPr>
              <a:t>0</a:t>
            </a:r>
            <a:r>
              <a:rPr lang="en-US" sz="2000" dirty="0">
                <a:solidFill>
                  <a:srgbClr val="F8F8F8"/>
                </a:solidFill>
                <a:latin typeface="Fira Sans Compressed Book" panose="020B0503050000020004" pitchFamily="34" charset="0"/>
              </a:rPr>
              <a:t>; </a:t>
            </a:r>
            <a:r>
              <a:rPr lang="en-US" sz="2000" dirty="0" err="1">
                <a:solidFill>
                  <a:srgbClr val="F8F8F8"/>
                </a:solidFill>
                <a:latin typeface="Fira Sans Compressed Book" panose="020B0503050000020004" pitchFamily="34" charset="0"/>
              </a:rPr>
              <a:t>i</a:t>
            </a:r>
            <a:r>
              <a:rPr lang="en-US" sz="2000" dirty="0">
                <a:solidFill>
                  <a:srgbClr val="F8F8F8"/>
                </a:solidFill>
                <a:latin typeface="Fira Sans Compressed Book" panose="020B0503050000020004" pitchFamily="34" charset="0"/>
              </a:rPr>
              <a:t> &lt; loops; </a:t>
            </a:r>
            <a:r>
              <a:rPr lang="en-US" sz="2000" dirty="0" err="1">
                <a:solidFill>
                  <a:srgbClr val="F8F8F8"/>
                </a:solidFill>
                <a:latin typeface="Fira Sans Compressed Book" panose="020B0503050000020004" pitchFamily="34" charset="0"/>
              </a:rPr>
              <a:t>i</a:t>
            </a:r>
            <a:r>
              <a:rPr lang="en-US" sz="2000" dirty="0">
                <a:solidFill>
                  <a:srgbClr val="F8F8F8"/>
                </a:solidFill>
                <a:latin typeface="Fira Sans Compressed Book" panose="020B0503050000020004" pitchFamily="34" charset="0"/>
              </a:rPr>
              <a:t>++) {</a:t>
            </a:r>
          </a:p>
          <a:p>
            <a:pPr lvl="3"/>
            <a:r>
              <a:rPr lang="en-US" sz="2000" dirty="0">
                <a:solidFill>
                  <a:srgbClr val="F8F8F8"/>
                </a:solidFill>
                <a:latin typeface="Fira Sans Compressed Book" panose="020B0503050000020004" pitchFamily="34" charset="0"/>
              </a:rPr>
              <a:t>        </a:t>
            </a:r>
            <a:r>
              <a:rPr lang="en-US" sz="2000" dirty="0">
                <a:solidFill>
                  <a:srgbClr val="8DA6CE"/>
                </a:solidFill>
                <a:latin typeface="Fira Sans Compressed Book" panose="020B0503050000020004" pitchFamily="34" charset="0"/>
              </a:rPr>
              <a:t>put</a:t>
            </a:r>
            <a:r>
              <a:rPr lang="en-US" sz="2000" dirty="0">
                <a:solidFill>
                  <a:srgbClr val="F8F8F8"/>
                </a:solidFill>
                <a:latin typeface="Fira Sans Compressed Book" panose="020B0503050000020004" pitchFamily="34" charset="0"/>
              </a:rPr>
              <a:t>(</a:t>
            </a:r>
            <a:r>
              <a:rPr lang="en-US" sz="2000" dirty="0" err="1">
                <a:solidFill>
                  <a:srgbClr val="F8F8F8"/>
                </a:solidFill>
                <a:latin typeface="Fira Sans Compressed Book" panose="020B0503050000020004" pitchFamily="34" charset="0"/>
              </a:rPr>
              <a:t>i</a:t>
            </a:r>
            <a:r>
              <a:rPr lang="en-US" sz="2000" dirty="0">
                <a:solidFill>
                  <a:srgbClr val="F8F8F8"/>
                </a:solidFill>
                <a:latin typeface="Fira Sans Compressed Book" panose="020B0503050000020004" pitchFamily="34" charset="0"/>
              </a:rPr>
              <a:t>);</a:t>
            </a:r>
          </a:p>
          <a:p>
            <a:pPr lvl="3"/>
            <a:r>
              <a:rPr lang="en-US" sz="2000" dirty="0">
                <a:solidFill>
                  <a:srgbClr val="F8F8F8"/>
                </a:solidFill>
                <a:latin typeface="Fira Sans Compressed Book" panose="020B0503050000020004" pitchFamily="34" charset="0"/>
              </a:rPr>
              <a:t>    }</a:t>
            </a:r>
          </a:p>
          <a:p>
            <a:pPr lvl="3"/>
            <a:r>
              <a:rPr lang="en-US" sz="2000" dirty="0">
                <a:solidFill>
                  <a:srgbClr val="F8F8F8"/>
                </a:solidFill>
                <a:latin typeface="Fira Sans Compressed Book" panose="020B0503050000020004" pitchFamily="34" charset="0"/>
              </a:rPr>
              <a:t>    </a:t>
            </a:r>
            <a:r>
              <a:rPr lang="en-US" sz="2000" dirty="0">
                <a:solidFill>
                  <a:srgbClr val="FBDE2D"/>
                </a:solidFill>
                <a:latin typeface="Fira Sans Compressed Book" panose="020B0503050000020004" pitchFamily="34" charset="0"/>
              </a:rPr>
              <a:t>return</a:t>
            </a:r>
            <a:r>
              <a:rPr lang="en-US" sz="2000" dirty="0">
                <a:solidFill>
                  <a:srgbClr val="F8F8F8"/>
                </a:solidFill>
                <a:latin typeface="Fira Sans Compressed Book" panose="020B0503050000020004" pitchFamily="34" charset="0"/>
              </a:rPr>
              <a:t> </a:t>
            </a:r>
            <a:r>
              <a:rPr lang="en-US" sz="2000" dirty="0">
                <a:solidFill>
                  <a:srgbClr val="D8FA3C"/>
                </a:solidFill>
                <a:latin typeface="Fira Sans Compressed Book" panose="020B0503050000020004" pitchFamily="34" charset="0"/>
              </a:rPr>
              <a:t>NULL</a:t>
            </a:r>
            <a:r>
              <a:rPr lang="en-US" sz="2000" dirty="0">
                <a:solidFill>
                  <a:srgbClr val="F8F8F8"/>
                </a:solidFill>
                <a:latin typeface="Fira Sans Compressed Book" panose="020B0503050000020004" pitchFamily="34" charset="0"/>
              </a:rPr>
              <a:t>;</a:t>
            </a:r>
          </a:p>
          <a:p>
            <a:pPr lvl="3"/>
            <a:r>
              <a:rPr lang="en-US" sz="2000" dirty="0">
                <a:solidFill>
                  <a:srgbClr val="F8F8F8"/>
                </a:solidFill>
                <a:latin typeface="Fira Sans Compressed Book" panose="020B0503050000020004" pitchFamily="34" charset="0"/>
              </a:rPr>
              <a:t>}</a:t>
            </a:r>
          </a:p>
          <a:p>
            <a:pPr lvl="3"/>
            <a:endParaRPr lang="en-US" sz="2000" dirty="0">
              <a:solidFill>
                <a:srgbClr val="F8F8F8"/>
              </a:solidFill>
              <a:latin typeface="Fira Sans Compressed Book" panose="020B0503050000020004" pitchFamily="34" charset="0"/>
            </a:endParaRPr>
          </a:p>
          <a:p>
            <a:pPr lvl="3"/>
            <a:r>
              <a:rPr lang="en-US" sz="2000" dirty="0">
                <a:solidFill>
                  <a:srgbClr val="FBDE2D"/>
                </a:solidFill>
                <a:latin typeface="Fira Sans Compressed Book" panose="020B0503050000020004" pitchFamily="34" charset="0"/>
              </a:rPr>
              <a:t>void</a:t>
            </a:r>
            <a:r>
              <a:rPr lang="en-US" sz="2000" dirty="0">
                <a:solidFill>
                  <a:srgbClr val="F8F8F8"/>
                </a:solidFill>
                <a:latin typeface="Fira Sans Compressed Book" panose="020B0503050000020004" pitchFamily="34" charset="0"/>
              </a:rPr>
              <a:t> *</a:t>
            </a:r>
            <a:r>
              <a:rPr lang="en-US" sz="2000" dirty="0">
                <a:solidFill>
                  <a:srgbClr val="FF6400"/>
                </a:solidFill>
                <a:latin typeface="Fira Sans Compressed Book" panose="020B0503050000020004" pitchFamily="34" charset="0"/>
              </a:rPr>
              <a:t>consumer</a:t>
            </a:r>
            <a:r>
              <a:rPr lang="en-US" sz="2000" dirty="0">
                <a:solidFill>
                  <a:srgbClr val="F8F8F8"/>
                </a:solidFill>
                <a:latin typeface="Fira Sans Compressed Book" panose="020B0503050000020004" pitchFamily="34" charset="0"/>
              </a:rPr>
              <a:t>(</a:t>
            </a:r>
            <a:r>
              <a:rPr lang="en-US" sz="2000" dirty="0">
                <a:solidFill>
                  <a:srgbClr val="FBDE2D"/>
                </a:solidFill>
                <a:latin typeface="Fira Sans Compressed Book" panose="020B0503050000020004" pitchFamily="34" charset="0"/>
              </a:rPr>
              <a:t>void</a:t>
            </a:r>
            <a:r>
              <a:rPr lang="en-US" sz="2000" dirty="0">
                <a:solidFill>
                  <a:srgbClr val="F8F8F8"/>
                </a:solidFill>
                <a:latin typeface="Fira Sans Compressed Book" panose="020B0503050000020004" pitchFamily="34" charset="0"/>
              </a:rPr>
              <a:t> *</a:t>
            </a:r>
            <a:r>
              <a:rPr lang="en-US" sz="2000" dirty="0" err="1">
                <a:solidFill>
                  <a:srgbClr val="F8F8F8"/>
                </a:solidFill>
                <a:latin typeface="Fira Sans Compressed Book" panose="020B0503050000020004" pitchFamily="34" charset="0"/>
              </a:rPr>
              <a:t>arg</a:t>
            </a:r>
            <a:r>
              <a:rPr lang="en-US" sz="2000" dirty="0">
                <a:solidFill>
                  <a:srgbClr val="F8F8F8"/>
                </a:solidFill>
                <a:latin typeface="Fira Sans Compressed Book" panose="020B0503050000020004" pitchFamily="34" charset="0"/>
              </a:rPr>
              <a:t>) {</a:t>
            </a:r>
          </a:p>
          <a:p>
            <a:pPr lvl="3"/>
            <a:r>
              <a:rPr lang="en-US" sz="2000" dirty="0">
                <a:solidFill>
                  <a:srgbClr val="F8F8F8"/>
                </a:solidFill>
                <a:latin typeface="Fira Sans Compressed Book" panose="020B0503050000020004" pitchFamily="34" charset="0"/>
              </a:rPr>
              <a:t>    </a:t>
            </a:r>
            <a:r>
              <a:rPr lang="en-US" sz="2000" dirty="0">
                <a:solidFill>
                  <a:srgbClr val="FBDE2D"/>
                </a:solidFill>
                <a:latin typeface="Fira Sans Compressed Book" panose="020B0503050000020004" pitchFamily="34" charset="0"/>
              </a:rPr>
              <a:t>while</a:t>
            </a:r>
            <a:r>
              <a:rPr lang="en-US" sz="2000" dirty="0">
                <a:solidFill>
                  <a:srgbClr val="F8F8F8"/>
                </a:solidFill>
                <a:latin typeface="Fira Sans Compressed Book" panose="020B0503050000020004" pitchFamily="34" charset="0"/>
              </a:rPr>
              <a:t> (</a:t>
            </a:r>
            <a:r>
              <a:rPr lang="en-US" sz="2000" dirty="0">
                <a:solidFill>
                  <a:srgbClr val="D8FA3C"/>
                </a:solidFill>
                <a:latin typeface="Fira Sans Compressed Book" panose="020B0503050000020004" pitchFamily="34" charset="0"/>
              </a:rPr>
              <a:t>1</a:t>
            </a:r>
            <a:r>
              <a:rPr lang="en-US" sz="2000" dirty="0">
                <a:solidFill>
                  <a:srgbClr val="F8F8F8"/>
                </a:solidFill>
                <a:latin typeface="Fira Sans Compressed Book" panose="020B0503050000020004" pitchFamily="34" charset="0"/>
              </a:rPr>
              <a:t>) {</a:t>
            </a:r>
          </a:p>
          <a:p>
            <a:pPr lvl="3"/>
            <a:r>
              <a:rPr lang="en-US" sz="2000" dirty="0">
                <a:solidFill>
                  <a:srgbClr val="F8F8F8"/>
                </a:solidFill>
                <a:latin typeface="Fira Sans Compressed Book" panose="020B0503050000020004" pitchFamily="34" charset="0"/>
              </a:rPr>
              <a:t>        </a:t>
            </a:r>
            <a:r>
              <a:rPr lang="en-US" sz="2000" dirty="0" err="1">
                <a:solidFill>
                  <a:srgbClr val="FBDE2D"/>
                </a:solidFill>
                <a:latin typeface="Fira Sans Compressed Book" panose="020B0503050000020004" pitchFamily="34" charset="0"/>
              </a:rPr>
              <a:t>int</a:t>
            </a:r>
            <a:r>
              <a:rPr lang="en-US" sz="2000" dirty="0">
                <a:solidFill>
                  <a:srgbClr val="F8F8F8"/>
                </a:solidFill>
                <a:latin typeface="Fira Sans Compressed Book" panose="020B0503050000020004" pitchFamily="34" charset="0"/>
              </a:rPr>
              <a:t> </a:t>
            </a:r>
            <a:r>
              <a:rPr lang="en-US" sz="2000" dirty="0" err="1">
                <a:solidFill>
                  <a:srgbClr val="F8F8F8"/>
                </a:solidFill>
                <a:latin typeface="Fira Sans Compressed Book" panose="020B0503050000020004" pitchFamily="34" charset="0"/>
              </a:rPr>
              <a:t>tmp</a:t>
            </a:r>
            <a:r>
              <a:rPr lang="en-US" sz="2000" dirty="0">
                <a:solidFill>
                  <a:srgbClr val="F8F8F8"/>
                </a:solidFill>
                <a:latin typeface="Fira Sans Compressed Book" panose="020B0503050000020004" pitchFamily="34" charset="0"/>
              </a:rPr>
              <a:t> = </a:t>
            </a:r>
            <a:r>
              <a:rPr lang="en-US" sz="2000" dirty="0">
                <a:solidFill>
                  <a:srgbClr val="8DA6CE"/>
                </a:solidFill>
                <a:latin typeface="Fira Sans Compressed Book" panose="020B0503050000020004" pitchFamily="34" charset="0"/>
              </a:rPr>
              <a:t>get</a:t>
            </a:r>
            <a:r>
              <a:rPr lang="en-US" sz="2000" dirty="0">
                <a:solidFill>
                  <a:srgbClr val="F8F8F8"/>
                </a:solidFill>
                <a:latin typeface="Fira Sans Compressed Book" panose="020B0503050000020004" pitchFamily="34" charset="0"/>
              </a:rPr>
              <a:t>();</a:t>
            </a:r>
          </a:p>
          <a:p>
            <a:pPr lvl="3"/>
            <a:r>
              <a:rPr lang="en-US" sz="2000" dirty="0">
                <a:solidFill>
                  <a:srgbClr val="F8F8F8"/>
                </a:solidFill>
                <a:latin typeface="Fira Sans Compressed Book" panose="020B0503050000020004" pitchFamily="34" charset="0"/>
              </a:rPr>
              <a:t>        </a:t>
            </a:r>
            <a:r>
              <a:rPr lang="en-US" sz="2000" dirty="0" err="1">
                <a:solidFill>
                  <a:srgbClr val="8DA6CE"/>
                </a:solidFill>
                <a:latin typeface="Fira Sans Compressed Book" panose="020B0503050000020004" pitchFamily="34" charset="0"/>
              </a:rPr>
              <a:t>printf</a:t>
            </a:r>
            <a:r>
              <a:rPr lang="en-US" sz="2000" dirty="0">
                <a:solidFill>
                  <a:srgbClr val="F8F8F8"/>
                </a:solidFill>
                <a:latin typeface="Fira Sans Compressed Book" panose="020B0503050000020004" pitchFamily="34" charset="0"/>
              </a:rPr>
              <a:t>(</a:t>
            </a:r>
            <a:r>
              <a:rPr lang="en-US" sz="2000" dirty="0">
                <a:solidFill>
                  <a:srgbClr val="61CE3C"/>
                </a:solidFill>
                <a:latin typeface="Fira Sans Compressed Book" panose="020B0503050000020004" pitchFamily="34" charset="0"/>
              </a:rPr>
              <a:t>"</a:t>
            </a:r>
            <a:r>
              <a:rPr lang="en-US" sz="2000" dirty="0">
                <a:solidFill>
                  <a:srgbClr val="FF6400"/>
                </a:solidFill>
                <a:latin typeface="Fira Sans Compressed Book" panose="020B0503050000020004" pitchFamily="34" charset="0"/>
              </a:rPr>
              <a:t>%d</a:t>
            </a:r>
            <a:r>
              <a:rPr lang="en-US" sz="2000" dirty="0">
                <a:solidFill>
                  <a:srgbClr val="D8FA3C"/>
                </a:solidFill>
                <a:latin typeface="Fira Sans Compressed Book" panose="020B0503050000020004" pitchFamily="34" charset="0"/>
              </a:rPr>
              <a:t>\n</a:t>
            </a:r>
            <a:r>
              <a:rPr lang="en-US" sz="2000" dirty="0">
                <a:solidFill>
                  <a:srgbClr val="61CE3C"/>
                </a:solidFill>
                <a:latin typeface="Fira Sans Compressed Book" panose="020B0503050000020004" pitchFamily="34" charset="0"/>
              </a:rPr>
              <a:t>"</a:t>
            </a:r>
            <a:r>
              <a:rPr lang="en-US" sz="2000" dirty="0">
                <a:solidFill>
                  <a:srgbClr val="F8F8F8"/>
                </a:solidFill>
                <a:latin typeface="Fira Sans Compressed Book" panose="020B0503050000020004" pitchFamily="34" charset="0"/>
              </a:rPr>
              <a:t>, </a:t>
            </a:r>
            <a:r>
              <a:rPr lang="en-US" sz="2000" dirty="0" err="1">
                <a:solidFill>
                  <a:srgbClr val="F8F8F8"/>
                </a:solidFill>
                <a:latin typeface="Fira Sans Compressed Book" panose="020B0503050000020004" pitchFamily="34" charset="0"/>
              </a:rPr>
              <a:t>tmp</a:t>
            </a:r>
            <a:r>
              <a:rPr lang="en-US" sz="2000" dirty="0">
                <a:solidFill>
                  <a:srgbClr val="F8F8F8"/>
                </a:solidFill>
                <a:latin typeface="Fira Sans Compressed Book" panose="020B0503050000020004" pitchFamily="34" charset="0"/>
              </a:rPr>
              <a:t>);</a:t>
            </a:r>
          </a:p>
          <a:p>
            <a:pPr lvl="3"/>
            <a:r>
              <a:rPr lang="en-US" sz="2000" dirty="0">
                <a:solidFill>
                  <a:srgbClr val="F8F8F8"/>
                </a:solidFill>
                <a:latin typeface="Fira Sans Compressed Book" panose="020B0503050000020004" pitchFamily="34" charset="0"/>
              </a:rPr>
              <a:t>    }</a:t>
            </a:r>
          </a:p>
          <a:p>
            <a:pPr lvl="3"/>
            <a:r>
              <a:rPr lang="en-US" sz="2000" dirty="0">
                <a:solidFill>
                  <a:srgbClr val="F8F8F8"/>
                </a:solidFill>
                <a:latin typeface="Fira Sans Compressed Book" panose="020B0503050000020004" pitchFamily="34" charset="0"/>
              </a:rPr>
              <a:t>    </a:t>
            </a:r>
            <a:r>
              <a:rPr lang="en-US" sz="2000" dirty="0">
                <a:solidFill>
                  <a:srgbClr val="FBDE2D"/>
                </a:solidFill>
                <a:latin typeface="Fira Sans Compressed Book" panose="020B0503050000020004" pitchFamily="34" charset="0"/>
              </a:rPr>
              <a:t>return</a:t>
            </a:r>
            <a:r>
              <a:rPr lang="en-US" sz="2000" dirty="0">
                <a:solidFill>
                  <a:srgbClr val="F8F8F8"/>
                </a:solidFill>
                <a:latin typeface="Fira Sans Compressed Book" panose="020B0503050000020004" pitchFamily="34" charset="0"/>
              </a:rPr>
              <a:t> </a:t>
            </a:r>
            <a:r>
              <a:rPr lang="en-US" sz="2000" dirty="0">
                <a:solidFill>
                  <a:srgbClr val="D8FA3C"/>
                </a:solidFill>
                <a:latin typeface="Fira Sans Compressed Book" panose="020B0503050000020004" pitchFamily="34" charset="0"/>
              </a:rPr>
              <a:t>NULL</a:t>
            </a:r>
            <a:r>
              <a:rPr lang="en-US" sz="2000" dirty="0">
                <a:solidFill>
                  <a:srgbClr val="F8F8F8"/>
                </a:solidFill>
                <a:latin typeface="Fira Sans Compressed Book" panose="020B0503050000020004" pitchFamily="34" charset="0"/>
              </a:rPr>
              <a:t>;</a:t>
            </a:r>
          </a:p>
          <a:p>
            <a:pPr lvl="3"/>
            <a:r>
              <a:rPr lang="en-US" sz="2000" dirty="0">
                <a:solidFill>
                  <a:srgbClr val="F8F8F8"/>
                </a:solidFill>
                <a:latin typeface="Fira Sans Compressed Book" panose="020B0503050000020004" pitchFamily="34" charset="0"/>
              </a:rPr>
              <a:t>}</a:t>
            </a:r>
          </a:p>
        </p:txBody>
      </p:sp>
    </p:spTree>
    <p:extLst>
      <p:ext uri="{BB962C8B-B14F-4D97-AF65-F5344CB8AC3E}">
        <p14:creationId xmlns:p14="http://schemas.microsoft.com/office/powerpoint/2010/main" val="28912441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2"/>
      <p:bldP spid="12"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4D97-8A9D-DC41-A836-DA59199A293B}"/>
              </a:ext>
            </a:extLst>
          </p:cNvPr>
          <p:cNvSpPr>
            <a:spLocks noGrp="1"/>
          </p:cNvSpPr>
          <p:nvPr>
            <p:ph type="title"/>
          </p:nvPr>
        </p:nvSpPr>
        <p:spPr/>
        <p:txBody>
          <a:bodyPr/>
          <a:lstStyle/>
          <a:p>
            <a:r>
              <a:rPr lang="en-US" dirty="0"/>
              <a:t>Waiting for a condition to hold</a:t>
            </a:r>
          </a:p>
        </p:txBody>
      </p:sp>
      <p:sp>
        <p:nvSpPr>
          <p:cNvPr id="3" name="Content Placeholder 2">
            <a:extLst>
              <a:ext uri="{FF2B5EF4-FFF2-40B4-BE49-F238E27FC236}">
                <a16:creationId xmlns:a16="http://schemas.microsoft.com/office/drawing/2014/main" id="{CA77BB6F-8197-FD4C-AD4F-DCFBB547A4A3}"/>
              </a:ext>
            </a:extLst>
          </p:cNvPr>
          <p:cNvSpPr>
            <a:spLocks noGrp="1"/>
          </p:cNvSpPr>
          <p:nvPr>
            <p:ph sz="quarter" idx="10"/>
          </p:nvPr>
        </p:nvSpPr>
        <p:spPr/>
        <p:txBody>
          <a:bodyPr/>
          <a:lstStyle/>
          <a:p>
            <a:r>
              <a:rPr lang="en-US" dirty="0"/>
              <a:t>Locks aren’t the only primitives needed to build concurrent applications.</a:t>
            </a:r>
          </a:p>
          <a:p>
            <a:r>
              <a:rPr lang="en-US" dirty="0"/>
              <a:t>Often a thread wishes to check whether a </a:t>
            </a:r>
            <a:r>
              <a:rPr lang="en-US" i="1" dirty="0">
                <a:latin typeface="+mj-lt"/>
              </a:rPr>
              <a:t>condition</a:t>
            </a:r>
            <a:r>
              <a:rPr lang="en-US" dirty="0"/>
              <a:t> holds before continuing execution.</a:t>
            </a:r>
          </a:p>
          <a:p>
            <a:pPr lvl="1"/>
            <a:r>
              <a:rPr lang="en-US" dirty="0"/>
              <a:t>For example, a parent thread might want to wait until a child thread terminates before continuing.</a:t>
            </a:r>
          </a:p>
          <a:p>
            <a:pPr lvl="1"/>
            <a:r>
              <a:rPr lang="en-US" dirty="0"/>
              <a:t>This is frequently modelled as a </a:t>
            </a:r>
            <a:r>
              <a:rPr lang="en-US" sz="2000" dirty="0">
                <a:solidFill>
                  <a:srgbClr val="0432FF"/>
                </a:solidFill>
                <a:latin typeface="M+ 1m light" panose="020B0409020203020207" pitchFamily="49" charset="-128"/>
                <a:ea typeface="M+ 1m light" panose="020B0409020203020207" pitchFamily="49" charset="-128"/>
              </a:rPr>
              <a:t>join()</a:t>
            </a:r>
            <a:r>
              <a:rPr lang="en-US" dirty="0"/>
              <a:t>.</a:t>
            </a:r>
          </a:p>
          <a:p>
            <a:r>
              <a:rPr lang="en-US" dirty="0"/>
              <a:t>How should such a wait be implemented?</a:t>
            </a:r>
          </a:p>
        </p:txBody>
      </p:sp>
      <p:sp>
        <p:nvSpPr>
          <p:cNvPr id="4" name="Text Placeholder 3">
            <a:extLst>
              <a:ext uri="{FF2B5EF4-FFF2-40B4-BE49-F238E27FC236}">
                <a16:creationId xmlns:a16="http://schemas.microsoft.com/office/drawing/2014/main" id="{E87CD67B-2539-E649-ABC7-C69F33DDA1C2}"/>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371083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D1F6-8FF1-F54A-80BC-1584B7465AF9}"/>
              </a:ext>
            </a:extLst>
          </p:cNvPr>
          <p:cNvSpPr>
            <a:spLocks noGrp="1"/>
          </p:cNvSpPr>
          <p:nvPr>
            <p:ph type="title"/>
          </p:nvPr>
        </p:nvSpPr>
        <p:spPr/>
        <p:txBody>
          <a:bodyPr/>
          <a:lstStyle/>
          <a:p>
            <a:r>
              <a:rPr lang="en-US" dirty="0"/>
              <a:t>Unfortunately, version 1 does not work…</a:t>
            </a:r>
          </a:p>
        </p:txBody>
      </p:sp>
      <p:sp>
        <p:nvSpPr>
          <p:cNvPr id="3" name="Content Placeholder 2">
            <a:extLst>
              <a:ext uri="{FF2B5EF4-FFF2-40B4-BE49-F238E27FC236}">
                <a16:creationId xmlns:a16="http://schemas.microsoft.com/office/drawing/2014/main" id="{B57C408B-D8A3-FB40-9639-7FF76040E79D}"/>
              </a:ext>
            </a:extLst>
          </p:cNvPr>
          <p:cNvSpPr>
            <a:spLocks noGrp="1"/>
          </p:cNvSpPr>
          <p:nvPr>
            <p:ph sz="quarter" idx="10"/>
          </p:nvPr>
        </p:nvSpPr>
        <p:spPr>
          <a:xfrm>
            <a:off x="431798" y="1378813"/>
            <a:ext cx="5767048" cy="5110887"/>
          </a:xfrm>
        </p:spPr>
        <p:txBody>
          <a:bodyPr>
            <a:normAutofit/>
          </a:bodyPr>
          <a:lstStyle/>
          <a:p>
            <a:r>
              <a:rPr lang="en-US" dirty="0"/>
              <a:t>You certainly noticed that version 1 has flaws.</a:t>
            </a:r>
          </a:p>
          <a:p>
            <a:pPr lvl="1"/>
            <a:r>
              <a:rPr lang="en-US" dirty="0"/>
              <a:t>There is a race condition on </a:t>
            </a:r>
            <a:r>
              <a:rPr lang="en-US" dirty="0">
                <a:solidFill>
                  <a:srgbClr val="0432FF"/>
                </a:solidFill>
                <a:latin typeface="+mj-lt"/>
              </a:rPr>
              <a:t>count</a:t>
            </a:r>
            <a:r>
              <a:rPr lang="en-US" dirty="0"/>
              <a:t> and </a:t>
            </a:r>
            <a:r>
              <a:rPr lang="en-US" dirty="0">
                <a:solidFill>
                  <a:srgbClr val="0432FF"/>
                </a:solidFill>
                <a:latin typeface="+mj-lt"/>
              </a:rPr>
              <a:t>buffer</a:t>
            </a:r>
            <a:r>
              <a:rPr lang="en-US" dirty="0">
                <a:solidFill>
                  <a:schemeClr val="bg1"/>
                </a:solidFill>
              </a:rPr>
              <a:t>, which can be prevented by a </a:t>
            </a:r>
            <a:r>
              <a:rPr lang="en-US" dirty="0">
                <a:solidFill>
                  <a:schemeClr val="bg1"/>
                </a:solidFill>
                <a:latin typeface="+mj-lt"/>
              </a:rPr>
              <a:t>mutex</a:t>
            </a:r>
            <a:r>
              <a:rPr lang="en-US" dirty="0">
                <a:solidFill>
                  <a:schemeClr val="bg1"/>
                </a:solidFill>
              </a:rPr>
              <a:t>.</a:t>
            </a:r>
          </a:p>
          <a:p>
            <a:pPr lvl="1"/>
            <a:r>
              <a:rPr lang="en-US" dirty="0"/>
              <a:t>Both </a:t>
            </a:r>
            <a:r>
              <a:rPr lang="en-US" dirty="0">
                <a:solidFill>
                  <a:srgbClr val="0432FF"/>
                </a:solidFill>
                <a:latin typeface="+mj-lt"/>
              </a:rPr>
              <a:t>producer</a:t>
            </a:r>
            <a:r>
              <a:rPr lang="en-US" dirty="0"/>
              <a:t> and </a:t>
            </a:r>
            <a:r>
              <a:rPr lang="en-US" dirty="0">
                <a:solidFill>
                  <a:srgbClr val="0432FF"/>
                </a:solidFill>
                <a:latin typeface="+mj-lt"/>
              </a:rPr>
              <a:t>consumer</a:t>
            </a:r>
            <a:r>
              <a:rPr lang="en-US" dirty="0"/>
              <a:t> may trigger an exception by calling </a:t>
            </a:r>
            <a:r>
              <a:rPr lang="en-US" spc="-10" dirty="0">
                <a:solidFill>
                  <a:srgbClr val="0432FF"/>
                </a:solidFill>
                <a:latin typeface="+mj-lt"/>
              </a:rPr>
              <a:t>put</a:t>
            </a:r>
            <a:r>
              <a:rPr lang="en-US" spc="-10" dirty="0"/>
              <a:t> or </a:t>
            </a:r>
            <a:r>
              <a:rPr lang="en-US" spc="-10" dirty="0">
                <a:solidFill>
                  <a:srgbClr val="0432FF"/>
                </a:solidFill>
                <a:latin typeface="+mj-lt"/>
              </a:rPr>
              <a:t>get</a:t>
            </a:r>
            <a:r>
              <a:rPr lang="en-US" spc="-10" dirty="0"/>
              <a:t> at the “wrong” time, but their accesses can be synchronized </a:t>
            </a:r>
            <a:r>
              <a:rPr lang="en-US" dirty="0"/>
              <a:t>using a </a:t>
            </a:r>
            <a:r>
              <a:rPr lang="en-US" dirty="0">
                <a:solidFill>
                  <a:srgbClr val="0432FF"/>
                </a:solidFill>
                <a:latin typeface="+mj-lt"/>
              </a:rPr>
              <a:t>condition variable</a:t>
            </a:r>
            <a:r>
              <a:rPr lang="en-US" dirty="0"/>
              <a:t>.</a:t>
            </a:r>
          </a:p>
          <a:p>
            <a:r>
              <a:rPr lang="en-US" dirty="0"/>
              <a:t>Let us create a version 2 by providing these two adjustments.</a:t>
            </a:r>
          </a:p>
        </p:txBody>
      </p:sp>
      <p:sp>
        <p:nvSpPr>
          <p:cNvPr id="4" name="Text Placeholder 3">
            <a:extLst>
              <a:ext uri="{FF2B5EF4-FFF2-40B4-BE49-F238E27FC236}">
                <a16:creationId xmlns:a16="http://schemas.microsoft.com/office/drawing/2014/main" id="{23CB5069-8FB0-1446-A0C2-53F058410E76}"/>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281D1180-CEA2-5E4B-B09C-5DB4E6D9C506}"/>
              </a:ext>
            </a:extLst>
          </p:cNvPr>
          <p:cNvPicPr>
            <a:picLocks noChangeAspect="1"/>
          </p:cNvPicPr>
          <p:nvPr/>
        </p:nvPicPr>
        <p:blipFill>
          <a:blip r:embed="rId2"/>
          <a:stretch>
            <a:fillRect/>
          </a:stretch>
        </p:blipFill>
        <p:spPr>
          <a:xfrm>
            <a:off x="6458145" y="3943057"/>
            <a:ext cx="2254055" cy="2573153"/>
          </a:xfrm>
          <a:prstGeom prst="rect">
            <a:avLst/>
          </a:prstGeom>
        </p:spPr>
      </p:pic>
      <p:pic>
        <p:nvPicPr>
          <p:cNvPr id="7" name="Picture 6">
            <a:extLst>
              <a:ext uri="{FF2B5EF4-FFF2-40B4-BE49-F238E27FC236}">
                <a16:creationId xmlns:a16="http://schemas.microsoft.com/office/drawing/2014/main" id="{541FBF98-76FA-4040-A6FB-691E51E60453}"/>
              </a:ext>
            </a:extLst>
          </p:cNvPr>
          <p:cNvPicPr>
            <a:picLocks noChangeAspect="1"/>
          </p:cNvPicPr>
          <p:nvPr/>
        </p:nvPicPr>
        <p:blipFill>
          <a:blip r:embed="rId3"/>
          <a:stretch>
            <a:fillRect/>
          </a:stretch>
        </p:blipFill>
        <p:spPr>
          <a:xfrm>
            <a:off x="6458144" y="1352902"/>
            <a:ext cx="2254055" cy="2525628"/>
          </a:xfrm>
          <a:prstGeom prst="rect">
            <a:avLst/>
          </a:prstGeom>
        </p:spPr>
      </p:pic>
      <p:sp>
        <p:nvSpPr>
          <p:cNvPr id="8" name="Content Placeholder 2">
            <a:extLst>
              <a:ext uri="{FF2B5EF4-FFF2-40B4-BE49-F238E27FC236}">
                <a16:creationId xmlns:a16="http://schemas.microsoft.com/office/drawing/2014/main" id="{F2784EC2-9470-4E49-A14F-89E719D662F5}"/>
              </a:ext>
            </a:extLst>
          </p:cNvPr>
          <p:cNvSpPr txBox="1">
            <a:spLocks/>
          </p:cNvSpPr>
          <p:nvPr/>
        </p:nvSpPr>
        <p:spPr>
          <a:xfrm>
            <a:off x="431798" y="1378813"/>
            <a:ext cx="5767048" cy="5110887"/>
          </a:xfrm>
          <a:prstGeom prst="rect">
            <a:avLst/>
          </a:prstGeom>
          <a:solidFill>
            <a:schemeClr val="bg1"/>
          </a:solidFill>
        </p:spPr>
        <p:txBody>
          <a:bodyPr vert="horz" lIns="0" tIns="0" rIns="0" bIns="0" rtlCol="0">
            <a:norm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US" dirty="0"/>
              <a:t>You certainly noticed that version 1 has flaws.</a:t>
            </a:r>
          </a:p>
          <a:p>
            <a:pPr lvl="1" fontAlgn="auto"/>
            <a:r>
              <a:rPr lang="en-US" dirty="0"/>
              <a:t>There is a race condition on </a:t>
            </a:r>
            <a:r>
              <a:rPr lang="en-US" dirty="0">
                <a:solidFill>
                  <a:srgbClr val="0432FF"/>
                </a:solidFill>
                <a:latin typeface="+mj-lt"/>
              </a:rPr>
              <a:t>count</a:t>
            </a:r>
            <a:r>
              <a:rPr lang="en-US" dirty="0"/>
              <a:t> and </a:t>
            </a:r>
            <a:r>
              <a:rPr lang="en-US" dirty="0">
                <a:solidFill>
                  <a:srgbClr val="0432FF"/>
                </a:solidFill>
                <a:latin typeface="+mj-lt"/>
              </a:rPr>
              <a:t>buffer</a:t>
            </a:r>
            <a:r>
              <a:rPr lang="en-US" dirty="0"/>
              <a:t>, which can be prevented by a </a:t>
            </a:r>
            <a:r>
              <a:rPr lang="en-US" dirty="0">
                <a:solidFill>
                  <a:srgbClr val="0432FF"/>
                </a:solidFill>
                <a:latin typeface="+mj-lt"/>
              </a:rPr>
              <a:t>mutex</a:t>
            </a:r>
            <a:r>
              <a:rPr lang="en-US" dirty="0"/>
              <a:t>.</a:t>
            </a:r>
          </a:p>
          <a:p>
            <a:pPr lvl="1" fontAlgn="auto"/>
            <a:r>
              <a:rPr lang="en-US" dirty="0"/>
              <a:t>Both </a:t>
            </a:r>
            <a:r>
              <a:rPr lang="en-US" dirty="0">
                <a:solidFill>
                  <a:srgbClr val="0432FF"/>
                </a:solidFill>
                <a:latin typeface="+mj-lt"/>
              </a:rPr>
              <a:t>producer</a:t>
            </a:r>
            <a:r>
              <a:rPr lang="en-US" dirty="0"/>
              <a:t> and </a:t>
            </a:r>
            <a:r>
              <a:rPr lang="en-US" dirty="0">
                <a:solidFill>
                  <a:srgbClr val="0432FF"/>
                </a:solidFill>
                <a:latin typeface="+mj-lt"/>
              </a:rPr>
              <a:t>consumer</a:t>
            </a:r>
            <a:r>
              <a:rPr lang="en-US" dirty="0"/>
              <a:t> may trigger an exception by calling </a:t>
            </a:r>
            <a:r>
              <a:rPr lang="en-US" spc="-10" dirty="0">
                <a:solidFill>
                  <a:srgbClr val="0432FF"/>
                </a:solidFill>
                <a:latin typeface="+mj-lt"/>
              </a:rPr>
              <a:t>put</a:t>
            </a:r>
            <a:r>
              <a:rPr lang="en-US" spc="-10" dirty="0"/>
              <a:t> or </a:t>
            </a:r>
            <a:r>
              <a:rPr lang="en-US" spc="-10" dirty="0">
                <a:solidFill>
                  <a:srgbClr val="0432FF"/>
                </a:solidFill>
                <a:latin typeface="+mj-lt"/>
              </a:rPr>
              <a:t>get</a:t>
            </a:r>
            <a:r>
              <a:rPr lang="en-US" spc="-10" dirty="0"/>
              <a:t> at the “wrong” time</a:t>
            </a:r>
            <a:r>
              <a:rPr lang="en-US" spc="-10" dirty="0">
                <a:solidFill>
                  <a:schemeClr val="bg1"/>
                </a:solidFill>
              </a:rPr>
              <a:t>, but their accesses can be synchronized </a:t>
            </a:r>
            <a:r>
              <a:rPr lang="en-US" dirty="0">
                <a:solidFill>
                  <a:schemeClr val="bg1"/>
                </a:solidFill>
              </a:rPr>
              <a:t>using a </a:t>
            </a:r>
            <a:r>
              <a:rPr lang="en-US" dirty="0">
                <a:solidFill>
                  <a:schemeClr val="bg1"/>
                </a:solidFill>
                <a:latin typeface="+mj-lt"/>
              </a:rPr>
              <a:t>condition variable</a:t>
            </a:r>
            <a:r>
              <a:rPr lang="en-US" dirty="0">
                <a:solidFill>
                  <a:schemeClr val="bg1"/>
                </a:solidFill>
              </a:rPr>
              <a:t>.</a:t>
            </a:r>
          </a:p>
          <a:p>
            <a:pPr fontAlgn="auto"/>
            <a:r>
              <a:rPr lang="en-US" dirty="0"/>
              <a:t>Let us create a version 2 by providing these two adjustments.</a:t>
            </a:r>
          </a:p>
        </p:txBody>
      </p:sp>
      <p:sp>
        <p:nvSpPr>
          <p:cNvPr id="9" name="Content Placeholder 2">
            <a:extLst>
              <a:ext uri="{FF2B5EF4-FFF2-40B4-BE49-F238E27FC236}">
                <a16:creationId xmlns:a16="http://schemas.microsoft.com/office/drawing/2014/main" id="{7971A260-FBF4-924E-89FB-19E891225AD8}"/>
              </a:ext>
            </a:extLst>
          </p:cNvPr>
          <p:cNvSpPr txBox="1">
            <a:spLocks/>
          </p:cNvSpPr>
          <p:nvPr/>
        </p:nvSpPr>
        <p:spPr>
          <a:xfrm>
            <a:off x="431798" y="1378813"/>
            <a:ext cx="5767048" cy="5110887"/>
          </a:xfrm>
          <a:prstGeom prst="rect">
            <a:avLst/>
          </a:prstGeom>
          <a:solidFill>
            <a:schemeClr val="bg1"/>
          </a:solidFill>
        </p:spPr>
        <p:txBody>
          <a:bodyPr vert="horz" lIns="0" tIns="0" rIns="0" bIns="0" rtlCol="0">
            <a:normAutofit/>
          </a:bodyPr>
          <a:lstStyle>
            <a:lvl1pPr marL="266612" indent="-266612" algn="l" defTabSz="914047" rtl="0" eaLnBrk="1" latinLnBrk="0" hangingPunct="1">
              <a:lnSpc>
                <a:spcPct val="100000"/>
              </a:lnSpc>
              <a:spcBef>
                <a:spcPts val="1800"/>
              </a:spcBef>
              <a:spcAft>
                <a:spcPts val="0"/>
              </a:spcAft>
              <a:buClr>
                <a:schemeClr val="accent2"/>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1pPr>
            <a:lvl2pPr marL="536397" indent="-269784" algn="l" defTabSz="914047" rtl="0" eaLnBrk="1" latinLnBrk="0" hangingPunct="1">
              <a:lnSpc>
                <a:spcPct val="100000"/>
              </a:lnSpc>
              <a:spcBef>
                <a:spcPts val="600"/>
              </a:spcBef>
              <a:spcAft>
                <a:spcPts val="0"/>
              </a:spcAft>
              <a:buClr>
                <a:schemeClr val="bg1">
                  <a:lumMod val="65000"/>
                </a:schemeClr>
              </a:buClr>
              <a:buSzPct val="100000"/>
              <a:buFont typeface="Wingdings" panose="05000000000000000000" pitchFamily="2" charset="2"/>
              <a:buChar char="§"/>
              <a:tabLst/>
              <a:defRPr lang="en-US" sz="2400" b="0" i="0" kern="1200" spc="0" baseline="0" noProof="0" smtClean="0">
                <a:solidFill>
                  <a:schemeClr val="tx1"/>
                </a:solidFill>
                <a:latin typeface="+mn-lt"/>
                <a:ea typeface="Roboto Condensed Light" charset="0"/>
                <a:cs typeface="Roboto Condensed Light" charset="0"/>
              </a:defRPr>
            </a:lvl2pPr>
            <a:lvl3pPr marL="803275" indent="-266700" algn="l" defTabSz="914047" rtl="0"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00" b="0" i="0" kern="1200" spc="0" baseline="0" noProof="0" smtClean="0">
                <a:solidFill>
                  <a:schemeClr val="tx1"/>
                </a:solidFill>
                <a:latin typeface="+mn-lt"/>
                <a:ea typeface="Roboto Condensed Light" charset="0"/>
                <a:cs typeface="Roboto Condensed Light" charset="0"/>
              </a:defRPr>
            </a:lvl3pPr>
            <a:lvl4pPr marL="1071563" indent="-268288" algn="l" defTabSz="2516807" rtl="0" eaLnBrk="1" latinLnBrk="0" hangingPunct="1">
              <a:lnSpc>
                <a:spcPct val="90000"/>
              </a:lnSpc>
              <a:spcBef>
                <a:spcPts val="0"/>
              </a:spcBef>
              <a:buClr>
                <a:schemeClr val="bg1">
                  <a:lumMod val="85000"/>
                </a:schemeClr>
              </a:buClr>
              <a:buSzPct val="75000"/>
              <a:buFont typeface="Wingdings" pitchFamily="2" charset="2"/>
              <a:buChar char="§"/>
              <a:tabLst/>
              <a:defRPr lang="en-US" sz="2000" b="0" i="0" kern="1200" spc="0" baseline="0" noProof="0" dirty="0">
                <a:solidFill>
                  <a:schemeClr val="tx1"/>
                </a:solidFill>
                <a:latin typeface="+mn-lt"/>
                <a:ea typeface="Roboto Condensed Light" charset="0"/>
                <a:cs typeface="Roboto Condensed Light" charset="0"/>
              </a:defRPr>
            </a:lvl4pPr>
            <a:lvl5pPr marL="357188" indent="-347663" algn="l" defTabSz="914047" rtl="0" eaLnBrk="1" latinLnBrk="0" hangingPunct="1">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5pPr>
            <a:lvl6pPr marL="623888" indent="-357188" algn="l" defTabSz="360000" rtl="0" eaLnBrk="1" latinLnBrk="0" hangingPunct="1">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en-US" sz="1600" b="0" i="0" kern="1200" spc="0" baseline="0" noProof="0" dirty="0" smtClean="0">
                <a:solidFill>
                  <a:schemeClr val="tx1"/>
                </a:solidFill>
                <a:latin typeface="M+ 1m light" panose="020B0409020203020207" pitchFamily="49" charset="-128"/>
                <a:ea typeface="M+ 1m light" panose="020B0409020203020207" pitchFamily="49" charset="-128"/>
                <a:cs typeface="M+ 1m light" panose="020B0409020203020207" pitchFamily="49" charset="-128"/>
              </a:defRPr>
            </a:lvl6pPr>
            <a:lvl7pPr marL="628650" indent="-360000" algn="l" defTabSz="360000" rtl="0" eaLnBrk="1" latinLnBrk="0" hangingPunct="1">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kern="1200">
                <a:solidFill>
                  <a:schemeClr val="tx1"/>
                </a:solidFill>
                <a:latin typeface="Cambria" charset="0"/>
                <a:ea typeface="Cambria" charset="0"/>
                <a:cs typeface="Cambria" charset="0"/>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US" dirty="0"/>
              <a:t>You certainly noticed that version 1 has flaws.</a:t>
            </a:r>
          </a:p>
          <a:p>
            <a:pPr lvl="1" fontAlgn="auto"/>
            <a:r>
              <a:rPr lang="en-US" dirty="0"/>
              <a:t>There is a race condition on </a:t>
            </a:r>
            <a:r>
              <a:rPr lang="en-US" dirty="0">
                <a:solidFill>
                  <a:srgbClr val="0432FF"/>
                </a:solidFill>
                <a:latin typeface="+mj-lt"/>
              </a:rPr>
              <a:t>count</a:t>
            </a:r>
            <a:r>
              <a:rPr lang="en-US" dirty="0"/>
              <a:t> and </a:t>
            </a:r>
            <a:r>
              <a:rPr lang="en-US" dirty="0">
                <a:solidFill>
                  <a:srgbClr val="0432FF"/>
                </a:solidFill>
                <a:latin typeface="+mj-lt"/>
              </a:rPr>
              <a:t>buffer</a:t>
            </a:r>
            <a:r>
              <a:rPr lang="en-US" dirty="0"/>
              <a:t>, which can be prevented by a </a:t>
            </a:r>
            <a:r>
              <a:rPr lang="en-US" dirty="0">
                <a:solidFill>
                  <a:srgbClr val="0432FF"/>
                </a:solidFill>
                <a:latin typeface="+mj-lt"/>
              </a:rPr>
              <a:t>mutex</a:t>
            </a:r>
            <a:r>
              <a:rPr lang="en-US" dirty="0"/>
              <a:t>.</a:t>
            </a:r>
          </a:p>
          <a:p>
            <a:pPr lvl="1" fontAlgn="auto"/>
            <a:r>
              <a:rPr lang="en-US" dirty="0"/>
              <a:t>Both </a:t>
            </a:r>
            <a:r>
              <a:rPr lang="en-US" dirty="0">
                <a:solidFill>
                  <a:srgbClr val="0432FF"/>
                </a:solidFill>
                <a:latin typeface="+mj-lt"/>
              </a:rPr>
              <a:t>producer</a:t>
            </a:r>
            <a:r>
              <a:rPr lang="en-US" dirty="0"/>
              <a:t> and </a:t>
            </a:r>
            <a:r>
              <a:rPr lang="en-US" dirty="0">
                <a:solidFill>
                  <a:srgbClr val="0432FF"/>
                </a:solidFill>
                <a:latin typeface="+mj-lt"/>
              </a:rPr>
              <a:t>consumer</a:t>
            </a:r>
            <a:r>
              <a:rPr lang="en-US" dirty="0"/>
              <a:t> may trigger an exception by calling </a:t>
            </a:r>
            <a:r>
              <a:rPr lang="en-US" spc="-10" dirty="0">
                <a:solidFill>
                  <a:srgbClr val="0432FF"/>
                </a:solidFill>
                <a:latin typeface="+mj-lt"/>
              </a:rPr>
              <a:t>put</a:t>
            </a:r>
            <a:r>
              <a:rPr lang="en-US" spc="-10" dirty="0"/>
              <a:t> or </a:t>
            </a:r>
            <a:r>
              <a:rPr lang="en-US" spc="-10" dirty="0">
                <a:solidFill>
                  <a:srgbClr val="0432FF"/>
                </a:solidFill>
                <a:latin typeface="+mj-lt"/>
              </a:rPr>
              <a:t>get</a:t>
            </a:r>
            <a:r>
              <a:rPr lang="en-US" spc="-10" dirty="0"/>
              <a:t> at the “wrong” time, but their accesses can be synchronized </a:t>
            </a:r>
            <a:r>
              <a:rPr lang="en-US" dirty="0"/>
              <a:t>using a </a:t>
            </a:r>
            <a:r>
              <a:rPr lang="en-US" dirty="0">
                <a:solidFill>
                  <a:srgbClr val="0432FF"/>
                </a:solidFill>
                <a:latin typeface="+mj-lt"/>
              </a:rPr>
              <a:t>condition variable</a:t>
            </a:r>
            <a:r>
              <a:rPr lang="en-US" dirty="0"/>
              <a:t>.</a:t>
            </a:r>
          </a:p>
          <a:p>
            <a:pPr fontAlgn="auto"/>
            <a:r>
              <a:rPr lang="en-US" dirty="0"/>
              <a:t>Let us create a version 2 by providing these two adjustments.</a:t>
            </a:r>
          </a:p>
        </p:txBody>
      </p:sp>
    </p:spTree>
    <p:extLst>
      <p:ext uri="{BB962C8B-B14F-4D97-AF65-F5344CB8AC3E}">
        <p14:creationId xmlns:p14="http://schemas.microsoft.com/office/powerpoint/2010/main" val="15932452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8" grpId="0" uiExpand="1" build="p" bldLvl="3" animBg="1"/>
      <p:bldP spid="9" grpId="0" uiExpand="1" build="p" bldLvl="3"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5B6A6E-7F37-8047-8180-EFC20FD3DB77}"/>
              </a:ext>
            </a:extLst>
          </p:cNvPr>
          <p:cNvSpPr>
            <a:spLocks noGrp="1"/>
          </p:cNvSpPr>
          <p:nvPr>
            <p:ph type="title"/>
          </p:nvPr>
        </p:nvSpPr>
        <p:spPr/>
        <p:txBody>
          <a:bodyPr/>
          <a:lstStyle/>
          <a:p>
            <a:r>
              <a:rPr lang="en-US" dirty="0"/>
              <a:t>The producer and consumer threads (version 2)</a:t>
            </a:r>
          </a:p>
        </p:txBody>
      </p:sp>
      <p:sp>
        <p:nvSpPr>
          <p:cNvPr id="10" name="Content Placeholder 9">
            <a:extLst>
              <a:ext uri="{FF2B5EF4-FFF2-40B4-BE49-F238E27FC236}">
                <a16:creationId xmlns:a16="http://schemas.microsoft.com/office/drawing/2014/main" id="{53765E15-12D7-9A44-9991-13291D9BC342}"/>
              </a:ext>
            </a:extLst>
          </p:cNvPr>
          <p:cNvSpPr>
            <a:spLocks noGrp="1"/>
          </p:cNvSpPr>
          <p:nvPr>
            <p:ph sz="quarter" idx="10"/>
          </p:nvPr>
        </p:nvSpPr>
        <p:spPr>
          <a:xfrm>
            <a:off x="431800" y="1809750"/>
            <a:ext cx="3960000" cy="3634705"/>
          </a:xfrm>
          <a:solidFill>
            <a:schemeClr val="tx1"/>
          </a:solidFill>
        </p:spPr>
        <p:txBody>
          <a:bodyPr vert="horz" lIns="36000" tIns="36000" rIns="36000" bIns="36000" rtlCol="0">
            <a:normAutofit/>
          </a:bodyPr>
          <a:lstStyle/>
          <a:p>
            <a:pPr marL="357188" lvl="3" indent="-357188">
              <a:lnSpc>
                <a:spcPct val="110000"/>
              </a:lnSpc>
              <a:tabLst>
                <a:tab pos="3859213" algn="r"/>
              </a:tabLst>
            </a:pPr>
            <a:r>
              <a:rPr lang="en-US" sz="1676" dirty="0">
                <a:solidFill>
                  <a:srgbClr val="FBDE2D"/>
                </a:solidFill>
                <a:latin typeface="Fira Sans Compressed Book" panose="020B0503050000020004" pitchFamily="34" charset="0"/>
              </a:rPr>
              <a:t>void</a:t>
            </a:r>
            <a:r>
              <a:rPr lang="en-US" sz="1676" dirty="0">
                <a:solidFill>
                  <a:srgbClr val="F8F8F8"/>
                </a:solidFill>
                <a:latin typeface="Fira Sans Compressed Book" panose="020B0503050000020004" pitchFamily="34" charset="0"/>
              </a:rPr>
              <a:t> *</a:t>
            </a:r>
            <a:r>
              <a:rPr lang="en-US" sz="1676" dirty="0">
                <a:solidFill>
                  <a:srgbClr val="FF6400"/>
                </a:solidFill>
                <a:latin typeface="Fira Sans Compressed Book" panose="020B0503050000020004" pitchFamily="34" charset="0"/>
              </a:rPr>
              <a:t>producer</a:t>
            </a:r>
            <a:r>
              <a:rPr lang="en-US" sz="1676" dirty="0">
                <a:solidFill>
                  <a:srgbClr val="F8F8F8"/>
                </a:solidFill>
                <a:latin typeface="Fira Sans Compressed Book" panose="020B0503050000020004" pitchFamily="34" charset="0"/>
              </a:rPr>
              <a:t>(</a:t>
            </a:r>
            <a:r>
              <a:rPr lang="en-US" sz="1676" dirty="0">
                <a:solidFill>
                  <a:srgbClr val="FBDE2D"/>
                </a:solidFill>
                <a:latin typeface="Fira Sans Compressed Book" panose="020B0503050000020004" pitchFamily="34" charset="0"/>
              </a:rPr>
              <a:t>void</a:t>
            </a:r>
            <a:r>
              <a:rPr lang="en-US" sz="1676" dirty="0">
                <a:solidFill>
                  <a:srgbClr val="F8F8F8"/>
                </a:solidFill>
                <a:latin typeface="Fira Sans Compressed Book" panose="020B0503050000020004" pitchFamily="34" charset="0"/>
              </a:rPr>
              <a:t> *</a:t>
            </a:r>
            <a:r>
              <a:rPr lang="en-US" sz="1676" dirty="0" err="1">
                <a:solidFill>
                  <a:srgbClr val="F8F8F8"/>
                </a:solidFill>
                <a:latin typeface="Fira Sans Compressed Book" panose="020B0503050000020004" pitchFamily="34" charset="0"/>
              </a:rPr>
              <a:t>arg</a:t>
            </a:r>
            <a:r>
              <a:rPr lang="en-US" sz="1676" dirty="0">
                <a:solidFill>
                  <a:srgbClr val="F8F8F8"/>
                </a:solidFill>
                <a:latin typeface="Fira Sans Compressed Book" panose="020B0503050000020004" pitchFamily="34" charset="0"/>
              </a:rPr>
              <a:t>) {</a:t>
            </a:r>
          </a:p>
          <a:p>
            <a:pPr lvl="3"/>
            <a:r>
              <a:rPr lang="en-US" sz="1680" dirty="0">
                <a:solidFill>
                  <a:srgbClr val="F8F8F8"/>
                </a:solidFill>
                <a:latin typeface="Fira Sans Compressed Book" panose="020B0503050000020004" pitchFamily="34" charset="0"/>
              </a:rPr>
              <a:t>    </a:t>
            </a:r>
            <a:r>
              <a:rPr lang="en-US" sz="1680" dirty="0" err="1">
                <a:solidFill>
                  <a:srgbClr val="FBDE2D"/>
                </a:solidFill>
                <a:latin typeface="Fira Sans Compressed Book" panose="020B0503050000020004" pitchFamily="34" charset="0"/>
              </a:rPr>
              <a:t>int</a:t>
            </a:r>
            <a:r>
              <a:rPr lang="en-US" sz="1680" dirty="0">
                <a:solidFill>
                  <a:srgbClr val="F8F8F8"/>
                </a:solidFill>
                <a:latin typeface="Fira Sans Compressed Book" panose="020B0503050000020004" pitchFamily="34" charset="0"/>
              </a:rPr>
              <a:t> loops = *((</a:t>
            </a:r>
            <a:r>
              <a:rPr lang="en-US" sz="1680" dirty="0" err="1">
                <a:solidFill>
                  <a:srgbClr val="FBDE2D"/>
                </a:solidFill>
                <a:latin typeface="Fira Sans Compressed Book" panose="020B0503050000020004" pitchFamily="34" charset="0"/>
              </a:rPr>
              <a:t>int</a:t>
            </a:r>
            <a:r>
              <a:rPr lang="en-US" sz="1680" dirty="0">
                <a:solidFill>
                  <a:srgbClr val="F8F8F8"/>
                </a:solidFill>
                <a:latin typeface="Fira Sans Compressed Book" panose="020B0503050000020004" pitchFamily="34" charset="0"/>
              </a:rPr>
              <a:t> *)</a:t>
            </a:r>
            <a:r>
              <a:rPr lang="en-US" sz="1680" dirty="0" err="1">
                <a:solidFill>
                  <a:srgbClr val="F8F8F8"/>
                </a:solidFill>
                <a:latin typeface="Fira Sans Compressed Book" panose="020B0503050000020004" pitchFamily="34" charset="0"/>
              </a:rPr>
              <a:t>arg</a:t>
            </a:r>
            <a:r>
              <a:rPr lang="en-US" sz="1680" dirty="0">
                <a:solidFill>
                  <a:srgbClr val="F8F8F8"/>
                </a:solidFill>
                <a:latin typeface="Fira Sans Compressed Book" panose="020B0503050000020004" pitchFamily="34" charset="0"/>
              </a:rPr>
              <a:t>);</a:t>
            </a:r>
            <a:endParaRPr lang="en-US" sz="1680" dirty="0">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a:solidFill>
                  <a:srgbClr val="FBDE2D"/>
                </a:solidFill>
                <a:latin typeface="Fira Sans Compressed Book" panose="020B0503050000020004" pitchFamily="34" charset="0"/>
              </a:rPr>
              <a:t>for</a:t>
            </a:r>
            <a:r>
              <a:rPr lang="en-US" sz="1676" dirty="0">
                <a:solidFill>
                  <a:srgbClr val="F8F8F8"/>
                </a:solidFill>
                <a:latin typeface="Fira Sans Compressed Book" panose="020B0503050000020004" pitchFamily="34" charset="0"/>
              </a:rPr>
              <a:t> (</a:t>
            </a:r>
            <a:r>
              <a:rPr lang="en-US" sz="1676" dirty="0" err="1">
                <a:solidFill>
                  <a:srgbClr val="FBDE2D"/>
                </a:solidFill>
                <a:latin typeface="Fira Sans Compressed Book" panose="020B0503050000020004" pitchFamily="34" charset="0"/>
              </a:rPr>
              <a:t>int</a:t>
            </a:r>
            <a:r>
              <a:rPr lang="en-US" sz="1676" dirty="0">
                <a:solidFill>
                  <a:srgbClr val="F8F8F8"/>
                </a:solidFill>
                <a:latin typeface="Fira Sans Compressed Book" panose="020B0503050000020004" pitchFamily="34" charset="0"/>
              </a:rPr>
              <a:t> </a:t>
            </a:r>
            <a:r>
              <a:rPr lang="en-US" sz="1676" dirty="0" err="1">
                <a:solidFill>
                  <a:srgbClr val="F8F8F8"/>
                </a:solidFill>
                <a:latin typeface="Fira Sans Compressed Book" panose="020B0503050000020004" pitchFamily="34" charset="0"/>
              </a:rPr>
              <a:t>i</a:t>
            </a:r>
            <a:r>
              <a:rPr lang="en-US" sz="1676" dirty="0">
                <a:solidFill>
                  <a:srgbClr val="F8F8F8"/>
                </a:solidFill>
                <a:latin typeface="Fira Sans Compressed Book" panose="020B0503050000020004" pitchFamily="34" charset="0"/>
              </a:rPr>
              <a:t> = </a:t>
            </a:r>
            <a:r>
              <a:rPr lang="en-US" sz="1676" dirty="0">
                <a:solidFill>
                  <a:srgbClr val="D8FA3C"/>
                </a:solidFill>
                <a:latin typeface="Fira Sans Compressed Book" panose="020B0503050000020004" pitchFamily="34" charset="0"/>
              </a:rPr>
              <a:t>0</a:t>
            </a:r>
            <a:r>
              <a:rPr lang="en-US" sz="1676" dirty="0">
                <a:solidFill>
                  <a:srgbClr val="F8F8F8"/>
                </a:solidFill>
                <a:latin typeface="Fira Sans Compressed Book" panose="020B0503050000020004" pitchFamily="34" charset="0"/>
              </a:rPr>
              <a:t>; </a:t>
            </a:r>
            <a:r>
              <a:rPr lang="en-US" sz="1676" dirty="0" err="1">
                <a:solidFill>
                  <a:srgbClr val="F8F8F8"/>
                </a:solidFill>
                <a:latin typeface="Fira Sans Compressed Book" panose="020B0503050000020004" pitchFamily="34" charset="0"/>
              </a:rPr>
              <a:t>i</a:t>
            </a:r>
            <a:r>
              <a:rPr lang="en-US" sz="1676" dirty="0">
                <a:solidFill>
                  <a:srgbClr val="F8F8F8"/>
                </a:solidFill>
                <a:latin typeface="Fira Sans Compressed Book" panose="020B0503050000020004" pitchFamily="34" charset="0"/>
              </a:rPr>
              <a:t> &lt; loops; </a:t>
            </a:r>
            <a:r>
              <a:rPr lang="en-US" sz="1676" dirty="0" err="1">
                <a:solidFill>
                  <a:srgbClr val="F8F8F8"/>
                </a:solidFill>
                <a:latin typeface="Fira Sans Compressed Book" panose="020B0503050000020004" pitchFamily="34" charset="0"/>
              </a:rPr>
              <a:t>i</a:t>
            </a:r>
            <a:r>
              <a:rPr lang="en-US" sz="1676" dirty="0">
                <a:solidFill>
                  <a:srgbClr val="F8F8F8"/>
                </a:solidFill>
                <a:latin typeface="Fira Sans Compressed Book" panose="020B0503050000020004" pitchFamily="34" charset="0"/>
              </a:rPr>
              <a:t>++) {</a:t>
            </a: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err="1">
                <a:solidFill>
                  <a:srgbClr val="8DA6CE"/>
                </a:solidFill>
                <a:latin typeface="Fira Sans Compressed Book" panose="020B0503050000020004" pitchFamily="34" charset="0"/>
              </a:rPr>
              <a:t>mutex_lock</a:t>
            </a:r>
            <a:r>
              <a:rPr lang="en-US" sz="1676" dirty="0">
                <a:solidFill>
                  <a:srgbClr val="F8F8F8"/>
                </a:solidFill>
                <a:latin typeface="Fira Sans Compressed Book" panose="020B0503050000020004" pitchFamily="34" charset="0"/>
              </a:rPr>
              <a:t>(&amp;mutex);	</a:t>
            </a:r>
            <a:r>
              <a:rPr lang="en-US" sz="1676" dirty="0">
                <a:solidFill>
                  <a:srgbClr val="AEAEAE"/>
                </a:solidFill>
                <a:latin typeface="Fira Sans Compressed Book" panose="020B0503050000020004" pitchFamily="34" charset="0"/>
              </a:rPr>
              <a:t>// p1</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a:solidFill>
                  <a:srgbClr val="FBDE2D"/>
                </a:solidFill>
                <a:latin typeface="Fira Sans Compressed Book" panose="020B0503050000020004" pitchFamily="34" charset="0"/>
              </a:rPr>
              <a:t>if</a:t>
            </a:r>
            <a:r>
              <a:rPr lang="en-US" sz="1676" dirty="0">
                <a:solidFill>
                  <a:srgbClr val="F8F8F8"/>
                </a:solidFill>
                <a:latin typeface="Fira Sans Compressed Book" panose="020B0503050000020004" pitchFamily="34" charset="0"/>
              </a:rPr>
              <a:t> (count == </a:t>
            </a:r>
            <a:r>
              <a:rPr lang="en-US" sz="1676" dirty="0">
                <a:solidFill>
                  <a:srgbClr val="D8FA3C"/>
                </a:solidFill>
                <a:latin typeface="Fira Sans Compressed Book" panose="020B0503050000020004" pitchFamily="34" charset="0"/>
              </a:rPr>
              <a:t>1</a:t>
            </a:r>
            <a:r>
              <a:rPr lang="en-US" sz="1676" dirty="0">
                <a:solidFill>
                  <a:srgbClr val="F8F8F8"/>
                </a:solidFill>
                <a:latin typeface="Fira Sans Compressed Book" panose="020B0503050000020004" pitchFamily="34" charset="0"/>
              </a:rPr>
              <a:t>)	</a:t>
            </a:r>
            <a:r>
              <a:rPr lang="en-US" sz="1676" dirty="0">
                <a:solidFill>
                  <a:srgbClr val="AEAEAE"/>
                </a:solidFill>
                <a:latin typeface="Fira Sans Compressed Book" panose="020B0503050000020004" pitchFamily="34" charset="0"/>
              </a:rPr>
              <a:t>// p2</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err="1">
                <a:solidFill>
                  <a:srgbClr val="8DA6CE"/>
                </a:solidFill>
                <a:latin typeface="Fira Sans Compressed Book" panose="020B0503050000020004" pitchFamily="34" charset="0"/>
              </a:rPr>
              <a:t>cond_wait</a:t>
            </a:r>
            <a:r>
              <a:rPr lang="en-US" sz="1676" dirty="0">
                <a:solidFill>
                  <a:srgbClr val="F8F8F8"/>
                </a:solidFill>
                <a:latin typeface="Fira Sans Compressed Book" panose="020B0503050000020004" pitchFamily="34" charset="0"/>
              </a:rPr>
              <a:t>(&amp;</a:t>
            </a:r>
            <a:r>
              <a:rPr lang="en-US" sz="1676" dirty="0" err="1">
                <a:solidFill>
                  <a:srgbClr val="F8F8F8"/>
                </a:solidFill>
                <a:latin typeface="Fira Sans Compressed Book" panose="020B0503050000020004" pitchFamily="34" charset="0"/>
              </a:rPr>
              <a:t>cond</a:t>
            </a:r>
            <a:r>
              <a:rPr lang="en-US" sz="1676" dirty="0">
                <a:solidFill>
                  <a:srgbClr val="F8F8F8"/>
                </a:solidFill>
                <a:latin typeface="Fira Sans Compressed Book" panose="020B0503050000020004" pitchFamily="34" charset="0"/>
              </a:rPr>
              <a:t>, &amp;mutex);	</a:t>
            </a:r>
            <a:r>
              <a:rPr lang="en-US" sz="1676" dirty="0">
                <a:solidFill>
                  <a:srgbClr val="AEAEAE"/>
                </a:solidFill>
                <a:latin typeface="Fira Sans Compressed Book" panose="020B0503050000020004" pitchFamily="34" charset="0"/>
              </a:rPr>
              <a:t>// p3</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a:solidFill>
                  <a:srgbClr val="8DA6CE"/>
                </a:solidFill>
                <a:latin typeface="Fira Sans Compressed Book" panose="020B0503050000020004" pitchFamily="34" charset="0"/>
              </a:rPr>
              <a:t>put</a:t>
            </a:r>
            <a:r>
              <a:rPr lang="en-US" sz="1676" dirty="0">
                <a:solidFill>
                  <a:srgbClr val="F8F8F8"/>
                </a:solidFill>
                <a:latin typeface="Fira Sans Compressed Book" panose="020B0503050000020004" pitchFamily="34" charset="0"/>
              </a:rPr>
              <a:t>(</a:t>
            </a:r>
            <a:r>
              <a:rPr lang="en-US" sz="1676" dirty="0" err="1">
                <a:solidFill>
                  <a:srgbClr val="F8F8F8"/>
                </a:solidFill>
                <a:latin typeface="Fira Sans Compressed Book" panose="020B0503050000020004" pitchFamily="34" charset="0"/>
              </a:rPr>
              <a:t>i</a:t>
            </a:r>
            <a:r>
              <a:rPr lang="en-US" sz="1676" dirty="0">
                <a:solidFill>
                  <a:srgbClr val="F8F8F8"/>
                </a:solidFill>
                <a:latin typeface="Fira Sans Compressed Book" panose="020B0503050000020004" pitchFamily="34" charset="0"/>
              </a:rPr>
              <a:t>); 	</a:t>
            </a:r>
            <a:r>
              <a:rPr lang="en-US" sz="1676" dirty="0">
                <a:solidFill>
                  <a:srgbClr val="AEAEAE"/>
                </a:solidFill>
                <a:latin typeface="Fira Sans Compressed Book" panose="020B0503050000020004" pitchFamily="34" charset="0"/>
              </a:rPr>
              <a:t>// p4</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err="1">
                <a:solidFill>
                  <a:srgbClr val="8DA6CE"/>
                </a:solidFill>
                <a:latin typeface="Fira Sans Compressed Book" panose="020B0503050000020004" pitchFamily="34" charset="0"/>
              </a:rPr>
              <a:t>cond_signal</a:t>
            </a:r>
            <a:r>
              <a:rPr lang="en-US" sz="1676" dirty="0">
                <a:solidFill>
                  <a:srgbClr val="F8F8F8"/>
                </a:solidFill>
                <a:latin typeface="Fira Sans Compressed Book" panose="020B0503050000020004" pitchFamily="34" charset="0"/>
              </a:rPr>
              <a:t>(&amp;</a:t>
            </a:r>
            <a:r>
              <a:rPr lang="en-US" sz="1676" dirty="0" err="1">
                <a:solidFill>
                  <a:srgbClr val="F8F8F8"/>
                </a:solidFill>
                <a:latin typeface="Fira Sans Compressed Book" panose="020B0503050000020004" pitchFamily="34" charset="0"/>
              </a:rPr>
              <a:t>cond</a:t>
            </a:r>
            <a:r>
              <a:rPr lang="en-US" sz="1676" dirty="0">
                <a:solidFill>
                  <a:srgbClr val="F8F8F8"/>
                </a:solidFill>
                <a:latin typeface="Fira Sans Compressed Book" panose="020B0503050000020004" pitchFamily="34" charset="0"/>
              </a:rPr>
              <a:t>);	</a:t>
            </a:r>
            <a:r>
              <a:rPr lang="en-US" sz="1676" dirty="0">
                <a:solidFill>
                  <a:srgbClr val="AEAEAE"/>
                </a:solidFill>
                <a:latin typeface="Fira Sans Compressed Book" panose="020B0503050000020004" pitchFamily="34" charset="0"/>
              </a:rPr>
              <a:t>// p5</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err="1">
                <a:solidFill>
                  <a:srgbClr val="8DA6CE"/>
                </a:solidFill>
                <a:latin typeface="Fira Sans Compressed Book" panose="020B0503050000020004" pitchFamily="34" charset="0"/>
              </a:rPr>
              <a:t>mutex_unlock</a:t>
            </a:r>
            <a:r>
              <a:rPr lang="en-US" sz="1676" dirty="0">
                <a:solidFill>
                  <a:srgbClr val="F8F8F8"/>
                </a:solidFill>
                <a:latin typeface="Fira Sans Compressed Book" panose="020B0503050000020004" pitchFamily="34" charset="0"/>
              </a:rPr>
              <a:t>(&amp;mutex); 	</a:t>
            </a:r>
            <a:r>
              <a:rPr lang="en-US" sz="1676" dirty="0">
                <a:solidFill>
                  <a:srgbClr val="AEAEAE"/>
                </a:solidFill>
                <a:latin typeface="Fira Sans Compressed Book" panose="020B0503050000020004" pitchFamily="34" charset="0"/>
              </a:rPr>
              <a:t>// p6</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a:solidFill>
                  <a:srgbClr val="FBDE2D"/>
                </a:solidFill>
                <a:latin typeface="Fira Sans Compressed Book" panose="020B0503050000020004" pitchFamily="34" charset="0"/>
              </a:rPr>
              <a:t>return</a:t>
            </a:r>
            <a:r>
              <a:rPr lang="en-US" sz="1676" dirty="0">
                <a:solidFill>
                  <a:srgbClr val="F8F8F8"/>
                </a:solidFill>
                <a:latin typeface="Fira Sans Compressed Book" panose="020B0503050000020004" pitchFamily="34" charset="0"/>
              </a:rPr>
              <a:t> </a:t>
            </a:r>
            <a:r>
              <a:rPr lang="en-US" sz="1676" dirty="0">
                <a:solidFill>
                  <a:srgbClr val="D8FA3C"/>
                </a:solidFill>
                <a:latin typeface="Fira Sans Compressed Book" panose="020B0503050000020004" pitchFamily="34" charset="0"/>
              </a:rPr>
              <a:t>NULL</a:t>
            </a:r>
            <a:r>
              <a:rPr lang="en-US" sz="1676" dirty="0">
                <a:solidFill>
                  <a:srgbClr val="F8F8F8"/>
                </a:solidFill>
                <a:latin typeface="Fira Sans Compressed Book" panose="020B0503050000020004" pitchFamily="34" charset="0"/>
              </a:rPr>
              <a:t>;</a:t>
            </a: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a:t>
            </a:r>
          </a:p>
          <a:p>
            <a:pPr marL="357188" lvl="3" indent="-357188">
              <a:lnSpc>
                <a:spcPct val="110000"/>
              </a:lnSpc>
              <a:tabLst>
                <a:tab pos="3859213" algn="r"/>
              </a:tabLst>
            </a:pPr>
            <a:endParaRPr lang="en-US" sz="1676" dirty="0">
              <a:latin typeface="Fira Sans Compressed Book" panose="020B0503050000020004" pitchFamily="34" charset="0"/>
            </a:endParaRPr>
          </a:p>
        </p:txBody>
      </p:sp>
      <p:sp>
        <p:nvSpPr>
          <p:cNvPr id="11" name="Text Placeholder 10">
            <a:extLst>
              <a:ext uri="{FF2B5EF4-FFF2-40B4-BE49-F238E27FC236}">
                <a16:creationId xmlns:a16="http://schemas.microsoft.com/office/drawing/2014/main" id="{B54AA0D2-0A46-E242-BD40-63BD5EC4776C}"/>
              </a:ext>
            </a:extLst>
          </p:cNvPr>
          <p:cNvSpPr>
            <a:spLocks noGrp="1"/>
          </p:cNvSpPr>
          <p:nvPr>
            <p:ph type="body" sz="quarter" idx="11"/>
          </p:nvPr>
        </p:nvSpPr>
        <p:spPr/>
        <p:txBody>
          <a:bodyPr/>
          <a:lstStyle/>
          <a:p>
            <a:endParaRPr lang="en-US"/>
          </a:p>
        </p:txBody>
      </p:sp>
      <p:sp>
        <p:nvSpPr>
          <p:cNvPr id="12" name="Content Placeholder 11">
            <a:extLst>
              <a:ext uri="{FF2B5EF4-FFF2-40B4-BE49-F238E27FC236}">
                <a16:creationId xmlns:a16="http://schemas.microsoft.com/office/drawing/2014/main" id="{098EDDAA-E311-444D-A4B8-F9333BEE2189}"/>
              </a:ext>
            </a:extLst>
          </p:cNvPr>
          <p:cNvSpPr>
            <a:spLocks noGrp="1"/>
          </p:cNvSpPr>
          <p:nvPr>
            <p:ph sz="quarter" idx="12"/>
          </p:nvPr>
        </p:nvSpPr>
        <p:spPr>
          <a:xfrm>
            <a:off x="4752200" y="1809751"/>
            <a:ext cx="3960000" cy="3634706"/>
          </a:xfrm>
          <a:solidFill>
            <a:schemeClr val="tx1"/>
          </a:solidFill>
        </p:spPr>
        <p:txBody>
          <a:bodyPr lIns="36000" tIns="36000" rIns="36000" bIns="36000">
            <a:normAutofit/>
          </a:bodyPr>
          <a:lstStyle/>
          <a:p>
            <a:pPr lvl="3">
              <a:lnSpc>
                <a:spcPct val="110000"/>
              </a:lnSpc>
              <a:tabLst>
                <a:tab pos="3859213" algn="r"/>
                <a:tab pos="4043363" algn="r"/>
              </a:tabLst>
            </a:pP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consumer</a:t>
            </a:r>
            <a:r>
              <a:rPr lang="en-US" dirty="0">
                <a:solidFill>
                  <a:srgbClr val="F8F8F8"/>
                </a:solidFill>
                <a:latin typeface="Fira Sans Compressed Book" panose="020B0503050000020004" pitchFamily="34" charset="0"/>
              </a:rPr>
              <a:t>(</a:t>
            </a: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arg</a:t>
            </a:r>
            <a:r>
              <a:rPr lang="en-US" dirty="0">
                <a:solidFill>
                  <a:srgbClr val="F8F8F8"/>
                </a:solidFill>
                <a:latin typeface="Fira Sans Compressed Book" panose="020B0503050000020004" pitchFamily="34" charset="0"/>
              </a:rPr>
              <a:t>) {</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loops =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arg</a:t>
            </a:r>
            <a:r>
              <a:rPr lang="en-US" dirty="0">
                <a:solidFill>
                  <a:srgbClr val="F8F8F8"/>
                </a:solidFill>
                <a:latin typeface="Fira Sans Compressed Book" panose="020B0503050000020004" pitchFamily="34" charset="0"/>
              </a:rPr>
              <a:t>);</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for</a:t>
            </a: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&lt; loops;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c1</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if</a:t>
            </a:r>
            <a:r>
              <a:rPr lang="en-US" dirty="0">
                <a:solidFill>
                  <a:srgbClr val="F8F8F8"/>
                </a:solidFill>
                <a:latin typeface="Fira Sans Compressed Book" panose="020B0503050000020004" pitchFamily="34" charset="0"/>
              </a:rPr>
              <a:t> (count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c2</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cond_wait</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cond</a:t>
            </a:r>
            <a:r>
              <a:rPr lang="en-US" dirty="0">
                <a:solidFill>
                  <a:srgbClr val="F8F8F8"/>
                </a:solidFill>
                <a:latin typeface="Fira Sans Compressed Book" panose="020B0503050000020004" pitchFamily="34" charset="0"/>
              </a:rPr>
              <a:t>, &amp;mutex);	</a:t>
            </a:r>
            <a:r>
              <a:rPr lang="en-US" dirty="0">
                <a:solidFill>
                  <a:srgbClr val="AEAEAE"/>
                </a:solidFill>
                <a:latin typeface="Fira Sans Compressed Book" panose="020B0503050000020004" pitchFamily="34" charset="0"/>
              </a:rPr>
              <a:t>// c3</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 = </a:t>
            </a:r>
            <a:r>
              <a:rPr lang="en-US" dirty="0">
                <a:solidFill>
                  <a:srgbClr val="8DA6CE"/>
                </a:solidFill>
                <a:latin typeface="Fira Sans Compressed Book" panose="020B0503050000020004" pitchFamily="34" charset="0"/>
              </a:rPr>
              <a:t>get</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c4</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cond_signal</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cond</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c5</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mutex_unlock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c6</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printf</a:t>
            </a:r>
            <a:r>
              <a:rPr lang="en-US" dirty="0">
                <a:solidFill>
                  <a:srgbClr val="F8F8F8"/>
                </a:solidFill>
                <a:latin typeface="Fira Sans Compressed Book" panose="020B0503050000020004" pitchFamily="34" charset="0"/>
              </a:rPr>
              <a:t>(</a:t>
            </a:r>
            <a:r>
              <a:rPr lang="en-US" dirty="0">
                <a:solidFill>
                  <a:srgbClr val="61CE3C"/>
                </a:solidFill>
                <a:latin typeface="Fira Sans Compressed Book" panose="020B0503050000020004" pitchFamily="34" charset="0"/>
              </a:rPr>
              <a:t>"</a:t>
            </a:r>
            <a:r>
              <a:rPr lang="en-US" dirty="0">
                <a:solidFill>
                  <a:srgbClr val="FF6400"/>
                </a:solidFill>
                <a:latin typeface="Fira Sans Compressed Book" panose="020B0503050000020004" pitchFamily="34" charset="0"/>
              </a:rPr>
              <a:t>%d</a:t>
            </a:r>
            <a:r>
              <a:rPr lang="en-US" dirty="0">
                <a:solidFill>
                  <a:srgbClr val="D8FA3C"/>
                </a:solidFill>
                <a:latin typeface="Fira Sans Compressed Book" panose="020B0503050000020004" pitchFamily="34" charset="0"/>
              </a:rPr>
              <a:t>\n</a:t>
            </a:r>
            <a:r>
              <a:rPr lang="en-US" dirty="0">
                <a:solidFill>
                  <a:srgbClr val="61CE3C"/>
                </a:solidFill>
                <a:latin typeface="Fira Sans Compressed Book" panose="020B0503050000020004" pitchFamily="34" charset="0"/>
              </a:rPr>
              <a: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return</a:t>
            </a:r>
            <a:r>
              <a:rPr lang="en-US" dirty="0">
                <a:solidFill>
                  <a:srgbClr val="F8F8F8"/>
                </a:solidFill>
                <a:latin typeface="Fira Sans Compressed Book" panose="020B0503050000020004" pitchFamily="34" charset="0"/>
              </a:rPr>
              <a:t> </a:t>
            </a:r>
            <a:r>
              <a:rPr lang="en-US" dirty="0">
                <a:solidFill>
                  <a:srgbClr val="D8FA3C"/>
                </a:solidFill>
                <a:latin typeface="Fira Sans Compressed Book" panose="020B0503050000020004" pitchFamily="34" charset="0"/>
              </a:rPr>
              <a:t>NULL</a:t>
            </a:r>
            <a:r>
              <a:rPr lang="en-US" dirty="0">
                <a:solidFill>
                  <a:srgbClr val="F8F8F8"/>
                </a:solidFill>
                <a:latin typeface="Fira Sans Compressed Book" panose="020B0503050000020004" pitchFamily="34" charset="0"/>
              </a:rPr>
              <a:t>;</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a:t>
            </a:r>
          </a:p>
        </p:txBody>
      </p:sp>
      <p:sp>
        <p:nvSpPr>
          <p:cNvPr id="2" name="TextBox 1">
            <a:extLst>
              <a:ext uri="{FF2B5EF4-FFF2-40B4-BE49-F238E27FC236}">
                <a16:creationId xmlns:a16="http://schemas.microsoft.com/office/drawing/2014/main" id="{A89FCC48-C9A1-5845-B97E-D972048AC3BA}"/>
              </a:ext>
            </a:extLst>
          </p:cNvPr>
          <p:cNvSpPr txBox="1"/>
          <p:nvPr/>
        </p:nvSpPr>
        <p:spPr>
          <a:xfrm>
            <a:off x="334857" y="5640958"/>
            <a:ext cx="7276351" cy="461665"/>
          </a:xfrm>
          <a:prstGeom prst="rect">
            <a:avLst/>
          </a:prstGeom>
          <a:noFill/>
        </p:spPr>
        <p:txBody>
          <a:bodyPr wrap="none" rtlCol="0">
            <a:spAutoFit/>
          </a:bodyPr>
          <a:lstStyle/>
          <a:p>
            <a:pPr marL="266612" indent="-266612" algn="l" defTabSz="914047" eaLnBrk="1" hangingPunct="1">
              <a:spcBef>
                <a:spcPts val="1800"/>
              </a:spcBef>
              <a:spcAft>
                <a:spcPts val="0"/>
              </a:spcAft>
              <a:buClr>
                <a:schemeClr val="accent2"/>
              </a:buClr>
              <a:buSzPct val="100000"/>
              <a:buFont typeface="Wingdings" panose="05000000000000000000" pitchFamily="2" charset="2"/>
              <a:buChar char="§"/>
            </a:pPr>
            <a:r>
              <a:rPr lang="en-US" sz="2400" spc="-50" dirty="0">
                <a:latin typeface="+mn-lt"/>
              </a:rPr>
              <a:t>Let us do a thread trace to examine the behavior of this proposal.</a:t>
            </a:r>
          </a:p>
        </p:txBody>
      </p:sp>
    </p:spTree>
    <p:extLst>
      <p:ext uri="{BB962C8B-B14F-4D97-AF65-F5344CB8AC3E}">
        <p14:creationId xmlns:p14="http://schemas.microsoft.com/office/powerpoint/2010/main" val="4582638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FECA58-F9FA-A344-BAFD-F52DCA3CCE2B}"/>
              </a:ext>
            </a:extLst>
          </p:cNvPr>
          <p:cNvSpPr>
            <a:spLocks noGrp="1"/>
          </p:cNvSpPr>
          <p:nvPr>
            <p:ph type="title"/>
          </p:nvPr>
        </p:nvSpPr>
        <p:spPr/>
        <p:txBody>
          <a:bodyPr/>
          <a:lstStyle/>
          <a:p>
            <a:r>
              <a:rPr lang="en-US" sz="4000" dirty="0"/>
              <a:t>Thread trace of version 2 with 2 consumers</a:t>
            </a:r>
          </a:p>
        </p:txBody>
      </p:sp>
      <p:sp>
        <p:nvSpPr>
          <p:cNvPr id="6" name="Text Placeholder 5">
            <a:extLst>
              <a:ext uri="{FF2B5EF4-FFF2-40B4-BE49-F238E27FC236}">
                <a16:creationId xmlns:a16="http://schemas.microsoft.com/office/drawing/2014/main" id="{531DCDD0-621A-B541-8AB7-CFCCD7E0E5AC}"/>
              </a:ext>
            </a:extLst>
          </p:cNvPr>
          <p:cNvSpPr>
            <a:spLocks noGrp="1"/>
          </p:cNvSpPr>
          <p:nvPr>
            <p:ph type="body" sz="quarter" idx="11"/>
          </p:nvPr>
        </p:nvSpPr>
        <p:spPr/>
        <p:txBody>
          <a:bodyPr/>
          <a:lstStyle/>
          <a:p>
            <a:endParaRPr lang="en-US"/>
          </a:p>
        </p:txBody>
      </p:sp>
      <p:graphicFrame>
        <p:nvGraphicFramePr>
          <p:cNvPr id="9" name="Content Placeholder 8">
            <a:extLst>
              <a:ext uri="{FF2B5EF4-FFF2-40B4-BE49-F238E27FC236}">
                <a16:creationId xmlns:a16="http://schemas.microsoft.com/office/drawing/2014/main" id="{AC069C13-CEE9-C94B-A0D3-D6A2907E6330}"/>
              </a:ext>
            </a:extLst>
          </p:cNvPr>
          <p:cNvGraphicFramePr>
            <a:graphicFrameLocks noGrp="1"/>
          </p:cNvGraphicFramePr>
          <p:nvPr>
            <p:ph sz="quarter" idx="10"/>
            <p:extLst>
              <p:ext uri="{D42A27DB-BD31-4B8C-83A1-F6EECF244321}">
                <p14:modId xmlns:p14="http://schemas.microsoft.com/office/powerpoint/2010/main" val="1226359937"/>
              </p:ext>
            </p:extLst>
          </p:nvPr>
        </p:nvGraphicFramePr>
        <p:xfrm>
          <a:off x="431800" y="1379538"/>
          <a:ext cx="8280401" cy="5168145"/>
        </p:xfrm>
        <a:graphic>
          <a:graphicData uri="http://schemas.openxmlformats.org/drawingml/2006/table">
            <a:tbl>
              <a:tblPr firstRow="1" bandRow="1">
                <a:tableStyleId>{793D81CF-94F2-401A-BA57-92F5A7B2D0C5}</a:tableStyleId>
              </a:tblPr>
              <a:tblGrid>
                <a:gridCol w="475266">
                  <a:extLst>
                    <a:ext uri="{9D8B030D-6E8A-4147-A177-3AD203B41FA5}">
                      <a16:colId xmlns:a16="http://schemas.microsoft.com/office/drawing/2014/main" val="20000"/>
                    </a:ext>
                  </a:extLst>
                </a:gridCol>
                <a:gridCol w="504663">
                  <a:extLst>
                    <a:ext uri="{9D8B030D-6E8A-4147-A177-3AD203B41FA5}">
                      <a16:colId xmlns:a16="http://schemas.microsoft.com/office/drawing/2014/main" val="20001"/>
                    </a:ext>
                  </a:extLst>
                </a:gridCol>
                <a:gridCol w="1024026">
                  <a:extLst>
                    <a:ext uri="{9D8B030D-6E8A-4147-A177-3AD203B41FA5}">
                      <a16:colId xmlns:a16="http://schemas.microsoft.com/office/drawing/2014/main" val="20002"/>
                    </a:ext>
                  </a:extLst>
                </a:gridCol>
                <a:gridCol w="504663">
                  <a:extLst>
                    <a:ext uri="{9D8B030D-6E8A-4147-A177-3AD203B41FA5}">
                      <a16:colId xmlns:a16="http://schemas.microsoft.com/office/drawing/2014/main" val="20003"/>
                    </a:ext>
                  </a:extLst>
                </a:gridCol>
                <a:gridCol w="1019127">
                  <a:extLst>
                    <a:ext uri="{9D8B030D-6E8A-4147-A177-3AD203B41FA5}">
                      <a16:colId xmlns:a16="http://schemas.microsoft.com/office/drawing/2014/main" val="20004"/>
                    </a:ext>
                  </a:extLst>
                </a:gridCol>
                <a:gridCol w="455667">
                  <a:extLst>
                    <a:ext uri="{9D8B030D-6E8A-4147-A177-3AD203B41FA5}">
                      <a16:colId xmlns:a16="http://schemas.microsoft.com/office/drawing/2014/main" val="20005"/>
                    </a:ext>
                  </a:extLst>
                </a:gridCol>
                <a:gridCol w="1004427">
                  <a:extLst>
                    <a:ext uri="{9D8B030D-6E8A-4147-A177-3AD203B41FA5}">
                      <a16:colId xmlns:a16="http://schemas.microsoft.com/office/drawing/2014/main" val="20006"/>
                    </a:ext>
                  </a:extLst>
                </a:gridCol>
                <a:gridCol w="788843">
                  <a:extLst>
                    <a:ext uri="{9D8B030D-6E8A-4147-A177-3AD203B41FA5}">
                      <a16:colId xmlns:a16="http://schemas.microsoft.com/office/drawing/2014/main" val="20007"/>
                    </a:ext>
                  </a:extLst>
                </a:gridCol>
                <a:gridCol w="2503719">
                  <a:extLst>
                    <a:ext uri="{9D8B030D-6E8A-4147-A177-3AD203B41FA5}">
                      <a16:colId xmlns:a16="http://schemas.microsoft.com/office/drawing/2014/main" val="20008"/>
                    </a:ext>
                  </a:extLst>
                </a:gridCol>
              </a:tblGrid>
              <a:tr h="274533">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dirty="0">
                          <a:solidFill>
                            <a:schemeClr val="bg1"/>
                          </a:solidFill>
                          <a:latin typeface="Fira Sans Condensed Book" panose="020B0503050000020004" pitchFamily="34" charset="77"/>
                        </a:rPr>
                        <a:t>t</a:t>
                      </a:r>
                    </a:p>
                  </a:txBody>
                  <a:tcPr marL="36000" marR="216000" marT="0" marB="0" anchor="ctr">
                    <a:lnL w="6350" cap="flat" cmpd="sng" algn="ctr">
                      <a:noFill/>
                      <a:prstDash val="solid"/>
                      <a:round/>
                      <a:headEnd type="none" w="med" len="med"/>
                      <a:tailEnd type="none" w="med" len="med"/>
                    </a:lnL>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2921" algn="r"/>
                      <a:r>
                        <a:rPr lang="en-US" sz="1600" b="0" i="0" dirty="0">
                          <a:solidFill>
                            <a:schemeClr val="bg1"/>
                          </a:solidFill>
                          <a:latin typeface="Fira Sans Condensed Book" panose="020B0503050000020004" pitchFamily="34" charset="77"/>
                        </a:rPr>
                        <a:t>T</a:t>
                      </a:r>
                      <a:r>
                        <a:rPr lang="en-US" sz="1600" b="0" i="0" baseline="-25000" dirty="0">
                          <a:solidFill>
                            <a:schemeClr val="bg1"/>
                          </a:solidFill>
                          <a:latin typeface="Fira Sans Condensed Book" panose="020B0503050000020004" pitchFamily="34" charset="77"/>
                        </a:rPr>
                        <a:t>C1</a:t>
                      </a:r>
                      <a:endParaRPr lang="en-US" sz="1600" b="0" i="0" dirty="0">
                        <a:solidFill>
                          <a:schemeClr val="bg1"/>
                        </a:solidFill>
                        <a:latin typeface="Fira Sans Condensed Book" panose="020B0503050000020004" pitchFamily="34" charset="77"/>
                      </a:endParaRPr>
                    </a:p>
                  </a:txBody>
                  <a:tcPr marL="0" marR="108000" marT="0" marB="0" anchor="ct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dirty="0">
                          <a:solidFill>
                            <a:schemeClr val="bg1"/>
                          </a:solidFill>
                          <a:latin typeface="Fira Sans Condensed Book" panose="020B0503050000020004" pitchFamily="34" charset="77"/>
                        </a:rPr>
                        <a:t>State</a:t>
                      </a:r>
                    </a:p>
                  </a:txBody>
                  <a:tcPr marL="0" marR="0" marT="0" marB="0" anchor="ct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3556" algn="r"/>
                      <a:r>
                        <a:rPr lang="en-US" sz="1600" b="0" i="0" dirty="0">
                          <a:solidFill>
                            <a:schemeClr val="bg1"/>
                          </a:solidFill>
                          <a:latin typeface="Fira Sans Condensed Book" panose="020B0503050000020004" pitchFamily="34" charset="77"/>
                        </a:rPr>
                        <a:t>T</a:t>
                      </a:r>
                      <a:r>
                        <a:rPr lang="en-US" sz="1600" b="0" i="0" baseline="-25000" dirty="0">
                          <a:solidFill>
                            <a:schemeClr val="bg1"/>
                          </a:solidFill>
                          <a:latin typeface="Fira Sans Condensed Book" panose="020B0503050000020004" pitchFamily="34" charset="77"/>
                        </a:rPr>
                        <a:t>C2</a:t>
                      </a:r>
                      <a:endParaRPr lang="en-US" sz="1600" b="0" i="0" dirty="0">
                        <a:solidFill>
                          <a:schemeClr val="bg1"/>
                        </a:solidFill>
                        <a:latin typeface="Fira Sans Condensed Book" panose="020B0503050000020004" pitchFamily="34" charset="77"/>
                      </a:endParaRPr>
                    </a:p>
                  </a:txBody>
                  <a:tcPr marL="0" marR="108000" marT="0" marB="0" anchor="ct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dirty="0">
                          <a:solidFill>
                            <a:schemeClr val="bg1"/>
                          </a:solidFill>
                          <a:latin typeface="Fira Sans Condensed Book" panose="020B0503050000020004" pitchFamily="34" charset="77"/>
                        </a:rPr>
                        <a:t>State</a:t>
                      </a:r>
                    </a:p>
                  </a:txBody>
                  <a:tcPr marL="0" marR="0" marT="0" marB="0" anchor="ct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0772" algn="r"/>
                      <a:r>
                        <a:rPr lang="en-US" sz="1600" b="0" i="0" dirty="0">
                          <a:solidFill>
                            <a:schemeClr val="bg1"/>
                          </a:solidFill>
                          <a:latin typeface="Fira Sans Condensed Book" panose="020B0503050000020004" pitchFamily="34" charset="77"/>
                        </a:rPr>
                        <a:t>T</a:t>
                      </a:r>
                      <a:r>
                        <a:rPr lang="en-US" sz="1600" b="0" i="0" baseline="-25000" dirty="0">
                          <a:solidFill>
                            <a:schemeClr val="bg1"/>
                          </a:solidFill>
                          <a:latin typeface="Fira Sans Condensed Book" panose="020B0503050000020004" pitchFamily="34" charset="77"/>
                        </a:rPr>
                        <a:t>P</a:t>
                      </a:r>
                    </a:p>
                  </a:txBody>
                  <a:tcPr marL="0" marR="108000" marT="0" marB="0" anchor="ct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solidFill>
                            <a:schemeClr val="bg1"/>
                          </a:solidFill>
                          <a:latin typeface="Fira Sans Condensed Book" panose="020B0503050000020004" pitchFamily="34" charset="77"/>
                        </a:rPr>
                        <a:t>State</a:t>
                      </a:r>
                    </a:p>
                  </a:txBody>
                  <a:tcPr marL="0" marR="0" marT="0" marB="0" anchor="ct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dirty="0">
                          <a:solidFill>
                            <a:schemeClr val="bg1"/>
                          </a:solidFill>
                          <a:latin typeface="Fira Sans Condensed Book" panose="020B0503050000020004" pitchFamily="34" charset="77"/>
                        </a:rPr>
                        <a:t>count</a:t>
                      </a:r>
                    </a:p>
                  </a:txBody>
                  <a:tcPr marL="0" marR="0" marT="0" marB="0" anchor="ct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solidFill>
                            <a:schemeClr val="bg1"/>
                          </a:solidFill>
                          <a:latin typeface="Fira Sans Condensed Book" panose="020B0503050000020004" pitchFamily="34" charset="77"/>
                        </a:rPr>
                        <a:t>Comment</a:t>
                      </a:r>
                    </a:p>
                  </a:txBody>
                  <a:tcPr marL="0" marR="0" marT="0" marB="0"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245635">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dirty="0">
                          <a:latin typeface="Fira Sans Condensed Book" panose="020B0503050000020004" pitchFamily="34" charset="77"/>
                        </a:rPr>
                        <a:t>1</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2921" algn="r"/>
                      <a:r>
                        <a:rPr lang="en-US" sz="1600" b="0" i="0" dirty="0">
                          <a:latin typeface="Fira Sans Condensed Book" panose="020B0503050000020004" pitchFamily="34" charset="77"/>
                        </a:rPr>
                        <a:t>c1</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dirty="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dirty="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236002">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dirty="0">
                          <a:latin typeface="Fira Sans Condensed Book" panose="020B0503050000020004" pitchFamily="34" charset="77"/>
                        </a:rPr>
                        <a:t>2</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2921" algn="r"/>
                      <a:r>
                        <a:rPr lang="en-US" sz="1600" b="0" i="0" dirty="0">
                          <a:latin typeface="Fira Sans Condensed Book" panose="020B0503050000020004" pitchFamily="34" charset="77"/>
                        </a:rPr>
                        <a:t>c2</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dirty="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245635">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3</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2921" algn="r"/>
                      <a:r>
                        <a:rPr lang="en-US" sz="1600" b="0" i="0">
                          <a:latin typeface="Fira Sans Condensed Book" panose="020B0503050000020004" pitchFamily="34" charset="77"/>
                        </a:rPr>
                        <a:t>c3</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Asleep</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latin typeface="Fira Sans Condensed Book" panose="020B0503050000020004" pitchFamily="34" charset="77"/>
                        </a:rPr>
                        <a:t>Buffer empty; must sleep</a:t>
                      </a: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245635">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4</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Asleep</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0772" algn="r"/>
                      <a:r>
                        <a:rPr lang="en-US" sz="1600" b="0" i="0" dirty="0">
                          <a:latin typeface="Fira Sans Condensed Book" panose="020B0503050000020004" pitchFamily="34" charset="77"/>
                        </a:rPr>
                        <a:t>p1</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dirty="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5</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dirty="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Asleep</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0772" algn="r"/>
                      <a:r>
                        <a:rPr lang="en-US" sz="1600" b="0" i="0">
                          <a:latin typeface="Fira Sans Condensed Book" panose="020B0503050000020004" pitchFamily="34" charset="77"/>
                        </a:rPr>
                        <a:t>p2</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dirty="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5"/>
                  </a:ext>
                </a:extLst>
              </a:tr>
              <a:tr h="236002">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6</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Asleep</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0772" algn="r"/>
                      <a:r>
                        <a:rPr lang="en-US" sz="1600" b="0" i="0">
                          <a:latin typeface="Fira Sans Condensed Book" panose="020B0503050000020004" pitchFamily="34" charset="77"/>
                        </a:rPr>
                        <a:t>p4</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1</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latin typeface="Fira Sans Condensed Book" panose="020B0503050000020004" pitchFamily="34" charset="77"/>
                        </a:rPr>
                        <a:t>Buffer now full</a:t>
                      </a: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6"/>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7</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0772" algn="r"/>
                      <a:r>
                        <a:rPr lang="en-US" sz="1600" b="0" i="0">
                          <a:latin typeface="Fira Sans Condensed Book" panose="020B0503050000020004" pitchFamily="34" charset="77"/>
                        </a:rPr>
                        <a:t>p5</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1</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latin typeface="Fira Sans Condensed Book" panose="020B0503050000020004" pitchFamily="34" charset="77"/>
                        </a:rPr>
                        <a:t>T</a:t>
                      </a:r>
                      <a:r>
                        <a:rPr lang="en-US" sz="1600" b="0" i="0" baseline="-25000" dirty="0">
                          <a:latin typeface="Fira Sans Condensed Book" panose="020B0503050000020004" pitchFamily="34" charset="77"/>
                        </a:rPr>
                        <a:t>C1</a:t>
                      </a:r>
                      <a:r>
                        <a:rPr lang="en-US" sz="1600" b="0" i="0" dirty="0">
                          <a:latin typeface="Fira Sans Condensed Book" panose="020B0503050000020004" pitchFamily="34" charset="77"/>
                        </a:rPr>
                        <a:t> awoken</a:t>
                      </a: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7"/>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8</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0772" algn="r"/>
                      <a:r>
                        <a:rPr lang="en-US" sz="1600" b="0" i="0" dirty="0">
                          <a:latin typeface="Fira Sans Condensed Book" panose="020B0503050000020004" pitchFamily="34" charset="77"/>
                        </a:rPr>
                        <a:t>p6</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1</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dirty="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8"/>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9</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0772" algn="r"/>
                      <a:r>
                        <a:rPr lang="en-US" sz="1600" b="0" i="0" dirty="0">
                          <a:latin typeface="Fira Sans Condensed Book" panose="020B0503050000020004" pitchFamily="34" charset="77"/>
                        </a:rPr>
                        <a:t>p1</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1</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dirty="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9"/>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10</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0772" algn="r"/>
                      <a:r>
                        <a:rPr lang="en-US" sz="1600" b="0" i="0">
                          <a:latin typeface="Fira Sans Condensed Book" panose="020B0503050000020004" pitchFamily="34" charset="77"/>
                        </a:rPr>
                        <a:t>p2</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1</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0"/>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11</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0772" algn="r"/>
                      <a:r>
                        <a:rPr lang="en-US" sz="1600" b="0" i="0">
                          <a:latin typeface="Fira Sans Condensed Book" panose="020B0503050000020004" pitchFamily="34" charset="77"/>
                        </a:rPr>
                        <a:t>p3</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Asleep</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1</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latin typeface="Fira Sans Condensed Book" panose="020B0503050000020004" pitchFamily="34" charset="77"/>
                        </a:rPr>
                        <a:t>Buffer full; must sleep</a:t>
                      </a: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1"/>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12</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3556" algn="r"/>
                      <a:r>
                        <a:rPr lang="en-US" sz="1600" b="0" i="0" dirty="0">
                          <a:latin typeface="Fira Sans Condensed Book" panose="020B0503050000020004" pitchFamily="34" charset="77"/>
                        </a:rPr>
                        <a:t>c1</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Asleep</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1</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latin typeface="Fira Sans Condensed Book" panose="020B0503050000020004" pitchFamily="34" charset="77"/>
                        </a:rPr>
                        <a:t>T</a:t>
                      </a:r>
                      <a:r>
                        <a:rPr lang="en-US" sz="1600" b="0" i="0" baseline="-25000" dirty="0">
                          <a:latin typeface="Fira Sans Condensed Book" panose="020B0503050000020004" pitchFamily="34" charset="77"/>
                        </a:rPr>
                        <a:t>C2</a:t>
                      </a:r>
                      <a:r>
                        <a:rPr lang="en-US" sz="1600" b="0" i="0" dirty="0">
                          <a:latin typeface="Fira Sans Condensed Book" panose="020B0503050000020004" pitchFamily="34" charset="77"/>
                        </a:rPr>
                        <a:t> sneaks in ...</a:t>
                      </a: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2"/>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13</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3556" algn="r"/>
                      <a:r>
                        <a:rPr lang="en-US" sz="1600" b="0" i="0">
                          <a:latin typeface="Fira Sans Condensed Book" panose="020B0503050000020004" pitchFamily="34" charset="77"/>
                        </a:rPr>
                        <a:t>c2</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Asleep</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1</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dirty="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3"/>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14</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3556" algn="r"/>
                      <a:r>
                        <a:rPr lang="en-US" sz="1600" b="0" i="0">
                          <a:latin typeface="Fira Sans Condensed Book" panose="020B0503050000020004" pitchFamily="34" charset="77"/>
                        </a:rPr>
                        <a:t>c4</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Asleep</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latin typeface="Fira Sans Condensed Book" panose="020B0503050000020004" pitchFamily="34" charset="77"/>
                        </a:rPr>
                        <a:t>... and grabs the data</a:t>
                      </a: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4"/>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15</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3556" algn="r"/>
                      <a:r>
                        <a:rPr lang="en-US" sz="1600" b="0" i="0">
                          <a:latin typeface="Fira Sans Condensed Book" panose="020B0503050000020004" pitchFamily="34" charset="77"/>
                        </a:rPr>
                        <a:t>c5</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latin typeface="Fira Sans Condensed Book" panose="020B0503050000020004" pitchFamily="34" charset="77"/>
                        </a:rPr>
                        <a:t>T</a:t>
                      </a:r>
                      <a:r>
                        <a:rPr lang="en-US" sz="1600" b="0" i="0" baseline="-25000" dirty="0">
                          <a:latin typeface="Fira Sans Condensed Book" panose="020B0503050000020004" pitchFamily="34" charset="77"/>
                        </a:rPr>
                        <a:t>P</a:t>
                      </a:r>
                      <a:r>
                        <a:rPr lang="en-US" sz="1600" b="0" i="0" dirty="0">
                          <a:latin typeface="Fira Sans Condensed Book" panose="020B0503050000020004" pitchFamily="34" charset="77"/>
                        </a:rPr>
                        <a:t> awoken</a:t>
                      </a: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5"/>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16</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3556" algn="r"/>
                      <a:r>
                        <a:rPr lang="en-US" sz="1600" b="0" i="0">
                          <a:latin typeface="Fira Sans Condensed Book" panose="020B0503050000020004" pitchFamily="34" charset="77"/>
                        </a:rPr>
                        <a:t>c6</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6"/>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17</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3556" algn="r"/>
                      <a:r>
                        <a:rPr lang="en-US" sz="1600" b="0" i="0" dirty="0">
                          <a:latin typeface="Fira Sans Condensed Book" panose="020B0503050000020004" pitchFamily="34" charset="77"/>
                        </a:rPr>
                        <a:t>c1</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dirty="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7"/>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18</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3556" algn="r"/>
                      <a:r>
                        <a:rPr lang="en-US" sz="1600" b="0" i="0">
                          <a:latin typeface="Fira Sans Condensed Book" panose="020B0503050000020004" pitchFamily="34" charset="77"/>
                        </a:rPr>
                        <a:t>c2</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l"/>
                      <a:endParaRPr sz="1600" b="0" i="0" dirty="0">
                        <a:latin typeface="Fira Sans Condensed Book" panose="020B0503050000020004" pitchFamily="34" charset="77"/>
                      </a:endParaRP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8"/>
                  </a:ext>
                </a:extLst>
              </a:tr>
              <a:tr h="240818">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a:latin typeface="Fira Sans Condensed Book" panose="020B0503050000020004" pitchFamily="34" charset="77"/>
                        </a:rPr>
                        <a:t>19</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3556" algn="r"/>
                      <a:r>
                        <a:rPr lang="en-US" sz="1600" b="0" i="0">
                          <a:latin typeface="Fira Sans Condensed Book" panose="020B0503050000020004" pitchFamily="34" charset="77"/>
                        </a:rPr>
                        <a:t>c3</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88900" indent="4191" algn="l"/>
                      <a:r>
                        <a:rPr lang="en-US" sz="1600" b="0" i="0" dirty="0">
                          <a:latin typeface="Fira Sans Condensed Book" panose="020B0503050000020004" pitchFamily="34" charset="77"/>
                        </a:rPr>
                        <a:t>Asleep</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algn="r"/>
                      <a:endParaRPr sz="1600" b="0" i="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423" algn="l"/>
                      <a:r>
                        <a:rPr lang="en-US" sz="1600" b="0" i="0">
                          <a:latin typeface="Fira Sans Condensed Book" panose="020B0503050000020004" pitchFamily="34" charset="77"/>
                        </a:rPr>
                        <a:t>Ready</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latin typeface="Fira Sans Condensed Book" panose="020B0503050000020004" pitchFamily="34" charset="77"/>
                        </a:rPr>
                        <a:t>Buffer empty; must sleep</a:t>
                      </a: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19"/>
                  </a:ext>
                </a:extLst>
              </a:tr>
              <a:tr h="255267">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r"/>
                      <a:r>
                        <a:rPr lang="en-US" sz="1600" b="0" i="0" dirty="0">
                          <a:latin typeface="Fira Sans Condensed Book" panose="020B0503050000020004" pitchFamily="34" charset="77"/>
                        </a:rPr>
                        <a:t>20</a:t>
                      </a:r>
                    </a:p>
                  </a:txBody>
                  <a:tcPr marL="36000" marR="216000" marT="0" marB="0" anchor="ctr">
                    <a:lnL w="6350" cap="flat" cmpd="sng" algn="ctr">
                      <a:noFill/>
                      <a:prstDash val="solid"/>
                      <a:round/>
                      <a:headEnd type="none" w="med" len="med"/>
                      <a:tailEnd type="none" w="med" len="med"/>
                    </a:lnL>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2921" algn="r"/>
                      <a:r>
                        <a:rPr lang="en-US" sz="1600" b="0" i="0" dirty="0">
                          <a:latin typeface="Fira Sans Condensed Book" panose="020B0503050000020004" pitchFamily="34" charset="77"/>
                        </a:rPr>
                        <a:t>c4</a:t>
                      </a: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101600" indent="-5461" algn="l"/>
                      <a:r>
                        <a:rPr lang="en-US" sz="1600" b="0" i="0" dirty="0">
                          <a:latin typeface="Fira Sans Condensed Book" panose="020B0503050000020004" pitchFamily="34" charset="77"/>
                        </a:rPr>
                        <a:t>Running</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L="406400" indent="508" algn="r"/>
                      <a:endParaRPr lang="en-US" sz="1600" b="0" i="0" dirty="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p>
                      <a:pPr marL="90488" indent="0">
                        <a:tabLst/>
                      </a:pPr>
                      <a:r>
                        <a:rPr lang="en-US" sz="1600" b="0" i="0" kern="1200" dirty="0">
                          <a:solidFill>
                            <a:schemeClr val="tx1"/>
                          </a:solidFill>
                          <a:latin typeface="Fira Sans Condensed Book" panose="020B0503050000020004" pitchFamily="34" charset="77"/>
                          <a:ea typeface="+mn-ea"/>
                          <a:cs typeface="+mn-cs"/>
                        </a:rPr>
                        <a:t>Ready</a:t>
                      </a:r>
                      <a:endParaRPr sz="1600" b="0" i="0" kern="1200" dirty="0">
                        <a:solidFill>
                          <a:schemeClr val="tx1"/>
                        </a:solidFill>
                        <a:latin typeface="Fira Sans Condensed Book" panose="020B0503050000020004" pitchFamily="34" charset="77"/>
                        <a:ea typeface="+mn-ea"/>
                        <a:cs typeface="+mn-cs"/>
                      </a:endParaRP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marR="165100" indent="0" algn="r"/>
                      <a:endParaRPr lang="en-US" sz="1600" b="0" i="0" dirty="0">
                        <a:latin typeface="Fira Sans Condensed Book" panose="020B0503050000020004" pitchFamily="34" charset="77"/>
                      </a:endParaRPr>
                    </a:p>
                  </a:txBody>
                  <a:tcPr marL="0" marR="10800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p>
                      <a:pPr marL="90488" marR="0" indent="0" algn="l" defTabSz="914047" rtl="0" eaLnBrk="1" fontAlgn="auto" latinLnBrk="0" hangingPunct="1">
                        <a:lnSpc>
                          <a:spcPct val="100000"/>
                        </a:lnSpc>
                        <a:spcBef>
                          <a:spcPts val="0"/>
                        </a:spcBef>
                        <a:spcAft>
                          <a:spcPts val="0"/>
                        </a:spcAft>
                        <a:buClrTx/>
                        <a:buSzTx/>
                        <a:buFontTx/>
                        <a:buNone/>
                        <a:tabLst/>
                        <a:defRPr/>
                      </a:pPr>
                      <a:r>
                        <a:rPr lang="en-US" sz="1600" b="0" i="0" kern="1200" noProof="0" dirty="0">
                          <a:solidFill>
                            <a:schemeClr val="tx1"/>
                          </a:solidFill>
                          <a:latin typeface="Fira Sans Condensed Book" panose="020B0503050000020004" pitchFamily="34" charset="77"/>
                          <a:ea typeface="+mn-ea"/>
                          <a:cs typeface="+mn-cs"/>
                        </a:rPr>
                        <a:t>Ready</a:t>
                      </a:r>
                      <a:endParaRPr sz="1600" b="0" i="0" kern="1200" dirty="0">
                        <a:solidFill>
                          <a:schemeClr val="tx1"/>
                        </a:solidFill>
                        <a:latin typeface="Fira Sans Condensed Book" panose="020B0503050000020004" pitchFamily="34" charset="77"/>
                        <a:ea typeface="+mn-ea"/>
                        <a:cs typeface="+mn-cs"/>
                      </a:endParaRP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0" algn="ctr"/>
                      <a:r>
                        <a:rPr lang="en-US" sz="1600" b="0" i="0" dirty="0">
                          <a:latin typeface="Fira Sans Condensed Book" panose="020B0503050000020004" pitchFamily="34" charset="77"/>
                        </a:rPr>
                        <a:t>0</a:t>
                      </a:r>
                    </a:p>
                  </a:txBody>
                  <a:tcPr marL="0" marR="0" marT="0" marB="0" anchor="ct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tc>
                  <a:txBody>
                    <a:bodyPr/>
                    <a:lstStyle>
                      <a:lvl1pPr marL="0" algn="l" defTabSz="914047" rtl="0" eaLnBrk="1" latinLnBrk="0" hangingPunct="1">
                        <a:defRPr sz="1800" kern="1200">
                          <a:solidFill>
                            <a:schemeClr val="tx1"/>
                          </a:solidFill>
                          <a:latin typeface="Calibri"/>
                        </a:defRPr>
                      </a:lvl1pPr>
                      <a:lvl2pPr marL="457024" algn="l" defTabSz="914047" rtl="0" eaLnBrk="1" latinLnBrk="0" hangingPunct="1">
                        <a:defRPr sz="1800" kern="1200">
                          <a:solidFill>
                            <a:schemeClr val="tx1"/>
                          </a:solidFill>
                          <a:latin typeface="Calibri"/>
                        </a:defRPr>
                      </a:lvl2pPr>
                      <a:lvl3pPr marL="914047" algn="l" defTabSz="914047" rtl="0" eaLnBrk="1" latinLnBrk="0" hangingPunct="1">
                        <a:defRPr sz="1800" kern="1200">
                          <a:solidFill>
                            <a:schemeClr val="tx1"/>
                          </a:solidFill>
                          <a:latin typeface="Calibri"/>
                        </a:defRPr>
                      </a:lvl3pPr>
                      <a:lvl4pPr marL="1371074" algn="l" defTabSz="914047" rtl="0" eaLnBrk="1" latinLnBrk="0" hangingPunct="1">
                        <a:defRPr sz="1800" kern="1200">
                          <a:solidFill>
                            <a:schemeClr val="tx1"/>
                          </a:solidFill>
                          <a:latin typeface="Calibri"/>
                        </a:defRPr>
                      </a:lvl4pPr>
                      <a:lvl5pPr marL="1828098" algn="l" defTabSz="914047" rtl="0" eaLnBrk="1" latinLnBrk="0" hangingPunct="1">
                        <a:defRPr sz="1800" kern="1200">
                          <a:solidFill>
                            <a:schemeClr val="tx1"/>
                          </a:solidFill>
                          <a:latin typeface="Calibri"/>
                        </a:defRPr>
                      </a:lvl5pPr>
                      <a:lvl6pPr marL="2285121" algn="l" defTabSz="914047" rtl="0" eaLnBrk="1" latinLnBrk="0" hangingPunct="1">
                        <a:defRPr sz="1800" kern="1200">
                          <a:solidFill>
                            <a:schemeClr val="tx1"/>
                          </a:solidFill>
                          <a:latin typeface="Calibri"/>
                        </a:defRPr>
                      </a:lvl6pPr>
                      <a:lvl7pPr marL="2742148" algn="l" defTabSz="914047" rtl="0" eaLnBrk="1" latinLnBrk="0" hangingPunct="1">
                        <a:defRPr sz="1800" kern="1200">
                          <a:solidFill>
                            <a:schemeClr val="tx1"/>
                          </a:solidFill>
                          <a:latin typeface="Calibri"/>
                        </a:defRPr>
                      </a:lvl7pPr>
                      <a:lvl8pPr marL="3199169" algn="l" defTabSz="914047" rtl="0" eaLnBrk="1" latinLnBrk="0" hangingPunct="1">
                        <a:defRPr sz="1800" kern="1200">
                          <a:solidFill>
                            <a:schemeClr val="tx1"/>
                          </a:solidFill>
                          <a:latin typeface="Calibri"/>
                        </a:defRPr>
                      </a:lvl8pPr>
                      <a:lvl9pPr marL="3656196" algn="l" defTabSz="914047" rtl="0" eaLnBrk="1" latinLnBrk="0" hangingPunct="1">
                        <a:defRPr sz="1800" kern="1200">
                          <a:solidFill>
                            <a:schemeClr val="tx1"/>
                          </a:solidFill>
                          <a:latin typeface="Calibri"/>
                        </a:defRPr>
                      </a:lvl9pPr>
                    </a:lstStyle>
                    <a:p>
                      <a:pPr indent="82550" algn="l"/>
                      <a:r>
                        <a:rPr lang="en-US" sz="1600" b="0" i="0" dirty="0">
                          <a:latin typeface="Fira Sans Condensed Book" panose="020B0503050000020004" pitchFamily="34" charset="77"/>
                        </a:rPr>
                        <a:t>Oops! No data...</a:t>
                      </a:r>
                    </a:p>
                  </a:txBody>
                  <a:tcPr marL="0" marR="0" marT="0" marB="0" anchor="ctr">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20"/>
                  </a:ext>
                </a:extLst>
              </a:tr>
            </a:tbl>
          </a:graphicData>
        </a:graphic>
      </p:graphicFrame>
      <p:sp>
        <p:nvSpPr>
          <p:cNvPr id="2" name="Rectangle 1">
            <a:extLst>
              <a:ext uri="{FF2B5EF4-FFF2-40B4-BE49-F238E27FC236}">
                <a16:creationId xmlns:a16="http://schemas.microsoft.com/office/drawing/2014/main" id="{960DC203-1122-B944-A472-A21F446425BD}"/>
              </a:ext>
            </a:extLst>
          </p:cNvPr>
          <p:cNvSpPr/>
          <p:nvPr/>
        </p:nvSpPr>
        <p:spPr>
          <a:xfrm>
            <a:off x="291711" y="1654886"/>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D79AE4D8-9B55-DF4E-9944-57D26E470601}"/>
              </a:ext>
            </a:extLst>
          </p:cNvPr>
          <p:cNvSpPr/>
          <p:nvPr/>
        </p:nvSpPr>
        <p:spPr>
          <a:xfrm>
            <a:off x="291711" y="1900093"/>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481FD197-CEF0-0B45-8136-1B371FF85201}"/>
              </a:ext>
            </a:extLst>
          </p:cNvPr>
          <p:cNvSpPr/>
          <p:nvPr/>
        </p:nvSpPr>
        <p:spPr>
          <a:xfrm>
            <a:off x="291711" y="2145300"/>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161E0204-EFEF-B542-B29D-C82614117B08}"/>
              </a:ext>
            </a:extLst>
          </p:cNvPr>
          <p:cNvSpPr/>
          <p:nvPr/>
        </p:nvSpPr>
        <p:spPr>
          <a:xfrm>
            <a:off x="291711" y="2390507"/>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a:extLst>
              <a:ext uri="{FF2B5EF4-FFF2-40B4-BE49-F238E27FC236}">
                <a16:creationId xmlns:a16="http://schemas.microsoft.com/office/drawing/2014/main" id="{FEE69C27-0F49-3746-B964-C8F29E436DB3}"/>
              </a:ext>
            </a:extLst>
          </p:cNvPr>
          <p:cNvSpPr/>
          <p:nvPr/>
        </p:nvSpPr>
        <p:spPr>
          <a:xfrm>
            <a:off x="291711" y="2635714"/>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a:extLst>
              <a:ext uri="{FF2B5EF4-FFF2-40B4-BE49-F238E27FC236}">
                <a16:creationId xmlns:a16="http://schemas.microsoft.com/office/drawing/2014/main" id="{D05F8BE2-0BE5-EB4B-9B5C-BB956D063523}"/>
              </a:ext>
            </a:extLst>
          </p:cNvPr>
          <p:cNvSpPr/>
          <p:nvPr/>
        </p:nvSpPr>
        <p:spPr>
          <a:xfrm>
            <a:off x="291711" y="2880921"/>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686FF310-B6A7-5E46-AFA7-F4AC62D84D82}"/>
              </a:ext>
            </a:extLst>
          </p:cNvPr>
          <p:cNvSpPr/>
          <p:nvPr/>
        </p:nvSpPr>
        <p:spPr>
          <a:xfrm>
            <a:off x="291711" y="3126128"/>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49748396-804C-1848-8508-A248AC467CEA}"/>
              </a:ext>
            </a:extLst>
          </p:cNvPr>
          <p:cNvSpPr/>
          <p:nvPr/>
        </p:nvSpPr>
        <p:spPr>
          <a:xfrm>
            <a:off x="291711" y="3371335"/>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982A6540-133C-3746-8604-2C59DF3EC01F}"/>
              </a:ext>
            </a:extLst>
          </p:cNvPr>
          <p:cNvSpPr/>
          <p:nvPr/>
        </p:nvSpPr>
        <p:spPr>
          <a:xfrm>
            <a:off x="291711" y="3616542"/>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CDBCAF48-A30C-3B45-A020-436241303EAF}"/>
              </a:ext>
            </a:extLst>
          </p:cNvPr>
          <p:cNvSpPr/>
          <p:nvPr/>
        </p:nvSpPr>
        <p:spPr>
          <a:xfrm>
            <a:off x="291711" y="3861749"/>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FBBCADF2-85D1-FA47-B32D-946EB845F7C2}"/>
              </a:ext>
            </a:extLst>
          </p:cNvPr>
          <p:cNvSpPr/>
          <p:nvPr/>
        </p:nvSpPr>
        <p:spPr>
          <a:xfrm>
            <a:off x="291711" y="4106956"/>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a:extLst>
              <a:ext uri="{FF2B5EF4-FFF2-40B4-BE49-F238E27FC236}">
                <a16:creationId xmlns:a16="http://schemas.microsoft.com/office/drawing/2014/main" id="{8CCDFCE5-6E3C-E246-9CA4-89320904F42E}"/>
              </a:ext>
            </a:extLst>
          </p:cNvPr>
          <p:cNvSpPr/>
          <p:nvPr/>
        </p:nvSpPr>
        <p:spPr>
          <a:xfrm>
            <a:off x="291711" y="4352163"/>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a:extLst>
              <a:ext uri="{FF2B5EF4-FFF2-40B4-BE49-F238E27FC236}">
                <a16:creationId xmlns:a16="http://schemas.microsoft.com/office/drawing/2014/main" id="{731DA27C-CF05-094D-9D7B-935E6D8FEE7B}"/>
              </a:ext>
            </a:extLst>
          </p:cNvPr>
          <p:cNvSpPr/>
          <p:nvPr/>
        </p:nvSpPr>
        <p:spPr>
          <a:xfrm>
            <a:off x="291711" y="4597370"/>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073439BC-5501-5B46-85C0-EFC197E6DEAE}"/>
              </a:ext>
            </a:extLst>
          </p:cNvPr>
          <p:cNvSpPr/>
          <p:nvPr/>
        </p:nvSpPr>
        <p:spPr>
          <a:xfrm>
            <a:off x="291711" y="4842577"/>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635FDF5E-897E-E84D-8312-54E92BF2A9B4}"/>
              </a:ext>
            </a:extLst>
          </p:cNvPr>
          <p:cNvSpPr/>
          <p:nvPr/>
        </p:nvSpPr>
        <p:spPr>
          <a:xfrm>
            <a:off x="291711" y="5087784"/>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40">
            <a:extLst>
              <a:ext uri="{FF2B5EF4-FFF2-40B4-BE49-F238E27FC236}">
                <a16:creationId xmlns:a16="http://schemas.microsoft.com/office/drawing/2014/main" id="{E19C45CB-11AD-FF49-BCBE-14D717E89EF9}"/>
              </a:ext>
            </a:extLst>
          </p:cNvPr>
          <p:cNvSpPr/>
          <p:nvPr/>
        </p:nvSpPr>
        <p:spPr>
          <a:xfrm>
            <a:off x="291711" y="5332991"/>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1">
            <a:extLst>
              <a:ext uri="{FF2B5EF4-FFF2-40B4-BE49-F238E27FC236}">
                <a16:creationId xmlns:a16="http://schemas.microsoft.com/office/drawing/2014/main" id="{0CE428A0-54F1-4B41-BFEF-96F9A55E35E8}"/>
              </a:ext>
            </a:extLst>
          </p:cNvPr>
          <p:cNvSpPr/>
          <p:nvPr/>
        </p:nvSpPr>
        <p:spPr>
          <a:xfrm>
            <a:off x="291711" y="5578198"/>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Rectangle 42">
            <a:extLst>
              <a:ext uri="{FF2B5EF4-FFF2-40B4-BE49-F238E27FC236}">
                <a16:creationId xmlns:a16="http://schemas.microsoft.com/office/drawing/2014/main" id="{7AE4AAA3-C691-6041-8BC0-6BBF9286D48D}"/>
              </a:ext>
            </a:extLst>
          </p:cNvPr>
          <p:cNvSpPr/>
          <p:nvPr/>
        </p:nvSpPr>
        <p:spPr>
          <a:xfrm>
            <a:off x="291711" y="5823405"/>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Rectangle 43">
            <a:extLst>
              <a:ext uri="{FF2B5EF4-FFF2-40B4-BE49-F238E27FC236}">
                <a16:creationId xmlns:a16="http://schemas.microsoft.com/office/drawing/2014/main" id="{23F223E3-2DC5-B247-9AE3-26026CDFF6D5}"/>
              </a:ext>
            </a:extLst>
          </p:cNvPr>
          <p:cNvSpPr/>
          <p:nvPr/>
        </p:nvSpPr>
        <p:spPr>
          <a:xfrm>
            <a:off x="291711" y="6068612"/>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Rectangle 44">
            <a:extLst>
              <a:ext uri="{FF2B5EF4-FFF2-40B4-BE49-F238E27FC236}">
                <a16:creationId xmlns:a16="http://schemas.microsoft.com/office/drawing/2014/main" id="{F1653910-F13B-9A43-9270-762893D7F2FE}"/>
              </a:ext>
            </a:extLst>
          </p:cNvPr>
          <p:cNvSpPr/>
          <p:nvPr/>
        </p:nvSpPr>
        <p:spPr>
          <a:xfrm>
            <a:off x="291711" y="6313811"/>
            <a:ext cx="8560579" cy="2448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a:extLst>
              <a:ext uri="{FF2B5EF4-FFF2-40B4-BE49-F238E27FC236}">
                <a16:creationId xmlns:a16="http://schemas.microsoft.com/office/drawing/2014/main" id="{864FB40E-7AFE-F041-806E-6B59DE201AAC}"/>
              </a:ext>
            </a:extLst>
          </p:cNvPr>
          <p:cNvPicPr>
            <a:picLocks noChangeAspect="1"/>
          </p:cNvPicPr>
          <p:nvPr/>
        </p:nvPicPr>
        <p:blipFill>
          <a:blip r:embed="rId2"/>
          <a:stretch>
            <a:fillRect/>
          </a:stretch>
        </p:blipFill>
        <p:spPr>
          <a:xfrm>
            <a:off x="6022417" y="1667675"/>
            <a:ext cx="2737065" cy="2440479"/>
          </a:xfrm>
          <a:prstGeom prst="rect">
            <a:avLst/>
          </a:prstGeom>
        </p:spPr>
      </p:pic>
      <p:pic>
        <p:nvPicPr>
          <p:cNvPr id="47" name="Picture 46">
            <a:extLst>
              <a:ext uri="{FF2B5EF4-FFF2-40B4-BE49-F238E27FC236}">
                <a16:creationId xmlns:a16="http://schemas.microsoft.com/office/drawing/2014/main" id="{E8482004-5A96-8F48-AF00-BCF1915D270F}"/>
              </a:ext>
            </a:extLst>
          </p:cNvPr>
          <p:cNvPicPr>
            <a:picLocks noChangeAspect="1"/>
          </p:cNvPicPr>
          <p:nvPr/>
        </p:nvPicPr>
        <p:blipFill>
          <a:blip r:embed="rId3"/>
          <a:stretch>
            <a:fillRect/>
          </a:stretch>
        </p:blipFill>
        <p:spPr>
          <a:xfrm>
            <a:off x="6031283" y="4113096"/>
            <a:ext cx="2738073" cy="2456589"/>
          </a:xfrm>
          <a:prstGeom prst="rect">
            <a:avLst/>
          </a:prstGeom>
        </p:spPr>
      </p:pic>
      <p:pic>
        <p:nvPicPr>
          <p:cNvPr id="3" name="Picture 2">
            <a:extLst>
              <a:ext uri="{FF2B5EF4-FFF2-40B4-BE49-F238E27FC236}">
                <a16:creationId xmlns:a16="http://schemas.microsoft.com/office/drawing/2014/main" id="{E02D77EA-CB3F-5E4D-9967-ED86D46C637E}"/>
              </a:ext>
            </a:extLst>
          </p:cNvPr>
          <p:cNvPicPr>
            <a:picLocks noChangeAspect="1"/>
          </p:cNvPicPr>
          <p:nvPr/>
        </p:nvPicPr>
        <p:blipFill>
          <a:blip r:embed="rId4"/>
          <a:stretch>
            <a:fillRect/>
          </a:stretch>
        </p:blipFill>
        <p:spPr>
          <a:xfrm>
            <a:off x="438888" y="1345587"/>
            <a:ext cx="8293100" cy="5334000"/>
          </a:xfrm>
          <a:prstGeom prst="rect">
            <a:avLst/>
          </a:prstGeom>
          <a:solidFill>
            <a:schemeClr val="bg1"/>
          </a:solidFill>
        </p:spPr>
      </p:pic>
    </p:spTree>
    <p:extLst>
      <p:ext uri="{BB962C8B-B14F-4D97-AF65-F5344CB8AC3E}">
        <p14:creationId xmlns:p14="http://schemas.microsoft.com/office/powerpoint/2010/main" val="16737419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191DC0-4B9C-354F-BEB5-D4DF8F7B8D2E}"/>
              </a:ext>
            </a:extLst>
          </p:cNvPr>
          <p:cNvSpPr>
            <a:spLocks noGrp="1"/>
          </p:cNvSpPr>
          <p:nvPr>
            <p:ph type="title"/>
          </p:nvPr>
        </p:nvSpPr>
        <p:spPr/>
        <p:txBody>
          <a:bodyPr/>
          <a:lstStyle/>
          <a:p>
            <a:r>
              <a:rPr lang="en-US" dirty="0"/>
              <a:t>What went wrong in version 2 and how to fix it?</a:t>
            </a:r>
          </a:p>
        </p:txBody>
      </p:sp>
      <p:sp>
        <p:nvSpPr>
          <p:cNvPr id="5" name="Content Placeholder 4">
            <a:extLst>
              <a:ext uri="{FF2B5EF4-FFF2-40B4-BE49-F238E27FC236}">
                <a16:creationId xmlns:a16="http://schemas.microsoft.com/office/drawing/2014/main" id="{900C2CC2-4B37-4B45-8ED1-09CF939920C1}"/>
              </a:ext>
            </a:extLst>
          </p:cNvPr>
          <p:cNvSpPr>
            <a:spLocks noGrp="1"/>
          </p:cNvSpPr>
          <p:nvPr>
            <p:ph sz="quarter" idx="10"/>
          </p:nvPr>
        </p:nvSpPr>
        <p:spPr/>
        <p:txBody>
          <a:bodyPr/>
          <a:lstStyle/>
          <a:p>
            <a:r>
              <a:rPr lang="en-US" dirty="0"/>
              <a:t>The problem was caused by the assumption that on returning from </a:t>
            </a:r>
            <a:r>
              <a:rPr lang="en-US" dirty="0">
                <a:solidFill>
                  <a:srgbClr val="0432FF"/>
                </a:solidFill>
                <a:latin typeface="+mj-lt"/>
              </a:rPr>
              <a:t>wait</a:t>
            </a:r>
            <a:r>
              <a:rPr lang="en-US" dirty="0"/>
              <a:t> the buffer would be </a:t>
            </a:r>
            <a:r>
              <a:rPr lang="en-US" dirty="0">
                <a:solidFill>
                  <a:srgbClr val="0432FF"/>
                </a:solidFill>
                <a:latin typeface="+mj-lt"/>
              </a:rPr>
              <a:t>not</a:t>
            </a:r>
            <a:r>
              <a:rPr lang="en-US" dirty="0"/>
              <a:t> </a:t>
            </a:r>
            <a:r>
              <a:rPr lang="en-US" dirty="0">
                <a:solidFill>
                  <a:srgbClr val="0432FF"/>
                </a:solidFill>
                <a:latin typeface="+mj-lt"/>
              </a:rPr>
              <a:t>full</a:t>
            </a:r>
            <a:r>
              <a:rPr lang="en-US" dirty="0"/>
              <a:t> (</a:t>
            </a:r>
            <a:r>
              <a:rPr lang="en-US" dirty="0">
                <a:solidFill>
                  <a:srgbClr val="0432FF"/>
                </a:solidFill>
                <a:latin typeface="+mj-lt"/>
              </a:rPr>
              <a:t>producer</a:t>
            </a:r>
            <a:r>
              <a:rPr lang="en-US" dirty="0"/>
              <a:t>) or </a:t>
            </a:r>
            <a:r>
              <a:rPr lang="en-US" dirty="0">
                <a:solidFill>
                  <a:srgbClr val="0432FF"/>
                </a:solidFill>
                <a:latin typeface="+mj-lt"/>
              </a:rPr>
              <a:t>not</a:t>
            </a:r>
            <a:r>
              <a:rPr lang="en-US" dirty="0"/>
              <a:t> </a:t>
            </a:r>
            <a:r>
              <a:rPr lang="en-US" dirty="0">
                <a:solidFill>
                  <a:srgbClr val="0432FF"/>
                </a:solidFill>
                <a:latin typeface="+mj-lt"/>
              </a:rPr>
              <a:t>empty</a:t>
            </a:r>
            <a:r>
              <a:rPr lang="en-US" dirty="0"/>
              <a:t> (</a:t>
            </a:r>
            <a:r>
              <a:rPr lang="en-US" dirty="0">
                <a:solidFill>
                  <a:srgbClr val="0432FF"/>
                </a:solidFill>
                <a:latin typeface="+mj-lt"/>
              </a:rPr>
              <a:t>consumer</a:t>
            </a:r>
            <a:r>
              <a:rPr lang="en-US" dirty="0"/>
              <a:t>).</a:t>
            </a:r>
          </a:p>
          <a:p>
            <a:r>
              <a:rPr lang="en-US" dirty="0"/>
              <a:t>As we have seen this may not be the case when there area multiple producers or consumers.</a:t>
            </a:r>
          </a:p>
          <a:p>
            <a:r>
              <a:rPr lang="en-US" dirty="0"/>
              <a:t>The solution is to repeat the test for fullness or emptiness of the </a:t>
            </a:r>
            <a:r>
              <a:rPr lang="en-US" dirty="0">
                <a:solidFill>
                  <a:srgbClr val="0432FF"/>
                </a:solidFill>
                <a:latin typeface="+mj-lt"/>
              </a:rPr>
              <a:t>buffer</a:t>
            </a:r>
            <a:r>
              <a:rPr lang="en-US" dirty="0"/>
              <a:t> when returning from </a:t>
            </a:r>
            <a:r>
              <a:rPr lang="en-US" dirty="0">
                <a:solidFill>
                  <a:srgbClr val="0432FF"/>
                </a:solidFill>
                <a:latin typeface="+mj-lt"/>
              </a:rPr>
              <a:t>wait</a:t>
            </a:r>
            <a:r>
              <a:rPr lang="en-US" dirty="0"/>
              <a:t>, i.e. let us use a </a:t>
            </a:r>
            <a:r>
              <a:rPr lang="en-US" dirty="0">
                <a:solidFill>
                  <a:srgbClr val="0432FF"/>
                </a:solidFill>
                <a:latin typeface="+mj-lt"/>
              </a:rPr>
              <a:t>while</a:t>
            </a:r>
            <a:r>
              <a:rPr lang="en-US" dirty="0"/>
              <a:t> instead of an </a:t>
            </a:r>
            <a:r>
              <a:rPr lang="en-US" dirty="0">
                <a:solidFill>
                  <a:srgbClr val="0432FF"/>
                </a:solidFill>
                <a:latin typeface="+mj-lt"/>
              </a:rPr>
              <a:t>if</a:t>
            </a:r>
            <a:r>
              <a:rPr lang="en-US" dirty="0"/>
              <a:t> in lines </a:t>
            </a:r>
            <a:r>
              <a:rPr lang="en-US" dirty="0">
                <a:solidFill>
                  <a:srgbClr val="0432FF"/>
                </a:solidFill>
                <a:latin typeface="+mj-lt"/>
              </a:rPr>
              <a:t>p2</a:t>
            </a:r>
            <a:r>
              <a:rPr lang="en-US" dirty="0"/>
              <a:t> (</a:t>
            </a:r>
            <a:r>
              <a:rPr lang="en-US" dirty="0">
                <a:solidFill>
                  <a:srgbClr val="0432FF"/>
                </a:solidFill>
                <a:latin typeface="+mj-lt"/>
              </a:rPr>
              <a:t>producer</a:t>
            </a:r>
            <a:r>
              <a:rPr lang="en-US" dirty="0"/>
              <a:t>) and </a:t>
            </a:r>
            <a:r>
              <a:rPr lang="en-US" dirty="0">
                <a:solidFill>
                  <a:srgbClr val="0432FF"/>
                </a:solidFill>
                <a:latin typeface="+mj-lt"/>
              </a:rPr>
              <a:t>c2</a:t>
            </a:r>
            <a:r>
              <a:rPr lang="en-US" dirty="0"/>
              <a:t> (</a:t>
            </a:r>
            <a:r>
              <a:rPr lang="en-US" dirty="0">
                <a:solidFill>
                  <a:srgbClr val="0432FF"/>
                </a:solidFill>
                <a:latin typeface="+mj-lt"/>
              </a:rPr>
              <a:t>consumer</a:t>
            </a:r>
            <a:r>
              <a:rPr lang="en-US" dirty="0"/>
              <a:t>).</a:t>
            </a:r>
          </a:p>
          <a:p>
            <a:r>
              <a:rPr lang="en-US" dirty="0"/>
              <a:t>This will lead us to version 3, shown in the next slide.</a:t>
            </a:r>
          </a:p>
          <a:p>
            <a:r>
              <a:rPr lang="en-US" dirty="0"/>
              <a:t>Is version 3 correct? Does it work in any situation?</a:t>
            </a:r>
          </a:p>
        </p:txBody>
      </p:sp>
      <p:sp>
        <p:nvSpPr>
          <p:cNvPr id="6" name="Text Placeholder 5">
            <a:extLst>
              <a:ext uri="{FF2B5EF4-FFF2-40B4-BE49-F238E27FC236}">
                <a16:creationId xmlns:a16="http://schemas.microsoft.com/office/drawing/2014/main" id="{4A270FBF-FCBD-F34A-9B71-1672981D410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740943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5B6A6E-7F37-8047-8180-EFC20FD3DB77}"/>
              </a:ext>
            </a:extLst>
          </p:cNvPr>
          <p:cNvSpPr>
            <a:spLocks noGrp="1"/>
          </p:cNvSpPr>
          <p:nvPr>
            <p:ph type="title"/>
          </p:nvPr>
        </p:nvSpPr>
        <p:spPr/>
        <p:txBody>
          <a:bodyPr/>
          <a:lstStyle/>
          <a:p>
            <a:r>
              <a:rPr lang="en-US" dirty="0"/>
              <a:t>The producer and consumer threads (version 3)</a:t>
            </a:r>
          </a:p>
        </p:txBody>
      </p:sp>
      <p:sp>
        <p:nvSpPr>
          <p:cNvPr id="10" name="Content Placeholder 9">
            <a:extLst>
              <a:ext uri="{FF2B5EF4-FFF2-40B4-BE49-F238E27FC236}">
                <a16:creationId xmlns:a16="http://schemas.microsoft.com/office/drawing/2014/main" id="{53765E15-12D7-9A44-9991-13291D9BC342}"/>
              </a:ext>
            </a:extLst>
          </p:cNvPr>
          <p:cNvSpPr>
            <a:spLocks noGrp="1"/>
          </p:cNvSpPr>
          <p:nvPr>
            <p:ph sz="quarter" idx="10"/>
          </p:nvPr>
        </p:nvSpPr>
        <p:spPr>
          <a:xfrm>
            <a:off x="431800" y="1809751"/>
            <a:ext cx="3960000" cy="3378936"/>
          </a:xfrm>
          <a:solidFill>
            <a:schemeClr val="tx1"/>
          </a:solidFill>
        </p:spPr>
        <p:txBody>
          <a:bodyPr vert="horz" lIns="36000" tIns="36000" rIns="36000" bIns="36000" rtlCol="0">
            <a:normAutofit/>
          </a:bodyPr>
          <a:lstStyle/>
          <a:p>
            <a:pPr marL="357188" lvl="3" indent="-357188">
              <a:lnSpc>
                <a:spcPct val="110000"/>
              </a:lnSpc>
              <a:tabLst>
                <a:tab pos="3859213" algn="r"/>
              </a:tabLst>
            </a:pPr>
            <a:r>
              <a:rPr lang="en-US" sz="1676" dirty="0">
                <a:solidFill>
                  <a:srgbClr val="FBDE2D"/>
                </a:solidFill>
                <a:latin typeface="Fira Sans Compressed Book" panose="020B0503050000020004" pitchFamily="34" charset="0"/>
              </a:rPr>
              <a:t>void</a:t>
            </a:r>
            <a:r>
              <a:rPr lang="en-US" sz="1676" dirty="0">
                <a:solidFill>
                  <a:srgbClr val="F8F8F8"/>
                </a:solidFill>
                <a:latin typeface="Fira Sans Compressed Book" panose="020B0503050000020004" pitchFamily="34" charset="0"/>
              </a:rPr>
              <a:t> *</a:t>
            </a:r>
            <a:r>
              <a:rPr lang="en-US" sz="1676" dirty="0">
                <a:solidFill>
                  <a:srgbClr val="FF6400"/>
                </a:solidFill>
                <a:latin typeface="Fira Sans Compressed Book" panose="020B0503050000020004" pitchFamily="34" charset="0"/>
              </a:rPr>
              <a:t>producer</a:t>
            </a:r>
            <a:r>
              <a:rPr lang="en-US" sz="1676" dirty="0">
                <a:solidFill>
                  <a:srgbClr val="F8F8F8"/>
                </a:solidFill>
                <a:latin typeface="Fira Sans Compressed Book" panose="020B0503050000020004" pitchFamily="34" charset="0"/>
              </a:rPr>
              <a:t>(</a:t>
            </a:r>
            <a:r>
              <a:rPr lang="en-US" sz="1676" dirty="0">
                <a:solidFill>
                  <a:srgbClr val="FBDE2D"/>
                </a:solidFill>
                <a:latin typeface="Fira Sans Compressed Book" panose="020B0503050000020004" pitchFamily="34" charset="0"/>
              </a:rPr>
              <a:t>void</a:t>
            </a:r>
            <a:r>
              <a:rPr lang="en-US" sz="1676" dirty="0">
                <a:solidFill>
                  <a:srgbClr val="F8F8F8"/>
                </a:solidFill>
                <a:latin typeface="Fira Sans Compressed Book" panose="020B0503050000020004" pitchFamily="34" charset="0"/>
              </a:rPr>
              <a:t> *</a:t>
            </a:r>
            <a:r>
              <a:rPr lang="en-US" sz="1676" dirty="0" err="1">
                <a:solidFill>
                  <a:srgbClr val="F8F8F8"/>
                </a:solidFill>
                <a:latin typeface="Fira Sans Compressed Book" panose="020B0503050000020004" pitchFamily="34" charset="0"/>
              </a:rPr>
              <a:t>arg</a:t>
            </a:r>
            <a:r>
              <a:rPr lang="en-US" sz="1676" dirty="0">
                <a:solidFill>
                  <a:srgbClr val="F8F8F8"/>
                </a:solidFill>
                <a:latin typeface="Fira Sans Compressed Book" panose="020B0503050000020004" pitchFamily="34" charset="0"/>
              </a:rPr>
              <a:t>) {</a:t>
            </a: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a:solidFill>
                  <a:srgbClr val="FBDE2D"/>
                </a:solidFill>
                <a:latin typeface="Fira Sans Compressed Book" panose="020B0503050000020004" pitchFamily="34" charset="0"/>
              </a:rPr>
              <a:t>for</a:t>
            </a:r>
            <a:r>
              <a:rPr lang="en-US" sz="1676" dirty="0">
                <a:solidFill>
                  <a:srgbClr val="F8F8F8"/>
                </a:solidFill>
                <a:latin typeface="Fira Sans Compressed Book" panose="020B0503050000020004" pitchFamily="34" charset="0"/>
              </a:rPr>
              <a:t> (</a:t>
            </a:r>
            <a:r>
              <a:rPr lang="en-US" sz="1676" dirty="0" err="1">
                <a:solidFill>
                  <a:srgbClr val="FBDE2D"/>
                </a:solidFill>
                <a:latin typeface="Fira Sans Compressed Book" panose="020B0503050000020004" pitchFamily="34" charset="0"/>
              </a:rPr>
              <a:t>int</a:t>
            </a:r>
            <a:r>
              <a:rPr lang="en-US" sz="1676" dirty="0">
                <a:solidFill>
                  <a:srgbClr val="F8F8F8"/>
                </a:solidFill>
                <a:latin typeface="Fira Sans Compressed Book" panose="020B0503050000020004" pitchFamily="34" charset="0"/>
              </a:rPr>
              <a:t> </a:t>
            </a:r>
            <a:r>
              <a:rPr lang="en-US" sz="1676" dirty="0" err="1">
                <a:solidFill>
                  <a:srgbClr val="F8F8F8"/>
                </a:solidFill>
                <a:latin typeface="Fira Sans Compressed Book" panose="020B0503050000020004" pitchFamily="34" charset="0"/>
              </a:rPr>
              <a:t>i</a:t>
            </a:r>
            <a:r>
              <a:rPr lang="en-US" sz="1676" dirty="0">
                <a:solidFill>
                  <a:srgbClr val="F8F8F8"/>
                </a:solidFill>
                <a:latin typeface="Fira Sans Compressed Book" panose="020B0503050000020004" pitchFamily="34" charset="0"/>
              </a:rPr>
              <a:t> = </a:t>
            </a:r>
            <a:r>
              <a:rPr lang="en-US" sz="1676" dirty="0">
                <a:solidFill>
                  <a:srgbClr val="D8FA3C"/>
                </a:solidFill>
                <a:latin typeface="Fira Sans Compressed Book" panose="020B0503050000020004" pitchFamily="34" charset="0"/>
              </a:rPr>
              <a:t>0</a:t>
            </a:r>
            <a:r>
              <a:rPr lang="en-US" sz="1676" dirty="0">
                <a:solidFill>
                  <a:srgbClr val="F8F8F8"/>
                </a:solidFill>
                <a:latin typeface="Fira Sans Compressed Book" panose="020B0503050000020004" pitchFamily="34" charset="0"/>
              </a:rPr>
              <a:t>; </a:t>
            </a:r>
            <a:r>
              <a:rPr lang="en-US" sz="1676" dirty="0" err="1">
                <a:solidFill>
                  <a:srgbClr val="F8F8F8"/>
                </a:solidFill>
                <a:latin typeface="Fira Sans Compressed Book" panose="020B0503050000020004" pitchFamily="34" charset="0"/>
              </a:rPr>
              <a:t>i</a:t>
            </a:r>
            <a:r>
              <a:rPr lang="en-US" sz="1676" dirty="0">
                <a:solidFill>
                  <a:srgbClr val="F8F8F8"/>
                </a:solidFill>
                <a:latin typeface="Fira Sans Compressed Book" panose="020B0503050000020004" pitchFamily="34" charset="0"/>
              </a:rPr>
              <a:t> &lt; LOOPS; </a:t>
            </a:r>
            <a:r>
              <a:rPr lang="en-US" sz="1676" dirty="0" err="1">
                <a:solidFill>
                  <a:srgbClr val="F8F8F8"/>
                </a:solidFill>
                <a:latin typeface="Fira Sans Compressed Book" panose="020B0503050000020004" pitchFamily="34" charset="0"/>
              </a:rPr>
              <a:t>i</a:t>
            </a:r>
            <a:r>
              <a:rPr lang="en-US" sz="1676" dirty="0">
                <a:solidFill>
                  <a:srgbClr val="F8F8F8"/>
                </a:solidFill>
                <a:latin typeface="Fira Sans Compressed Book" panose="020B0503050000020004" pitchFamily="34" charset="0"/>
              </a:rPr>
              <a:t>++) {</a:t>
            </a: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err="1">
                <a:solidFill>
                  <a:srgbClr val="8DA6CE"/>
                </a:solidFill>
                <a:latin typeface="Fira Sans Compressed Book" panose="020B0503050000020004" pitchFamily="34" charset="0"/>
              </a:rPr>
              <a:t>mutex_lock</a:t>
            </a:r>
            <a:r>
              <a:rPr lang="en-US" sz="1676" dirty="0">
                <a:solidFill>
                  <a:srgbClr val="F8F8F8"/>
                </a:solidFill>
                <a:latin typeface="Fira Sans Compressed Book" panose="020B0503050000020004" pitchFamily="34" charset="0"/>
              </a:rPr>
              <a:t>(&amp;mutex);	</a:t>
            </a:r>
            <a:r>
              <a:rPr lang="en-US" sz="1676" dirty="0">
                <a:solidFill>
                  <a:srgbClr val="AEAEAE"/>
                </a:solidFill>
                <a:latin typeface="Fira Sans Compressed Book" panose="020B0503050000020004" pitchFamily="34" charset="0"/>
              </a:rPr>
              <a:t>// p1</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a:solidFill>
                  <a:srgbClr val="FBDE2D"/>
                </a:solidFill>
                <a:latin typeface="Fira Sans Compressed Book" panose="020B0503050000020004" pitchFamily="34" charset="0"/>
              </a:rPr>
              <a:t>while</a:t>
            </a:r>
            <a:r>
              <a:rPr lang="en-US" sz="1676" dirty="0">
                <a:solidFill>
                  <a:srgbClr val="F8F8F8"/>
                </a:solidFill>
                <a:latin typeface="Fira Sans Compressed Book" panose="020B0503050000020004" pitchFamily="34" charset="0"/>
              </a:rPr>
              <a:t> (count == </a:t>
            </a:r>
            <a:r>
              <a:rPr lang="en-US" sz="1676" dirty="0">
                <a:solidFill>
                  <a:srgbClr val="D8FA3C"/>
                </a:solidFill>
                <a:latin typeface="Fira Sans Compressed Book" panose="020B0503050000020004" pitchFamily="34" charset="0"/>
              </a:rPr>
              <a:t>1</a:t>
            </a:r>
            <a:r>
              <a:rPr lang="en-US" sz="1676" dirty="0">
                <a:solidFill>
                  <a:srgbClr val="F8F8F8"/>
                </a:solidFill>
                <a:latin typeface="Fira Sans Compressed Book" panose="020B0503050000020004" pitchFamily="34" charset="0"/>
              </a:rPr>
              <a:t>)	</a:t>
            </a:r>
            <a:r>
              <a:rPr lang="en-US" sz="1676" dirty="0">
                <a:solidFill>
                  <a:srgbClr val="AEAEAE"/>
                </a:solidFill>
                <a:latin typeface="Fira Sans Compressed Book" panose="020B0503050000020004" pitchFamily="34" charset="0"/>
              </a:rPr>
              <a:t>// p2</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err="1">
                <a:solidFill>
                  <a:srgbClr val="8DA6CE"/>
                </a:solidFill>
                <a:latin typeface="Fira Sans Compressed Book" panose="020B0503050000020004" pitchFamily="34" charset="0"/>
              </a:rPr>
              <a:t>cond_wait</a:t>
            </a:r>
            <a:r>
              <a:rPr lang="en-US" sz="1676" dirty="0">
                <a:solidFill>
                  <a:srgbClr val="F8F8F8"/>
                </a:solidFill>
                <a:latin typeface="Fira Sans Compressed Book" panose="020B0503050000020004" pitchFamily="34" charset="0"/>
              </a:rPr>
              <a:t>(&amp;</a:t>
            </a:r>
            <a:r>
              <a:rPr lang="en-US" sz="1676" dirty="0" err="1">
                <a:solidFill>
                  <a:srgbClr val="F8F8F8"/>
                </a:solidFill>
                <a:latin typeface="Fira Sans Compressed Book" panose="020B0503050000020004" pitchFamily="34" charset="0"/>
              </a:rPr>
              <a:t>cond</a:t>
            </a:r>
            <a:r>
              <a:rPr lang="en-US" sz="1676" dirty="0">
                <a:solidFill>
                  <a:srgbClr val="F8F8F8"/>
                </a:solidFill>
                <a:latin typeface="Fira Sans Compressed Book" panose="020B0503050000020004" pitchFamily="34" charset="0"/>
              </a:rPr>
              <a:t>, &amp;mutex);	</a:t>
            </a:r>
            <a:r>
              <a:rPr lang="en-US" sz="1676" dirty="0">
                <a:solidFill>
                  <a:srgbClr val="AEAEAE"/>
                </a:solidFill>
                <a:latin typeface="Fira Sans Compressed Book" panose="020B0503050000020004" pitchFamily="34" charset="0"/>
              </a:rPr>
              <a:t>// p3</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a:solidFill>
                  <a:srgbClr val="8DA6CE"/>
                </a:solidFill>
                <a:latin typeface="Fira Sans Compressed Book" panose="020B0503050000020004" pitchFamily="34" charset="0"/>
              </a:rPr>
              <a:t>put</a:t>
            </a:r>
            <a:r>
              <a:rPr lang="en-US" sz="1676" dirty="0">
                <a:solidFill>
                  <a:srgbClr val="F8F8F8"/>
                </a:solidFill>
                <a:latin typeface="Fira Sans Compressed Book" panose="020B0503050000020004" pitchFamily="34" charset="0"/>
              </a:rPr>
              <a:t>(</a:t>
            </a:r>
            <a:r>
              <a:rPr lang="en-US" sz="1676" dirty="0" err="1">
                <a:solidFill>
                  <a:srgbClr val="F8F8F8"/>
                </a:solidFill>
                <a:latin typeface="Fira Sans Compressed Book" panose="020B0503050000020004" pitchFamily="34" charset="0"/>
              </a:rPr>
              <a:t>i</a:t>
            </a:r>
            <a:r>
              <a:rPr lang="en-US" sz="1676" dirty="0">
                <a:solidFill>
                  <a:srgbClr val="F8F8F8"/>
                </a:solidFill>
                <a:latin typeface="Fira Sans Compressed Book" panose="020B0503050000020004" pitchFamily="34" charset="0"/>
              </a:rPr>
              <a:t>); 	</a:t>
            </a:r>
            <a:r>
              <a:rPr lang="en-US" sz="1676" dirty="0">
                <a:solidFill>
                  <a:srgbClr val="AEAEAE"/>
                </a:solidFill>
                <a:latin typeface="Fira Sans Compressed Book" panose="020B0503050000020004" pitchFamily="34" charset="0"/>
              </a:rPr>
              <a:t>// p4</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err="1">
                <a:solidFill>
                  <a:srgbClr val="8DA6CE"/>
                </a:solidFill>
                <a:latin typeface="Fira Sans Compressed Book" panose="020B0503050000020004" pitchFamily="34" charset="0"/>
              </a:rPr>
              <a:t>cond_signal</a:t>
            </a:r>
            <a:r>
              <a:rPr lang="en-US" sz="1676" dirty="0">
                <a:solidFill>
                  <a:srgbClr val="F8F8F8"/>
                </a:solidFill>
                <a:latin typeface="Fira Sans Compressed Book" panose="020B0503050000020004" pitchFamily="34" charset="0"/>
              </a:rPr>
              <a:t>(&amp;</a:t>
            </a:r>
            <a:r>
              <a:rPr lang="en-US" sz="1676" dirty="0" err="1">
                <a:solidFill>
                  <a:srgbClr val="F8F8F8"/>
                </a:solidFill>
                <a:latin typeface="Fira Sans Compressed Book" panose="020B0503050000020004" pitchFamily="34" charset="0"/>
              </a:rPr>
              <a:t>cond</a:t>
            </a:r>
            <a:r>
              <a:rPr lang="en-US" sz="1676" dirty="0">
                <a:solidFill>
                  <a:srgbClr val="F8F8F8"/>
                </a:solidFill>
                <a:latin typeface="Fira Sans Compressed Book" panose="020B0503050000020004" pitchFamily="34" charset="0"/>
              </a:rPr>
              <a:t>);	</a:t>
            </a:r>
            <a:r>
              <a:rPr lang="en-US" sz="1676" dirty="0">
                <a:solidFill>
                  <a:srgbClr val="AEAEAE"/>
                </a:solidFill>
                <a:latin typeface="Fira Sans Compressed Book" panose="020B0503050000020004" pitchFamily="34" charset="0"/>
              </a:rPr>
              <a:t>// p5</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err="1">
                <a:solidFill>
                  <a:srgbClr val="8DA6CE"/>
                </a:solidFill>
                <a:latin typeface="Fira Sans Compressed Book" panose="020B0503050000020004" pitchFamily="34" charset="0"/>
              </a:rPr>
              <a:t>mutex_unlock</a:t>
            </a:r>
            <a:r>
              <a:rPr lang="en-US" sz="1676" dirty="0">
                <a:solidFill>
                  <a:srgbClr val="F8F8F8"/>
                </a:solidFill>
                <a:latin typeface="Fira Sans Compressed Book" panose="020B0503050000020004" pitchFamily="34" charset="0"/>
              </a:rPr>
              <a:t>(&amp;mutex); 	</a:t>
            </a:r>
            <a:r>
              <a:rPr lang="en-US" sz="1676" dirty="0">
                <a:solidFill>
                  <a:srgbClr val="AEAEAE"/>
                </a:solidFill>
                <a:latin typeface="Fira Sans Compressed Book" panose="020B0503050000020004" pitchFamily="34" charset="0"/>
              </a:rPr>
              <a:t>// p6</a:t>
            </a:r>
            <a:endParaRPr lang="en-US" sz="1676" dirty="0">
              <a:solidFill>
                <a:srgbClr val="F8F8F8"/>
              </a:solidFill>
              <a:latin typeface="Fira Sans Compressed Book" panose="020B0503050000020004" pitchFamily="34" charset="0"/>
            </a:endParaRP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    </a:t>
            </a:r>
            <a:r>
              <a:rPr lang="en-US" sz="1676" dirty="0">
                <a:solidFill>
                  <a:srgbClr val="FBDE2D"/>
                </a:solidFill>
                <a:latin typeface="Fira Sans Compressed Book" panose="020B0503050000020004" pitchFamily="34" charset="0"/>
              </a:rPr>
              <a:t>return</a:t>
            </a:r>
            <a:r>
              <a:rPr lang="en-US" sz="1676" dirty="0">
                <a:solidFill>
                  <a:srgbClr val="F8F8F8"/>
                </a:solidFill>
                <a:latin typeface="Fira Sans Compressed Book" panose="020B0503050000020004" pitchFamily="34" charset="0"/>
              </a:rPr>
              <a:t> </a:t>
            </a:r>
            <a:r>
              <a:rPr lang="en-US" sz="1676" dirty="0">
                <a:solidFill>
                  <a:srgbClr val="D8FA3C"/>
                </a:solidFill>
                <a:latin typeface="Fira Sans Compressed Book" panose="020B0503050000020004" pitchFamily="34" charset="0"/>
              </a:rPr>
              <a:t>NULL</a:t>
            </a:r>
            <a:r>
              <a:rPr lang="en-US" sz="1676" dirty="0">
                <a:solidFill>
                  <a:srgbClr val="F8F8F8"/>
                </a:solidFill>
                <a:latin typeface="Fira Sans Compressed Book" panose="020B0503050000020004" pitchFamily="34" charset="0"/>
              </a:rPr>
              <a:t>;</a:t>
            </a:r>
          </a:p>
          <a:p>
            <a:pPr marL="357188" lvl="3" indent="-357188">
              <a:lnSpc>
                <a:spcPct val="110000"/>
              </a:lnSpc>
              <a:tabLst>
                <a:tab pos="3859213" algn="r"/>
              </a:tabLst>
            </a:pPr>
            <a:r>
              <a:rPr lang="en-US" sz="1676" dirty="0">
                <a:solidFill>
                  <a:srgbClr val="F8F8F8"/>
                </a:solidFill>
                <a:latin typeface="Fira Sans Compressed Book" panose="020B0503050000020004" pitchFamily="34" charset="0"/>
              </a:rPr>
              <a:t>}</a:t>
            </a:r>
          </a:p>
          <a:p>
            <a:pPr marL="357188" lvl="3" indent="-357188">
              <a:lnSpc>
                <a:spcPct val="110000"/>
              </a:lnSpc>
              <a:tabLst>
                <a:tab pos="3859213" algn="r"/>
              </a:tabLst>
            </a:pPr>
            <a:endParaRPr lang="en-US" sz="1676" dirty="0">
              <a:latin typeface="Fira Sans Compressed Book" panose="020B0503050000020004" pitchFamily="34" charset="0"/>
            </a:endParaRPr>
          </a:p>
        </p:txBody>
      </p:sp>
      <p:sp>
        <p:nvSpPr>
          <p:cNvPr id="11" name="Text Placeholder 10">
            <a:extLst>
              <a:ext uri="{FF2B5EF4-FFF2-40B4-BE49-F238E27FC236}">
                <a16:creationId xmlns:a16="http://schemas.microsoft.com/office/drawing/2014/main" id="{B54AA0D2-0A46-E242-BD40-63BD5EC4776C}"/>
              </a:ext>
            </a:extLst>
          </p:cNvPr>
          <p:cNvSpPr>
            <a:spLocks noGrp="1"/>
          </p:cNvSpPr>
          <p:nvPr>
            <p:ph type="body" sz="quarter" idx="11"/>
          </p:nvPr>
        </p:nvSpPr>
        <p:spPr/>
        <p:txBody>
          <a:bodyPr/>
          <a:lstStyle/>
          <a:p>
            <a:endParaRPr lang="en-US"/>
          </a:p>
        </p:txBody>
      </p:sp>
      <p:sp>
        <p:nvSpPr>
          <p:cNvPr id="12" name="Content Placeholder 11">
            <a:extLst>
              <a:ext uri="{FF2B5EF4-FFF2-40B4-BE49-F238E27FC236}">
                <a16:creationId xmlns:a16="http://schemas.microsoft.com/office/drawing/2014/main" id="{098EDDAA-E311-444D-A4B8-F9333BEE2189}"/>
              </a:ext>
            </a:extLst>
          </p:cNvPr>
          <p:cNvSpPr>
            <a:spLocks noGrp="1"/>
          </p:cNvSpPr>
          <p:nvPr>
            <p:ph sz="quarter" idx="12"/>
          </p:nvPr>
        </p:nvSpPr>
        <p:spPr>
          <a:xfrm>
            <a:off x="4752200" y="1809751"/>
            <a:ext cx="3960000" cy="3378937"/>
          </a:xfrm>
          <a:solidFill>
            <a:schemeClr val="tx1"/>
          </a:solidFill>
        </p:spPr>
        <p:txBody>
          <a:bodyPr lIns="36000" tIns="36000" rIns="36000" bIns="36000">
            <a:normAutofit/>
          </a:bodyPr>
          <a:lstStyle/>
          <a:p>
            <a:pPr lvl="3">
              <a:lnSpc>
                <a:spcPct val="110000"/>
              </a:lnSpc>
              <a:tabLst>
                <a:tab pos="3859213" algn="r"/>
                <a:tab pos="4043363" algn="r"/>
              </a:tabLst>
            </a:pP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consumer</a:t>
            </a:r>
            <a:r>
              <a:rPr lang="en-US" dirty="0">
                <a:solidFill>
                  <a:srgbClr val="F8F8F8"/>
                </a:solidFill>
                <a:latin typeface="Fira Sans Compressed Book" panose="020B0503050000020004" pitchFamily="34" charset="0"/>
              </a:rPr>
              <a:t>(</a:t>
            </a: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arg</a:t>
            </a:r>
            <a:r>
              <a:rPr lang="en-US" dirty="0">
                <a:solidFill>
                  <a:srgbClr val="F8F8F8"/>
                </a:solidFill>
                <a:latin typeface="Fira Sans Compressed Book" panose="020B0503050000020004" pitchFamily="34" charset="0"/>
              </a:rPr>
              <a:t>) {</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for</a:t>
            </a: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&lt; LOOPS;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c1</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while</a:t>
            </a:r>
            <a:r>
              <a:rPr lang="en-US" dirty="0">
                <a:solidFill>
                  <a:srgbClr val="F8F8F8"/>
                </a:solidFill>
                <a:latin typeface="Fira Sans Compressed Book" panose="020B0503050000020004" pitchFamily="34" charset="0"/>
              </a:rPr>
              <a:t> (count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c2</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cond_wait</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cond</a:t>
            </a:r>
            <a:r>
              <a:rPr lang="en-US" dirty="0">
                <a:solidFill>
                  <a:srgbClr val="F8F8F8"/>
                </a:solidFill>
                <a:latin typeface="Fira Sans Compressed Book" panose="020B0503050000020004" pitchFamily="34" charset="0"/>
              </a:rPr>
              <a:t>, &amp;mutex);	</a:t>
            </a:r>
            <a:r>
              <a:rPr lang="en-US" dirty="0">
                <a:solidFill>
                  <a:srgbClr val="AEAEAE"/>
                </a:solidFill>
                <a:latin typeface="Fira Sans Compressed Book" panose="020B0503050000020004" pitchFamily="34" charset="0"/>
              </a:rPr>
              <a:t>// c3</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 = </a:t>
            </a:r>
            <a:r>
              <a:rPr lang="en-US" dirty="0">
                <a:solidFill>
                  <a:srgbClr val="8DA6CE"/>
                </a:solidFill>
                <a:latin typeface="Fira Sans Compressed Book" panose="020B0503050000020004" pitchFamily="34" charset="0"/>
              </a:rPr>
              <a:t>get</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c4</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cond_signal</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cond</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c5</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mutex_unlock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c6</a:t>
            </a:r>
            <a:endParaRPr lang="en-US" dirty="0">
              <a:solidFill>
                <a:srgbClr val="F8F8F8"/>
              </a:solidFill>
              <a:latin typeface="Fira Sans Compressed Book" panose="020B0503050000020004" pitchFamily="34" charset="0"/>
            </a:endParaRP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printf</a:t>
            </a:r>
            <a:r>
              <a:rPr lang="en-US" dirty="0">
                <a:solidFill>
                  <a:srgbClr val="F8F8F8"/>
                </a:solidFill>
                <a:latin typeface="Fira Sans Compressed Book" panose="020B0503050000020004" pitchFamily="34" charset="0"/>
              </a:rPr>
              <a:t>(</a:t>
            </a:r>
            <a:r>
              <a:rPr lang="en-US" dirty="0">
                <a:solidFill>
                  <a:srgbClr val="61CE3C"/>
                </a:solidFill>
                <a:latin typeface="Fira Sans Compressed Book" panose="020B0503050000020004" pitchFamily="34" charset="0"/>
              </a:rPr>
              <a:t>"</a:t>
            </a:r>
            <a:r>
              <a:rPr lang="en-US" dirty="0">
                <a:solidFill>
                  <a:srgbClr val="FF6400"/>
                </a:solidFill>
                <a:latin typeface="Fira Sans Compressed Book" panose="020B0503050000020004" pitchFamily="34" charset="0"/>
              </a:rPr>
              <a:t>%d</a:t>
            </a:r>
            <a:r>
              <a:rPr lang="en-US" dirty="0">
                <a:solidFill>
                  <a:srgbClr val="D8FA3C"/>
                </a:solidFill>
                <a:latin typeface="Fira Sans Compressed Book" panose="020B0503050000020004" pitchFamily="34" charset="0"/>
              </a:rPr>
              <a:t>\n</a:t>
            </a:r>
            <a:r>
              <a:rPr lang="en-US" dirty="0">
                <a:solidFill>
                  <a:srgbClr val="61CE3C"/>
                </a:solidFill>
                <a:latin typeface="Fira Sans Compressed Book" panose="020B0503050000020004" pitchFamily="34" charset="0"/>
              </a:rPr>
              <a: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return</a:t>
            </a:r>
            <a:r>
              <a:rPr lang="en-US" dirty="0">
                <a:solidFill>
                  <a:srgbClr val="F8F8F8"/>
                </a:solidFill>
                <a:latin typeface="Fira Sans Compressed Book" panose="020B0503050000020004" pitchFamily="34" charset="0"/>
              </a:rPr>
              <a:t> </a:t>
            </a:r>
            <a:r>
              <a:rPr lang="en-US" dirty="0">
                <a:solidFill>
                  <a:srgbClr val="D8FA3C"/>
                </a:solidFill>
                <a:latin typeface="Fira Sans Compressed Book" panose="020B0503050000020004" pitchFamily="34" charset="0"/>
              </a:rPr>
              <a:t>NULL</a:t>
            </a:r>
            <a:r>
              <a:rPr lang="en-US" dirty="0">
                <a:solidFill>
                  <a:srgbClr val="F8F8F8"/>
                </a:solidFill>
                <a:latin typeface="Fira Sans Compressed Book" panose="020B0503050000020004" pitchFamily="34" charset="0"/>
              </a:rPr>
              <a:t>;</a:t>
            </a:r>
          </a:p>
          <a:p>
            <a:pPr lvl="3">
              <a:lnSpc>
                <a:spcPct val="110000"/>
              </a:lnSpc>
              <a:tabLst>
                <a:tab pos="3859213" algn="r"/>
                <a:tab pos="4043363" algn="r"/>
              </a:tabLst>
            </a:pPr>
            <a:r>
              <a:rPr lang="en-US" dirty="0">
                <a:solidFill>
                  <a:srgbClr val="F8F8F8"/>
                </a:solidFill>
                <a:latin typeface="Fira Sans Compressed Book" panose="020B0503050000020004" pitchFamily="34" charset="0"/>
              </a:rPr>
              <a:t>}</a:t>
            </a:r>
          </a:p>
        </p:txBody>
      </p:sp>
      <p:sp>
        <p:nvSpPr>
          <p:cNvPr id="2" name="TextBox 1">
            <a:extLst>
              <a:ext uri="{FF2B5EF4-FFF2-40B4-BE49-F238E27FC236}">
                <a16:creationId xmlns:a16="http://schemas.microsoft.com/office/drawing/2014/main" id="{A89FCC48-C9A1-5845-B97E-D972048AC3BA}"/>
              </a:ext>
            </a:extLst>
          </p:cNvPr>
          <p:cNvSpPr txBox="1"/>
          <p:nvPr/>
        </p:nvSpPr>
        <p:spPr>
          <a:xfrm>
            <a:off x="339114" y="5666528"/>
            <a:ext cx="8507457" cy="461665"/>
          </a:xfrm>
          <a:prstGeom prst="rect">
            <a:avLst/>
          </a:prstGeom>
          <a:noFill/>
        </p:spPr>
        <p:txBody>
          <a:bodyPr wrap="none" rtlCol="0">
            <a:spAutoFit/>
          </a:bodyPr>
          <a:lstStyle/>
          <a:p>
            <a:pPr marL="266612" indent="-266612" algn="l" defTabSz="914047" eaLnBrk="1" hangingPunct="1">
              <a:spcBef>
                <a:spcPts val="1800"/>
              </a:spcBef>
              <a:spcAft>
                <a:spcPts val="0"/>
              </a:spcAft>
              <a:buClr>
                <a:schemeClr val="accent2"/>
              </a:buClr>
              <a:buSzPct val="100000"/>
              <a:buFont typeface="Wingdings" panose="05000000000000000000" pitchFamily="2" charset="2"/>
              <a:buChar char="§"/>
            </a:pPr>
            <a:r>
              <a:rPr lang="en-US" sz="2400" spc="-50" dirty="0">
                <a:latin typeface="+mn-lt"/>
              </a:rPr>
              <a:t>Let us resort again to a thread trace to examine the behavior of this proposal.</a:t>
            </a:r>
          </a:p>
        </p:txBody>
      </p:sp>
    </p:spTree>
    <p:extLst>
      <p:ext uri="{BB962C8B-B14F-4D97-AF65-F5344CB8AC3E}">
        <p14:creationId xmlns:p14="http://schemas.microsoft.com/office/powerpoint/2010/main" val="920293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FECA58-F9FA-A344-BAFD-F52DCA3CCE2B}"/>
              </a:ext>
            </a:extLst>
          </p:cNvPr>
          <p:cNvSpPr>
            <a:spLocks noGrp="1"/>
          </p:cNvSpPr>
          <p:nvPr>
            <p:ph type="title"/>
          </p:nvPr>
        </p:nvSpPr>
        <p:spPr/>
        <p:txBody>
          <a:bodyPr/>
          <a:lstStyle/>
          <a:p>
            <a:r>
              <a:rPr lang="en-US" sz="4000" dirty="0"/>
              <a:t>Thread trace of version 3 with 2 consumers</a:t>
            </a:r>
          </a:p>
        </p:txBody>
      </p:sp>
      <p:sp>
        <p:nvSpPr>
          <p:cNvPr id="6" name="Text Placeholder 5">
            <a:extLst>
              <a:ext uri="{FF2B5EF4-FFF2-40B4-BE49-F238E27FC236}">
                <a16:creationId xmlns:a16="http://schemas.microsoft.com/office/drawing/2014/main" id="{531DCDD0-621A-B541-8AB7-CFCCD7E0E5AC}"/>
              </a:ext>
            </a:extLst>
          </p:cNvPr>
          <p:cNvSpPr>
            <a:spLocks noGrp="1"/>
          </p:cNvSpPr>
          <p:nvPr>
            <p:ph type="body" sz="quarter" idx="11"/>
          </p:nvPr>
        </p:nvSpPr>
        <p:spPr/>
        <p:txBody>
          <a:bodyPr/>
          <a:lstStyle/>
          <a:p>
            <a:endParaRPr lang="en-US"/>
          </a:p>
        </p:txBody>
      </p:sp>
      <p:graphicFrame>
        <p:nvGraphicFramePr>
          <p:cNvPr id="5" name="Content Placeholder 4">
            <a:extLst>
              <a:ext uri="{FF2B5EF4-FFF2-40B4-BE49-F238E27FC236}">
                <a16:creationId xmlns:a16="http://schemas.microsoft.com/office/drawing/2014/main" id="{05FEEA60-168D-354E-9A9A-6E76EF0817F5}"/>
              </a:ext>
            </a:extLst>
          </p:cNvPr>
          <p:cNvGraphicFramePr>
            <a:graphicFrameLocks noGrp="1"/>
          </p:cNvGraphicFramePr>
          <p:nvPr>
            <p:ph sz="quarter" idx="10"/>
            <p:extLst>
              <p:ext uri="{D42A27DB-BD31-4B8C-83A1-F6EECF244321}">
                <p14:modId xmlns:p14="http://schemas.microsoft.com/office/powerpoint/2010/main" val="4059099865"/>
              </p:ext>
            </p:extLst>
          </p:nvPr>
        </p:nvGraphicFramePr>
        <p:xfrm>
          <a:off x="431799" y="1379541"/>
          <a:ext cx="8280399" cy="5236344"/>
        </p:xfrm>
        <a:graphic>
          <a:graphicData uri="http://schemas.openxmlformats.org/drawingml/2006/table">
            <a:tbl>
              <a:tblPr firstRow="1" bandRow="1">
                <a:tableStyleId>{793D81CF-94F2-401A-BA57-92F5A7B2D0C5}</a:tableStyleId>
              </a:tblPr>
              <a:tblGrid>
                <a:gridCol w="264487">
                  <a:extLst>
                    <a:ext uri="{9D8B030D-6E8A-4147-A177-3AD203B41FA5}">
                      <a16:colId xmlns:a16="http://schemas.microsoft.com/office/drawing/2014/main" val="1375661063"/>
                    </a:ext>
                  </a:extLst>
                </a:gridCol>
                <a:gridCol w="765521">
                  <a:extLst>
                    <a:ext uri="{9D8B030D-6E8A-4147-A177-3AD203B41FA5}">
                      <a16:colId xmlns:a16="http://schemas.microsoft.com/office/drawing/2014/main" val="626686404"/>
                    </a:ext>
                  </a:extLst>
                </a:gridCol>
                <a:gridCol w="893502">
                  <a:extLst>
                    <a:ext uri="{9D8B030D-6E8A-4147-A177-3AD203B41FA5}">
                      <a16:colId xmlns:a16="http://schemas.microsoft.com/office/drawing/2014/main" val="364647355"/>
                    </a:ext>
                  </a:extLst>
                </a:gridCol>
                <a:gridCol w="660818">
                  <a:extLst>
                    <a:ext uri="{9D8B030D-6E8A-4147-A177-3AD203B41FA5}">
                      <a16:colId xmlns:a16="http://schemas.microsoft.com/office/drawing/2014/main" val="558894860"/>
                    </a:ext>
                  </a:extLst>
                </a:gridCol>
                <a:gridCol w="930730">
                  <a:extLst>
                    <a:ext uri="{9D8B030D-6E8A-4147-A177-3AD203B41FA5}">
                      <a16:colId xmlns:a16="http://schemas.microsoft.com/office/drawing/2014/main" val="3374135223"/>
                    </a:ext>
                  </a:extLst>
                </a:gridCol>
                <a:gridCol w="719765">
                  <a:extLst>
                    <a:ext uri="{9D8B030D-6E8A-4147-A177-3AD203B41FA5}">
                      <a16:colId xmlns:a16="http://schemas.microsoft.com/office/drawing/2014/main" val="1657473626"/>
                    </a:ext>
                  </a:extLst>
                </a:gridCol>
                <a:gridCol w="943139">
                  <a:extLst>
                    <a:ext uri="{9D8B030D-6E8A-4147-A177-3AD203B41FA5}">
                      <a16:colId xmlns:a16="http://schemas.microsoft.com/office/drawing/2014/main" val="606155620"/>
                    </a:ext>
                  </a:extLst>
                </a:gridCol>
                <a:gridCol w="868683">
                  <a:extLst>
                    <a:ext uri="{9D8B030D-6E8A-4147-A177-3AD203B41FA5}">
                      <a16:colId xmlns:a16="http://schemas.microsoft.com/office/drawing/2014/main" val="817604962"/>
                    </a:ext>
                  </a:extLst>
                </a:gridCol>
                <a:gridCol w="2233754">
                  <a:extLst>
                    <a:ext uri="{9D8B030D-6E8A-4147-A177-3AD203B41FA5}">
                      <a16:colId xmlns:a16="http://schemas.microsoft.com/office/drawing/2014/main" val="690673464"/>
                    </a:ext>
                  </a:extLst>
                </a:gridCol>
              </a:tblGrid>
              <a:tr h="212923">
                <a:tc>
                  <a:txBody>
                    <a:bodyPr/>
                    <a:lstStyle/>
                    <a:p>
                      <a:pPr algn="r" fontAlgn="ctr"/>
                      <a:r>
                        <a:rPr lang="en-US" sz="1400" b="0" i="0" u="none" strike="noStrike">
                          <a:effectLst/>
                          <a:latin typeface="Fira Sans Condensed Book" panose="020B0503050000020004" pitchFamily="34" charset="77"/>
                        </a:rPr>
                        <a:t>t</a:t>
                      </a:r>
                      <a:endParaRPr lang="en-US" sz="1400" b="0" i="0" u="none" strike="noStrike">
                        <a:solidFill>
                          <a:srgbClr val="FFFFFF"/>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dirty="0">
                          <a:effectLst/>
                          <a:latin typeface="Fira Sans Condensed Book" panose="020B0503050000020004" pitchFamily="34" charset="77"/>
                        </a:rPr>
                        <a:t>T</a:t>
                      </a:r>
                      <a:r>
                        <a:rPr lang="en-US" sz="1400" b="0" i="0" u="none" strike="noStrike" baseline="-25000" dirty="0">
                          <a:effectLst/>
                          <a:latin typeface="Fira Sans Condensed Book" panose="020B0503050000020004" pitchFamily="34" charset="77"/>
                        </a:rPr>
                        <a:t>C1</a:t>
                      </a:r>
                      <a:endParaRPr lang="en-US" sz="1400" b="0" i="0" u="none" strike="noStrike" dirty="0">
                        <a:solidFill>
                          <a:srgbClr val="FFFFFF"/>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State</a:t>
                      </a:r>
                      <a:endParaRPr lang="en-US" sz="1400" b="0" i="0" u="none" strike="noStrike">
                        <a:solidFill>
                          <a:srgbClr val="FFFFFF"/>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dirty="0">
                          <a:effectLst/>
                          <a:latin typeface="Fira Sans Condensed Book" panose="020B0503050000020004" pitchFamily="34" charset="77"/>
                        </a:rPr>
                        <a:t>T</a:t>
                      </a:r>
                      <a:r>
                        <a:rPr lang="en-US" sz="1400" b="0" i="0" u="none" strike="noStrike" baseline="-25000" dirty="0">
                          <a:effectLst/>
                          <a:latin typeface="Fira Sans Condensed Book" panose="020B0503050000020004" pitchFamily="34" charset="77"/>
                        </a:rPr>
                        <a:t>C2</a:t>
                      </a:r>
                      <a:endParaRPr lang="en-US" sz="1400" b="0" i="0" u="none" strike="noStrike" dirty="0">
                        <a:solidFill>
                          <a:srgbClr val="FFFFFF"/>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dirty="0">
                          <a:effectLst/>
                          <a:latin typeface="Fira Sans Condensed Book" panose="020B0503050000020004" pitchFamily="34" charset="77"/>
                        </a:rPr>
                        <a:t>State</a:t>
                      </a:r>
                      <a:endParaRPr lang="en-US" sz="1400" b="0" i="0" u="none" strike="noStrike" dirty="0">
                        <a:solidFill>
                          <a:srgbClr val="FFFFFF"/>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dirty="0">
                          <a:effectLst/>
                          <a:latin typeface="Fira Sans Condensed Book" panose="020B0503050000020004" pitchFamily="34" charset="77"/>
                        </a:rPr>
                        <a:t>T</a:t>
                      </a:r>
                      <a:r>
                        <a:rPr lang="en-US" sz="1400" b="0" i="0" u="none" strike="noStrike" baseline="-25000" dirty="0">
                          <a:effectLst/>
                          <a:latin typeface="Fira Sans Condensed Book" panose="020B0503050000020004" pitchFamily="34" charset="77"/>
                        </a:rPr>
                        <a:t>P</a:t>
                      </a:r>
                      <a:endParaRPr lang="en-US" sz="1400" b="0" i="0" u="none" strike="noStrike" dirty="0">
                        <a:solidFill>
                          <a:srgbClr val="FFFFFF"/>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dirty="0">
                          <a:effectLst/>
                          <a:latin typeface="Fira Sans Condensed Book" panose="020B0503050000020004" pitchFamily="34" charset="77"/>
                        </a:rPr>
                        <a:t>State</a:t>
                      </a:r>
                      <a:endParaRPr lang="en-US" sz="1400" b="0" i="0" u="none" strike="noStrike" dirty="0">
                        <a:solidFill>
                          <a:srgbClr val="FFFFFF"/>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dirty="0">
                          <a:effectLst/>
                          <a:latin typeface="Fira Sans Condensed Book" panose="020B0503050000020004" pitchFamily="34" charset="77"/>
                        </a:rPr>
                        <a:t>count</a:t>
                      </a:r>
                      <a:endParaRPr lang="en-US" sz="1400" b="0" i="0" u="none" strike="noStrike" dirty="0">
                        <a:solidFill>
                          <a:srgbClr val="FFFFFF"/>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Comment</a:t>
                      </a:r>
                      <a:endParaRPr lang="en-US" sz="1400" b="0" i="0" u="none" strike="noStrike">
                        <a:solidFill>
                          <a:srgbClr val="FFFFFF"/>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95762733"/>
                  </a:ext>
                </a:extLst>
              </a:tr>
              <a:tr h="212923">
                <a:tc>
                  <a:txBody>
                    <a:bodyPr/>
                    <a:lstStyle/>
                    <a:p>
                      <a:pPr algn="r" fontAlgn="ctr"/>
                      <a:r>
                        <a:rPr lang="en-US" sz="1400" b="0" i="0" u="none" strike="noStrike">
                          <a:effectLst/>
                          <a:latin typeface="Fira Sans Condensed Book" panose="020B0503050000020004" pitchFamily="34" charset="77"/>
                        </a:rPr>
                        <a:t>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dirty="0">
                          <a:effectLst/>
                          <a:latin typeface="Fira Sans Condensed Book" panose="020B0503050000020004" pitchFamily="34" charset="77"/>
                        </a:rPr>
                        <a:t>c1</a:t>
                      </a:r>
                      <a:endParaRPr lang="en-US" sz="1400" b="0" i="0" u="none" strike="noStrike" dirty="0">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dirty="0">
                          <a:effectLst/>
                          <a:latin typeface="Fira Sans Condensed Book" panose="020B0503050000020004" pitchFamily="34" charset="77"/>
                        </a:rPr>
                        <a:t> </a:t>
                      </a:r>
                      <a:endParaRPr lang="en-US" sz="1400" b="0" i="0" u="none" strike="noStrike" dirty="0">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2564119"/>
                  </a:ext>
                </a:extLst>
              </a:tr>
              <a:tr h="212923">
                <a:tc>
                  <a:txBody>
                    <a:bodyPr/>
                    <a:lstStyle/>
                    <a:p>
                      <a:pPr algn="r" fontAlgn="ctr"/>
                      <a:r>
                        <a:rPr lang="en-US" sz="1400" b="0" i="0" u="none" strike="noStrike" dirty="0">
                          <a:effectLst/>
                          <a:latin typeface="Fira Sans Condensed Book" panose="020B0503050000020004" pitchFamily="34" charset="77"/>
                        </a:rPr>
                        <a:t>2</a:t>
                      </a:r>
                      <a:endParaRPr lang="en-US" sz="1400" b="0" i="0" u="none" strike="noStrike" dirty="0">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c2</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9956540"/>
                  </a:ext>
                </a:extLst>
              </a:tr>
              <a:tr h="212923">
                <a:tc>
                  <a:txBody>
                    <a:bodyPr/>
                    <a:lstStyle/>
                    <a:p>
                      <a:pPr algn="r" fontAlgn="ctr"/>
                      <a:r>
                        <a:rPr lang="en-US" sz="1400" b="0" i="0" u="none" strike="noStrike">
                          <a:effectLst/>
                          <a:latin typeface="Fira Sans Condensed Book" panose="020B0503050000020004" pitchFamily="34" charset="77"/>
                        </a:rPr>
                        <a:t>3</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c3</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Buffer empty; must 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7930080"/>
                  </a:ext>
                </a:extLst>
              </a:tr>
              <a:tr h="212923">
                <a:tc>
                  <a:txBody>
                    <a:bodyPr/>
                    <a:lstStyle/>
                    <a:p>
                      <a:pPr algn="r" fontAlgn="ctr"/>
                      <a:r>
                        <a:rPr lang="en-US" sz="1400" b="0" i="0" u="none" strike="noStrike">
                          <a:effectLst/>
                          <a:latin typeface="Fira Sans Condensed Book" panose="020B0503050000020004" pitchFamily="34" charset="77"/>
                        </a:rPr>
                        <a:t>4</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dirty="0">
                          <a:effectLst/>
                          <a:latin typeface="Fira Sans Condensed Book" panose="020B0503050000020004" pitchFamily="34" charset="77"/>
                        </a:rPr>
                        <a:t>c1</a:t>
                      </a:r>
                      <a:endParaRPr lang="en-US" sz="1400" b="0" i="0" u="none" strike="noStrike" dirty="0">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3410121"/>
                  </a:ext>
                </a:extLst>
              </a:tr>
              <a:tr h="212923">
                <a:tc>
                  <a:txBody>
                    <a:bodyPr/>
                    <a:lstStyle/>
                    <a:p>
                      <a:pPr algn="r" fontAlgn="ctr"/>
                      <a:r>
                        <a:rPr lang="en-US" sz="1400" b="0" i="0" u="none" strike="noStrike">
                          <a:effectLst/>
                          <a:latin typeface="Fira Sans Condensed Book" panose="020B0503050000020004" pitchFamily="34" charset="77"/>
                        </a:rPr>
                        <a:t>5</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c2</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77332774"/>
                  </a:ext>
                </a:extLst>
              </a:tr>
              <a:tr h="212923">
                <a:tc>
                  <a:txBody>
                    <a:bodyPr/>
                    <a:lstStyle/>
                    <a:p>
                      <a:pPr algn="r" fontAlgn="ctr"/>
                      <a:r>
                        <a:rPr lang="en-US" sz="1400" b="0" i="0" u="none" strike="noStrike">
                          <a:effectLst/>
                          <a:latin typeface="Fira Sans Condensed Book" panose="020B0503050000020004" pitchFamily="34" charset="77"/>
                        </a:rPr>
                        <a:t>6</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c3</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Buffer empty; must 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37756675"/>
                  </a:ext>
                </a:extLst>
              </a:tr>
              <a:tr h="212923">
                <a:tc>
                  <a:txBody>
                    <a:bodyPr/>
                    <a:lstStyle/>
                    <a:p>
                      <a:pPr algn="r" fontAlgn="ctr"/>
                      <a:r>
                        <a:rPr lang="en-US" sz="1400" b="0" i="0" u="none" strike="noStrike">
                          <a:effectLst/>
                          <a:latin typeface="Fira Sans Condensed Book" panose="020B0503050000020004" pitchFamily="34" charset="77"/>
                        </a:rPr>
                        <a:t>7</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dirty="0">
                          <a:effectLst/>
                          <a:latin typeface="Fira Sans Condensed Book" panose="020B0503050000020004" pitchFamily="34" charset="77"/>
                        </a:rPr>
                        <a:t>p1</a:t>
                      </a:r>
                      <a:endParaRPr lang="en-US" sz="1400" b="0" i="0" u="none" strike="noStrike" dirty="0">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748733"/>
                  </a:ext>
                </a:extLst>
              </a:tr>
              <a:tr h="212923">
                <a:tc>
                  <a:txBody>
                    <a:bodyPr/>
                    <a:lstStyle/>
                    <a:p>
                      <a:pPr algn="r" fontAlgn="ctr"/>
                      <a:r>
                        <a:rPr lang="en-US" sz="1400" b="0" i="0" u="none" strike="noStrike">
                          <a:effectLst/>
                          <a:latin typeface="Fira Sans Condensed Book" panose="020B0503050000020004" pitchFamily="34" charset="77"/>
                        </a:rPr>
                        <a:t>8</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p2</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28449987"/>
                  </a:ext>
                </a:extLst>
              </a:tr>
              <a:tr h="212923">
                <a:tc>
                  <a:txBody>
                    <a:bodyPr/>
                    <a:lstStyle/>
                    <a:p>
                      <a:pPr algn="r" fontAlgn="ctr"/>
                      <a:r>
                        <a:rPr lang="en-US" sz="1400" b="0" i="0" u="none" strike="noStrike">
                          <a:effectLst/>
                          <a:latin typeface="Fira Sans Condensed Book" panose="020B0503050000020004" pitchFamily="34" charset="77"/>
                        </a:rPr>
                        <a:t>9</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p4</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Buffer now full</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0847527"/>
                  </a:ext>
                </a:extLst>
              </a:tr>
              <a:tr h="212923">
                <a:tc>
                  <a:txBody>
                    <a:bodyPr/>
                    <a:lstStyle/>
                    <a:p>
                      <a:pPr algn="r" fontAlgn="ctr"/>
                      <a:r>
                        <a:rPr lang="en-US" sz="1400" b="0" i="0" u="none" strike="noStrike">
                          <a:effectLst/>
                          <a:latin typeface="Fira Sans Condensed Book" panose="020B0503050000020004" pitchFamily="34" charset="77"/>
                        </a:rPr>
                        <a:t>10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p5</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dirty="0">
                          <a:effectLst/>
                          <a:latin typeface="Fira Sans Condensed Book" panose="020B0503050000020004" pitchFamily="34" charset="77"/>
                        </a:rPr>
                        <a:t>T</a:t>
                      </a:r>
                      <a:r>
                        <a:rPr lang="en-US" sz="1400" b="0" i="0" u="none" strike="noStrike" baseline="-25000" dirty="0">
                          <a:effectLst/>
                          <a:latin typeface="Fira Sans Condensed Book" panose="020B0503050000020004" pitchFamily="34" charset="77"/>
                        </a:rPr>
                        <a:t>C1</a:t>
                      </a:r>
                      <a:r>
                        <a:rPr lang="en-US" sz="1400" b="0" i="0" u="none" strike="noStrike" dirty="0">
                          <a:effectLst/>
                          <a:latin typeface="Fira Sans Condensed Book" panose="020B0503050000020004" pitchFamily="34" charset="77"/>
                        </a:rPr>
                        <a:t> awoken</a:t>
                      </a:r>
                      <a:endParaRPr lang="en-US" sz="1400" b="0" i="0" u="none" strike="noStrike" dirty="0">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52614411"/>
                  </a:ext>
                </a:extLst>
              </a:tr>
              <a:tr h="212923">
                <a:tc>
                  <a:txBody>
                    <a:bodyPr/>
                    <a:lstStyle/>
                    <a:p>
                      <a:pPr algn="r" fontAlgn="ctr"/>
                      <a:r>
                        <a:rPr lang="en-US" sz="1400" b="0" i="0" u="none" strike="noStrike">
                          <a:effectLst/>
                          <a:latin typeface="Fira Sans Condensed Book" panose="020B0503050000020004" pitchFamily="34" charset="77"/>
                        </a:rPr>
                        <a:t>11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p6</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2158764"/>
                  </a:ext>
                </a:extLst>
              </a:tr>
              <a:tr h="212923">
                <a:tc>
                  <a:txBody>
                    <a:bodyPr/>
                    <a:lstStyle/>
                    <a:p>
                      <a:pPr algn="r" fontAlgn="ctr"/>
                      <a:r>
                        <a:rPr lang="en-US" sz="1400" b="0" i="0" u="none" strike="noStrike">
                          <a:effectLst/>
                          <a:latin typeface="Fira Sans Condensed Book" panose="020B0503050000020004" pitchFamily="34" charset="77"/>
                        </a:rPr>
                        <a:t>12</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Pi</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24279347"/>
                  </a:ext>
                </a:extLst>
              </a:tr>
              <a:tr h="212923">
                <a:tc>
                  <a:txBody>
                    <a:bodyPr/>
                    <a:lstStyle/>
                    <a:p>
                      <a:pPr algn="r" fontAlgn="ctr"/>
                      <a:r>
                        <a:rPr lang="en-US" sz="1400" b="0" i="0" u="none" strike="noStrike">
                          <a:effectLst/>
                          <a:latin typeface="Fira Sans Condensed Book" panose="020B0503050000020004" pitchFamily="34" charset="77"/>
                        </a:rPr>
                        <a:t>13</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p2</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77480609"/>
                  </a:ext>
                </a:extLst>
              </a:tr>
              <a:tr h="212923">
                <a:tc>
                  <a:txBody>
                    <a:bodyPr/>
                    <a:lstStyle/>
                    <a:p>
                      <a:pPr algn="r" fontAlgn="ctr"/>
                      <a:r>
                        <a:rPr lang="en-US" sz="1400" b="0" i="0" u="none" strike="noStrike">
                          <a:effectLst/>
                          <a:latin typeface="Fira Sans Condensed Book" panose="020B0503050000020004" pitchFamily="34" charset="77"/>
                        </a:rPr>
                        <a:t>14</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p3</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Buffer full; must 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98548699"/>
                  </a:ext>
                </a:extLst>
              </a:tr>
              <a:tr h="212923">
                <a:tc>
                  <a:txBody>
                    <a:bodyPr/>
                    <a:lstStyle/>
                    <a:p>
                      <a:pPr algn="r" fontAlgn="ctr"/>
                      <a:r>
                        <a:rPr lang="en-US" sz="1400" b="0" i="0" u="none" strike="noStrike">
                          <a:effectLst/>
                          <a:latin typeface="Fira Sans Condensed Book" panose="020B0503050000020004" pitchFamily="34" charset="77"/>
                        </a:rPr>
                        <a:t>15</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c2</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Recheck condition</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4118801"/>
                  </a:ext>
                </a:extLst>
              </a:tr>
              <a:tr h="212923">
                <a:tc>
                  <a:txBody>
                    <a:bodyPr/>
                    <a:lstStyle/>
                    <a:p>
                      <a:pPr algn="r" fontAlgn="ctr"/>
                      <a:r>
                        <a:rPr lang="en-US" sz="1400" b="0" i="0" u="none" strike="noStrike">
                          <a:effectLst/>
                          <a:latin typeface="Fira Sans Condensed Book" panose="020B0503050000020004" pitchFamily="34" charset="77"/>
                        </a:rPr>
                        <a:t>16</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c4</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dirty="0">
                          <a:effectLst/>
                          <a:latin typeface="Fira Sans Condensed Book" panose="020B0503050000020004" pitchFamily="34" charset="77"/>
                        </a:rPr>
                        <a:t>T</a:t>
                      </a:r>
                      <a:r>
                        <a:rPr lang="en-US" sz="1400" b="0" i="0" u="none" strike="noStrike" baseline="-25000" dirty="0">
                          <a:effectLst/>
                          <a:latin typeface="Fira Sans Condensed Book" panose="020B0503050000020004" pitchFamily="34" charset="77"/>
                        </a:rPr>
                        <a:t>C1</a:t>
                      </a:r>
                      <a:r>
                        <a:rPr lang="en-US" sz="1400" b="0" i="0" u="none" strike="noStrike" dirty="0">
                          <a:effectLst/>
                          <a:latin typeface="Fira Sans Condensed Book" panose="020B0503050000020004" pitchFamily="34" charset="77"/>
                        </a:rPr>
                        <a:t> grabs data</a:t>
                      </a:r>
                      <a:endParaRPr lang="en-US" sz="1400" b="0" i="0" u="none" strike="noStrike" dirty="0">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773191"/>
                  </a:ext>
                </a:extLst>
              </a:tr>
              <a:tr h="212923">
                <a:tc>
                  <a:txBody>
                    <a:bodyPr/>
                    <a:lstStyle/>
                    <a:p>
                      <a:pPr algn="r" fontAlgn="ctr"/>
                      <a:r>
                        <a:rPr lang="en-US" sz="1400" b="0" i="0" u="none" strike="noStrike">
                          <a:effectLst/>
                          <a:latin typeface="Fira Sans Condensed Book" panose="020B0503050000020004" pitchFamily="34" charset="77"/>
                        </a:rPr>
                        <a:t>17</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c5</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dirty="0">
                          <a:effectLst/>
                          <a:latin typeface="Fira Sans Condensed Book" panose="020B0503050000020004" pitchFamily="34" charset="77"/>
                        </a:rPr>
                        <a:t>Oops! Woke T</a:t>
                      </a:r>
                      <a:r>
                        <a:rPr lang="en-US" sz="1400" b="0" i="0" u="none" strike="noStrike" baseline="-25000" dirty="0">
                          <a:effectLst/>
                          <a:latin typeface="Fira Sans Condensed Book" panose="020B0503050000020004" pitchFamily="34" charset="77"/>
                        </a:rPr>
                        <a:t>C2</a:t>
                      </a:r>
                      <a:r>
                        <a:rPr lang="en-US" sz="1400" b="0" i="0" u="none" strike="noStrike" dirty="0">
                          <a:effectLst/>
                          <a:latin typeface="Fira Sans Condensed Book" panose="020B0503050000020004" pitchFamily="34" charset="77"/>
                        </a:rPr>
                        <a:t> up</a:t>
                      </a:r>
                      <a:endParaRPr lang="en-US" sz="1400" b="0" i="0" u="none" strike="noStrike" dirty="0">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00880723"/>
                  </a:ext>
                </a:extLst>
              </a:tr>
              <a:tr h="212923">
                <a:tc>
                  <a:txBody>
                    <a:bodyPr/>
                    <a:lstStyle/>
                    <a:p>
                      <a:pPr algn="r" fontAlgn="ctr"/>
                      <a:r>
                        <a:rPr lang="en-US" sz="1400" b="0" i="0" u="none" strike="noStrike">
                          <a:effectLst/>
                          <a:latin typeface="Fira Sans Condensed Book" panose="020B0503050000020004" pitchFamily="34" charset="77"/>
                        </a:rPr>
                        <a:t>18</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c6</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91360869"/>
                  </a:ext>
                </a:extLst>
              </a:tr>
              <a:tr h="212923">
                <a:tc>
                  <a:txBody>
                    <a:bodyPr/>
                    <a:lstStyle/>
                    <a:p>
                      <a:pPr algn="r" fontAlgn="ctr"/>
                      <a:r>
                        <a:rPr lang="en-US" sz="1400" b="0" i="0" u="none" strike="noStrike">
                          <a:effectLst/>
                          <a:latin typeface="Fira Sans Condensed Book" panose="020B0503050000020004" pitchFamily="34" charset="77"/>
                        </a:rPr>
                        <a:t>19</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cl</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98933532"/>
                  </a:ext>
                </a:extLst>
              </a:tr>
              <a:tr h="212923">
                <a:tc>
                  <a:txBody>
                    <a:bodyPr/>
                    <a:lstStyle/>
                    <a:p>
                      <a:pPr algn="r" fontAlgn="ctr"/>
                      <a:r>
                        <a:rPr lang="en-US" sz="1400" b="0" i="0" u="none" strike="noStrike">
                          <a:effectLst/>
                          <a:latin typeface="Fira Sans Condensed Book" panose="020B0503050000020004" pitchFamily="34" charset="77"/>
                        </a:rPr>
                        <a:t>20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c2</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7710564"/>
                  </a:ext>
                </a:extLst>
              </a:tr>
              <a:tr h="212923">
                <a:tc>
                  <a:txBody>
                    <a:bodyPr/>
                    <a:lstStyle/>
                    <a:p>
                      <a:pPr algn="r" fontAlgn="ctr"/>
                      <a:r>
                        <a:rPr lang="en-US" sz="1400" b="0" i="0" u="none" strike="noStrike">
                          <a:effectLst/>
                          <a:latin typeface="Fira Sans Condensed Book" panose="020B0503050000020004" pitchFamily="34" charset="77"/>
                        </a:rPr>
                        <a:t>21</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c3</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Ready</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Buffer empty; must 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71180442"/>
                  </a:ext>
                </a:extLst>
              </a:tr>
              <a:tr h="212923">
                <a:tc>
                  <a:txBody>
                    <a:bodyPr/>
                    <a:lstStyle/>
                    <a:p>
                      <a:pPr algn="r" fontAlgn="ctr"/>
                      <a:r>
                        <a:rPr lang="en-US" sz="1400" b="0" i="0" u="none" strike="noStrike">
                          <a:effectLst/>
                          <a:latin typeface="Fira Sans Condensed Book" panose="020B0503050000020004" pitchFamily="34" charset="77"/>
                        </a:rPr>
                        <a:t>22</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c2</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Running</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a:effectLst/>
                          <a:latin typeface="Fira Sans Condensed Book" panose="020B0503050000020004" pitchFamily="34" charset="77"/>
                        </a:rPr>
                        <a:t> </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32078489"/>
                  </a:ext>
                </a:extLst>
              </a:tr>
              <a:tr h="212923">
                <a:tc>
                  <a:txBody>
                    <a:bodyPr/>
                    <a:lstStyle/>
                    <a:p>
                      <a:pPr algn="r" fontAlgn="ctr"/>
                      <a:r>
                        <a:rPr lang="en-US" sz="1400" b="0" i="0" u="none" strike="noStrike">
                          <a:effectLst/>
                          <a:latin typeface="Fira Sans Condensed Book" panose="020B0503050000020004" pitchFamily="34" charset="77"/>
                        </a:rPr>
                        <a:t>23</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ctr"/>
                      <a:r>
                        <a:rPr lang="en-US" sz="1400" b="0" i="0" u="none" strike="noStrike" dirty="0">
                          <a:effectLst/>
                          <a:latin typeface="Fira Sans Condensed Book" panose="020B0503050000020004" pitchFamily="34" charset="77"/>
                        </a:rPr>
                        <a:t> </a:t>
                      </a:r>
                      <a:endParaRPr lang="en-US" sz="1400" b="0" i="0" u="none" strike="noStrike" dirty="0">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ctr"/>
                      <a:r>
                        <a:rPr lang="en-US" sz="1400" b="0" i="0" u="none" strike="noStrike" dirty="0">
                          <a:effectLst/>
                          <a:latin typeface="Fira Sans Condensed Book" panose="020B0503050000020004" pitchFamily="34" charset="77"/>
                        </a:rPr>
                        <a:t>c3</a:t>
                      </a:r>
                      <a:endParaRPr lang="en-US" sz="1400" b="0" i="0" u="none" strike="noStrike" dirty="0">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ctr"/>
                      <a:r>
                        <a:rPr lang="en-US" sz="1400" b="0" i="0" u="none" strike="noStrike" dirty="0">
                          <a:effectLst/>
                          <a:latin typeface="Fira Sans Condensed Book" panose="020B0503050000020004" pitchFamily="34" charset="77"/>
                        </a:rPr>
                        <a:t> </a:t>
                      </a:r>
                      <a:endParaRPr lang="en-US" sz="1400" b="0" i="0" u="none" strike="noStrike" dirty="0">
                        <a:solidFill>
                          <a:srgbClr val="000000"/>
                        </a:solidFill>
                        <a:effectLst/>
                        <a:latin typeface="Fira Sans Condensed Book" panose="020B0503050000020004" pitchFamily="34" charset="77"/>
                      </a:endParaRPr>
                    </a:p>
                  </a:txBody>
                  <a:tcPr marL="0" marR="108000" marT="4821" marB="0" anchor="ctr">
                    <a:lnL>
                      <a:noFill/>
                    </a:lnL>
                    <a:lnR>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en-US" sz="1400" b="0" i="0" u="none" strike="noStrike">
                          <a:effectLst/>
                          <a:latin typeface="Fira Sans Condensed Book" panose="020B0503050000020004" pitchFamily="34" charset="77"/>
                        </a:rPr>
                        <a:t>Asleep</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ctr" fontAlgn="ctr"/>
                      <a:r>
                        <a:rPr lang="en-US" sz="1400" b="0" i="0" u="none" strike="noStrike">
                          <a:effectLst/>
                          <a:latin typeface="Fira Sans Condensed Book" panose="020B0503050000020004" pitchFamily="34" charset="77"/>
                        </a:rPr>
                        <a:t>0</a:t>
                      </a:r>
                      <a:endParaRPr lang="en-US" sz="1400" b="0" i="0" u="none" strike="noStrike">
                        <a:solidFill>
                          <a:srgbClr val="000000"/>
                        </a:solidFill>
                        <a:effectLst/>
                        <a:latin typeface="Fira Sans Condensed Book" panose="020B0503050000020004" pitchFamily="34" charset="77"/>
                      </a:endParaRPr>
                    </a:p>
                  </a:txBody>
                  <a:tcPr marL="4821" marR="4821" marT="4821" marB="0" anchor="ctr">
                    <a:lnL>
                      <a:noFill/>
                    </a:lnL>
                    <a:lnR>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ctr"/>
                      <a:r>
                        <a:rPr lang="en-US" sz="1400" b="0" i="0" u="none" strike="noStrike" dirty="0">
                          <a:effectLst/>
                          <a:latin typeface="Fira Sans Condensed Book" panose="020B0503050000020004" pitchFamily="34" charset="77"/>
                        </a:rPr>
                        <a:t>Everyone asleep...</a:t>
                      </a:r>
                      <a:endParaRPr lang="en-US" sz="1400" b="0" i="0" u="none" strike="noStrike" dirty="0">
                        <a:solidFill>
                          <a:srgbClr val="000000"/>
                        </a:solidFill>
                        <a:effectLst/>
                        <a:latin typeface="Fira Sans Condensed Book" panose="020B0503050000020004" pitchFamily="34" charset="77"/>
                      </a:endParaRPr>
                    </a:p>
                  </a:txBody>
                  <a:tcPr marL="4821" marR="4821" marT="4821"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37817582"/>
                  </a:ext>
                </a:extLst>
              </a:tr>
            </a:tbl>
          </a:graphicData>
        </a:graphic>
      </p:graphicFrame>
      <p:sp>
        <p:nvSpPr>
          <p:cNvPr id="8" name="Rectangle 7">
            <a:extLst>
              <a:ext uri="{FF2B5EF4-FFF2-40B4-BE49-F238E27FC236}">
                <a16:creationId xmlns:a16="http://schemas.microsoft.com/office/drawing/2014/main" id="{9BD39311-2744-DC4C-BEF9-BEE64C17EB2C}"/>
              </a:ext>
            </a:extLst>
          </p:cNvPr>
          <p:cNvSpPr/>
          <p:nvPr/>
        </p:nvSpPr>
        <p:spPr>
          <a:xfrm>
            <a:off x="292546" y="1598182"/>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DC714A80-05E5-1941-B38E-ECBFC7CBCFFA}"/>
              </a:ext>
            </a:extLst>
          </p:cNvPr>
          <p:cNvSpPr/>
          <p:nvPr/>
        </p:nvSpPr>
        <p:spPr>
          <a:xfrm>
            <a:off x="292546" y="1816225"/>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01DEE26A-1115-FF4B-947D-E9DA561CAD7C}"/>
              </a:ext>
            </a:extLst>
          </p:cNvPr>
          <p:cNvSpPr/>
          <p:nvPr/>
        </p:nvSpPr>
        <p:spPr>
          <a:xfrm>
            <a:off x="292546" y="2034268"/>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EE4DA82B-3D77-B24C-9813-DD792BF2DD48}"/>
              </a:ext>
            </a:extLst>
          </p:cNvPr>
          <p:cNvSpPr/>
          <p:nvPr/>
        </p:nvSpPr>
        <p:spPr>
          <a:xfrm>
            <a:off x="292546" y="2252311"/>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77FDFA26-EF5C-9F47-A1FD-8BC83A28FB5A}"/>
              </a:ext>
            </a:extLst>
          </p:cNvPr>
          <p:cNvSpPr/>
          <p:nvPr/>
        </p:nvSpPr>
        <p:spPr>
          <a:xfrm>
            <a:off x="292546" y="2470354"/>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DB6B70AF-B061-434A-A394-D6B194BC4411}"/>
              </a:ext>
            </a:extLst>
          </p:cNvPr>
          <p:cNvSpPr/>
          <p:nvPr/>
        </p:nvSpPr>
        <p:spPr>
          <a:xfrm>
            <a:off x="292546" y="2688397"/>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a:extLst>
              <a:ext uri="{FF2B5EF4-FFF2-40B4-BE49-F238E27FC236}">
                <a16:creationId xmlns:a16="http://schemas.microsoft.com/office/drawing/2014/main" id="{22E6E4C8-A43F-5940-8CE2-342D5757E020}"/>
              </a:ext>
            </a:extLst>
          </p:cNvPr>
          <p:cNvSpPr/>
          <p:nvPr/>
        </p:nvSpPr>
        <p:spPr>
          <a:xfrm>
            <a:off x="292546" y="2906440"/>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A2E3F728-65A9-E149-A35E-8A82E9BCCF0B}"/>
              </a:ext>
            </a:extLst>
          </p:cNvPr>
          <p:cNvSpPr/>
          <p:nvPr/>
        </p:nvSpPr>
        <p:spPr>
          <a:xfrm>
            <a:off x="292546" y="3124483"/>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2979D185-8752-2740-BCF3-828DAF248F44}"/>
              </a:ext>
            </a:extLst>
          </p:cNvPr>
          <p:cNvSpPr/>
          <p:nvPr/>
        </p:nvSpPr>
        <p:spPr>
          <a:xfrm>
            <a:off x="292546" y="3342526"/>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a:extLst>
              <a:ext uri="{FF2B5EF4-FFF2-40B4-BE49-F238E27FC236}">
                <a16:creationId xmlns:a16="http://schemas.microsoft.com/office/drawing/2014/main" id="{BC519A15-3047-574C-BE85-A2F5DFAD18DF}"/>
              </a:ext>
            </a:extLst>
          </p:cNvPr>
          <p:cNvSpPr/>
          <p:nvPr/>
        </p:nvSpPr>
        <p:spPr>
          <a:xfrm>
            <a:off x="292546" y="3560569"/>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A0C9B3F8-8FA6-AE40-AD0C-FFD9B5B05F33}"/>
              </a:ext>
            </a:extLst>
          </p:cNvPr>
          <p:cNvSpPr/>
          <p:nvPr/>
        </p:nvSpPr>
        <p:spPr>
          <a:xfrm>
            <a:off x="292546" y="3778612"/>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46BEC5C7-CF07-0946-A744-3ACC4DDB3307}"/>
              </a:ext>
            </a:extLst>
          </p:cNvPr>
          <p:cNvSpPr/>
          <p:nvPr/>
        </p:nvSpPr>
        <p:spPr>
          <a:xfrm>
            <a:off x="292546" y="3996655"/>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F509B653-7A3D-2D44-80BC-8A4B334A3AEA}"/>
              </a:ext>
            </a:extLst>
          </p:cNvPr>
          <p:cNvSpPr/>
          <p:nvPr/>
        </p:nvSpPr>
        <p:spPr>
          <a:xfrm>
            <a:off x="292546" y="4214698"/>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a:extLst>
              <a:ext uri="{FF2B5EF4-FFF2-40B4-BE49-F238E27FC236}">
                <a16:creationId xmlns:a16="http://schemas.microsoft.com/office/drawing/2014/main" id="{06B45BF3-77DB-5645-9881-EF7EA7B921AD}"/>
              </a:ext>
            </a:extLst>
          </p:cNvPr>
          <p:cNvSpPr/>
          <p:nvPr/>
        </p:nvSpPr>
        <p:spPr>
          <a:xfrm>
            <a:off x="292546" y="4432741"/>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a:extLst>
              <a:ext uri="{FF2B5EF4-FFF2-40B4-BE49-F238E27FC236}">
                <a16:creationId xmlns:a16="http://schemas.microsoft.com/office/drawing/2014/main" id="{38809720-A988-0145-9FF8-7A6A00CA127B}"/>
              </a:ext>
            </a:extLst>
          </p:cNvPr>
          <p:cNvSpPr/>
          <p:nvPr/>
        </p:nvSpPr>
        <p:spPr>
          <a:xfrm>
            <a:off x="292546" y="4650784"/>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DC20DB61-086D-CC4E-95D2-014A9242892D}"/>
              </a:ext>
            </a:extLst>
          </p:cNvPr>
          <p:cNvSpPr/>
          <p:nvPr/>
        </p:nvSpPr>
        <p:spPr>
          <a:xfrm>
            <a:off x="292546" y="4868827"/>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a:extLst>
              <a:ext uri="{FF2B5EF4-FFF2-40B4-BE49-F238E27FC236}">
                <a16:creationId xmlns:a16="http://schemas.microsoft.com/office/drawing/2014/main" id="{A4F2A714-D6A3-F143-ABDB-495340034A2D}"/>
              </a:ext>
            </a:extLst>
          </p:cNvPr>
          <p:cNvSpPr/>
          <p:nvPr/>
        </p:nvSpPr>
        <p:spPr>
          <a:xfrm>
            <a:off x="292546" y="5086870"/>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166A0CE0-F709-544D-B141-E8983288CE9C}"/>
              </a:ext>
            </a:extLst>
          </p:cNvPr>
          <p:cNvSpPr/>
          <p:nvPr/>
        </p:nvSpPr>
        <p:spPr>
          <a:xfrm>
            <a:off x="292546" y="5304913"/>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409EA1BC-D7F6-5E45-B8D4-9D837A883DE6}"/>
              </a:ext>
            </a:extLst>
          </p:cNvPr>
          <p:cNvSpPr/>
          <p:nvPr/>
        </p:nvSpPr>
        <p:spPr>
          <a:xfrm>
            <a:off x="292546" y="5522956"/>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7491508B-3773-C94B-B6E4-C0198D2F3AE0}"/>
              </a:ext>
            </a:extLst>
          </p:cNvPr>
          <p:cNvSpPr/>
          <p:nvPr/>
        </p:nvSpPr>
        <p:spPr>
          <a:xfrm>
            <a:off x="292546" y="5740999"/>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626DD221-B1E9-CE41-A923-2C1E2921E636}"/>
              </a:ext>
            </a:extLst>
          </p:cNvPr>
          <p:cNvSpPr/>
          <p:nvPr/>
        </p:nvSpPr>
        <p:spPr>
          <a:xfrm>
            <a:off x="292546" y="5959042"/>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3E101475-9BFB-2B48-80DA-516D24FDDC8F}"/>
              </a:ext>
            </a:extLst>
          </p:cNvPr>
          <p:cNvSpPr/>
          <p:nvPr/>
        </p:nvSpPr>
        <p:spPr>
          <a:xfrm>
            <a:off x="292546" y="6177085"/>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a:extLst>
              <a:ext uri="{FF2B5EF4-FFF2-40B4-BE49-F238E27FC236}">
                <a16:creationId xmlns:a16="http://schemas.microsoft.com/office/drawing/2014/main" id="{B2E9B211-7AA6-094D-8364-30F9C4E4DDCB}"/>
              </a:ext>
            </a:extLst>
          </p:cNvPr>
          <p:cNvSpPr/>
          <p:nvPr/>
        </p:nvSpPr>
        <p:spPr>
          <a:xfrm>
            <a:off x="292546" y="6395118"/>
            <a:ext cx="8560579" cy="21960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1" name="Picture 30">
            <a:extLst>
              <a:ext uri="{FF2B5EF4-FFF2-40B4-BE49-F238E27FC236}">
                <a16:creationId xmlns:a16="http://schemas.microsoft.com/office/drawing/2014/main" id="{CC2067FB-4D80-B84F-BA35-010809A07C64}"/>
              </a:ext>
            </a:extLst>
          </p:cNvPr>
          <p:cNvPicPr>
            <a:picLocks noChangeAspect="1"/>
          </p:cNvPicPr>
          <p:nvPr/>
        </p:nvPicPr>
        <p:blipFill>
          <a:blip r:embed="rId2"/>
          <a:stretch>
            <a:fillRect/>
          </a:stretch>
        </p:blipFill>
        <p:spPr>
          <a:xfrm>
            <a:off x="6256378" y="1642626"/>
            <a:ext cx="2736000" cy="2270117"/>
          </a:xfrm>
          <a:prstGeom prst="rect">
            <a:avLst/>
          </a:prstGeom>
        </p:spPr>
      </p:pic>
      <p:pic>
        <p:nvPicPr>
          <p:cNvPr id="32" name="Picture 31">
            <a:extLst>
              <a:ext uri="{FF2B5EF4-FFF2-40B4-BE49-F238E27FC236}">
                <a16:creationId xmlns:a16="http://schemas.microsoft.com/office/drawing/2014/main" id="{185628FC-9CF3-534C-AA5B-D880882D1120}"/>
              </a:ext>
            </a:extLst>
          </p:cNvPr>
          <p:cNvPicPr>
            <a:picLocks noChangeAspect="1"/>
          </p:cNvPicPr>
          <p:nvPr/>
        </p:nvPicPr>
        <p:blipFill>
          <a:blip r:embed="rId3"/>
          <a:stretch>
            <a:fillRect/>
          </a:stretch>
        </p:blipFill>
        <p:spPr>
          <a:xfrm>
            <a:off x="6256378" y="4135935"/>
            <a:ext cx="2736000" cy="2284262"/>
          </a:xfrm>
          <a:prstGeom prst="rect">
            <a:avLst/>
          </a:prstGeom>
        </p:spPr>
      </p:pic>
      <p:pic>
        <p:nvPicPr>
          <p:cNvPr id="7" name="Picture 6">
            <a:extLst>
              <a:ext uri="{FF2B5EF4-FFF2-40B4-BE49-F238E27FC236}">
                <a16:creationId xmlns:a16="http://schemas.microsoft.com/office/drawing/2014/main" id="{B2D6DB50-7EE7-F248-A32D-734111E48149}"/>
              </a:ext>
            </a:extLst>
          </p:cNvPr>
          <p:cNvPicPr>
            <a:picLocks noChangeAspect="1"/>
          </p:cNvPicPr>
          <p:nvPr/>
        </p:nvPicPr>
        <p:blipFill>
          <a:blip r:embed="rId4"/>
          <a:stretch>
            <a:fillRect/>
          </a:stretch>
        </p:blipFill>
        <p:spPr>
          <a:xfrm>
            <a:off x="431800" y="1326577"/>
            <a:ext cx="8280400" cy="5384800"/>
          </a:xfrm>
          <a:prstGeom prst="rect">
            <a:avLst/>
          </a:prstGeom>
          <a:solidFill>
            <a:schemeClr val="bg1"/>
          </a:solidFill>
        </p:spPr>
      </p:pic>
      <p:sp>
        <p:nvSpPr>
          <p:cNvPr id="33" name="Rectangle 32">
            <a:extLst>
              <a:ext uri="{FF2B5EF4-FFF2-40B4-BE49-F238E27FC236}">
                <a16:creationId xmlns:a16="http://schemas.microsoft.com/office/drawing/2014/main" id="{E4AC677E-67CE-D14E-B78C-A585F5677779}"/>
              </a:ext>
            </a:extLst>
          </p:cNvPr>
          <p:cNvSpPr/>
          <p:nvPr/>
        </p:nvSpPr>
        <p:spPr>
          <a:xfrm>
            <a:off x="8712200" y="1376363"/>
            <a:ext cx="431800" cy="5481637"/>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880368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2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2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2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2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2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191DC0-4B9C-354F-BEB5-D4DF8F7B8D2E}"/>
              </a:ext>
            </a:extLst>
          </p:cNvPr>
          <p:cNvSpPr>
            <a:spLocks noGrp="1"/>
          </p:cNvSpPr>
          <p:nvPr>
            <p:ph type="title"/>
          </p:nvPr>
        </p:nvSpPr>
        <p:spPr/>
        <p:txBody>
          <a:bodyPr/>
          <a:lstStyle/>
          <a:p>
            <a:r>
              <a:rPr lang="en-US" dirty="0"/>
              <a:t>What went wrong in version 3 and how to fix it?</a:t>
            </a:r>
          </a:p>
        </p:txBody>
      </p:sp>
      <p:sp>
        <p:nvSpPr>
          <p:cNvPr id="5" name="Content Placeholder 4">
            <a:extLst>
              <a:ext uri="{FF2B5EF4-FFF2-40B4-BE49-F238E27FC236}">
                <a16:creationId xmlns:a16="http://schemas.microsoft.com/office/drawing/2014/main" id="{900C2CC2-4B37-4B45-8ED1-09CF939920C1}"/>
              </a:ext>
            </a:extLst>
          </p:cNvPr>
          <p:cNvSpPr>
            <a:spLocks noGrp="1"/>
          </p:cNvSpPr>
          <p:nvPr>
            <p:ph sz="quarter" idx="10"/>
          </p:nvPr>
        </p:nvSpPr>
        <p:spPr/>
        <p:txBody>
          <a:bodyPr>
            <a:normAutofit/>
          </a:bodyPr>
          <a:lstStyle/>
          <a:p>
            <a:r>
              <a:rPr lang="en-US" dirty="0"/>
              <a:t>This time the problem was caused by waking up the “wrong” thread.</a:t>
            </a:r>
          </a:p>
          <a:p>
            <a:r>
              <a:rPr lang="en-US" dirty="0"/>
              <a:t>As it may be clear now, our threads are interested in two different conditions: the </a:t>
            </a:r>
            <a:r>
              <a:rPr lang="en-US" dirty="0">
                <a:solidFill>
                  <a:srgbClr val="0432FF"/>
                </a:solidFill>
                <a:latin typeface="+mj-lt"/>
              </a:rPr>
              <a:t>producers</a:t>
            </a:r>
            <a:r>
              <a:rPr lang="en-US" dirty="0"/>
              <a:t> need to wait for </a:t>
            </a:r>
            <a:r>
              <a:rPr lang="en-US" dirty="0">
                <a:solidFill>
                  <a:srgbClr val="0432FF"/>
                </a:solidFill>
                <a:latin typeface="+mj-lt"/>
              </a:rPr>
              <a:t>buffer</a:t>
            </a:r>
            <a:r>
              <a:rPr lang="en-US" dirty="0"/>
              <a:t> </a:t>
            </a:r>
            <a:r>
              <a:rPr lang="en-US" dirty="0">
                <a:solidFill>
                  <a:srgbClr val="0432FF"/>
                </a:solidFill>
                <a:latin typeface="+mj-lt"/>
              </a:rPr>
              <a:t>not</a:t>
            </a:r>
            <a:r>
              <a:rPr lang="en-US" dirty="0"/>
              <a:t> </a:t>
            </a:r>
            <a:r>
              <a:rPr lang="en-US" dirty="0">
                <a:solidFill>
                  <a:srgbClr val="0432FF"/>
                </a:solidFill>
                <a:latin typeface="+mj-lt"/>
              </a:rPr>
              <a:t>full</a:t>
            </a:r>
            <a:r>
              <a:rPr lang="en-US" dirty="0"/>
              <a:t>, while the </a:t>
            </a:r>
            <a:r>
              <a:rPr lang="en-US" dirty="0">
                <a:solidFill>
                  <a:srgbClr val="0432FF"/>
                </a:solidFill>
                <a:latin typeface="+mj-lt"/>
              </a:rPr>
              <a:t>consumers</a:t>
            </a:r>
            <a:r>
              <a:rPr lang="en-US" dirty="0"/>
              <a:t> need to wait for </a:t>
            </a:r>
            <a:r>
              <a:rPr lang="en-US" dirty="0">
                <a:solidFill>
                  <a:srgbClr val="0432FF"/>
                </a:solidFill>
                <a:latin typeface="+mj-lt"/>
              </a:rPr>
              <a:t>buffer</a:t>
            </a:r>
            <a:r>
              <a:rPr lang="en-US" dirty="0"/>
              <a:t> </a:t>
            </a:r>
            <a:r>
              <a:rPr lang="en-US" dirty="0">
                <a:solidFill>
                  <a:srgbClr val="0432FF"/>
                </a:solidFill>
                <a:latin typeface="+mj-lt"/>
              </a:rPr>
              <a:t>not</a:t>
            </a:r>
            <a:r>
              <a:rPr lang="en-US" dirty="0"/>
              <a:t> </a:t>
            </a:r>
            <a:r>
              <a:rPr lang="en-US" dirty="0">
                <a:solidFill>
                  <a:srgbClr val="0432FF"/>
                </a:solidFill>
                <a:latin typeface="+mj-lt"/>
              </a:rPr>
              <a:t>empty</a:t>
            </a:r>
            <a:r>
              <a:rPr lang="en-US" dirty="0"/>
              <a:t>.</a:t>
            </a:r>
          </a:p>
          <a:p>
            <a:r>
              <a:rPr lang="en-US" spc="-50" dirty="0"/>
              <a:t>Thus, we will use two different condition variables: </a:t>
            </a:r>
            <a:r>
              <a:rPr lang="en-US" spc="-50" dirty="0" err="1">
                <a:solidFill>
                  <a:srgbClr val="0432FF"/>
                </a:solidFill>
                <a:latin typeface="+mj-lt"/>
              </a:rPr>
              <a:t>not_empty</a:t>
            </a:r>
            <a:r>
              <a:rPr lang="en-US" spc="-50" dirty="0"/>
              <a:t> and </a:t>
            </a:r>
            <a:r>
              <a:rPr lang="en-US" spc="-50" dirty="0" err="1">
                <a:solidFill>
                  <a:srgbClr val="0432FF"/>
                </a:solidFill>
                <a:latin typeface="+mj-lt"/>
              </a:rPr>
              <a:t>not_full</a:t>
            </a:r>
            <a:r>
              <a:rPr lang="en-US" spc="-50" dirty="0"/>
              <a:t>.</a:t>
            </a:r>
          </a:p>
          <a:p>
            <a:r>
              <a:rPr lang="en-US" dirty="0"/>
              <a:t>This will lead us to version 4, shown in the next slide.</a:t>
            </a:r>
          </a:p>
        </p:txBody>
      </p:sp>
      <p:sp>
        <p:nvSpPr>
          <p:cNvPr id="6" name="Text Placeholder 5">
            <a:extLst>
              <a:ext uri="{FF2B5EF4-FFF2-40B4-BE49-F238E27FC236}">
                <a16:creationId xmlns:a16="http://schemas.microsoft.com/office/drawing/2014/main" id="{4A270FBF-FCBD-F34A-9B71-1672981D410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246278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5B6A6E-7F37-8047-8180-EFC20FD3DB77}"/>
              </a:ext>
            </a:extLst>
          </p:cNvPr>
          <p:cNvSpPr>
            <a:spLocks noGrp="1"/>
          </p:cNvSpPr>
          <p:nvPr>
            <p:ph type="title"/>
          </p:nvPr>
        </p:nvSpPr>
        <p:spPr/>
        <p:txBody>
          <a:bodyPr/>
          <a:lstStyle/>
          <a:p>
            <a:r>
              <a:rPr lang="en-US" dirty="0"/>
              <a:t>The producer and consumer threads (version 4)</a:t>
            </a:r>
          </a:p>
        </p:txBody>
      </p:sp>
      <p:sp>
        <p:nvSpPr>
          <p:cNvPr id="10" name="Content Placeholder 9">
            <a:extLst>
              <a:ext uri="{FF2B5EF4-FFF2-40B4-BE49-F238E27FC236}">
                <a16:creationId xmlns:a16="http://schemas.microsoft.com/office/drawing/2014/main" id="{53765E15-12D7-9A44-9991-13291D9BC342}"/>
              </a:ext>
            </a:extLst>
          </p:cNvPr>
          <p:cNvSpPr>
            <a:spLocks noGrp="1"/>
          </p:cNvSpPr>
          <p:nvPr>
            <p:ph sz="quarter" idx="10"/>
          </p:nvPr>
        </p:nvSpPr>
        <p:spPr>
          <a:xfrm>
            <a:off x="431800" y="2393328"/>
            <a:ext cx="3960000" cy="3101461"/>
          </a:xfrm>
          <a:solidFill>
            <a:schemeClr val="tx1"/>
          </a:solidFill>
        </p:spPr>
        <p:txBody>
          <a:bodyPr vert="horz" lIns="36000" tIns="36000" rIns="36000" bIns="36000" rtlCol="0">
            <a:normAutofit/>
          </a:bodyPr>
          <a:lstStyle/>
          <a:p>
            <a:pPr marL="266700" lvl="3" indent="-266700">
              <a:tabLst>
                <a:tab pos="3859213" algn="r"/>
              </a:tabLst>
            </a:pP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producer</a:t>
            </a:r>
            <a:r>
              <a:rPr lang="en-US" dirty="0">
                <a:solidFill>
                  <a:srgbClr val="F8F8F8"/>
                </a:solidFill>
                <a:latin typeface="Fira Sans Compressed Book" panose="020B0503050000020004" pitchFamily="34" charset="0"/>
              </a:rPr>
              <a:t>(</a:t>
            </a: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arg</a:t>
            </a:r>
            <a:r>
              <a:rPr lang="en-US" dirty="0">
                <a:solidFill>
                  <a:srgbClr val="F8F8F8"/>
                </a:solidFill>
                <a:latin typeface="Fira Sans Compressed Book" panose="020B0503050000020004" pitchFamily="34" charset="0"/>
              </a:rPr>
              <a:t>) {</a:t>
            </a:r>
          </a:p>
          <a:p>
            <a:pPr marL="266700" lvl="3" indent="-266700">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for</a:t>
            </a: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&lt; LOOPS;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a:t>
            </a:r>
          </a:p>
          <a:p>
            <a:pPr marL="266700" lvl="3" indent="-266700">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p1</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while</a:t>
            </a:r>
            <a:r>
              <a:rPr lang="en-US" dirty="0">
                <a:solidFill>
                  <a:srgbClr val="F8F8F8"/>
                </a:solidFill>
                <a:latin typeface="Fira Sans Compressed Book" panose="020B0503050000020004" pitchFamily="34" charset="0"/>
              </a:rPr>
              <a:t> (count == </a:t>
            </a:r>
            <a:r>
              <a:rPr lang="en-US" dirty="0">
                <a:solidFill>
                  <a:srgbClr val="D8FA3C"/>
                </a:solidFill>
                <a:latin typeface="Fira Sans Compressed Book" panose="020B0503050000020004" pitchFamily="34" charset="0"/>
              </a:rPr>
              <a:t>1</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p2</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cond_wait</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not_full</a:t>
            </a:r>
            <a:r>
              <a:rPr lang="en-US" dirty="0">
                <a:solidFill>
                  <a:srgbClr val="F8F8F8"/>
                </a:solidFill>
                <a:latin typeface="Fira Sans Compressed Book" panose="020B0503050000020004" pitchFamily="34" charset="0"/>
              </a:rPr>
              <a:t>, &amp;mutex);	</a:t>
            </a:r>
            <a:r>
              <a:rPr lang="en-US" dirty="0">
                <a:solidFill>
                  <a:srgbClr val="AEAEAE"/>
                </a:solidFill>
                <a:latin typeface="Fira Sans Compressed Book" panose="020B0503050000020004" pitchFamily="34" charset="0"/>
              </a:rPr>
              <a:t>// p3</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a:solidFill>
                  <a:srgbClr val="8DA6CE"/>
                </a:solidFill>
                <a:latin typeface="Fira Sans Compressed Book" panose="020B0503050000020004" pitchFamily="34" charset="0"/>
              </a:rPr>
              <a:t>put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p4</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cond_signal</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not_empty</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p5</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mutex_unlock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p6</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p>
          <a:p>
            <a:pPr marL="266700" lvl="3" indent="-266700">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return</a:t>
            </a:r>
            <a:r>
              <a:rPr lang="en-US" dirty="0">
                <a:solidFill>
                  <a:srgbClr val="F8F8F8"/>
                </a:solidFill>
                <a:latin typeface="Fira Sans Compressed Book" panose="020B0503050000020004" pitchFamily="34" charset="0"/>
              </a:rPr>
              <a:t> </a:t>
            </a:r>
            <a:r>
              <a:rPr lang="en-US" dirty="0">
                <a:solidFill>
                  <a:srgbClr val="D8FA3C"/>
                </a:solidFill>
                <a:latin typeface="Fira Sans Compressed Book" panose="020B0503050000020004" pitchFamily="34" charset="0"/>
              </a:rPr>
              <a:t>NULL</a:t>
            </a:r>
            <a:r>
              <a:rPr lang="en-US" dirty="0">
                <a:solidFill>
                  <a:srgbClr val="F8F8F8"/>
                </a:solidFill>
                <a:latin typeface="Fira Sans Compressed Book" panose="020B0503050000020004" pitchFamily="34" charset="0"/>
              </a:rPr>
              <a:t>;</a:t>
            </a:r>
          </a:p>
          <a:p>
            <a:pPr marL="266700" lvl="3" indent="-266700">
              <a:tabLst>
                <a:tab pos="3859213" algn="r"/>
              </a:tabLst>
            </a:pPr>
            <a:r>
              <a:rPr lang="en-US" dirty="0">
                <a:solidFill>
                  <a:srgbClr val="F8F8F8"/>
                </a:solidFill>
                <a:latin typeface="Fira Sans Compressed Book" panose="020B0503050000020004" pitchFamily="34" charset="0"/>
              </a:rPr>
              <a:t>}</a:t>
            </a:r>
          </a:p>
        </p:txBody>
      </p:sp>
      <p:sp>
        <p:nvSpPr>
          <p:cNvPr id="11" name="Text Placeholder 10">
            <a:extLst>
              <a:ext uri="{FF2B5EF4-FFF2-40B4-BE49-F238E27FC236}">
                <a16:creationId xmlns:a16="http://schemas.microsoft.com/office/drawing/2014/main" id="{B54AA0D2-0A46-E242-BD40-63BD5EC4776C}"/>
              </a:ext>
            </a:extLst>
          </p:cNvPr>
          <p:cNvSpPr>
            <a:spLocks noGrp="1"/>
          </p:cNvSpPr>
          <p:nvPr>
            <p:ph type="body" sz="quarter" idx="11"/>
          </p:nvPr>
        </p:nvSpPr>
        <p:spPr/>
        <p:txBody>
          <a:bodyPr/>
          <a:lstStyle/>
          <a:p>
            <a:endParaRPr lang="en-US"/>
          </a:p>
        </p:txBody>
      </p:sp>
      <p:sp>
        <p:nvSpPr>
          <p:cNvPr id="12" name="Content Placeholder 11">
            <a:extLst>
              <a:ext uri="{FF2B5EF4-FFF2-40B4-BE49-F238E27FC236}">
                <a16:creationId xmlns:a16="http://schemas.microsoft.com/office/drawing/2014/main" id="{098EDDAA-E311-444D-A4B8-F9333BEE2189}"/>
              </a:ext>
            </a:extLst>
          </p:cNvPr>
          <p:cNvSpPr>
            <a:spLocks noGrp="1"/>
          </p:cNvSpPr>
          <p:nvPr>
            <p:ph sz="quarter" idx="12"/>
          </p:nvPr>
        </p:nvSpPr>
        <p:spPr>
          <a:xfrm>
            <a:off x="4752200" y="2393329"/>
            <a:ext cx="3960000" cy="3101462"/>
          </a:xfrm>
          <a:solidFill>
            <a:schemeClr val="tx1"/>
          </a:solidFill>
        </p:spPr>
        <p:txBody>
          <a:bodyPr lIns="36000" tIns="36000" rIns="36000" bIns="36000">
            <a:normAutofit/>
          </a:bodyPr>
          <a:lstStyle/>
          <a:p>
            <a:pPr marL="266700" lvl="3" indent="-257175">
              <a:tabLst>
                <a:tab pos="3859213" algn="r"/>
              </a:tabLst>
            </a:pP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consumer</a:t>
            </a:r>
            <a:r>
              <a:rPr lang="en-US" dirty="0">
                <a:solidFill>
                  <a:srgbClr val="F8F8F8"/>
                </a:solidFill>
                <a:latin typeface="Fira Sans Compressed Book" panose="020B0503050000020004" pitchFamily="34" charset="0"/>
              </a:rPr>
              <a:t>(</a:t>
            </a: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arg</a:t>
            </a:r>
            <a:r>
              <a:rPr lang="en-US" dirty="0">
                <a:solidFill>
                  <a:srgbClr val="F8F8F8"/>
                </a:solidFill>
                <a:latin typeface="Fira Sans Compressed Book" panose="020B0503050000020004" pitchFamily="34" charset="0"/>
              </a:rPr>
              <a:t>) {</a:t>
            </a:r>
          </a:p>
          <a:p>
            <a:pPr marL="266700" lvl="3" indent="-257175">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for</a:t>
            </a: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&lt; LOOPS;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a:t>
            </a: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c1</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while</a:t>
            </a:r>
            <a:r>
              <a:rPr lang="en-US" dirty="0">
                <a:solidFill>
                  <a:srgbClr val="F8F8F8"/>
                </a:solidFill>
                <a:latin typeface="Fira Sans Compressed Book" panose="020B0503050000020004" pitchFamily="34" charset="0"/>
              </a:rPr>
              <a:t> (count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c2</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cond_wait</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not_empty</a:t>
            </a:r>
            <a:r>
              <a:rPr lang="en-US" dirty="0">
                <a:solidFill>
                  <a:srgbClr val="F8F8F8"/>
                </a:solidFill>
                <a:latin typeface="Fira Sans Compressed Book" panose="020B0503050000020004" pitchFamily="34" charset="0"/>
              </a:rPr>
              <a:t>, &amp;mutex);  </a:t>
            </a:r>
            <a:r>
              <a:rPr lang="en-US" dirty="0">
                <a:solidFill>
                  <a:srgbClr val="AEAEAE"/>
                </a:solidFill>
                <a:latin typeface="Fira Sans Compressed Book" panose="020B0503050000020004" pitchFamily="34" charset="0"/>
              </a:rPr>
              <a:t>// c3</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 = </a:t>
            </a:r>
            <a:r>
              <a:rPr lang="en-US" dirty="0">
                <a:solidFill>
                  <a:srgbClr val="8DA6CE"/>
                </a:solidFill>
                <a:latin typeface="Fira Sans Compressed Book" panose="020B0503050000020004" pitchFamily="34" charset="0"/>
              </a:rPr>
              <a:t>get</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c4</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cond_signal</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not_full</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c5</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mutex_unlock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c6</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printf</a:t>
            </a:r>
            <a:r>
              <a:rPr lang="en-US" dirty="0">
                <a:solidFill>
                  <a:srgbClr val="F8F8F8"/>
                </a:solidFill>
                <a:latin typeface="Fira Sans Compressed Book" panose="020B0503050000020004" pitchFamily="34" charset="0"/>
              </a:rPr>
              <a:t>(</a:t>
            </a:r>
            <a:r>
              <a:rPr lang="en-US" dirty="0">
                <a:solidFill>
                  <a:srgbClr val="61CE3C"/>
                </a:solidFill>
                <a:latin typeface="Fira Sans Compressed Book" panose="020B0503050000020004" pitchFamily="34" charset="0"/>
              </a:rPr>
              <a:t>"</a:t>
            </a:r>
            <a:r>
              <a:rPr lang="en-US" dirty="0">
                <a:solidFill>
                  <a:srgbClr val="FF6400"/>
                </a:solidFill>
                <a:latin typeface="Fira Sans Compressed Book" panose="020B0503050000020004" pitchFamily="34" charset="0"/>
              </a:rPr>
              <a:t>%d</a:t>
            </a:r>
            <a:r>
              <a:rPr lang="en-US" dirty="0">
                <a:solidFill>
                  <a:srgbClr val="D8FA3C"/>
                </a:solidFill>
                <a:latin typeface="Fira Sans Compressed Book" panose="020B0503050000020004" pitchFamily="34" charset="0"/>
              </a:rPr>
              <a:t>\n</a:t>
            </a:r>
            <a:r>
              <a:rPr lang="en-US" dirty="0">
                <a:solidFill>
                  <a:srgbClr val="61CE3C"/>
                </a:solidFill>
                <a:latin typeface="Fira Sans Compressed Book" panose="020B0503050000020004" pitchFamily="34" charset="0"/>
              </a:rPr>
              <a: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a:t>
            </a:r>
          </a:p>
          <a:p>
            <a:pPr marL="266700" lvl="3" indent="-257175">
              <a:tabLst>
                <a:tab pos="3859213" algn="r"/>
              </a:tabLst>
            </a:pPr>
            <a:r>
              <a:rPr lang="en-US" dirty="0">
                <a:solidFill>
                  <a:srgbClr val="F8F8F8"/>
                </a:solidFill>
                <a:latin typeface="Fira Sans Compressed Book" panose="020B0503050000020004" pitchFamily="34" charset="0"/>
              </a:rPr>
              <a:t>    }</a:t>
            </a:r>
          </a:p>
          <a:p>
            <a:pPr marL="266700" lvl="3" indent="-257175">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return</a:t>
            </a:r>
            <a:r>
              <a:rPr lang="en-US" dirty="0">
                <a:solidFill>
                  <a:srgbClr val="F8F8F8"/>
                </a:solidFill>
                <a:latin typeface="Fira Sans Compressed Book" panose="020B0503050000020004" pitchFamily="34" charset="0"/>
              </a:rPr>
              <a:t> </a:t>
            </a:r>
            <a:r>
              <a:rPr lang="en-US" dirty="0">
                <a:solidFill>
                  <a:srgbClr val="D8FA3C"/>
                </a:solidFill>
                <a:latin typeface="Fira Sans Compressed Book" panose="020B0503050000020004" pitchFamily="34" charset="0"/>
              </a:rPr>
              <a:t>NULL</a:t>
            </a:r>
            <a:r>
              <a:rPr lang="en-US" dirty="0">
                <a:solidFill>
                  <a:srgbClr val="F8F8F8"/>
                </a:solidFill>
                <a:latin typeface="Fira Sans Compressed Book" panose="020B0503050000020004" pitchFamily="34" charset="0"/>
              </a:rPr>
              <a:t>;</a:t>
            </a:r>
          </a:p>
          <a:p>
            <a:pPr marL="266700" lvl="3" indent="-257175">
              <a:tabLst>
                <a:tab pos="3859213" algn="r"/>
              </a:tabLst>
            </a:pPr>
            <a:r>
              <a:rPr lang="en-US" dirty="0">
                <a:solidFill>
                  <a:srgbClr val="F8F8F8"/>
                </a:solidFill>
                <a:latin typeface="Fira Sans Compressed Book" panose="020B0503050000020004" pitchFamily="34" charset="0"/>
              </a:rPr>
              <a:t>}</a:t>
            </a:r>
          </a:p>
        </p:txBody>
      </p:sp>
      <p:sp>
        <p:nvSpPr>
          <p:cNvPr id="2" name="TextBox 1">
            <a:extLst>
              <a:ext uri="{FF2B5EF4-FFF2-40B4-BE49-F238E27FC236}">
                <a16:creationId xmlns:a16="http://schemas.microsoft.com/office/drawing/2014/main" id="{A89FCC48-C9A1-5845-B97E-D972048AC3BA}"/>
              </a:ext>
            </a:extLst>
          </p:cNvPr>
          <p:cNvSpPr txBox="1"/>
          <p:nvPr/>
        </p:nvSpPr>
        <p:spPr>
          <a:xfrm>
            <a:off x="332026" y="5499576"/>
            <a:ext cx="5301451" cy="1015663"/>
          </a:xfrm>
          <a:prstGeom prst="rect">
            <a:avLst/>
          </a:prstGeom>
          <a:noFill/>
        </p:spPr>
        <p:txBody>
          <a:bodyPr wrap="none" rtlCol="0">
            <a:spAutoFit/>
          </a:bodyPr>
          <a:lstStyle/>
          <a:p>
            <a:pPr marL="266612" indent="-266612" algn="l" defTabSz="914047" eaLnBrk="1" hangingPunct="1">
              <a:spcBef>
                <a:spcPts val="1800"/>
              </a:spcBef>
              <a:spcAft>
                <a:spcPts val="0"/>
              </a:spcAft>
              <a:buClr>
                <a:schemeClr val="accent2"/>
              </a:buClr>
              <a:buSzPct val="100000"/>
              <a:buFont typeface="Wingdings" panose="05000000000000000000" pitchFamily="2" charset="2"/>
              <a:buChar char="§"/>
            </a:pPr>
            <a:r>
              <a:rPr lang="en-US" sz="2000" spc="-50" dirty="0">
                <a:latin typeface="+mn-lt"/>
              </a:rPr>
              <a:t>Study the code and then answer…</a:t>
            </a:r>
          </a:p>
          <a:p>
            <a:pPr marL="536397" lvl="1" indent="-269784" algn="l" defTabSz="914047" eaLnBrk="1" hangingPunct="1">
              <a:spcBef>
                <a:spcPts val="0"/>
              </a:spcBef>
              <a:spcAft>
                <a:spcPts val="0"/>
              </a:spcAft>
              <a:buClr>
                <a:schemeClr val="bg1">
                  <a:lumMod val="65000"/>
                </a:schemeClr>
              </a:buClr>
              <a:buSzPct val="100000"/>
              <a:buFont typeface="Wingdings" panose="05000000000000000000" pitchFamily="2" charset="2"/>
              <a:buChar char="§"/>
            </a:pPr>
            <a:r>
              <a:rPr lang="en-US" sz="2000" dirty="0">
                <a:latin typeface="+mn-lt"/>
              </a:rPr>
              <a:t>Is it correct? Does it work in any situation?</a:t>
            </a:r>
          </a:p>
          <a:p>
            <a:pPr marL="536397" lvl="1" indent="-269784" algn="l" defTabSz="914047" eaLnBrk="1" hangingPunct="1">
              <a:spcBef>
                <a:spcPts val="0"/>
              </a:spcBef>
              <a:spcAft>
                <a:spcPts val="0"/>
              </a:spcAft>
              <a:buClr>
                <a:schemeClr val="bg1">
                  <a:lumMod val="65000"/>
                </a:schemeClr>
              </a:buClr>
              <a:buSzPct val="100000"/>
              <a:buFont typeface="Wingdings" panose="05000000000000000000" pitchFamily="2" charset="2"/>
              <a:buChar char="§"/>
            </a:pPr>
            <a:r>
              <a:rPr lang="en-US" sz="2000" dirty="0">
                <a:latin typeface="+mn-lt"/>
              </a:rPr>
              <a:t>Why two condition variables but just one mutex?</a:t>
            </a:r>
          </a:p>
        </p:txBody>
      </p:sp>
      <p:sp>
        <p:nvSpPr>
          <p:cNvPr id="3" name="TextBox 2">
            <a:extLst>
              <a:ext uri="{FF2B5EF4-FFF2-40B4-BE49-F238E27FC236}">
                <a16:creationId xmlns:a16="http://schemas.microsoft.com/office/drawing/2014/main" id="{A860EF59-39E7-694E-94B4-F6AB76A1B390}"/>
              </a:ext>
            </a:extLst>
          </p:cNvPr>
          <p:cNvSpPr txBox="1"/>
          <p:nvPr/>
        </p:nvSpPr>
        <p:spPr>
          <a:xfrm>
            <a:off x="431800" y="1449387"/>
            <a:ext cx="8280400" cy="720351"/>
          </a:xfrm>
          <a:prstGeom prst="rect">
            <a:avLst/>
          </a:prstGeom>
          <a:solidFill>
            <a:schemeClr val="tx1"/>
          </a:solidFill>
        </p:spPr>
        <p:txBody>
          <a:bodyPr vert="horz" lIns="36000" tIns="36000" rIns="36000" bIns="36000" rtlCol="0">
            <a:normAutofit/>
          </a:bodyPr>
          <a:lstStyle>
            <a:lvl1pPr marL="266612" indent="-266612" algn="l" defTabSz="914047" eaLnBrk="1" latinLnBrk="0" hangingPunct="1">
              <a:lnSpc>
                <a:spcPct val="100000"/>
              </a:lnSpc>
              <a:spcBef>
                <a:spcPts val="1800"/>
              </a:spcBef>
              <a:buClr>
                <a:schemeClr val="accent2"/>
              </a:buClr>
              <a:buSzPct val="100000"/>
              <a:buFont typeface="Wingdings" panose="05000000000000000000" pitchFamily="2" charset="2"/>
              <a:buChar char="§"/>
              <a:tabLst/>
              <a:defRPr lang="en-US" sz="2324" b="0" i="0" spc="0" baseline="0" noProof="0" smtClean="0">
                <a:latin typeface="+mn-lt"/>
                <a:ea typeface="Roboto Condensed Light" charset="0"/>
                <a:cs typeface="Roboto Condensed Light" charset="0"/>
              </a:defRPr>
            </a:lvl1pPr>
            <a:lvl2pPr marL="536397" indent="-269784" algn="l" defTabSz="914047" eaLnBrk="1" latinLnBrk="0" hangingPunct="1">
              <a:lnSpc>
                <a:spcPct val="100000"/>
              </a:lnSpc>
              <a:spcBef>
                <a:spcPts val="300"/>
              </a:spcBef>
              <a:spcAft>
                <a:spcPts val="0"/>
              </a:spcAft>
              <a:buClr>
                <a:schemeClr val="bg1">
                  <a:lumMod val="65000"/>
                </a:schemeClr>
              </a:buClr>
              <a:buSzPct val="100000"/>
              <a:buFont typeface="Wingdings" panose="05000000000000000000" pitchFamily="2" charset="2"/>
              <a:buChar char="§"/>
              <a:tabLst/>
              <a:defRPr lang="en-US" sz="2091" b="0" i="0" spc="0" baseline="0" noProof="0" smtClean="0">
                <a:latin typeface="+mn-lt"/>
                <a:ea typeface="Roboto Condensed Light" charset="0"/>
                <a:cs typeface="Roboto Condensed Light" charset="0"/>
              </a:defRPr>
            </a:lvl2pPr>
            <a:lvl3pPr marL="715725" indent="-179329" algn="l" defTabSz="914047"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91" b="0" i="0" spc="0" baseline="0" noProof="0" smtClean="0">
                <a:latin typeface="+mn-lt"/>
                <a:ea typeface="Roboto Condensed Light" charset="0"/>
                <a:cs typeface="Roboto Condensed Light" charset="0"/>
              </a:defRPr>
            </a:lvl3pPr>
            <a:lvl4pPr marL="357188" lvl="3" indent="-357188" algn="l" defTabSz="2516807" eaLnBrk="1" latinLnBrk="0" hangingPunct="1">
              <a:lnSpc>
                <a:spcPct val="110000"/>
              </a:lnSpc>
              <a:spcBef>
                <a:spcPts val="0"/>
              </a:spcBef>
              <a:buClr>
                <a:schemeClr val="bg1">
                  <a:lumMod val="50000"/>
                </a:schemeClr>
              </a:buClr>
              <a:buSzPct val="80000"/>
              <a:buFont typeface="+mj-lt"/>
              <a:buAutoNum type="arabicPeriod"/>
              <a:tabLst>
                <a:tab pos="3859213" algn="r"/>
              </a:tabLst>
              <a:defRPr lang="en-US" sz="1676" b="0" i="0" spc="0" baseline="0" noProof="0" smtClean="0">
                <a:solidFill>
                  <a:srgbClr val="FBDE2D"/>
                </a:solidFill>
                <a:latin typeface="Fira Sans Compressed Book" panose="020B0503050000020004" pitchFamily="34" charset="0"/>
                <a:ea typeface="Inconsolata" pitchFamily="49" charset="77"/>
                <a:cs typeface="Inconsolata" pitchFamily="49" charset="77"/>
              </a:defRPr>
            </a:lvl4pPr>
            <a:lvl5pPr marL="719138" indent="-360363" algn="l" defTabSz="914047" eaLnBrk="1" latinLnBrk="0" hangingPunct="1">
              <a:lnSpc>
                <a:spcPct val="100000"/>
              </a:lnSpc>
              <a:spcBef>
                <a:spcPts val="0"/>
              </a:spcBef>
              <a:buClr>
                <a:schemeClr val="bg1">
                  <a:lumMod val="50000"/>
                </a:schemeClr>
              </a:buClr>
              <a:buSzPct val="80000"/>
              <a:buFont typeface="+mj-lt"/>
              <a:buAutoNum type="arabicPeriod"/>
              <a:tabLst/>
              <a:defRPr lang="en-US" sz="1600" b="0" i="0" spc="0" baseline="0" noProof="0" dirty="0">
                <a:latin typeface="M+ 1m light" panose="020B0409020203020207" pitchFamily="49" charset="-128"/>
                <a:ea typeface="M+ 1m light" panose="020B0409020203020207" pitchFamily="49" charset="-128"/>
                <a:cs typeface="M+ 1m light" panose="020B0409020203020207" pitchFamily="49" charset="-128"/>
              </a:defRPr>
            </a:lvl5pPr>
            <a:lvl6pPr marL="995285" indent="-457165" defTabSz="914047">
              <a:lnSpc>
                <a:spcPct val="100000"/>
              </a:lnSpc>
              <a:spcBef>
                <a:spcPts val="0"/>
              </a:spcBef>
              <a:buClr>
                <a:schemeClr val="bg1">
                  <a:lumMod val="75000"/>
                </a:schemeClr>
              </a:buClr>
              <a:buSzPct val="80000"/>
              <a:buFont typeface="+mj-lt"/>
              <a:buAutoNum type="arabicPeriod"/>
              <a:tabLst/>
              <a:defRPr lang="en-US" sz="2800" b="0" i="0" spc="0" baseline="0" noProof="0">
                <a:latin typeface="LM Mono Light Cond 10" panose="00000509000000000000" pitchFamily="49" charset="0"/>
                <a:ea typeface="M+ 1m light" panose="020B0409020203020207" pitchFamily="49" charset="-128"/>
                <a:cs typeface="M+ 1m light" panose="020B0409020203020207" pitchFamily="49" charset="-128"/>
              </a:defRPr>
            </a:lvl6pPr>
            <a:lvl7pPr marL="2970658" indent="-228512" defTabSz="914047">
              <a:spcBef>
                <a:spcPct val="20000"/>
              </a:spcBef>
              <a:buFont typeface="Arial" pitchFamily="34" charset="0"/>
              <a:buChar char="•"/>
              <a:defRPr sz="2000">
                <a:latin typeface="+mn-lt"/>
              </a:defRPr>
            </a:lvl7pPr>
            <a:lvl8pPr marL="3427684" indent="-228512" defTabSz="914047">
              <a:spcBef>
                <a:spcPct val="20000"/>
              </a:spcBef>
              <a:buFont typeface="Arial" pitchFamily="34" charset="0"/>
              <a:buChar char="•"/>
              <a:defRPr sz="2000">
                <a:latin typeface="+mn-lt"/>
              </a:defRPr>
            </a:lvl8pPr>
            <a:lvl9pPr marL="3884705" indent="-228512" defTabSz="914047">
              <a:spcBef>
                <a:spcPct val="20000"/>
              </a:spcBef>
              <a:buFont typeface="Arial" pitchFamily="34" charset="0"/>
              <a:buChar char="•"/>
              <a:defRPr sz="2000">
                <a:latin typeface="+mn-lt"/>
              </a:defRPr>
            </a:lvl9pPr>
          </a:lstStyle>
          <a:p>
            <a:pPr lvl="3"/>
            <a:r>
              <a:rPr lang="en-US" dirty="0" err="1">
                <a:solidFill>
                  <a:srgbClr val="8DA6CE"/>
                </a:solidFill>
              </a:rPr>
              <a:t>cond_t</a:t>
            </a:r>
            <a:r>
              <a:rPr lang="en-US" dirty="0">
                <a:solidFill>
                  <a:srgbClr val="F8F8F8"/>
                </a:solidFill>
              </a:rPr>
              <a:t> </a:t>
            </a:r>
            <a:r>
              <a:rPr lang="en-US" dirty="0" err="1">
                <a:solidFill>
                  <a:srgbClr val="F8F8F8"/>
                </a:solidFill>
              </a:rPr>
              <a:t>not_empty</a:t>
            </a:r>
            <a:r>
              <a:rPr lang="en-US" dirty="0">
                <a:solidFill>
                  <a:srgbClr val="F8F8F8"/>
                </a:solidFill>
              </a:rPr>
              <a:t>, </a:t>
            </a:r>
            <a:r>
              <a:rPr lang="en-US" dirty="0" err="1">
                <a:solidFill>
                  <a:srgbClr val="F8F8F8"/>
                </a:solidFill>
              </a:rPr>
              <a:t>not_full</a:t>
            </a:r>
            <a:r>
              <a:rPr lang="en-US" dirty="0">
                <a:solidFill>
                  <a:srgbClr val="F8F8F8"/>
                </a:solidFill>
              </a:rPr>
              <a:t>;</a:t>
            </a:r>
          </a:p>
          <a:p>
            <a:pPr lvl="3"/>
            <a:r>
              <a:rPr lang="en-US" dirty="0" err="1">
                <a:solidFill>
                  <a:srgbClr val="8DA6CE"/>
                </a:solidFill>
              </a:rPr>
              <a:t>mutex_t</a:t>
            </a:r>
            <a:r>
              <a:rPr lang="en-US" dirty="0">
                <a:solidFill>
                  <a:srgbClr val="F8F8F8"/>
                </a:solidFill>
              </a:rPr>
              <a:t> mutex;</a:t>
            </a:r>
          </a:p>
        </p:txBody>
      </p:sp>
    </p:spTree>
    <p:extLst>
      <p:ext uri="{BB962C8B-B14F-4D97-AF65-F5344CB8AC3E}">
        <p14:creationId xmlns:p14="http://schemas.microsoft.com/office/powerpoint/2010/main" val="33383204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xEl>
                                              <p:pRg st="10" end="1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bldLvl="5" animBg="1"/>
      <p:bldP spid="12" grpId="0" uiExpand="1" build="p" bldLvl="5" animBg="1"/>
      <p:bldP spid="2" grpId="0" build="p" bldLvl="2"/>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F55516-C387-D046-B5BB-C2BB7037B0BE}"/>
              </a:ext>
            </a:extLst>
          </p:cNvPr>
          <p:cNvSpPr>
            <a:spLocks noGrp="1"/>
          </p:cNvSpPr>
          <p:nvPr>
            <p:ph type="title"/>
          </p:nvPr>
        </p:nvSpPr>
        <p:spPr/>
        <p:txBody>
          <a:bodyPr/>
          <a:lstStyle/>
          <a:p>
            <a:r>
              <a:rPr lang="en-US" dirty="0"/>
              <a:t>The Final Producer/Consumer Solution</a:t>
            </a:r>
          </a:p>
        </p:txBody>
      </p:sp>
      <p:sp>
        <p:nvSpPr>
          <p:cNvPr id="7" name="Content Placeholder 6">
            <a:extLst>
              <a:ext uri="{FF2B5EF4-FFF2-40B4-BE49-F238E27FC236}">
                <a16:creationId xmlns:a16="http://schemas.microsoft.com/office/drawing/2014/main" id="{E5653652-032F-4E4F-B195-D0F8FDB7C9D2}"/>
              </a:ext>
            </a:extLst>
          </p:cNvPr>
          <p:cNvSpPr>
            <a:spLocks noGrp="1"/>
          </p:cNvSpPr>
          <p:nvPr>
            <p:ph sz="quarter" idx="10"/>
          </p:nvPr>
        </p:nvSpPr>
        <p:spPr/>
        <p:txBody>
          <a:bodyPr>
            <a:normAutofit fontScale="92500"/>
          </a:bodyPr>
          <a:lstStyle/>
          <a:p>
            <a:r>
              <a:rPr lang="en-US" spc="-20" dirty="0"/>
              <a:t>Our last version works </a:t>
            </a:r>
            <a:r>
              <a:rPr lang="en-US" dirty="0"/>
              <a:t>but it is not a general solution to the problem.</a:t>
            </a:r>
          </a:p>
          <a:p>
            <a:r>
              <a:rPr lang="en-US" dirty="0"/>
              <a:t>To increase concurrency and efficiency, let us enlarge the buffer, turning it into an array of integers.</a:t>
            </a:r>
          </a:p>
          <a:p>
            <a:r>
              <a:rPr lang="en-US" dirty="0"/>
              <a:t>This asks for only a couple of simple changes to our current design:</a:t>
            </a:r>
          </a:p>
          <a:p>
            <a:pPr lvl="1"/>
            <a:r>
              <a:rPr lang="en-US" dirty="0"/>
              <a:t>The </a:t>
            </a:r>
            <a:r>
              <a:rPr lang="en-US" dirty="0">
                <a:solidFill>
                  <a:srgbClr val="0432FF"/>
                </a:solidFill>
                <a:latin typeface="+mj-lt"/>
              </a:rPr>
              <a:t>buffer</a:t>
            </a:r>
            <a:r>
              <a:rPr lang="en-US" dirty="0"/>
              <a:t> structure must be reflected on both </a:t>
            </a:r>
            <a:r>
              <a:rPr lang="en-US" dirty="0">
                <a:solidFill>
                  <a:srgbClr val="0432FF"/>
                </a:solidFill>
                <a:latin typeface="+mj-lt"/>
              </a:rPr>
              <a:t>put()</a:t>
            </a:r>
            <a:r>
              <a:rPr lang="en-US" dirty="0"/>
              <a:t> and </a:t>
            </a:r>
            <a:r>
              <a:rPr lang="en-US" dirty="0">
                <a:solidFill>
                  <a:srgbClr val="0432FF"/>
                </a:solidFill>
                <a:latin typeface="+mj-lt"/>
              </a:rPr>
              <a:t>get()</a:t>
            </a:r>
            <a:r>
              <a:rPr lang="en-US" dirty="0"/>
              <a:t>.</a:t>
            </a:r>
          </a:p>
          <a:p>
            <a:pPr lvl="1"/>
            <a:r>
              <a:rPr lang="en-US" dirty="0"/>
              <a:t>The </a:t>
            </a:r>
            <a:r>
              <a:rPr lang="en-US" dirty="0">
                <a:solidFill>
                  <a:srgbClr val="0432FF"/>
                </a:solidFill>
                <a:latin typeface="+mj-lt"/>
              </a:rPr>
              <a:t>while</a:t>
            </a:r>
            <a:r>
              <a:rPr lang="en-US" dirty="0"/>
              <a:t> statement of the producer (line </a:t>
            </a:r>
            <a:r>
              <a:rPr lang="en-US" dirty="0">
                <a:solidFill>
                  <a:srgbClr val="0432FF"/>
                </a:solidFill>
                <a:latin typeface="+mj-lt"/>
              </a:rPr>
              <a:t>p2</a:t>
            </a:r>
            <a:r>
              <a:rPr lang="en-US" dirty="0"/>
              <a:t>), must cater for the new </a:t>
            </a:r>
            <a:r>
              <a:rPr lang="en-US" dirty="0">
                <a:solidFill>
                  <a:srgbClr val="0432FF"/>
                </a:solidFill>
                <a:latin typeface="+mj-lt"/>
              </a:rPr>
              <a:t>buffer</a:t>
            </a:r>
            <a:r>
              <a:rPr lang="en-US" dirty="0"/>
              <a:t> (shown in the next slide).</a:t>
            </a:r>
          </a:p>
        </p:txBody>
      </p:sp>
      <p:sp>
        <p:nvSpPr>
          <p:cNvPr id="9" name="Text Placeholder 8">
            <a:extLst>
              <a:ext uri="{FF2B5EF4-FFF2-40B4-BE49-F238E27FC236}">
                <a16:creationId xmlns:a16="http://schemas.microsoft.com/office/drawing/2014/main" id="{F637FF5A-4F10-5340-9BC8-CC57820E41CA}"/>
              </a:ext>
            </a:extLst>
          </p:cNvPr>
          <p:cNvSpPr>
            <a:spLocks noGrp="1"/>
          </p:cNvSpPr>
          <p:nvPr>
            <p:ph type="body" sz="quarter" idx="11"/>
          </p:nvPr>
        </p:nvSpPr>
        <p:spPr/>
        <p:txBody>
          <a:bodyPr/>
          <a:lstStyle/>
          <a:p>
            <a:endParaRPr lang="en-US"/>
          </a:p>
        </p:txBody>
      </p:sp>
      <p:sp>
        <p:nvSpPr>
          <p:cNvPr id="11" name="Content Placeholder 11">
            <a:extLst>
              <a:ext uri="{FF2B5EF4-FFF2-40B4-BE49-F238E27FC236}">
                <a16:creationId xmlns:a16="http://schemas.microsoft.com/office/drawing/2014/main" id="{952EFA0B-2EFB-0F42-8424-B8E0D665052F}"/>
              </a:ext>
            </a:extLst>
          </p:cNvPr>
          <p:cNvSpPr>
            <a:spLocks noGrp="1"/>
          </p:cNvSpPr>
          <p:nvPr>
            <p:ph sz="quarter" idx="12"/>
          </p:nvPr>
        </p:nvSpPr>
        <p:spPr>
          <a:solidFill>
            <a:schemeClr val="tx1"/>
          </a:solidFill>
        </p:spPr>
        <p:txBody>
          <a:bodyPr lIns="36000" tIns="36000" rIns="36000" bIns="36000">
            <a:normAutofit fontScale="92500" lnSpcReduction="20000"/>
          </a:bodyPr>
          <a:lstStyle/>
          <a:p>
            <a:pPr lvl="3">
              <a:lnSpc>
                <a:spcPct val="120000"/>
              </a:lnSpc>
            </a:pPr>
            <a:r>
              <a:rPr lang="en-US" dirty="0">
                <a:solidFill>
                  <a:srgbClr val="F8F8F8"/>
                </a:solidFill>
                <a:latin typeface="Fira Sans Compressed Book" panose="020B0503050000020004" pitchFamily="34" charset="0"/>
              </a:rPr>
              <a:t>#</a:t>
            </a:r>
            <a:r>
              <a:rPr lang="en-US" dirty="0">
                <a:solidFill>
                  <a:srgbClr val="FBDE2D"/>
                </a:solidFill>
                <a:latin typeface="Fira Sans Compressed Book" panose="020B0503050000020004" pitchFamily="34" charset="0"/>
              </a:rPr>
              <a:t>define</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MAX</a:t>
            </a:r>
            <a:r>
              <a:rPr lang="en-US" dirty="0">
                <a:solidFill>
                  <a:srgbClr val="F8F8F8"/>
                </a:solidFill>
                <a:latin typeface="Fira Sans Compressed Book" panose="020B0503050000020004" pitchFamily="34" charset="0"/>
              </a:rPr>
              <a:t> </a:t>
            </a:r>
            <a:r>
              <a:rPr lang="en-US" dirty="0">
                <a:solidFill>
                  <a:srgbClr val="D8FA3C"/>
                </a:solidFill>
                <a:latin typeface="Fira Sans Compressed Book" panose="020B0503050000020004" pitchFamily="34" charset="0"/>
              </a:rPr>
              <a:t>100</a:t>
            </a:r>
            <a:endParaRPr lang="en-US" dirty="0">
              <a:solidFill>
                <a:srgbClr val="FBDE2D"/>
              </a:solidFill>
              <a:latin typeface="Fira Sans Compressed Book" panose="020B0503050000020004" pitchFamily="34" charset="0"/>
            </a:endParaRPr>
          </a:p>
          <a:p>
            <a:pPr lvl="3">
              <a:lnSpc>
                <a:spcPct val="120000"/>
              </a:lnSpc>
            </a:pPr>
            <a:endParaRPr lang="en-US" dirty="0">
              <a:solidFill>
                <a:srgbClr val="F8F8F8"/>
              </a:solidFill>
              <a:latin typeface="Fira Sans Compressed Book" panose="020B0503050000020004" pitchFamily="34" charset="0"/>
            </a:endParaRPr>
          </a:p>
          <a:p>
            <a:pPr lvl="3">
              <a:lnSpc>
                <a:spcPct val="120000"/>
              </a:lnSpc>
            </a:pP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buffer[MAX];</a:t>
            </a:r>
          </a:p>
          <a:p>
            <a:pPr lvl="3">
              <a:lnSpc>
                <a:spcPct val="120000"/>
              </a:lnSpc>
            </a:pP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fill_ptr</a:t>
            </a:r>
            <a:r>
              <a:rPr lang="en-US" dirty="0">
                <a:solidFill>
                  <a:srgbClr val="F8F8F8"/>
                </a:solidFill>
                <a:latin typeface="Fira Sans Compressed Book" panose="020B0503050000020004" pitchFamily="34" charset="0"/>
              </a:rPr>
              <a: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a:t>
            </a:r>
          </a:p>
          <a:p>
            <a:pPr lvl="3">
              <a:lnSpc>
                <a:spcPct val="120000"/>
              </a:lnSpc>
            </a:pP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use_ptr</a:t>
            </a:r>
            <a:r>
              <a:rPr lang="en-US" dirty="0">
                <a:solidFill>
                  <a:srgbClr val="F8F8F8"/>
                </a:solidFill>
                <a:latin typeface="Fira Sans Compressed Book" panose="020B0503050000020004" pitchFamily="34" charset="0"/>
              </a:rPr>
              <a: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a:t>
            </a:r>
          </a:p>
          <a:p>
            <a:pPr lvl="3">
              <a:lnSpc>
                <a:spcPct val="120000"/>
              </a:lnSpc>
            </a:pP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count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a:t>
            </a:r>
          </a:p>
          <a:p>
            <a:pPr lvl="3">
              <a:lnSpc>
                <a:spcPct val="120000"/>
              </a:lnSpc>
            </a:pPr>
            <a:endParaRPr lang="en-US" dirty="0">
              <a:solidFill>
                <a:srgbClr val="F8F8F8"/>
              </a:solidFill>
              <a:latin typeface="Fira Sans Compressed Book" panose="020B0503050000020004" pitchFamily="34" charset="0"/>
            </a:endParaRPr>
          </a:p>
          <a:p>
            <a:pPr lvl="3">
              <a:lnSpc>
                <a:spcPct val="120000"/>
              </a:lnSpc>
            </a:pP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put</a:t>
            </a:r>
            <a:r>
              <a:rPr lang="en-US" dirty="0">
                <a:solidFill>
                  <a:srgbClr val="F8F8F8"/>
                </a:solidFill>
                <a:latin typeface="Fira Sans Compressed Book" panose="020B0503050000020004" pitchFamily="34" charset="0"/>
              </a:rPr>
              <a:t>(</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value) {</a:t>
            </a:r>
          </a:p>
          <a:p>
            <a:pPr lvl="3">
              <a:lnSpc>
                <a:spcPct val="120000"/>
              </a:lnSpc>
            </a:pPr>
            <a:r>
              <a:rPr lang="en-US" dirty="0">
                <a:solidFill>
                  <a:srgbClr val="F8F8F8"/>
                </a:solidFill>
                <a:latin typeface="Fira Sans Compressed Book" panose="020B0503050000020004" pitchFamily="34" charset="0"/>
              </a:rPr>
              <a:t>    buffer[</a:t>
            </a:r>
            <a:r>
              <a:rPr lang="en-US" dirty="0" err="1">
                <a:solidFill>
                  <a:srgbClr val="F8F8F8"/>
                </a:solidFill>
                <a:latin typeface="Fira Sans Compressed Book" panose="020B0503050000020004" pitchFamily="34" charset="0"/>
              </a:rPr>
              <a:t>fill_ptr</a:t>
            </a:r>
            <a:r>
              <a:rPr lang="en-US" dirty="0">
                <a:solidFill>
                  <a:srgbClr val="F8F8F8"/>
                </a:solidFill>
                <a:latin typeface="Fira Sans Compressed Book" panose="020B0503050000020004" pitchFamily="34" charset="0"/>
              </a:rPr>
              <a:t>] = value;</a:t>
            </a:r>
          </a:p>
          <a:p>
            <a:pPr lvl="3">
              <a:lnSpc>
                <a:spcPct val="120000"/>
              </a:lnSpc>
            </a:pP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fill_ptr</a:t>
            </a:r>
            <a:r>
              <a:rPr lang="en-US" dirty="0">
                <a:solidFill>
                  <a:srgbClr val="F8F8F8"/>
                </a:solidFill>
                <a:latin typeface="Fira Sans Compressed Book" panose="020B0503050000020004" pitchFamily="34" charset="0"/>
              </a:rPr>
              <a:t> = (</a:t>
            </a:r>
            <a:r>
              <a:rPr lang="en-US" dirty="0" err="1">
                <a:solidFill>
                  <a:srgbClr val="F8F8F8"/>
                </a:solidFill>
                <a:latin typeface="Fira Sans Compressed Book" panose="020B0503050000020004" pitchFamily="34" charset="0"/>
              </a:rPr>
              <a:t>fill_ptr</a:t>
            </a:r>
            <a:r>
              <a:rPr lang="en-US" dirty="0">
                <a:solidFill>
                  <a:srgbClr val="F8F8F8"/>
                </a:solidFill>
                <a:latin typeface="Fira Sans Compressed Book" panose="020B0503050000020004" pitchFamily="34" charset="0"/>
              </a:rPr>
              <a:t> + </a:t>
            </a:r>
            <a:r>
              <a:rPr lang="en-US" dirty="0">
                <a:solidFill>
                  <a:srgbClr val="D8FA3C"/>
                </a:solidFill>
                <a:latin typeface="Fira Sans Compressed Book" panose="020B0503050000020004" pitchFamily="34" charset="0"/>
              </a:rPr>
              <a:t>1</a:t>
            </a:r>
            <a:r>
              <a:rPr lang="en-US" dirty="0">
                <a:solidFill>
                  <a:srgbClr val="F8F8F8"/>
                </a:solidFill>
                <a:latin typeface="Fira Sans Compressed Book" panose="020B0503050000020004" pitchFamily="34" charset="0"/>
              </a:rPr>
              <a:t>) % MAX;</a:t>
            </a:r>
          </a:p>
          <a:p>
            <a:pPr lvl="3">
              <a:lnSpc>
                <a:spcPct val="120000"/>
              </a:lnSpc>
            </a:pPr>
            <a:r>
              <a:rPr lang="en-US" dirty="0">
                <a:solidFill>
                  <a:srgbClr val="F8F8F8"/>
                </a:solidFill>
                <a:latin typeface="Fira Sans Compressed Book" panose="020B0503050000020004" pitchFamily="34" charset="0"/>
              </a:rPr>
              <a:t>    count++;</a:t>
            </a:r>
          </a:p>
          <a:p>
            <a:pPr lvl="3">
              <a:lnSpc>
                <a:spcPct val="120000"/>
              </a:lnSpc>
            </a:pPr>
            <a:r>
              <a:rPr lang="en-US" dirty="0">
                <a:solidFill>
                  <a:srgbClr val="F8F8F8"/>
                </a:solidFill>
                <a:latin typeface="Fira Sans Compressed Book" panose="020B0503050000020004" pitchFamily="34" charset="0"/>
              </a:rPr>
              <a:t>}</a:t>
            </a:r>
          </a:p>
          <a:p>
            <a:pPr lvl="3">
              <a:lnSpc>
                <a:spcPct val="120000"/>
              </a:lnSpc>
            </a:pPr>
            <a:endParaRPr lang="en-US" dirty="0">
              <a:solidFill>
                <a:srgbClr val="F8F8F8"/>
              </a:solidFill>
              <a:latin typeface="Fira Sans Compressed Book" panose="020B0503050000020004" pitchFamily="34" charset="0"/>
            </a:endParaRPr>
          </a:p>
          <a:p>
            <a:pPr lvl="3">
              <a:lnSpc>
                <a:spcPct val="120000"/>
              </a:lnSpc>
            </a:pP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get</a:t>
            </a:r>
            <a:r>
              <a:rPr lang="en-US" dirty="0">
                <a:solidFill>
                  <a:srgbClr val="F8F8F8"/>
                </a:solidFill>
                <a:latin typeface="Fira Sans Compressed Book" panose="020B0503050000020004" pitchFamily="34" charset="0"/>
              </a:rPr>
              <a:t>(</a:t>
            </a: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endParaRPr lang="en-US" dirty="0">
              <a:solidFill>
                <a:srgbClr val="FBDE2D"/>
              </a:solidFill>
              <a:latin typeface="Fira Sans Compressed Book" panose="020B0503050000020004" pitchFamily="34" charset="0"/>
            </a:endParaRPr>
          </a:p>
          <a:p>
            <a:pPr lvl="3">
              <a:lnSpc>
                <a:spcPct val="120000"/>
              </a:lnSpc>
            </a:pP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 = buffer[</a:t>
            </a:r>
            <a:r>
              <a:rPr lang="en-US" dirty="0" err="1">
                <a:solidFill>
                  <a:srgbClr val="F8F8F8"/>
                </a:solidFill>
                <a:latin typeface="Fira Sans Compressed Book" panose="020B0503050000020004" pitchFamily="34" charset="0"/>
              </a:rPr>
              <a:t>use_ptr</a:t>
            </a:r>
            <a:r>
              <a:rPr lang="en-US" dirty="0">
                <a:solidFill>
                  <a:srgbClr val="F8F8F8"/>
                </a:solidFill>
                <a:latin typeface="Fira Sans Compressed Book" panose="020B0503050000020004" pitchFamily="34" charset="0"/>
              </a:rPr>
              <a:t>]</a:t>
            </a:r>
          </a:p>
          <a:p>
            <a:pPr lvl="3">
              <a:lnSpc>
                <a:spcPct val="120000"/>
              </a:lnSpc>
            </a:pP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use_ptr</a:t>
            </a:r>
            <a:r>
              <a:rPr lang="en-US" dirty="0">
                <a:solidFill>
                  <a:srgbClr val="F8F8F8"/>
                </a:solidFill>
                <a:latin typeface="Fira Sans Compressed Book" panose="020B0503050000020004" pitchFamily="34" charset="0"/>
              </a:rPr>
              <a:t> = (</a:t>
            </a:r>
            <a:r>
              <a:rPr lang="en-US" dirty="0" err="1">
                <a:solidFill>
                  <a:srgbClr val="F8F8F8"/>
                </a:solidFill>
                <a:latin typeface="Fira Sans Compressed Book" panose="020B0503050000020004" pitchFamily="34" charset="0"/>
              </a:rPr>
              <a:t>use_ptr</a:t>
            </a:r>
            <a:r>
              <a:rPr lang="en-US" dirty="0">
                <a:solidFill>
                  <a:srgbClr val="F8F8F8"/>
                </a:solidFill>
                <a:latin typeface="Fira Sans Compressed Book" panose="020B0503050000020004" pitchFamily="34" charset="0"/>
              </a:rPr>
              <a:t> +</a:t>
            </a:r>
            <a:r>
              <a:rPr lang="en-US" dirty="0">
                <a:solidFill>
                  <a:srgbClr val="D8FA3C"/>
                </a:solidFill>
                <a:latin typeface="Fira Sans Compressed Book" panose="020B0503050000020004" pitchFamily="34" charset="0"/>
              </a:rPr>
              <a:t>1</a:t>
            </a:r>
            <a:r>
              <a:rPr lang="en-US" dirty="0">
                <a:solidFill>
                  <a:srgbClr val="F8F8F8"/>
                </a:solidFill>
                <a:latin typeface="Fira Sans Compressed Book" panose="020B0503050000020004" pitchFamily="34" charset="0"/>
              </a:rPr>
              <a:t>) % MAX;</a:t>
            </a:r>
          </a:p>
          <a:p>
            <a:pPr lvl="3">
              <a:lnSpc>
                <a:spcPct val="120000"/>
              </a:lnSpc>
            </a:pPr>
            <a:r>
              <a:rPr lang="en-US" dirty="0">
                <a:solidFill>
                  <a:srgbClr val="F8F8F8"/>
                </a:solidFill>
                <a:latin typeface="Fira Sans Compressed Book" panose="020B0503050000020004" pitchFamily="34" charset="0"/>
              </a:rPr>
              <a:t>    count—-;</a:t>
            </a:r>
          </a:p>
          <a:p>
            <a:pPr lvl="3">
              <a:lnSpc>
                <a:spcPct val="120000"/>
              </a:lnSpc>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return</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a:t>
            </a:r>
          </a:p>
          <a:p>
            <a:pPr lvl="3">
              <a:lnSpc>
                <a:spcPct val="120000"/>
              </a:lnSpc>
            </a:pPr>
            <a:r>
              <a:rPr lang="en-US" dirty="0">
                <a:solidFill>
                  <a:srgbClr val="F8F8F8"/>
                </a:solidFill>
                <a:latin typeface="Fira Sans Compressed Book" panose="020B0503050000020004" pitchFamily="34" charset="0"/>
              </a:rPr>
              <a:t>}</a:t>
            </a:r>
          </a:p>
        </p:txBody>
      </p:sp>
    </p:spTree>
    <p:extLst>
      <p:ext uri="{BB962C8B-B14F-4D97-AF65-F5344CB8AC3E}">
        <p14:creationId xmlns:p14="http://schemas.microsoft.com/office/powerpoint/2010/main" val="25782715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13" end="1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
                                            <p:txEl>
                                              <p:pRg st="17" end="1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5"/>
      <p:bldP spid="11"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5B6A6E-7F37-8047-8180-EFC20FD3DB77}"/>
              </a:ext>
            </a:extLst>
          </p:cNvPr>
          <p:cNvSpPr>
            <a:spLocks noGrp="1"/>
          </p:cNvSpPr>
          <p:nvPr>
            <p:ph type="title"/>
          </p:nvPr>
        </p:nvSpPr>
        <p:spPr/>
        <p:txBody>
          <a:bodyPr/>
          <a:lstStyle/>
          <a:p>
            <a:r>
              <a:rPr lang="en-US" dirty="0"/>
              <a:t>The producer and consumer threads (final version)</a:t>
            </a:r>
          </a:p>
        </p:txBody>
      </p:sp>
      <p:sp>
        <p:nvSpPr>
          <p:cNvPr id="10" name="Content Placeholder 9">
            <a:extLst>
              <a:ext uri="{FF2B5EF4-FFF2-40B4-BE49-F238E27FC236}">
                <a16:creationId xmlns:a16="http://schemas.microsoft.com/office/drawing/2014/main" id="{53765E15-12D7-9A44-9991-13291D9BC342}"/>
              </a:ext>
            </a:extLst>
          </p:cNvPr>
          <p:cNvSpPr>
            <a:spLocks noGrp="1"/>
          </p:cNvSpPr>
          <p:nvPr>
            <p:ph sz="quarter" idx="10"/>
          </p:nvPr>
        </p:nvSpPr>
        <p:spPr>
          <a:xfrm>
            <a:off x="431800" y="2393328"/>
            <a:ext cx="3960000" cy="3101461"/>
          </a:xfrm>
          <a:solidFill>
            <a:schemeClr val="tx1"/>
          </a:solidFill>
        </p:spPr>
        <p:txBody>
          <a:bodyPr vert="horz" lIns="36000" tIns="36000" rIns="36000" bIns="36000" rtlCol="0">
            <a:normAutofit/>
          </a:bodyPr>
          <a:lstStyle/>
          <a:p>
            <a:pPr marL="266700" lvl="3" indent="-266700">
              <a:tabLst>
                <a:tab pos="3859213" algn="r"/>
              </a:tabLst>
            </a:pP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producer</a:t>
            </a:r>
            <a:r>
              <a:rPr lang="en-US" dirty="0">
                <a:solidFill>
                  <a:srgbClr val="F8F8F8"/>
                </a:solidFill>
                <a:latin typeface="Fira Sans Compressed Book" panose="020B0503050000020004" pitchFamily="34" charset="0"/>
              </a:rPr>
              <a:t>(</a:t>
            </a: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arg</a:t>
            </a:r>
            <a:r>
              <a:rPr lang="en-US" dirty="0">
                <a:solidFill>
                  <a:srgbClr val="F8F8F8"/>
                </a:solidFill>
                <a:latin typeface="Fira Sans Compressed Book" panose="020B0503050000020004" pitchFamily="34" charset="0"/>
              </a:rPr>
              <a:t>) {</a:t>
            </a:r>
          </a:p>
          <a:p>
            <a:pPr marL="266700" lvl="3" indent="-266700">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for</a:t>
            </a: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&lt; loops;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a:t>
            </a:r>
          </a:p>
          <a:p>
            <a:pPr marL="266700" lvl="3" indent="-266700">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p1</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while</a:t>
            </a:r>
            <a:r>
              <a:rPr lang="en-US" dirty="0">
                <a:solidFill>
                  <a:srgbClr val="F8F8F8"/>
                </a:solidFill>
                <a:latin typeface="Fira Sans Compressed Book" panose="020B0503050000020004" pitchFamily="34" charset="0"/>
              </a:rPr>
              <a:t> (count == MAX) 	</a:t>
            </a:r>
            <a:r>
              <a:rPr lang="en-US" dirty="0">
                <a:solidFill>
                  <a:srgbClr val="AEAEAE"/>
                </a:solidFill>
                <a:latin typeface="Fira Sans Compressed Book" panose="020B0503050000020004" pitchFamily="34" charset="0"/>
              </a:rPr>
              <a:t>// p2</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cond_wait</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not_full</a:t>
            </a:r>
            <a:r>
              <a:rPr lang="en-US" dirty="0">
                <a:solidFill>
                  <a:srgbClr val="F8F8F8"/>
                </a:solidFill>
                <a:latin typeface="Fira Sans Compressed Book" panose="020B0503050000020004" pitchFamily="34" charset="0"/>
              </a:rPr>
              <a:t>, &amp;mutex);	</a:t>
            </a:r>
            <a:r>
              <a:rPr lang="en-US" dirty="0">
                <a:solidFill>
                  <a:srgbClr val="AEAEAE"/>
                </a:solidFill>
                <a:latin typeface="Fira Sans Compressed Book" panose="020B0503050000020004" pitchFamily="34" charset="0"/>
              </a:rPr>
              <a:t>// p3</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a:solidFill>
                  <a:srgbClr val="8DA6CE"/>
                </a:solidFill>
                <a:latin typeface="Fira Sans Compressed Book" panose="020B0503050000020004" pitchFamily="34" charset="0"/>
              </a:rPr>
              <a:t>put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p4</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cond_signal</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not_empty</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p5</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mutex_unlock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p6</a:t>
            </a:r>
            <a:endParaRPr lang="en-US" dirty="0">
              <a:solidFill>
                <a:srgbClr val="F8F8F8"/>
              </a:solidFill>
              <a:latin typeface="Fira Sans Compressed Book" panose="020B0503050000020004" pitchFamily="34" charset="0"/>
            </a:endParaRPr>
          </a:p>
          <a:p>
            <a:pPr marL="266700" lvl="3" indent="-266700">
              <a:tabLst>
                <a:tab pos="3859213" algn="r"/>
              </a:tabLst>
            </a:pPr>
            <a:r>
              <a:rPr lang="en-US" dirty="0">
                <a:solidFill>
                  <a:srgbClr val="F8F8F8"/>
                </a:solidFill>
                <a:latin typeface="Fira Sans Compressed Book" panose="020B0503050000020004" pitchFamily="34" charset="0"/>
              </a:rPr>
              <a:t>    }</a:t>
            </a:r>
          </a:p>
          <a:p>
            <a:pPr marL="266700" lvl="3" indent="-266700">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return</a:t>
            </a:r>
            <a:r>
              <a:rPr lang="en-US" dirty="0">
                <a:solidFill>
                  <a:srgbClr val="F8F8F8"/>
                </a:solidFill>
                <a:latin typeface="Fira Sans Compressed Book" panose="020B0503050000020004" pitchFamily="34" charset="0"/>
              </a:rPr>
              <a:t> </a:t>
            </a:r>
            <a:r>
              <a:rPr lang="en-US" dirty="0">
                <a:solidFill>
                  <a:srgbClr val="D8FA3C"/>
                </a:solidFill>
                <a:latin typeface="Fira Sans Compressed Book" panose="020B0503050000020004" pitchFamily="34" charset="0"/>
              </a:rPr>
              <a:t>NULL</a:t>
            </a:r>
            <a:r>
              <a:rPr lang="en-US" dirty="0">
                <a:solidFill>
                  <a:srgbClr val="F8F8F8"/>
                </a:solidFill>
                <a:latin typeface="Fira Sans Compressed Book" panose="020B0503050000020004" pitchFamily="34" charset="0"/>
              </a:rPr>
              <a:t>;</a:t>
            </a:r>
          </a:p>
          <a:p>
            <a:pPr marL="266700" lvl="3" indent="-266700">
              <a:tabLst>
                <a:tab pos="3859213" algn="r"/>
              </a:tabLst>
            </a:pPr>
            <a:r>
              <a:rPr lang="en-US" dirty="0">
                <a:solidFill>
                  <a:srgbClr val="F8F8F8"/>
                </a:solidFill>
                <a:latin typeface="Fira Sans Compressed Book" panose="020B0503050000020004" pitchFamily="34" charset="0"/>
              </a:rPr>
              <a:t>}</a:t>
            </a:r>
          </a:p>
        </p:txBody>
      </p:sp>
      <p:sp>
        <p:nvSpPr>
          <p:cNvPr id="11" name="Text Placeholder 10">
            <a:extLst>
              <a:ext uri="{FF2B5EF4-FFF2-40B4-BE49-F238E27FC236}">
                <a16:creationId xmlns:a16="http://schemas.microsoft.com/office/drawing/2014/main" id="{B54AA0D2-0A46-E242-BD40-63BD5EC4776C}"/>
              </a:ext>
            </a:extLst>
          </p:cNvPr>
          <p:cNvSpPr>
            <a:spLocks noGrp="1"/>
          </p:cNvSpPr>
          <p:nvPr>
            <p:ph type="body" sz="quarter" idx="11"/>
          </p:nvPr>
        </p:nvSpPr>
        <p:spPr/>
        <p:txBody>
          <a:bodyPr/>
          <a:lstStyle/>
          <a:p>
            <a:endParaRPr lang="en-US"/>
          </a:p>
        </p:txBody>
      </p:sp>
      <p:sp>
        <p:nvSpPr>
          <p:cNvPr id="12" name="Content Placeholder 11">
            <a:extLst>
              <a:ext uri="{FF2B5EF4-FFF2-40B4-BE49-F238E27FC236}">
                <a16:creationId xmlns:a16="http://schemas.microsoft.com/office/drawing/2014/main" id="{098EDDAA-E311-444D-A4B8-F9333BEE2189}"/>
              </a:ext>
            </a:extLst>
          </p:cNvPr>
          <p:cNvSpPr>
            <a:spLocks noGrp="1"/>
          </p:cNvSpPr>
          <p:nvPr>
            <p:ph sz="quarter" idx="12"/>
          </p:nvPr>
        </p:nvSpPr>
        <p:spPr>
          <a:xfrm>
            <a:off x="4752200" y="2393329"/>
            <a:ext cx="3960000" cy="3101462"/>
          </a:xfrm>
          <a:solidFill>
            <a:schemeClr val="tx1"/>
          </a:solidFill>
        </p:spPr>
        <p:txBody>
          <a:bodyPr lIns="36000" tIns="36000" rIns="36000" bIns="36000">
            <a:normAutofit/>
          </a:bodyPr>
          <a:lstStyle/>
          <a:p>
            <a:pPr marL="266700" lvl="3" indent="-257175">
              <a:tabLst>
                <a:tab pos="3859213" algn="r"/>
              </a:tabLst>
            </a:pP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consumer</a:t>
            </a:r>
            <a:r>
              <a:rPr lang="en-US" dirty="0">
                <a:solidFill>
                  <a:srgbClr val="F8F8F8"/>
                </a:solidFill>
                <a:latin typeface="Fira Sans Compressed Book" panose="020B0503050000020004" pitchFamily="34" charset="0"/>
              </a:rPr>
              <a:t>(</a:t>
            </a: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arg</a:t>
            </a:r>
            <a:r>
              <a:rPr lang="en-US" dirty="0">
                <a:solidFill>
                  <a:srgbClr val="F8F8F8"/>
                </a:solidFill>
                <a:latin typeface="Fira Sans Compressed Book" panose="020B0503050000020004" pitchFamily="34" charset="0"/>
              </a:rPr>
              <a:t>) {</a:t>
            </a:r>
          </a:p>
          <a:p>
            <a:pPr marL="266700" lvl="3" indent="-257175">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for</a:t>
            </a: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&lt; loops; </a:t>
            </a:r>
            <a:r>
              <a:rPr lang="en-US" dirty="0" err="1">
                <a:solidFill>
                  <a:srgbClr val="F8F8F8"/>
                </a:solidFill>
                <a:latin typeface="Fira Sans Compressed Book" panose="020B0503050000020004" pitchFamily="34" charset="0"/>
              </a:rPr>
              <a:t>i</a:t>
            </a:r>
            <a:r>
              <a:rPr lang="en-US" dirty="0">
                <a:solidFill>
                  <a:srgbClr val="F8F8F8"/>
                </a:solidFill>
                <a:latin typeface="Fira Sans Compressed Book" panose="020B0503050000020004" pitchFamily="34" charset="0"/>
              </a:rPr>
              <a:t>++) {</a:t>
            </a: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c1</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while</a:t>
            </a:r>
            <a:r>
              <a:rPr lang="en-US" dirty="0">
                <a:solidFill>
                  <a:srgbClr val="F8F8F8"/>
                </a:solidFill>
                <a:latin typeface="Fira Sans Compressed Book" panose="020B0503050000020004" pitchFamily="34" charset="0"/>
              </a:rPr>
              <a:t> (count == </a:t>
            </a:r>
            <a:r>
              <a:rPr lang="en-US" dirty="0">
                <a:solidFill>
                  <a:srgbClr val="D8FA3C"/>
                </a:solidFill>
                <a:latin typeface="Fira Sans Compressed Book" panose="020B0503050000020004" pitchFamily="34" charset="0"/>
              </a:rPr>
              <a:t>0</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c2</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cond_wait</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not_empty</a:t>
            </a:r>
            <a:r>
              <a:rPr lang="en-US" dirty="0">
                <a:solidFill>
                  <a:srgbClr val="F8F8F8"/>
                </a:solidFill>
                <a:latin typeface="Fira Sans Compressed Book" panose="020B0503050000020004" pitchFamily="34" charset="0"/>
              </a:rPr>
              <a:t>, &amp;mutex);  </a:t>
            </a:r>
            <a:r>
              <a:rPr lang="en-US" dirty="0">
                <a:solidFill>
                  <a:srgbClr val="AEAEAE"/>
                </a:solidFill>
                <a:latin typeface="Fira Sans Compressed Book" panose="020B0503050000020004" pitchFamily="34" charset="0"/>
              </a:rPr>
              <a:t>// c3</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 = </a:t>
            </a:r>
            <a:r>
              <a:rPr lang="en-US" dirty="0">
                <a:solidFill>
                  <a:srgbClr val="8DA6CE"/>
                </a:solidFill>
                <a:latin typeface="Fira Sans Compressed Book" panose="020B0503050000020004" pitchFamily="34" charset="0"/>
              </a:rPr>
              <a:t>get</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c4</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cond_signal</a:t>
            </a:r>
            <a:r>
              <a:rPr lang="en-US" dirty="0">
                <a:solidFill>
                  <a:srgbClr val="F8F8F8"/>
                </a:solidFill>
                <a:latin typeface="Fira Sans Compressed Book" panose="020B0503050000020004" pitchFamily="34" charset="0"/>
              </a:rPr>
              <a:t>(&amp;</a:t>
            </a:r>
            <a:r>
              <a:rPr lang="en-US" dirty="0" err="1">
                <a:solidFill>
                  <a:srgbClr val="F8F8F8"/>
                </a:solidFill>
                <a:latin typeface="Fira Sans Compressed Book" panose="020B0503050000020004" pitchFamily="34" charset="0"/>
              </a:rPr>
              <a:t>not_full</a:t>
            </a:r>
            <a:r>
              <a:rPr lang="en-US" dirty="0">
                <a:solidFill>
                  <a:srgbClr val="F8F8F8"/>
                </a:solidFill>
                <a:latin typeface="Fira Sans Compressed Book" panose="020B0503050000020004" pitchFamily="34" charset="0"/>
              </a:rPr>
              <a:t>);	</a:t>
            </a:r>
            <a:r>
              <a:rPr lang="en-US" dirty="0">
                <a:solidFill>
                  <a:srgbClr val="AEAEAE"/>
                </a:solidFill>
                <a:latin typeface="Fira Sans Compressed Book" panose="020B0503050000020004" pitchFamily="34" charset="0"/>
              </a:rPr>
              <a:t>// c5</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mutex_unlock</a:t>
            </a:r>
            <a:r>
              <a:rPr lang="en-US" dirty="0">
                <a:solidFill>
                  <a:srgbClr val="F8F8F8"/>
                </a:solidFill>
                <a:latin typeface="Fira Sans Compressed Book" panose="020B0503050000020004" pitchFamily="34" charset="0"/>
              </a:rPr>
              <a:t>(&amp;mutex);	</a:t>
            </a:r>
            <a:r>
              <a:rPr lang="en-US" dirty="0">
                <a:solidFill>
                  <a:srgbClr val="AEAEAE"/>
                </a:solidFill>
                <a:latin typeface="Fira Sans Compressed Book" panose="020B0503050000020004" pitchFamily="34" charset="0"/>
              </a:rPr>
              <a:t>// c6</a:t>
            </a:r>
            <a:endParaRPr lang="en-US" dirty="0">
              <a:solidFill>
                <a:srgbClr val="F8F8F8"/>
              </a:solidFill>
              <a:latin typeface="Fira Sans Compressed Book" panose="020B0503050000020004" pitchFamily="34" charset="0"/>
            </a:endParaRPr>
          </a:p>
          <a:p>
            <a:pPr marL="266700" lvl="3" indent="-257175">
              <a:tabLst>
                <a:tab pos="3859213"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printf</a:t>
            </a:r>
            <a:r>
              <a:rPr lang="en-US" dirty="0">
                <a:solidFill>
                  <a:srgbClr val="F8F8F8"/>
                </a:solidFill>
                <a:latin typeface="Fira Sans Compressed Book" panose="020B0503050000020004" pitchFamily="34" charset="0"/>
              </a:rPr>
              <a:t>(</a:t>
            </a:r>
            <a:r>
              <a:rPr lang="en-US" dirty="0">
                <a:solidFill>
                  <a:srgbClr val="61CE3C"/>
                </a:solidFill>
                <a:latin typeface="Fira Sans Compressed Book" panose="020B0503050000020004" pitchFamily="34" charset="0"/>
              </a:rPr>
              <a:t>"</a:t>
            </a:r>
            <a:r>
              <a:rPr lang="en-US" dirty="0">
                <a:solidFill>
                  <a:srgbClr val="FF6400"/>
                </a:solidFill>
                <a:latin typeface="Fira Sans Compressed Book" panose="020B0503050000020004" pitchFamily="34" charset="0"/>
              </a:rPr>
              <a:t>%d</a:t>
            </a:r>
            <a:r>
              <a:rPr lang="en-US" dirty="0">
                <a:solidFill>
                  <a:srgbClr val="D8FA3C"/>
                </a:solidFill>
                <a:latin typeface="Fira Sans Compressed Book" panose="020B0503050000020004" pitchFamily="34" charset="0"/>
              </a:rPr>
              <a:t>\n</a:t>
            </a:r>
            <a:r>
              <a:rPr lang="en-US" dirty="0">
                <a:solidFill>
                  <a:srgbClr val="61CE3C"/>
                </a:solidFill>
                <a:latin typeface="Fira Sans Compressed Book" panose="020B0503050000020004" pitchFamily="34" charset="0"/>
              </a:rPr>
              <a: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tmp</a:t>
            </a:r>
            <a:r>
              <a:rPr lang="en-US" dirty="0">
                <a:solidFill>
                  <a:srgbClr val="F8F8F8"/>
                </a:solidFill>
                <a:latin typeface="Fira Sans Compressed Book" panose="020B0503050000020004" pitchFamily="34" charset="0"/>
              </a:rPr>
              <a:t>);</a:t>
            </a:r>
          </a:p>
          <a:p>
            <a:pPr marL="266700" lvl="3" indent="-257175">
              <a:tabLst>
                <a:tab pos="3859213" algn="r"/>
              </a:tabLst>
            </a:pPr>
            <a:r>
              <a:rPr lang="en-US" dirty="0">
                <a:solidFill>
                  <a:srgbClr val="F8F8F8"/>
                </a:solidFill>
                <a:latin typeface="Fira Sans Compressed Book" panose="020B0503050000020004" pitchFamily="34" charset="0"/>
              </a:rPr>
              <a:t>    }</a:t>
            </a:r>
          </a:p>
          <a:p>
            <a:pPr marL="266700" lvl="3" indent="-257175">
              <a:tabLst>
                <a:tab pos="3859213"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return</a:t>
            </a:r>
            <a:r>
              <a:rPr lang="en-US" dirty="0">
                <a:solidFill>
                  <a:srgbClr val="F8F8F8"/>
                </a:solidFill>
                <a:latin typeface="Fira Sans Compressed Book" panose="020B0503050000020004" pitchFamily="34" charset="0"/>
              </a:rPr>
              <a:t> </a:t>
            </a:r>
            <a:r>
              <a:rPr lang="en-US" dirty="0">
                <a:solidFill>
                  <a:srgbClr val="D8FA3C"/>
                </a:solidFill>
                <a:latin typeface="Fira Sans Compressed Book" panose="020B0503050000020004" pitchFamily="34" charset="0"/>
              </a:rPr>
              <a:t>NULL</a:t>
            </a:r>
            <a:r>
              <a:rPr lang="en-US" dirty="0">
                <a:solidFill>
                  <a:srgbClr val="F8F8F8"/>
                </a:solidFill>
                <a:latin typeface="Fira Sans Compressed Book" panose="020B0503050000020004" pitchFamily="34" charset="0"/>
              </a:rPr>
              <a:t>;</a:t>
            </a:r>
          </a:p>
          <a:p>
            <a:pPr marL="266700" lvl="3" indent="-257175">
              <a:tabLst>
                <a:tab pos="3859213" algn="r"/>
              </a:tabLst>
            </a:pPr>
            <a:r>
              <a:rPr lang="en-US" dirty="0">
                <a:solidFill>
                  <a:srgbClr val="F8F8F8"/>
                </a:solidFill>
                <a:latin typeface="Fira Sans Compressed Book" panose="020B0503050000020004" pitchFamily="34" charset="0"/>
              </a:rPr>
              <a:t>}</a:t>
            </a:r>
          </a:p>
        </p:txBody>
      </p:sp>
      <p:sp>
        <p:nvSpPr>
          <p:cNvPr id="3" name="TextBox 2">
            <a:extLst>
              <a:ext uri="{FF2B5EF4-FFF2-40B4-BE49-F238E27FC236}">
                <a16:creationId xmlns:a16="http://schemas.microsoft.com/office/drawing/2014/main" id="{A860EF59-39E7-694E-94B4-F6AB76A1B390}"/>
              </a:ext>
            </a:extLst>
          </p:cNvPr>
          <p:cNvSpPr txBox="1"/>
          <p:nvPr/>
        </p:nvSpPr>
        <p:spPr>
          <a:xfrm>
            <a:off x="431800" y="1449387"/>
            <a:ext cx="8280400" cy="720351"/>
          </a:xfrm>
          <a:prstGeom prst="rect">
            <a:avLst/>
          </a:prstGeom>
          <a:solidFill>
            <a:schemeClr val="tx1"/>
          </a:solidFill>
        </p:spPr>
        <p:txBody>
          <a:bodyPr vert="horz" lIns="36000" tIns="36000" rIns="36000" bIns="36000" rtlCol="0">
            <a:normAutofit/>
          </a:bodyPr>
          <a:lstStyle>
            <a:lvl1pPr marL="266612" indent="-266612" algn="l" defTabSz="914047" eaLnBrk="1" latinLnBrk="0" hangingPunct="1">
              <a:lnSpc>
                <a:spcPct val="100000"/>
              </a:lnSpc>
              <a:spcBef>
                <a:spcPts val="1800"/>
              </a:spcBef>
              <a:buClr>
                <a:schemeClr val="accent2"/>
              </a:buClr>
              <a:buSzPct val="100000"/>
              <a:buFont typeface="Wingdings" panose="05000000000000000000" pitchFamily="2" charset="2"/>
              <a:buChar char="§"/>
              <a:tabLst/>
              <a:defRPr lang="en-US" sz="2324" b="0" i="0" spc="0" baseline="0" noProof="0" smtClean="0">
                <a:latin typeface="+mn-lt"/>
                <a:ea typeface="Roboto Condensed Light" charset="0"/>
                <a:cs typeface="Roboto Condensed Light" charset="0"/>
              </a:defRPr>
            </a:lvl1pPr>
            <a:lvl2pPr marL="536397" indent="-269784" algn="l" defTabSz="914047" eaLnBrk="1" latinLnBrk="0" hangingPunct="1">
              <a:lnSpc>
                <a:spcPct val="100000"/>
              </a:lnSpc>
              <a:spcBef>
                <a:spcPts val="300"/>
              </a:spcBef>
              <a:spcAft>
                <a:spcPts val="0"/>
              </a:spcAft>
              <a:buClr>
                <a:schemeClr val="bg1">
                  <a:lumMod val="65000"/>
                </a:schemeClr>
              </a:buClr>
              <a:buSzPct val="100000"/>
              <a:buFont typeface="Wingdings" panose="05000000000000000000" pitchFamily="2" charset="2"/>
              <a:buChar char="§"/>
              <a:tabLst/>
              <a:defRPr lang="en-US" sz="2091" b="0" i="0" spc="0" baseline="0" noProof="0" smtClean="0">
                <a:latin typeface="+mn-lt"/>
                <a:ea typeface="Roboto Condensed Light" charset="0"/>
                <a:cs typeface="Roboto Condensed Light" charset="0"/>
              </a:defRPr>
            </a:lvl2pPr>
            <a:lvl3pPr marL="715725" indent="-179329" algn="l" defTabSz="914047" eaLnBrk="1" latinLnBrk="0" hangingPunct="1">
              <a:lnSpc>
                <a:spcPct val="100000"/>
              </a:lnSpc>
              <a:spcBef>
                <a:spcPts val="300"/>
              </a:spcBef>
              <a:spcAft>
                <a:spcPts val="0"/>
              </a:spcAft>
              <a:buClr>
                <a:schemeClr val="bg1">
                  <a:lumMod val="85000"/>
                </a:schemeClr>
              </a:buClr>
              <a:buSzPct val="100000"/>
              <a:buFont typeface="Wingdings" panose="05000000000000000000" pitchFamily="2" charset="2"/>
              <a:buChar char="§"/>
              <a:tabLst/>
              <a:defRPr lang="en-US" sz="2091" b="0" i="0" spc="0" baseline="0" noProof="0" smtClean="0">
                <a:latin typeface="+mn-lt"/>
                <a:ea typeface="Roboto Condensed Light" charset="0"/>
                <a:cs typeface="Roboto Condensed Light" charset="0"/>
              </a:defRPr>
            </a:lvl3pPr>
            <a:lvl4pPr marL="357188" lvl="3" indent="-357188" algn="l" defTabSz="2516807" eaLnBrk="1" latinLnBrk="0" hangingPunct="1">
              <a:lnSpc>
                <a:spcPct val="110000"/>
              </a:lnSpc>
              <a:spcBef>
                <a:spcPts val="0"/>
              </a:spcBef>
              <a:buClr>
                <a:schemeClr val="bg1">
                  <a:lumMod val="50000"/>
                </a:schemeClr>
              </a:buClr>
              <a:buSzPct val="80000"/>
              <a:buFont typeface="+mj-lt"/>
              <a:buAutoNum type="arabicPeriod"/>
              <a:tabLst>
                <a:tab pos="3859213" algn="r"/>
              </a:tabLst>
              <a:defRPr lang="en-US" sz="1676" b="0" i="0" spc="0" baseline="0" noProof="0" smtClean="0">
                <a:solidFill>
                  <a:srgbClr val="FBDE2D"/>
                </a:solidFill>
                <a:latin typeface="Fira Sans Compressed Book" panose="020B0503050000020004" pitchFamily="34" charset="0"/>
                <a:ea typeface="Inconsolata" pitchFamily="49" charset="77"/>
                <a:cs typeface="Inconsolata" pitchFamily="49" charset="77"/>
              </a:defRPr>
            </a:lvl4pPr>
            <a:lvl5pPr marL="719138" indent="-360363" algn="l" defTabSz="914047" eaLnBrk="1" latinLnBrk="0" hangingPunct="1">
              <a:lnSpc>
                <a:spcPct val="100000"/>
              </a:lnSpc>
              <a:spcBef>
                <a:spcPts val="0"/>
              </a:spcBef>
              <a:buClr>
                <a:schemeClr val="bg1">
                  <a:lumMod val="50000"/>
                </a:schemeClr>
              </a:buClr>
              <a:buSzPct val="80000"/>
              <a:buFont typeface="+mj-lt"/>
              <a:buAutoNum type="arabicPeriod"/>
              <a:tabLst/>
              <a:defRPr lang="en-US" sz="1600" b="0" i="0" spc="0" baseline="0" noProof="0" dirty="0">
                <a:latin typeface="M+ 1m light" panose="020B0409020203020207" pitchFamily="49" charset="-128"/>
                <a:ea typeface="M+ 1m light" panose="020B0409020203020207" pitchFamily="49" charset="-128"/>
                <a:cs typeface="M+ 1m light" panose="020B0409020203020207" pitchFamily="49" charset="-128"/>
              </a:defRPr>
            </a:lvl5pPr>
            <a:lvl6pPr marL="995285" indent="-457165" defTabSz="914047">
              <a:lnSpc>
                <a:spcPct val="100000"/>
              </a:lnSpc>
              <a:spcBef>
                <a:spcPts val="0"/>
              </a:spcBef>
              <a:buClr>
                <a:schemeClr val="bg1">
                  <a:lumMod val="75000"/>
                </a:schemeClr>
              </a:buClr>
              <a:buSzPct val="80000"/>
              <a:buFont typeface="+mj-lt"/>
              <a:buAutoNum type="arabicPeriod"/>
              <a:tabLst/>
              <a:defRPr lang="en-US" sz="2800" b="0" i="0" spc="0" baseline="0" noProof="0">
                <a:latin typeface="LM Mono Light Cond 10" panose="00000509000000000000" pitchFamily="49" charset="0"/>
                <a:ea typeface="M+ 1m light" panose="020B0409020203020207" pitchFamily="49" charset="-128"/>
                <a:cs typeface="M+ 1m light" panose="020B0409020203020207" pitchFamily="49" charset="-128"/>
              </a:defRPr>
            </a:lvl6pPr>
            <a:lvl7pPr marL="2970658" indent="-228512" defTabSz="914047">
              <a:spcBef>
                <a:spcPct val="20000"/>
              </a:spcBef>
              <a:buFont typeface="Arial" pitchFamily="34" charset="0"/>
              <a:buChar char="•"/>
              <a:defRPr sz="2000">
                <a:latin typeface="+mn-lt"/>
              </a:defRPr>
            </a:lvl7pPr>
            <a:lvl8pPr marL="3427684" indent="-228512" defTabSz="914047">
              <a:spcBef>
                <a:spcPct val="20000"/>
              </a:spcBef>
              <a:buFont typeface="Arial" pitchFamily="34" charset="0"/>
              <a:buChar char="•"/>
              <a:defRPr sz="2000">
                <a:latin typeface="+mn-lt"/>
              </a:defRPr>
            </a:lvl8pPr>
            <a:lvl9pPr marL="3884705" indent="-228512" defTabSz="914047">
              <a:spcBef>
                <a:spcPct val="20000"/>
              </a:spcBef>
              <a:buFont typeface="Arial" pitchFamily="34" charset="0"/>
              <a:buChar char="•"/>
              <a:defRPr sz="2000">
                <a:latin typeface="+mn-lt"/>
              </a:defRPr>
            </a:lvl9pPr>
          </a:lstStyle>
          <a:p>
            <a:pPr lvl="3"/>
            <a:r>
              <a:rPr lang="en-US" dirty="0" err="1">
                <a:solidFill>
                  <a:srgbClr val="8DA6CE"/>
                </a:solidFill>
              </a:rPr>
              <a:t>cond_t</a:t>
            </a:r>
            <a:r>
              <a:rPr lang="en-US" dirty="0">
                <a:solidFill>
                  <a:srgbClr val="F8F8F8"/>
                </a:solidFill>
              </a:rPr>
              <a:t> </a:t>
            </a:r>
            <a:r>
              <a:rPr lang="en-US" dirty="0" err="1">
                <a:solidFill>
                  <a:srgbClr val="F8F8F8"/>
                </a:solidFill>
              </a:rPr>
              <a:t>not_empty</a:t>
            </a:r>
            <a:r>
              <a:rPr lang="en-US" dirty="0">
                <a:solidFill>
                  <a:srgbClr val="F8F8F8"/>
                </a:solidFill>
              </a:rPr>
              <a:t>, </a:t>
            </a:r>
            <a:r>
              <a:rPr lang="en-US" dirty="0" err="1">
                <a:solidFill>
                  <a:srgbClr val="F8F8F8"/>
                </a:solidFill>
              </a:rPr>
              <a:t>not_full</a:t>
            </a:r>
            <a:r>
              <a:rPr lang="en-US" dirty="0">
                <a:solidFill>
                  <a:srgbClr val="F8F8F8"/>
                </a:solidFill>
              </a:rPr>
              <a:t>;</a:t>
            </a:r>
          </a:p>
          <a:p>
            <a:pPr lvl="3"/>
            <a:r>
              <a:rPr lang="en-US" dirty="0" err="1">
                <a:solidFill>
                  <a:srgbClr val="8DA6CE"/>
                </a:solidFill>
              </a:rPr>
              <a:t>mutex_t</a:t>
            </a:r>
            <a:r>
              <a:rPr lang="en-US" dirty="0">
                <a:solidFill>
                  <a:srgbClr val="F8F8F8"/>
                </a:solidFill>
              </a:rPr>
              <a:t> mutex;</a:t>
            </a:r>
          </a:p>
        </p:txBody>
      </p:sp>
    </p:spTree>
    <p:extLst>
      <p:ext uri="{BB962C8B-B14F-4D97-AF65-F5344CB8AC3E}">
        <p14:creationId xmlns:p14="http://schemas.microsoft.com/office/powerpoint/2010/main" val="37240304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CD2A-3578-C14A-AB78-CD2677CA44DD}"/>
              </a:ext>
            </a:extLst>
          </p:cNvPr>
          <p:cNvSpPr>
            <a:spLocks noGrp="1"/>
          </p:cNvSpPr>
          <p:nvPr>
            <p:ph type="title"/>
          </p:nvPr>
        </p:nvSpPr>
        <p:spPr/>
        <p:txBody>
          <a:bodyPr/>
          <a:lstStyle/>
          <a:p>
            <a:r>
              <a:rPr lang="en-US" dirty="0"/>
              <a:t>How would a parent thread wait for its child?</a:t>
            </a:r>
          </a:p>
        </p:txBody>
      </p:sp>
      <p:sp>
        <p:nvSpPr>
          <p:cNvPr id="3" name="Content Placeholder 2">
            <a:extLst>
              <a:ext uri="{FF2B5EF4-FFF2-40B4-BE49-F238E27FC236}">
                <a16:creationId xmlns:a16="http://schemas.microsoft.com/office/drawing/2014/main" id="{080334C4-9F44-314F-90FF-E9F192B6E1C7}"/>
              </a:ext>
            </a:extLst>
          </p:cNvPr>
          <p:cNvSpPr>
            <a:spLocks noGrp="1"/>
          </p:cNvSpPr>
          <p:nvPr>
            <p:ph sz="quarter" idx="10"/>
          </p:nvPr>
        </p:nvSpPr>
        <p:spPr>
          <a:solidFill>
            <a:schemeClr val="tx1"/>
          </a:solidFill>
        </p:spPr>
        <p:txBody>
          <a:bodyPr>
            <a:normAutofit/>
          </a:bodyPr>
          <a:lstStyle/>
          <a:p>
            <a:pPr lvl="5">
              <a:lnSpc>
                <a:spcPct val="120000"/>
              </a:lnSpc>
            </a:pPr>
            <a:r>
              <a:rPr lang="en-US" dirty="0">
                <a:solidFill>
                  <a:srgbClr val="F8F8F8"/>
                </a:solidFill>
                <a:latin typeface="M+ 1m light" panose="020B0409020203020207" pitchFamily="49" charset="-128"/>
                <a:ea typeface="M+ 1m light" panose="020B0409020203020207" pitchFamily="49" charset="-128"/>
              </a:rPr>
              <a:t>#</a:t>
            </a:r>
            <a:r>
              <a:rPr lang="en-US" dirty="0">
                <a:solidFill>
                  <a:srgbClr val="FBDE2D"/>
                </a:solidFill>
                <a:latin typeface="M+ 1m light" panose="020B0409020203020207" pitchFamily="49" charset="-128"/>
                <a:ea typeface="M+ 1m light" panose="020B0409020203020207" pitchFamily="49" charset="-128"/>
              </a:rPr>
              <a:t>include</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61CE3C"/>
                </a:solidFill>
                <a:latin typeface="M+ 1m light" panose="020B0409020203020207" pitchFamily="49" charset="-128"/>
                <a:ea typeface="M+ 1m light" panose="020B0409020203020207" pitchFamily="49" charset="-128"/>
              </a:rPr>
              <a:t>&lt;</a:t>
            </a:r>
            <a:r>
              <a:rPr lang="en-US" dirty="0" err="1">
                <a:solidFill>
                  <a:srgbClr val="61CE3C"/>
                </a:solidFill>
                <a:latin typeface="M+ 1m light" panose="020B0409020203020207" pitchFamily="49" charset="-128"/>
                <a:ea typeface="M+ 1m light" panose="020B0409020203020207" pitchFamily="49" charset="-128"/>
              </a:rPr>
              <a:t>stdio.h</a:t>
            </a:r>
            <a:r>
              <a:rPr lang="en-US" dirty="0">
                <a:solidFill>
                  <a:srgbClr val="61CE3C"/>
                </a:solidFill>
                <a:latin typeface="M+ 1m light" panose="020B0409020203020207" pitchFamily="49" charset="-128"/>
                <a:ea typeface="M+ 1m light" panose="020B0409020203020207" pitchFamily="49" charset="-128"/>
              </a:rPr>
              <a:t>&gt;</a:t>
            </a:r>
            <a:br>
              <a:rPr lang="en-US" dirty="0">
                <a:solidFill>
                  <a:srgbClr val="F8F8F8"/>
                </a:solidFill>
                <a:latin typeface="M+ 1m light" panose="020B0409020203020207" pitchFamily="49" charset="-128"/>
                <a:ea typeface="M+ 1m light" panose="020B0409020203020207" pitchFamily="49" charset="-128"/>
              </a:rPr>
            </a:br>
            <a:endParaRPr lang="en-US" dirty="0">
              <a:solidFill>
                <a:srgbClr val="F8F8F8"/>
              </a:solidFill>
              <a:latin typeface="M+ 1m light" panose="020B0409020203020207" pitchFamily="49" charset="-128"/>
              <a:ea typeface="M+ 1m light" panose="020B0409020203020207" pitchFamily="49" charset="-128"/>
            </a:endParaRPr>
          </a:p>
          <a:p>
            <a:pPr lvl="5">
              <a:lnSpc>
                <a:spcPct val="120000"/>
              </a:lnSpc>
            </a:pPr>
            <a:r>
              <a:rPr lang="en-US" dirty="0">
                <a:solidFill>
                  <a:srgbClr val="FBDE2D"/>
                </a:solidFill>
                <a:latin typeface="M+ 1m light" panose="020B0409020203020207" pitchFamily="49" charset="-128"/>
                <a:ea typeface="M+ 1m light" panose="020B0409020203020207" pitchFamily="49" charset="-128"/>
              </a:rPr>
              <a:t>void</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F6400"/>
                </a:solidFill>
                <a:latin typeface="M+ 1m light" panose="020B0409020203020207" pitchFamily="49" charset="-128"/>
                <a:ea typeface="M+ 1m light" panose="020B0409020203020207" pitchFamily="49" charset="-128"/>
              </a:rPr>
              <a:t>child</a:t>
            </a:r>
            <a:r>
              <a:rPr lang="en-US" dirty="0">
                <a:solidFill>
                  <a:srgbClr val="F8F8F8"/>
                </a:solidFill>
                <a:latin typeface="M+ 1m light" panose="020B0409020203020207" pitchFamily="49" charset="-128"/>
                <a:ea typeface="M+ 1m light" panose="020B0409020203020207" pitchFamily="49" charset="-128"/>
              </a:rPr>
              <a:t>(</a:t>
            </a:r>
            <a:r>
              <a:rPr lang="en-US" dirty="0">
                <a:solidFill>
                  <a:srgbClr val="FBDE2D"/>
                </a:solidFill>
                <a:latin typeface="M+ 1m light" panose="020B0409020203020207" pitchFamily="49" charset="-128"/>
                <a:ea typeface="M+ 1m light" panose="020B0409020203020207" pitchFamily="49" charset="-128"/>
              </a:rPr>
              <a:t>void</a:t>
            </a: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F8F8F8"/>
                </a:solidFill>
                <a:latin typeface="M+ 1m light" panose="020B0409020203020207" pitchFamily="49" charset="-128"/>
                <a:ea typeface="M+ 1m light" panose="020B0409020203020207" pitchFamily="49" charset="-128"/>
              </a:rPr>
              <a:t>arg</a:t>
            </a:r>
            <a:r>
              <a:rPr lang="en-US" dirty="0">
                <a:solidFill>
                  <a:srgbClr val="F8F8F8"/>
                </a:solidFill>
                <a:latin typeface="M+ 1m light" panose="020B0409020203020207" pitchFamily="49" charset="-128"/>
                <a:ea typeface="M+ 1m light" panose="020B0409020203020207" pitchFamily="49" charset="-128"/>
              </a:rPr>
              <a:t>) {</a:t>
            </a: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printf</a:t>
            </a:r>
            <a:r>
              <a:rPr lang="en-US" dirty="0">
                <a:solidFill>
                  <a:srgbClr val="F8F8F8"/>
                </a:solidFill>
                <a:latin typeface="M+ 1m light" panose="020B0409020203020207" pitchFamily="49" charset="-128"/>
                <a:ea typeface="M+ 1m light" panose="020B0409020203020207" pitchFamily="49" charset="-128"/>
              </a:rPr>
              <a:t>(</a:t>
            </a:r>
            <a:r>
              <a:rPr lang="en-US" dirty="0">
                <a:solidFill>
                  <a:srgbClr val="61CE3C"/>
                </a:solidFill>
                <a:latin typeface="M+ 1m light" panose="020B0409020203020207" pitchFamily="49" charset="-128"/>
                <a:ea typeface="M+ 1m light" panose="020B0409020203020207" pitchFamily="49" charset="-128"/>
              </a:rPr>
              <a:t>"child\n"</a:t>
            </a:r>
            <a:r>
              <a:rPr lang="en-US" dirty="0">
                <a:solidFill>
                  <a:srgbClr val="F8F8F8"/>
                </a:solidFill>
                <a:latin typeface="M+ 1m light" panose="020B0409020203020207" pitchFamily="49" charset="-128"/>
                <a:ea typeface="M+ 1m light" panose="020B0409020203020207" pitchFamily="49" charset="-128"/>
              </a:rPr>
              <a:t>) ;</a:t>
            </a:r>
            <a:endParaRPr lang="en-US" dirty="0">
              <a:solidFill>
                <a:srgbClr val="61CE3C"/>
              </a:solidFill>
              <a:latin typeface="M+ 1m light" panose="020B0409020203020207" pitchFamily="49" charset="-128"/>
              <a:ea typeface="M+ 1m light" panose="020B0409020203020207" pitchFamily="49" charset="-128"/>
            </a:endParaRP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AEAEAE"/>
                </a:solidFill>
                <a:latin typeface="M+ 1m light" panose="020B0409020203020207" pitchFamily="49" charset="-128"/>
                <a:ea typeface="M+ 1m light" panose="020B0409020203020207" pitchFamily="49" charset="-128"/>
              </a:rPr>
              <a:t>// XXX how to indicate we are done?</a:t>
            </a: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BDE2D"/>
                </a:solidFill>
                <a:latin typeface="M+ 1m light" panose="020B0409020203020207" pitchFamily="49" charset="-128"/>
                <a:ea typeface="M+ 1m light" panose="020B0409020203020207" pitchFamily="49" charset="-128"/>
              </a:rPr>
              <a:t>return</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D8FA3C"/>
                </a:solidFill>
                <a:latin typeface="M+ 1m light" panose="020B0409020203020207" pitchFamily="49" charset="-128"/>
                <a:ea typeface="M+ 1m light" panose="020B0409020203020207" pitchFamily="49" charset="-128"/>
              </a:rPr>
              <a:t>NULL</a:t>
            </a:r>
            <a:r>
              <a:rPr lang="en-US" dirty="0">
                <a:solidFill>
                  <a:srgbClr val="F8F8F8"/>
                </a:solidFill>
                <a:latin typeface="M+ 1m light" panose="020B0409020203020207" pitchFamily="49" charset="-128"/>
                <a:ea typeface="M+ 1m light" panose="020B0409020203020207" pitchFamily="49" charset="-128"/>
              </a:rPr>
              <a:t>;</a:t>
            </a: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a:t>
            </a:r>
          </a:p>
          <a:p>
            <a:pPr lvl="5">
              <a:lnSpc>
                <a:spcPct val="120000"/>
              </a:lnSpc>
            </a:pPr>
            <a:endParaRPr lang="en-US" dirty="0">
              <a:solidFill>
                <a:srgbClr val="F8F8F8"/>
              </a:solidFill>
              <a:latin typeface="M+ 1m light" panose="020B0409020203020207" pitchFamily="49" charset="-128"/>
              <a:ea typeface="M+ 1m light" panose="020B0409020203020207" pitchFamily="49" charset="-128"/>
            </a:endParaRPr>
          </a:p>
          <a:p>
            <a:pPr lvl="5">
              <a:lnSpc>
                <a:spcPct val="120000"/>
              </a:lnSpc>
            </a:pPr>
            <a:r>
              <a:rPr lang="en-US" dirty="0" err="1">
                <a:solidFill>
                  <a:srgbClr val="FBDE2D"/>
                </a:solidFill>
                <a:latin typeface="M+ 1m light" panose="020B0409020203020207" pitchFamily="49" charset="-128"/>
                <a:ea typeface="M+ 1m light" panose="020B0409020203020207" pitchFamily="49" charset="-128"/>
              </a:rPr>
              <a:t>int</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F6400"/>
                </a:solidFill>
                <a:latin typeface="M+ 1m light" panose="020B0409020203020207" pitchFamily="49" charset="-128"/>
                <a:ea typeface="M+ 1m light" panose="020B0409020203020207" pitchFamily="49" charset="-128"/>
              </a:rPr>
              <a:t>main</a:t>
            </a:r>
            <a:r>
              <a:rPr lang="en-US" dirty="0">
                <a:solidFill>
                  <a:srgbClr val="F8F8F8"/>
                </a:solidFill>
                <a:latin typeface="M+ 1m light" panose="020B0409020203020207" pitchFamily="49" charset="-128"/>
                <a:ea typeface="M+ 1m light" panose="020B0409020203020207" pitchFamily="49" charset="-128"/>
              </a:rPr>
              <a:t>(</a:t>
            </a:r>
            <a:r>
              <a:rPr lang="en-US" dirty="0" err="1">
                <a:solidFill>
                  <a:srgbClr val="FBDE2D"/>
                </a:solidFill>
                <a:latin typeface="M+ 1m light" panose="020B0409020203020207" pitchFamily="49" charset="-128"/>
                <a:ea typeface="M+ 1m light" panose="020B0409020203020207" pitchFamily="49" charset="-128"/>
              </a:rPr>
              <a:t>int</a:t>
            </a: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F8F8F8"/>
                </a:solidFill>
                <a:latin typeface="M+ 1m light" panose="020B0409020203020207" pitchFamily="49" charset="-128"/>
                <a:ea typeface="M+ 1m light" panose="020B0409020203020207" pitchFamily="49" charset="-128"/>
              </a:rPr>
              <a:t>arge</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BDE2D"/>
                </a:solidFill>
                <a:latin typeface="M+ 1m light" panose="020B0409020203020207" pitchFamily="49" charset="-128"/>
                <a:ea typeface="M+ 1m light" panose="020B0409020203020207" pitchFamily="49" charset="-128"/>
              </a:rPr>
              <a:t>char</a:t>
            </a: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F8F8F8"/>
                </a:solidFill>
                <a:latin typeface="M+ 1m light" panose="020B0409020203020207" pitchFamily="49" charset="-128"/>
                <a:ea typeface="M+ 1m light" panose="020B0409020203020207" pitchFamily="49" charset="-128"/>
              </a:rPr>
              <a:t>argv</a:t>
            </a:r>
            <a:r>
              <a:rPr lang="en-US" dirty="0">
                <a:solidFill>
                  <a:srgbClr val="F8F8F8"/>
                </a:solidFill>
                <a:latin typeface="M+ 1m light" panose="020B0409020203020207" pitchFamily="49" charset="-128"/>
                <a:ea typeface="M+ 1m light" panose="020B0409020203020207" pitchFamily="49" charset="-128"/>
              </a:rPr>
              <a:t>[]) {</a:t>
            </a: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printf</a:t>
            </a:r>
            <a:r>
              <a:rPr lang="en-US" dirty="0">
                <a:solidFill>
                  <a:srgbClr val="F8F8F8"/>
                </a:solidFill>
                <a:latin typeface="M+ 1m light" panose="020B0409020203020207" pitchFamily="49" charset="-128"/>
                <a:ea typeface="M+ 1m light" panose="020B0409020203020207" pitchFamily="49" charset="-128"/>
              </a:rPr>
              <a:t>(</a:t>
            </a:r>
            <a:r>
              <a:rPr lang="en-US" dirty="0">
                <a:solidFill>
                  <a:srgbClr val="61CE3C"/>
                </a:solidFill>
                <a:latin typeface="M+ 1m light" panose="020B0409020203020207" pitchFamily="49" charset="-128"/>
                <a:ea typeface="M+ 1m light" panose="020B0409020203020207" pitchFamily="49" charset="-128"/>
              </a:rPr>
              <a:t>"parent: begin</a:t>
            </a:r>
            <a:r>
              <a:rPr lang="en-US" dirty="0">
                <a:solidFill>
                  <a:srgbClr val="D8FA3C"/>
                </a:solidFill>
                <a:latin typeface="M+ 1m light" panose="020B0409020203020207" pitchFamily="49" charset="-128"/>
                <a:ea typeface="M+ 1m light" panose="020B0409020203020207" pitchFamily="49" charset="-128"/>
              </a:rPr>
              <a:t>\n</a:t>
            </a:r>
            <a:r>
              <a:rPr lang="en-US" dirty="0">
                <a:solidFill>
                  <a:srgbClr val="61CE3C"/>
                </a:solidFill>
                <a:latin typeface="M+ 1m light" panose="020B0409020203020207" pitchFamily="49" charset="-128"/>
                <a:ea typeface="M+ 1m light" panose="020B0409020203020207" pitchFamily="49" charset="-128"/>
              </a:rPr>
              <a:t>"</a:t>
            </a:r>
            <a:r>
              <a:rPr lang="en-US" dirty="0">
                <a:solidFill>
                  <a:srgbClr val="F8F8F8"/>
                </a:solidFill>
                <a:latin typeface="M+ 1m light" panose="020B0409020203020207" pitchFamily="49" charset="-128"/>
                <a:ea typeface="M+ 1m light" panose="020B0409020203020207" pitchFamily="49" charset="-128"/>
              </a:rPr>
              <a:t>) ;</a:t>
            </a:r>
            <a:endParaRPr lang="en-US" dirty="0">
              <a:solidFill>
                <a:srgbClr val="61CE3C"/>
              </a:solidFill>
              <a:latin typeface="M+ 1m light" panose="020B0409020203020207" pitchFamily="49" charset="-128"/>
              <a:ea typeface="M+ 1m light" panose="020B0409020203020207" pitchFamily="49" charset="-128"/>
            </a:endParaRP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pthread_t</a:t>
            </a:r>
            <a:r>
              <a:rPr lang="en-US" dirty="0">
                <a:solidFill>
                  <a:srgbClr val="F8F8F8"/>
                </a:solidFill>
                <a:latin typeface="M+ 1m light" panose="020B0409020203020207" pitchFamily="49" charset="-128"/>
                <a:ea typeface="M+ 1m light" panose="020B0409020203020207" pitchFamily="49" charset="-128"/>
              </a:rPr>
              <a:t> c;</a:t>
            </a:r>
            <a:endParaRPr lang="en-US" dirty="0">
              <a:solidFill>
                <a:srgbClr val="8DA6CE"/>
              </a:solidFill>
              <a:latin typeface="M+ 1m light" panose="020B0409020203020207" pitchFamily="49" charset="-128"/>
              <a:ea typeface="M+ 1m light" panose="020B0409020203020207" pitchFamily="49" charset="-128"/>
            </a:endParaRP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Pthread_create</a:t>
            </a:r>
            <a:r>
              <a:rPr lang="en-US" dirty="0">
                <a:solidFill>
                  <a:srgbClr val="F8F8F8"/>
                </a:solidFill>
                <a:latin typeface="M+ 1m light" panose="020B0409020203020207" pitchFamily="49" charset="-128"/>
                <a:ea typeface="M+ 1m light" panose="020B0409020203020207" pitchFamily="49" charset="-128"/>
              </a:rPr>
              <a:t>(&amp;c, </a:t>
            </a:r>
            <a:r>
              <a:rPr lang="en-US" dirty="0">
                <a:solidFill>
                  <a:srgbClr val="D8FA3C"/>
                </a:solidFill>
                <a:latin typeface="M+ 1m light" panose="020B0409020203020207" pitchFamily="49" charset="-128"/>
                <a:ea typeface="M+ 1m light" panose="020B0409020203020207" pitchFamily="49" charset="-128"/>
              </a:rPr>
              <a:t>NULL</a:t>
            </a:r>
            <a:r>
              <a:rPr lang="en-US" dirty="0">
                <a:solidFill>
                  <a:srgbClr val="F8F8F8"/>
                </a:solidFill>
                <a:latin typeface="M+ 1m light" panose="020B0409020203020207" pitchFamily="49" charset="-128"/>
                <a:ea typeface="M+ 1m light" panose="020B0409020203020207" pitchFamily="49" charset="-128"/>
              </a:rPr>
              <a:t>, child, </a:t>
            </a:r>
            <a:r>
              <a:rPr lang="en-US" dirty="0">
                <a:solidFill>
                  <a:srgbClr val="D8FA3C"/>
                </a:solidFill>
                <a:latin typeface="M+ 1m light" panose="020B0409020203020207" pitchFamily="49" charset="-128"/>
                <a:ea typeface="M+ 1m light" panose="020B0409020203020207" pitchFamily="49" charset="-128"/>
              </a:rPr>
              <a:t>NULL</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AEAEAE"/>
                </a:solidFill>
                <a:latin typeface="M+ 1m light" panose="020B0409020203020207" pitchFamily="49" charset="-128"/>
                <a:ea typeface="M+ 1m light" panose="020B0409020203020207" pitchFamily="49" charset="-128"/>
              </a:rPr>
              <a:t>// create child</a:t>
            </a:r>
            <a:endParaRPr lang="en-US" dirty="0">
              <a:solidFill>
                <a:srgbClr val="F8F8F8"/>
              </a:solidFill>
              <a:latin typeface="M+ 1m light" panose="020B0409020203020207" pitchFamily="49" charset="-128"/>
              <a:ea typeface="M+ 1m light" panose="020B0409020203020207" pitchFamily="49" charset="-128"/>
            </a:endParaRP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AEAEAE"/>
                </a:solidFill>
                <a:latin typeface="M+ 1m light" panose="020B0409020203020207" pitchFamily="49" charset="-128"/>
                <a:ea typeface="M+ 1m light" panose="020B0409020203020207" pitchFamily="49" charset="-128"/>
              </a:rPr>
              <a:t>// XXX how to wait for child?</a:t>
            </a: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printf</a:t>
            </a:r>
            <a:r>
              <a:rPr lang="en-US" dirty="0">
                <a:solidFill>
                  <a:srgbClr val="F8F8F8"/>
                </a:solidFill>
                <a:latin typeface="M+ 1m light" panose="020B0409020203020207" pitchFamily="49" charset="-128"/>
                <a:ea typeface="M+ 1m light" panose="020B0409020203020207" pitchFamily="49" charset="-128"/>
              </a:rPr>
              <a:t>(</a:t>
            </a:r>
            <a:r>
              <a:rPr lang="en-US" dirty="0">
                <a:solidFill>
                  <a:srgbClr val="61CE3C"/>
                </a:solidFill>
                <a:latin typeface="M+ 1m light" panose="020B0409020203020207" pitchFamily="49" charset="-128"/>
                <a:ea typeface="M+ 1m light" panose="020B0409020203020207" pitchFamily="49" charset="-128"/>
              </a:rPr>
              <a:t>"parent: end</a:t>
            </a:r>
            <a:r>
              <a:rPr lang="en-US" dirty="0">
                <a:solidFill>
                  <a:srgbClr val="D8FA3C"/>
                </a:solidFill>
                <a:latin typeface="M+ 1m light" panose="020B0409020203020207" pitchFamily="49" charset="-128"/>
                <a:ea typeface="M+ 1m light" panose="020B0409020203020207" pitchFamily="49" charset="-128"/>
              </a:rPr>
              <a:t>\n</a:t>
            </a:r>
            <a:r>
              <a:rPr lang="en-US" dirty="0">
                <a:solidFill>
                  <a:srgbClr val="61CE3C"/>
                </a:solidFill>
                <a:latin typeface="M+ 1m light" panose="020B0409020203020207" pitchFamily="49" charset="-128"/>
                <a:ea typeface="M+ 1m light" panose="020B0409020203020207" pitchFamily="49" charset="-128"/>
              </a:rPr>
              <a:t>"</a:t>
            </a:r>
            <a:r>
              <a:rPr lang="en-US" dirty="0">
                <a:solidFill>
                  <a:srgbClr val="F8F8F8"/>
                </a:solidFill>
                <a:latin typeface="M+ 1m light" panose="020B0409020203020207" pitchFamily="49" charset="-128"/>
                <a:ea typeface="M+ 1m light" panose="020B0409020203020207" pitchFamily="49" charset="-128"/>
              </a:rPr>
              <a:t>) ;</a:t>
            </a:r>
            <a:endParaRPr lang="en-US" dirty="0">
              <a:solidFill>
                <a:srgbClr val="61CE3C"/>
              </a:solidFill>
              <a:latin typeface="M+ 1m light" panose="020B0409020203020207" pitchFamily="49" charset="-128"/>
              <a:ea typeface="M+ 1m light" panose="020B0409020203020207" pitchFamily="49" charset="-128"/>
            </a:endParaRP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BDE2D"/>
                </a:solidFill>
                <a:latin typeface="M+ 1m light" panose="020B0409020203020207" pitchFamily="49" charset="-128"/>
                <a:ea typeface="M+ 1m light" panose="020B0409020203020207" pitchFamily="49" charset="-128"/>
              </a:rPr>
              <a:t>return</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D8FA3C"/>
                </a:solidFill>
                <a:latin typeface="M+ 1m light" panose="020B0409020203020207" pitchFamily="49" charset="-128"/>
                <a:ea typeface="M+ 1m light" panose="020B0409020203020207" pitchFamily="49" charset="-128"/>
              </a:rPr>
              <a:t>0</a:t>
            </a:r>
            <a:r>
              <a:rPr lang="en-US" dirty="0">
                <a:solidFill>
                  <a:srgbClr val="F8F8F8"/>
                </a:solidFill>
                <a:latin typeface="M+ 1m light" panose="020B0409020203020207" pitchFamily="49" charset="-128"/>
                <a:ea typeface="M+ 1m light" panose="020B0409020203020207" pitchFamily="49" charset="-128"/>
              </a:rPr>
              <a:t>;</a:t>
            </a:r>
          </a:p>
          <a:p>
            <a:pPr lvl="5">
              <a:lnSpc>
                <a:spcPct val="120000"/>
              </a:lnSpc>
            </a:pPr>
            <a:r>
              <a:rPr lang="en-US" dirty="0">
                <a:solidFill>
                  <a:srgbClr val="F8F8F8"/>
                </a:solidFill>
                <a:latin typeface="M+ 1m light" panose="020B0409020203020207" pitchFamily="49" charset="-128"/>
                <a:ea typeface="M+ 1m light" panose="020B0409020203020207" pitchFamily="49" charset="-128"/>
              </a:rPr>
              <a:t>}</a:t>
            </a:r>
          </a:p>
          <a:p>
            <a:pPr lvl="8">
              <a:lnSpc>
                <a:spcPct val="120000"/>
              </a:lnSpc>
            </a:pPr>
            <a:endParaRPr lang="en-US" dirty="0"/>
          </a:p>
        </p:txBody>
      </p:sp>
      <p:sp>
        <p:nvSpPr>
          <p:cNvPr id="4" name="Text Placeholder 3">
            <a:extLst>
              <a:ext uri="{FF2B5EF4-FFF2-40B4-BE49-F238E27FC236}">
                <a16:creationId xmlns:a16="http://schemas.microsoft.com/office/drawing/2014/main" id="{7B074998-9DD6-DD42-A3A3-366A6208219B}"/>
              </a:ext>
            </a:extLst>
          </p:cNvPr>
          <p:cNvSpPr>
            <a:spLocks noGrp="1"/>
          </p:cNvSpPr>
          <p:nvPr>
            <p:ph type="body" sz="quarter" idx="11"/>
          </p:nvPr>
        </p:nvSpPr>
        <p:spPr/>
        <p:txBody>
          <a:bodyPr/>
          <a:lstStyle/>
          <a:p>
            <a:endParaRPr lang="en-US"/>
          </a:p>
        </p:txBody>
      </p:sp>
      <p:sp>
        <p:nvSpPr>
          <p:cNvPr id="6" name="Rectangle 5">
            <a:extLst>
              <a:ext uri="{FF2B5EF4-FFF2-40B4-BE49-F238E27FC236}">
                <a16:creationId xmlns:a16="http://schemas.microsoft.com/office/drawing/2014/main" id="{FAEBA356-59F8-EF4B-82CE-7601C1F58D78}"/>
              </a:ext>
            </a:extLst>
          </p:cNvPr>
          <p:cNvSpPr/>
          <p:nvPr/>
        </p:nvSpPr>
        <p:spPr>
          <a:xfrm>
            <a:off x="1250463" y="2530557"/>
            <a:ext cx="3843383" cy="313267"/>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lvl="5" defTabSz="360000">
              <a:lnSpc>
                <a:spcPct val="120000"/>
              </a:lnSpc>
              <a:buClr>
                <a:srgbClr val="FFFFFF">
                  <a:lumMod val="50000"/>
                </a:srgbClr>
              </a:buClr>
              <a:buSzPct val="75000"/>
              <a:tabLst>
                <a:tab pos="1079500" algn="l"/>
                <a:tab pos="1439863" algn="l"/>
                <a:tab pos="1798638" algn="l"/>
              </a:tabLst>
            </a:pPr>
            <a:r>
              <a:rPr lang="en-US" sz="1600" dirty="0">
                <a:solidFill>
                  <a:schemeClr val="tx1"/>
                </a:solidFill>
                <a:latin typeface="M+ 1m light" panose="020B0409020203020207" pitchFamily="49" charset="-128"/>
                <a:ea typeface="M+ 1m light" panose="020B0409020203020207" pitchFamily="49" charset="-128"/>
              </a:rPr>
              <a:t>// XXX how to indicate we are done?</a:t>
            </a:r>
          </a:p>
        </p:txBody>
      </p:sp>
      <p:sp>
        <p:nvSpPr>
          <p:cNvPr id="7" name="Rectangle 6">
            <a:extLst>
              <a:ext uri="{FF2B5EF4-FFF2-40B4-BE49-F238E27FC236}">
                <a16:creationId xmlns:a16="http://schemas.microsoft.com/office/drawing/2014/main" id="{F89E3A10-82E0-C345-800A-23444B7E9595}"/>
              </a:ext>
            </a:extLst>
          </p:cNvPr>
          <p:cNvSpPr/>
          <p:nvPr/>
        </p:nvSpPr>
        <p:spPr>
          <a:xfrm>
            <a:off x="1250463" y="4863774"/>
            <a:ext cx="3151552" cy="313267"/>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lvl="5" defTabSz="360000">
              <a:lnSpc>
                <a:spcPct val="120000"/>
              </a:lnSpc>
              <a:buClr>
                <a:srgbClr val="FFFFFF">
                  <a:lumMod val="50000"/>
                </a:srgbClr>
              </a:buClr>
              <a:buSzPct val="75000"/>
              <a:tabLst>
                <a:tab pos="1079500" algn="l"/>
                <a:tab pos="1439863" algn="l"/>
                <a:tab pos="1798638" algn="l"/>
              </a:tabLst>
            </a:pPr>
            <a:r>
              <a:rPr lang="en-US" sz="1600" dirty="0">
                <a:solidFill>
                  <a:schemeClr val="tx1"/>
                </a:solidFill>
                <a:latin typeface="M+ 1m light" panose="020B0409020203020207" pitchFamily="49" charset="-128"/>
                <a:ea typeface="M+ 1m light" panose="020B0409020203020207" pitchFamily="49" charset="-128"/>
              </a:rPr>
              <a:t>// XXX how to wait for child?</a:t>
            </a:r>
          </a:p>
        </p:txBody>
      </p:sp>
      <p:sp>
        <p:nvSpPr>
          <p:cNvPr id="8" name="Rectangle 7">
            <a:extLst>
              <a:ext uri="{FF2B5EF4-FFF2-40B4-BE49-F238E27FC236}">
                <a16:creationId xmlns:a16="http://schemas.microsoft.com/office/drawing/2014/main" id="{19E1047B-8140-D546-B37E-05FB177925D6}"/>
              </a:ext>
            </a:extLst>
          </p:cNvPr>
          <p:cNvSpPr/>
          <p:nvPr/>
        </p:nvSpPr>
        <p:spPr>
          <a:xfrm>
            <a:off x="6645937" y="1940333"/>
            <a:ext cx="1735991" cy="903491"/>
          </a:xfrm>
          <a:prstGeom prst="rect">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lvl="5" defTabSz="360000">
              <a:buClr>
                <a:srgbClr val="FFFFFF">
                  <a:lumMod val="50000"/>
                </a:srgbClr>
              </a:buClr>
              <a:buSzPct val="75000"/>
              <a:tabLst>
                <a:tab pos="1079500" algn="l"/>
                <a:tab pos="1439863" algn="l"/>
                <a:tab pos="1798638" algn="l"/>
              </a:tabLst>
            </a:pPr>
            <a:r>
              <a:rPr lang="en-US" sz="1600" dirty="0">
                <a:solidFill>
                  <a:schemeClr val="tx1"/>
                </a:solidFill>
                <a:latin typeface="M+ 1m light" panose="020B0409020203020207" pitchFamily="49" charset="-128"/>
                <a:ea typeface="M+ 1m light" panose="020B0409020203020207" pitchFamily="49" charset="-128"/>
              </a:rPr>
              <a:t>parent: begin</a:t>
            </a:r>
          </a:p>
          <a:p>
            <a:pPr marL="7938" lvl="5" defTabSz="360000">
              <a:buClr>
                <a:srgbClr val="FFFFFF">
                  <a:lumMod val="50000"/>
                </a:srgbClr>
              </a:buClr>
              <a:buSzPct val="75000"/>
              <a:tabLst>
                <a:tab pos="1079500" algn="l"/>
                <a:tab pos="1439863" algn="l"/>
                <a:tab pos="1798638" algn="l"/>
              </a:tabLst>
            </a:pPr>
            <a:r>
              <a:rPr lang="en-US" sz="1600" dirty="0">
                <a:solidFill>
                  <a:schemeClr val="tx1"/>
                </a:solidFill>
                <a:latin typeface="M+ 1m light" panose="020B0409020203020207" pitchFamily="49" charset="-128"/>
                <a:ea typeface="M+ 1m light" panose="020B0409020203020207" pitchFamily="49" charset="-128"/>
              </a:rPr>
              <a:t>child</a:t>
            </a:r>
          </a:p>
          <a:p>
            <a:pPr marL="7938" lvl="5" defTabSz="360000">
              <a:buClr>
                <a:srgbClr val="FFFFFF">
                  <a:lumMod val="50000"/>
                </a:srgbClr>
              </a:buClr>
              <a:buSzPct val="75000"/>
              <a:tabLst>
                <a:tab pos="1079500" algn="l"/>
                <a:tab pos="1439863" algn="l"/>
                <a:tab pos="1798638" algn="l"/>
              </a:tabLst>
            </a:pPr>
            <a:r>
              <a:rPr lang="en-US" sz="1600" dirty="0">
                <a:solidFill>
                  <a:schemeClr val="tx1"/>
                </a:solidFill>
                <a:latin typeface="M+ 1m light" panose="020B0409020203020207" pitchFamily="49" charset="-128"/>
                <a:ea typeface="M+ 1m light" panose="020B0409020203020207" pitchFamily="49" charset="-128"/>
              </a:rPr>
              <a:t>parent: end</a:t>
            </a:r>
          </a:p>
        </p:txBody>
      </p:sp>
      <p:sp>
        <p:nvSpPr>
          <p:cNvPr id="9" name="TextBox 8">
            <a:extLst>
              <a:ext uri="{FF2B5EF4-FFF2-40B4-BE49-F238E27FC236}">
                <a16:creationId xmlns:a16="http://schemas.microsoft.com/office/drawing/2014/main" id="{458A6911-7F6F-404C-8E74-D5D6828BB53B}"/>
              </a:ext>
            </a:extLst>
          </p:cNvPr>
          <p:cNvSpPr txBox="1"/>
          <p:nvPr/>
        </p:nvSpPr>
        <p:spPr>
          <a:xfrm>
            <a:off x="6652158" y="1582729"/>
            <a:ext cx="1723549" cy="338554"/>
          </a:xfrm>
          <a:prstGeom prst="rect">
            <a:avLst/>
          </a:prstGeom>
          <a:noFill/>
        </p:spPr>
        <p:txBody>
          <a:bodyPr wrap="none" rtlCol="0">
            <a:spAutoFit/>
          </a:bodyPr>
          <a:lstStyle/>
          <a:p>
            <a:r>
              <a:rPr lang="en-US" sz="1600" dirty="0">
                <a:solidFill>
                  <a:schemeClr val="accent2"/>
                </a:solidFill>
                <a:latin typeface="M+ 1m regular" panose="020B0509020203020207" pitchFamily="49" charset="-128"/>
                <a:ea typeface="M+ 1m regular" panose="020B0509020203020207" pitchFamily="49" charset="-128"/>
              </a:rPr>
              <a:t>Expected output</a:t>
            </a:r>
          </a:p>
        </p:txBody>
      </p:sp>
    </p:spTree>
    <p:extLst>
      <p:ext uri="{BB962C8B-B14F-4D97-AF65-F5344CB8AC3E}">
        <p14:creationId xmlns:p14="http://schemas.microsoft.com/office/powerpoint/2010/main" val="26299669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P spid="7" grpId="0" animBg="1"/>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CA8D-AC24-3B4A-81EE-97C4D54610A8}"/>
              </a:ext>
            </a:extLst>
          </p:cNvPr>
          <p:cNvSpPr>
            <a:spLocks noGrp="1"/>
          </p:cNvSpPr>
          <p:nvPr>
            <p:ph type="title"/>
          </p:nvPr>
        </p:nvSpPr>
        <p:spPr/>
        <p:txBody>
          <a:bodyPr/>
          <a:lstStyle/>
          <a:p>
            <a:r>
              <a:rPr lang="en-US" dirty="0"/>
              <a:t>Covering Conditions</a:t>
            </a:r>
          </a:p>
        </p:txBody>
      </p:sp>
      <p:sp>
        <p:nvSpPr>
          <p:cNvPr id="3" name="Content Placeholder 2">
            <a:extLst>
              <a:ext uri="{FF2B5EF4-FFF2-40B4-BE49-F238E27FC236}">
                <a16:creationId xmlns:a16="http://schemas.microsoft.com/office/drawing/2014/main" id="{0DBF79F7-CC4C-ED4F-8DBA-BB2ED2EA260C}"/>
              </a:ext>
            </a:extLst>
          </p:cNvPr>
          <p:cNvSpPr>
            <a:spLocks noGrp="1"/>
          </p:cNvSpPr>
          <p:nvPr>
            <p:ph sz="quarter" idx="10"/>
          </p:nvPr>
        </p:nvSpPr>
        <p:spPr>
          <a:xfrm>
            <a:off x="431800" y="1449387"/>
            <a:ext cx="4140200" cy="5040313"/>
          </a:xfrm>
        </p:spPr>
        <p:txBody>
          <a:bodyPr>
            <a:normAutofit fontScale="92500" lnSpcReduction="10000"/>
          </a:bodyPr>
          <a:lstStyle/>
          <a:p>
            <a:r>
              <a:rPr lang="en-US" dirty="0"/>
              <a:t>Consider a multi-threaded memory allocation library, from which this code snippet was taken.</a:t>
            </a:r>
          </a:p>
          <a:p>
            <a:r>
              <a:rPr lang="en-US" dirty="0"/>
              <a:t>Assume that there are no </a:t>
            </a:r>
            <a:r>
              <a:rPr lang="en-US" dirty="0" err="1">
                <a:solidFill>
                  <a:srgbClr val="0432FF"/>
                </a:solidFill>
                <a:latin typeface="+mj-lt"/>
              </a:rPr>
              <a:t>bytesLeft</a:t>
            </a:r>
            <a:r>
              <a:rPr lang="en-US" dirty="0"/>
              <a:t> and that two threads call </a:t>
            </a:r>
            <a:r>
              <a:rPr lang="en-US" sz="2300" dirty="0">
                <a:solidFill>
                  <a:srgbClr val="0432FF"/>
                </a:solidFill>
                <a:latin typeface="+mj-lt"/>
              </a:rPr>
              <a:t>allocate(100)</a:t>
            </a:r>
            <a:r>
              <a:rPr lang="en-US" dirty="0"/>
              <a:t> and </a:t>
            </a:r>
            <a:r>
              <a:rPr lang="en-US" sz="2300" dirty="0">
                <a:solidFill>
                  <a:srgbClr val="0432FF"/>
                </a:solidFill>
                <a:latin typeface="+mj-lt"/>
              </a:rPr>
              <a:t>allocate(10)</a:t>
            </a:r>
            <a:r>
              <a:rPr lang="en-US" dirty="0"/>
              <a:t>, respectively.</a:t>
            </a:r>
          </a:p>
          <a:p>
            <a:pPr lvl="1"/>
            <a:r>
              <a:rPr lang="en-US" dirty="0"/>
              <a:t>As a result, both will wait on </a:t>
            </a:r>
            <a:r>
              <a:rPr lang="en-US" sz="2300" dirty="0">
                <a:solidFill>
                  <a:srgbClr val="0432FF"/>
                </a:solidFill>
                <a:latin typeface="+mj-lt"/>
              </a:rPr>
              <a:t>c</a:t>
            </a:r>
            <a:r>
              <a:rPr lang="en-US" dirty="0"/>
              <a:t> (line 7).</a:t>
            </a:r>
          </a:p>
          <a:p>
            <a:r>
              <a:rPr lang="en-US" dirty="0"/>
              <a:t>Now assume that a third thread calls </a:t>
            </a:r>
            <a:r>
              <a:rPr lang="en-US" sz="2300" dirty="0">
                <a:solidFill>
                  <a:srgbClr val="0432FF"/>
                </a:solidFill>
                <a:latin typeface="+mj-lt"/>
              </a:rPr>
              <a:t>free(50)</a:t>
            </a:r>
            <a:r>
              <a:rPr lang="en-US" dirty="0"/>
              <a:t>.</a:t>
            </a:r>
          </a:p>
          <a:p>
            <a:pPr lvl="1"/>
            <a:r>
              <a:rPr lang="en-US" dirty="0"/>
              <a:t>If the first thread catches the signal, everyone will remain asleep.</a:t>
            </a:r>
          </a:p>
          <a:p>
            <a:r>
              <a:rPr lang="en-US" spc="-50" dirty="0"/>
              <a:t>If we turn </a:t>
            </a:r>
            <a:r>
              <a:rPr lang="en-US" sz="2300" spc="-50" dirty="0" err="1">
                <a:solidFill>
                  <a:srgbClr val="0432FF"/>
                </a:solidFill>
                <a:latin typeface="+mj-lt"/>
              </a:rPr>
              <a:t>cond_signal</a:t>
            </a:r>
            <a:r>
              <a:rPr lang="en-US" sz="2300" spc="-50" dirty="0">
                <a:solidFill>
                  <a:srgbClr val="0432FF"/>
                </a:solidFill>
                <a:latin typeface="+mj-lt"/>
              </a:rPr>
              <a:t>()</a:t>
            </a:r>
            <a:r>
              <a:rPr lang="en-US" spc="-50" dirty="0"/>
              <a:t> (line 16) into </a:t>
            </a:r>
            <a:r>
              <a:rPr lang="en-US" sz="2300" spc="-50" dirty="0" err="1">
                <a:solidFill>
                  <a:srgbClr val="0432FF"/>
                </a:solidFill>
                <a:latin typeface="+mj-lt"/>
              </a:rPr>
              <a:t>code_broadcast</a:t>
            </a:r>
            <a:r>
              <a:rPr lang="en-US" sz="2300" spc="-50" dirty="0">
                <a:solidFill>
                  <a:srgbClr val="0432FF"/>
                </a:solidFill>
                <a:latin typeface="+mj-lt"/>
              </a:rPr>
              <a:t>()</a:t>
            </a:r>
            <a:r>
              <a:rPr lang="en-US" spc="-50" dirty="0"/>
              <a:t>, all sleeping </a:t>
            </a:r>
            <a:r>
              <a:rPr lang="en-US"/>
              <a:t>threads could </a:t>
            </a:r>
            <a:r>
              <a:rPr lang="en-US" dirty="0"/>
              <a:t>have a chance to awake and continue.</a:t>
            </a:r>
          </a:p>
          <a:p>
            <a:endParaRPr lang="en-US" dirty="0"/>
          </a:p>
          <a:p>
            <a:endParaRPr lang="en-US" dirty="0"/>
          </a:p>
        </p:txBody>
      </p:sp>
      <p:sp>
        <p:nvSpPr>
          <p:cNvPr id="5" name="Text Placeholder 4">
            <a:extLst>
              <a:ext uri="{FF2B5EF4-FFF2-40B4-BE49-F238E27FC236}">
                <a16:creationId xmlns:a16="http://schemas.microsoft.com/office/drawing/2014/main" id="{2DB7B4F5-16FE-9642-9C8C-72BD100B097B}"/>
              </a:ext>
            </a:extLst>
          </p:cNvPr>
          <p:cNvSpPr>
            <a:spLocks noGrp="1"/>
          </p:cNvSpPr>
          <p:nvPr>
            <p:ph type="body" sz="quarter" idx="11"/>
          </p:nvPr>
        </p:nvSpPr>
        <p:spPr/>
        <p:txBody>
          <a:bodyPr/>
          <a:lstStyle/>
          <a:p>
            <a:endParaRPr lang="en-US"/>
          </a:p>
        </p:txBody>
      </p:sp>
      <p:sp>
        <p:nvSpPr>
          <p:cNvPr id="7" name="Content Placeholder 11">
            <a:extLst>
              <a:ext uri="{FF2B5EF4-FFF2-40B4-BE49-F238E27FC236}">
                <a16:creationId xmlns:a16="http://schemas.microsoft.com/office/drawing/2014/main" id="{39316F21-17C9-0C4B-A1FC-46562DF622DB}"/>
              </a:ext>
            </a:extLst>
          </p:cNvPr>
          <p:cNvSpPr>
            <a:spLocks noGrp="1"/>
          </p:cNvSpPr>
          <p:nvPr>
            <p:ph sz="quarter" idx="12"/>
          </p:nvPr>
        </p:nvSpPr>
        <p:spPr>
          <a:xfrm>
            <a:off x="4859338" y="1191237"/>
            <a:ext cx="3852862" cy="5298463"/>
          </a:xfrm>
          <a:solidFill>
            <a:schemeClr val="tx1"/>
          </a:solidFill>
        </p:spPr>
        <p:txBody>
          <a:bodyPr lIns="36000" tIns="36000" rIns="36000" bIns="36000">
            <a:noAutofit/>
          </a:bodyPr>
          <a:lstStyle/>
          <a:p>
            <a:pPr lvl="3">
              <a:tabLst>
                <a:tab pos="3775075" algn="r"/>
              </a:tabLst>
            </a:pP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bytesLeft</a:t>
            </a:r>
            <a:r>
              <a:rPr lang="en-US" dirty="0">
                <a:solidFill>
                  <a:srgbClr val="F8F8F8"/>
                </a:solidFill>
                <a:latin typeface="Fira Sans Compressed Book" panose="020B0503050000020004" pitchFamily="34" charset="0"/>
              </a:rPr>
              <a:t> = MAX_HEAP_SIZE;</a:t>
            </a:r>
          </a:p>
          <a:p>
            <a:pPr lvl="3">
              <a:tabLst>
                <a:tab pos="3775075" algn="r"/>
              </a:tabLst>
            </a:pPr>
            <a:endParaRPr lang="en-US" dirty="0">
              <a:solidFill>
                <a:srgbClr val="F8F8F8"/>
              </a:solidFill>
              <a:latin typeface="Fira Sans Compressed Book" panose="020B0503050000020004" pitchFamily="34" charset="0"/>
            </a:endParaRPr>
          </a:p>
          <a:p>
            <a:pPr lvl="3">
              <a:tabLst>
                <a:tab pos="3775075" algn="r"/>
              </a:tabLst>
            </a:pPr>
            <a:r>
              <a:rPr lang="en-US" dirty="0" err="1">
                <a:solidFill>
                  <a:srgbClr val="F8F8F8"/>
                </a:solidFill>
                <a:latin typeface="Fira Sans Compressed Book" panose="020B0503050000020004" pitchFamily="34" charset="0"/>
              </a:rPr>
              <a:t>cond_t</a:t>
            </a:r>
            <a:r>
              <a:rPr lang="en-US" dirty="0">
                <a:solidFill>
                  <a:srgbClr val="F8F8F8"/>
                </a:solidFill>
                <a:latin typeface="Fira Sans Compressed Book" panose="020B0503050000020004" pitchFamily="34" charset="0"/>
              </a:rPr>
              <a:t> c;</a:t>
            </a:r>
          </a:p>
          <a:p>
            <a:pPr lvl="3">
              <a:tabLst>
                <a:tab pos="3775075" algn="r"/>
              </a:tabLst>
            </a:pPr>
            <a:r>
              <a:rPr lang="en-US" dirty="0" err="1">
                <a:solidFill>
                  <a:srgbClr val="F8F8F8"/>
                </a:solidFill>
                <a:latin typeface="Fira Sans Compressed Book" panose="020B0503050000020004" pitchFamily="34" charset="0"/>
              </a:rPr>
              <a:t>mutex_t</a:t>
            </a:r>
            <a:r>
              <a:rPr lang="en-US" dirty="0">
                <a:solidFill>
                  <a:srgbClr val="F8F8F8"/>
                </a:solidFill>
                <a:latin typeface="Fira Sans Compressed Book" panose="020B0503050000020004" pitchFamily="34" charset="0"/>
              </a:rPr>
              <a:t> m;</a:t>
            </a:r>
          </a:p>
          <a:p>
            <a:pPr lvl="3">
              <a:tabLst>
                <a:tab pos="3775075" algn="r"/>
              </a:tabLst>
            </a:pPr>
            <a:endParaRPr lang="en-US" dirty="0">
              <a:solidFill>
                <a:srgbClr val="F8F8F8"/>
              </a:solidFill>
              <a:latin typeface="Fira Sans Compressed Book" panose="020B0503050000020004" pitchFamily="34" charset="0"/>
            </a:endParaRPr>
          </a:p>
          <a:p>
            <a:pPr lvl="3">
              <a:tabLst>
                <a:tab pos="3775075" algn="r"/>
              </a:tabLst>
            </a:pP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allocate</a:t>
            </a:r>
            <a:r>
              <a:rPr lang="en-US" dirty="0">
                <a:solidFill>
                  <a:srgbClr val="F8F8F8"/>
                </a:solidFill>
                <a:latin typeface="Fira Sans Compressed Book" panose="020B0503050000020004" pitchFamily="34" charset="0"/>
              </a:rPr>
              <a:t>(</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size) {</a:t>
            </a:r>
          </a:p>
          <a:p>
            <a:pPr lvl="3">
              <a:tabLst>
                <a:tab pos="3775075"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mutex_lock</a:t>
            </a:r>
            <a:r>
              <a:rPr lang="en-US" dirty="0">
                <a:solidFill>
                  <a:srgbClr val="F8F8F8"/>
                </a:solidFill>
                <a:latin typeface="Fira Sans Compressed Book" panose="020B0503050000020004" pitchFamily="34" charset="0"/>
              </a:rPr>
              <a:t>(&amp;m);</a:t>
            </a:r>
            <a:endParaRPr lang="en-US" dirty="0">
              <a:solidFill>
                <a:srgbClr val="8DA6CE"/>
              </a:solidFill>
              <a:latin typeface="Fira Sans Compressed Book" panose="020B0503050000020004" pitchFamily="34" charset="0"/>
            </a:endParaRPr>
          </a:p>
          <a:p>
            <a:pPr lvl="3">
              <a:tabLst>
                <a:tab pos="3775075"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while</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bytesLeft</a:t>
            </a:r>
            <a:r>
              <a:rPr lang="en-US" dirty="0">
                <a:solidFill>
                  <a:srgbClr val="F8F8F8"/>
                </a:solidFill>
                <a:latin typeface="Fira Sans Compressed Book" panose="020B0503050000020004" pitchFamily="34" charset="0"/>
              </a:rPr>
              <a:t> &lt; size)</a:t>
            </a:r>
          </a:p>
          <a:p>
            <a:pPr lvl="3">
              <a:tabLst>
                <a:tab pos="3775075"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cond_wait</a:t>
            </a:r>
            <a:r>
              <a:rPr lang="en-US" dirty="0">
                <a:solidFill>
                  <a:srgbClr val="F8F8F8"/>
                </a:solidFill>
                <a:latin typeface="Fira Sans Compressed Book" panose="020B0503050000020004" pitchFamily="34" charset="0"/>
              </a:rPr>
              <a:t>(&amp;c, &amp;m);</a:t>
            </a:r>
          </a:p>
          <a:p>
            <a:pPr lvl="3">
              <a:tabLst>
                <a:tab pos="3775075"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ptr</a:t>
            </a:r>
            <a:r>
              <a:rPr lang="en-US" dirty="0">
                <a:solidFill>
                  <a:srgbClr val="F8F8F8"/>
                </a:solidFill>
                <a:latin typeface="Fira Sans Compressed Book" panose="020B0503050000020004" pitchFamily="34" charset="0"/>
              </a:rPr>
              <a:t> = ...; 	</a:t>
            </a:r>
            <a:r>
              <a:rPr lang="en-US" dirty="0">
                <a:solidFill>
                  <a:srgbClr val="AEAEAE"/>
                </a:solidFill>
                <a:latin typeface="Fira Sans Compressed Book" panose="020B0503050000020004" pitchFamily="34" charset="0"/>
              </a:rPr>
              <a:t>// get mem from heap</a:t>
            </a:r>
          </a:p>
          <a:p>
            <a:pPr lvl="3">
              <a:tabLst>
                <a:tab pos="3775075" algn="r"/>
              </a:tabLst>
            </a:pP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bytesLeft</a:t>
            </a:r>
            <a:r>
              <a:rPr lang="en-US" dirty="0">
                <a:solidFill>
                  <a:srgbClr val="F8F8F8"/>
                </a:solidFill>
                <a:latin typeface="Fira Sans Compressed Book" panose="020B0503050000020004" pitchFamily="34" charset="0"/>
              </a:rPr>
              <a:t> -= size;</a:t>
            </a:r>
          </a:p>
          <a:p>
            <a:pPr lvl="3">
              <a:tabLst>
                <a:tab pos="3775075"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mutex_unlock</a:t>
            </a:r>
            <a:r>
              <a:rPr lang="en-US" dirty="0">
                <a:solidFill>
                  <a:srgbClr val="F8F8F8"/>
                </a:solidFill>
                <a:latin typeface="Fira Sans Compressed Book" panose="020B0503050000020004" pitchFamily="34" charset="0"/>
              </a:rPr>
              <a:t>(&amp;m);</a:t>
            </a:r>
            <a:endParaRPr lang="en-US" dirty="0">
              <a:solidFill>
                <a:srgbClr val="8DA6CE"/>
              </a:solidFill>
              <a:latin typeface="Fira Sans Compressed Book" panose="020B0503050000020004" pitchFamily="34" charset="0"/>
            </a:endParaRPr>
          </a:p>
          <a:p>
            <a:pPr lvl="3">
              <a:tabLst>
                <a:tab pos="3775075" algn="r"/>
              </a:tabLst>
            </a:pPr>
            <a:r>
              <a:rPr lang="en-US" dirty="0">
                <a:solidFill>
                  <a:srgbClr val="F8F8F8"/>
                </a:solidFill>
                <a:latin typeface="Fira Sans Compressed Book" panose="020B0503050000020004" pitchFamily="34" charset="0"/>
              </a:rPr>
              <a:t>    </a:t>
            </a:r>
            <a:r>
              <a:rPr lang="en-US" dirty="0">
                <a:solidFill>
                  <a:srgbClr val="FBDE2D"/>
                </a:solidFill>
                <a:latin typeface="Fira Sans Compressed Book" panose="020B0503050000020004" pitchFamily="34" charset="0"/>
              </a:rPr>
              <a:t>return</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ptr</a:t>
            </a:r>
            <a:r>
              <a:rPr lang="en-US" dirty="0">
                <a:solidFill>
                  <a:srgbClr val="F8F8F8"/>
                </a:solidFill>
                <a:latin typeface="Fira Sans Compressed Book" panose="020B0503050000020004" pitchFamily="34" charset="0"/>
              </a:rPr>
              <a:t>;</a:t>
            </a:r>
          </a:p>
          <a:p>
            <a:pPr lvl="3">
              <a:tabLst>
                <a:tab pos="3775075" algn="r"/>
              </a:tabLst>
            </a:pPr>
            <a:r>
              <a:rPr lang="en-US" dirty="0">
                <a:solidFill>
                  <a:srgbClr val="F8F8F8"/>
                </a:solidFill>
                <a:latin typeface="Fira Sans Compressed Book" panose="020B0503050000020004" pitchFamily="34" charset="0"/>
              </a:rPr>
              <a:t>}</a:t>
            </a:r>
          </a:p>
          <a:p>
            <a:pPr lvl="3">
              <a:tabLst>
                <a:tab pos="3775075" algn="r"/>
              </a:tabLst>
            </a:pPr>
            <a:endParaRPr lang="en-US" dirty="0">
              <a:solidFill>
                <a:srgbClr val="F8F8F8"/>
              </a:solidFill>
              <a:latin typeface="Fira Sans Compressed Book" panose="020B0503050000020004" pitchFamily="34" charset="0"/>
            </a:endParaRPr>
          </a:p>
          <a:p>
            <a:pPr lvl="3">
              <a:tabLst>
                <a:tab pos="3775075" algn="r"/>
              </a:tabLst>
            </a:pP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a:solidFill>
                  <a:srgbClr val="FF6400"/>
                </a:solidFill>
                <a:latin typeface="Fira Sans Compressed Book" panose="020B0503050000020004" pitchFamily="34" charset="0"/>
              </a:rPr>
              <a:t>free</a:t>
            </a:r>
            <a:r>
              <a:rPr lang="en-US" dirty="0">
                <a:solidFill>
                  <a:srgbClr val="F8F8F8"/>
                </a:solidFill>
                <a:latin typeface="Fira Sans Compressed Book" panose="020B0503050000020004" pitchFamily="34" charset="0"/>
              </a:rPr>
              <a:t>(</a:t>
            </a:r>
            <a:r>
              <a:rPr lang="en-US" dirty="0">
                <a:solidFill>
                  <a:srgbClr val="FBDE2D"/>
                </a:solidFill>
                <a:latin typeface="Fira Sans Compressed Book" panose="020B0503050000020004" pitchFamily="34" charset="0"/>
              </a:rPr>
              <a:t>void</a:t>
            </a: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ptr</a:t>
            </a:r>
            <a:r>
              <a:rPr lang="en-US" dirty="0">
                <a:solidFill>
                  <a:srgbClr val="F8F8F8"/>
                </a:solidFill>
                <a:latin typeface="Fira Sans Compressed Book" panose="020B0503050000020004" pitchFamily="34" charset="0"/>
              </a:rPr>
              <a:t>, </a:t>
            </a:r>
            <a:r>
              <a:rPr lang="en-US" dirty="0" err="1">
                <a:solidFill>
                  <a:srgbClr val="FBDE2D"/>
                </a:solidFill>
                <a:latin typeface="Fira Sans Compressed Book" panose="020B0503050000020004" pitchFamily="34" charset="0"/>
              </a:rPr>
              <a:t>int</a:t>
            </a:r>
            <a:r>
              <a:rPr lang="en-US" dirty="0">
                <a:solidFill>
                  <a:srgbClr val="F8F8F8"/>
                </a:solidFill>
                <a:latin typeface="Fira Sans Compressed Book" panose="020B0503050000020004" pitchFamily="34" charset="0"/>
              </a:rPr>
              <a:t> size) {</a:t>
            </a:r>
          </a:p>
          <a:p>
            <a:pPr lvl="3">
              <a:tabLst>
                <a:tab pos="3775075"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mutex_lock</a:t>
            </a:r>
            <a:r>
              <a:rPr lang="en-US" dirty="0">
                <a:solidFill>
                  <a:srgbClr val="F8F8F8"/>
                </a:solidFill>
                <a:latin typeface="Fira Sans Compressed Book" panose="020B0503050000020004" pitchFamily="34" charset="0"/>
              </a:rPr>
              <a:t>(&amp;m);</a:t>
            </a:r>
            <a:endParaRPr lang="en-US" dirty="0">
              <a:solidFill>
                <a:srgbClr val="8DA6CE"/>
              </a:solidFill>
              <a:latin typeface="Fira Sans Compressed Book" panose="020B0503050000020004" pitchFamily="34" charset="0"/>
            </a:endParaRPr>
          </a:p>
          <a:p>
            <a:pPr lvl="3">
              <a:tabLst>
                <a:tab pos="3775075" algn="r"/>
              </a:tabLst>
            </a:pPr>
            <a:r>
              <a:rPr lang="en-US" dirty="0">
                <a:solidFill>
                  <a:srgbClr val="F8F8F8"/>
                </a:solidFill>
                <a:latin typeface="Fira Sans Compressed Book" panose="020B0503050000020004" pitchFamily="34" charset="0"/>
              </a:rPr>
              <a:t>    </a:t>
            </a:r>
            <a:r>
              <a:rPr lang="en-US" dirty="0" err="1">
                <a:solidFill>
                  <a:srgbClr val="F8F8F8"/>
                </a:solidFill>
                <a:latin typeface="Fira Sans Compressed Book" panose="020B0503050000020004" pitchFamily="34" charset="0"/>
              </a:rPr>
              <a:t>bytesLeft</a:t>
            </a:r>
            <a:r>
              <a:rPr lang="en-US" dirty="0">
                <a:solidFill>
                  <a:srgbClr val="F8F8F8"/>
                </a:solidFill>
                <a:latin typeface="Fira Sans Compressed Book" panose="020B0503050000020004" pitchFamily="34" charset="0"/>
              </a:rPr>
              <a:t> += size;</a:t>
            </a:r>
          </a:p>
          <a:p>
            <a:pPr lvl="3">
              <a:tabLst>
                <a:tab pos="3775075"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cond_signal</a:t>
            </a:r>
            <a:r>
              <a:rPr lang="en-US" dirty="0">
                <a:solidFill>
                  <a:srgbClr val="F8F8F8"/>
                </a:solidFill>
                <a:latin typeface="Fira Sans Compressed Book" panose="020B0503050000020004" pitchFamily="34" charset="0"/>
              </a:rPr>
              <a:t>(&amp;c); 	</a:t>
            </a:r>
            <a:r>
              <a:rPr lang="en-US" dirty="0">
                <a:solidFill>
                  <a:srgbClr val="AEAEAE"/>
                </a:solidFill>
                <a:latin typeface="Fira Sans Compressed Book" panose="020B0503050000020004" pitchFamily="34" charset="0"/>
              </a:rPr>
              <a:t>// whom to signal??</a:t>
            </a:r>
          </a:p>
          <a:p>
            <a:pPr lvl="3">
              <a:tabLst>
                <a:tab pos="3775075" algn="r"/>
              </a:tabLst>
            </a:pPr>
            <a:r>
              <a:rPr lang="en-US" dirty="0">
                <a:solidFill>
                  <a:srgbClr val="F8F8F8"/>
                </a:solidFill>
                <a:latin typeface="Fira Sans Compressed Book" panose="020B0503050000020004" pitchFamily="34" charset="0"/>
              </a:rPr>
              <a:t>    </a:t>
            </a:r>
            <a:r>
              <a:rPr lang="en-US" dirty="0" err="1">
                <a:solidFill>
                  <a:srgbClr val="8DA6CE"/>
                </a:solidFill>
                <a:latin typeface="Fira Sans Compressed Book" panose="020B0503050000020004" pitchFamily="34" charset="0"/>
              </a:rPr>
              <a:t>mutex_unlock</a:t>
            </a:r>
            <a:r>
              <a:rPr lang="en-US" dirty="0">
                <a:solidFill>
                  <a:srgbClr val="F8F8F8"/>
                </a:solidFill>
                <a:latin typeface="Fira Sans Compressed Book" panose="020B0503050000020004" pitchFamily="34" charset="0"/>
              </a:rPr>
              <a:t>(&amp;m);</a:t>
            </a:r>
            <a:endParaRPr lang="en-US" dirty="0">
              <a:solidFill>
                <a:srgbClr val="8DA6CE"/>
              </a:solidFill>
              <a:latin typeface="Fira Sans Compressed Book" panose="020B0503050000020004" pitchFamily="34" charset="0"/>
            </a:endParaRPr>
          </a:p>
          <a:p>
            <a:pPr lvl="3">
              <a:tabLst>
                <a:tab pos="3775075" algn="r"/>
              </a:tabLst>
            </a:pPr>
            <a:r>
              <a:rPr lang="en-US" dirty="0">
                <a:solidFill>
                  <a:srgbClr val="F8F8F8"/>
                </a:solidFill>
                <a:latin typeface="Fira Sans Compressed Book" panose="020B0503050000020004" pitchFamily="34" charset="0"/>
              </a:rPr>
              <a:t>}</a:t>
            </a:r>
          </a:p>
        </p:txBody>
      </p:sp>
    </p:spTree>
    <p:extLst>
      <p:ext uri="{BB962C8B-B14F-4D97-AF65-F5344CB8AC3E}">
        <p14:creationId xmlns:p14="http://schemas.microsoft.com/office/powerpoint/2010/main" val="40470517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16" end="1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17" end="1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18" end="1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19" end="19"/>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7"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CD2A-3578-C14A-AB78-CD2677CA44DD}"/>
              </a:ext>
            </a:extLst>
          </p:cNvPr>
          <p:cNvSpPr>
            <a:spLocks noGrp="1"/>
          </p:cNvSpPr>
          <p:nvPr>
            <p:ph type="title"/>
          </p:nvPr>
        </p:nvSpPr>
        <p:spPr/>
        <p:txBody>
          <a:bodyPr/>
          <a:lstStyle/>
          <a:p>
            <a:r>
              <a:rPr lang="en-US" dirty="0"/>
              <a:t>Trying to use a shared variable</a:t>
            </a:r>
          </a:p>
        </p:txBody>
      </p:sp>
      <p:sp>
        <p:nvSpPr>
          <p:cNvPr id="3" name="Content Placeholder 2">
            <a:extLst>
              <a:ext uri="{FF2B5EF4-FFF2-40B4-BE49-F238E27FC236}">
                <a16:creationId xmlns:a16="http://schemas.microsoft.com/office/drawing/2014/main" id="{080334C4-9F44-314F-90FF-E9F192B6E1C7}"/>
              </a:ext>
            </a:extLst>
          </p:cNvPr>
          <p:cNvSpPr>
            <a:spLocks noGrp="1"/>
          </p:cNvSpPr>
          <p:nvPr>
            <p:ph sz="quarter" idx="10"/>
          </p:nvPr>
        </p:nvSpPr>
        <p:spPr>
          <a:solidFill>
            <a:schemeClr val="tx1"/>
          </a:solidFill>
        </p:spPr>
        <p:txBody>
          <a:bodyPr>
            <a:normAutofit/>
          </a:bodyPr>
          <a:lstStyle/>
          <a:p>
            <a:pPr marL="446088" lvl="4" indent="-341313">
              <a:lnSpc>
                <a:spcPct val="120000"/>
              </a:lnSpc>
            </a:pPr>
            <a:r>
              <a:rPr lang="en-US" dirty="0">
                <a:solidFill>
                  <a:srgbClr val="FBDE2D"/>
                </a:solidFill>
                <a:latin typeface="M+ 1m light" panose="020B0409020203020207" pitchFamily="49" charset="-128"/>
                <a:ea typeface="M+ 1m light" panose="020B0409020203020207" pitchFamily="49" charset="-128"/>
              </a:rPr>
              <a:t>volatile</a:t>
            </a: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FBDE2D"/>
                </a:solidFill>
                <a:latin typeface="M+ 1m light" panose="020B0409020203020207" pitchFamily="49" charset="-128"/>
                <a:ea typeface="M+ 1m light" panose="020B0409020203020207" pitchFamily="49" charset="-128"/>
              </a:rPr>
              <a:t>int</a:t>
            </a:r>
            <a:r>
              <a:rPr lang="en-US" dirty="0">
                <a:solidFill>
                  <a:srgbClr val="F8F8F8"/>
                </a:solidFill>
                <a:latin typeface="M+ 1m light" panose="020B0409020203020207" pitchFamily="49" charset="-128"/>
                <a:ea typeface="M+ 1m light" panose="020B0409020203020207" pitchFamily="49" charset="-128"/>
              </a:rPr>
              <a:t> done = </a:t>
            </a:r>
            <a:r>
              <a:rPr lang="en-US" dirty="0">
                <a:solidFill>
                  <a:srgbClr val="D8FA3C"/>
                </a:solidFill>
                <a:latin typeface="M+ 1m light" panose="020B0409020203020207" pitchFamily="49" charset="-128"/>
                <a:ea typeface="M+ 1m light" panose="020B0409020203020207" pitchFamily="49" charset="-128"/>
              </a:rPr>
              <a:t>0</a:t>
            </a:r>
            <a:r>
              <a:rPr lang="en-US" dirty="0">
                <a:solidFill>
                  <a:srgbClr val="F8F8F8"/>
                </a:solidFill>
                <a:latin typeface="M+ 1m light" panose="020B0409020203020207" pitchFamily="49" charset="-128"/>
                <a:ea typeface="M+ 1m light" panose="020B0409020203020207" pitchFamily="49" charset="-128"/>
              </a:rPr>
              <a:t>;</a:t>
            </a:r>
            <a:endParaRPr lang="en-US" dirty="0">
              <a:solidFill>
                <a:srgbClr val="FBDE2D"/>
              </a:solidFill>
              <a:latin typeface="M+ 1m light" panose="020B0409020203020207" pitchFamily="49" charset="-128"/>
              <a:ea typeface="M+ 1m light" panose="020B0409020203020207" pitchFamily="49" charset="-128"/>
            </a:endParaRPr>
          </a:p>
          <a:p>
            <a:pPr marL="446088" lvl="4" indent="-341313">
              <a:lnSpc>
                <a:spcPct val="120000"/>
              </a:lnSpc>
            </a:pPr>
            <a:endParaRPr lang="en-US" dirty="0">
              <a:solidFill>
                <a:srgbClr val="F8F8F8"/>
              </a:solidFill>
              <a:latin typeface="M+ 1m light" panose="020B0409020203020207" pitchFamily="49" charset="-128"/>
              <a:ea typeface="M+ 1m light" panose="020B0409020203020207" pitchFamily="49" charset="-128"/>
            </a:endParaRPr>
          </a:p>
          <a:p>
            <a:pPr marL="446088" lvl="4" indent="-341313">
              <a:lnSpc>
                <a:spcPct val="120000"/>
              </a:lnSpc>
            </a:pPr>
            <a:r>
              <a:rPr lang="en-US" dirty="0">
                <a:solidFill>
                  <a:srgbClr val="FBDE2D"/>
                </a:solidFill>
                <a:latin typeface="M+ 1m light" panose="020B0409020203020207" pitchFamily="49" charset="-128"/>
                <a:ea typeface="M+ 1m light" panose="020B0409020203020207" pitchFamily="49" charset="-128"/>
              </a:rPr>
              <a:t>void</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F6400"/>
                </a:solidFill>
                <a:latin typeface="M+ 1m light" panose="020B0409020203020207" pitchFamily="49" charset="-128"/>
                <a:ea typeface="M+ 1m light" panose="020B0409020203020207" pitchFamily="49" charset="-128"/>
              </a:rPr>
              <a:t>child</a:t>
            </a:r>
            <a:r>
              <a:rPr lang="en-US" dirty="0">
                <a:solidFill>
                  <a:srgbClr val="F8F8F8"/>
                </a:solidFill>
                <a:latin typeface="M+ 1m light" panose="020B0409020203020207" pitchFamily="49" charset="-128"/>
                <a:ea typeface="M+ 1m light" panose="020B0409020203020207" pitchFamily="49" charset="-128"/>
              </a:rPr>
              <a:t>(</a:t>
            </a:r>
            <a:r>
              <a:rPr lang="en-US" dirty="0">
                <a:solidFill>
                  <a:srgbClr val="FBDE2D"/>
                </a:solidFill>
                <a:latin typeface="M+ 1m light" panose="020B0409020203020207" pitchFamily="49" charset="-128"/>
                <a:ea typeface="M+ 1m light" panose="020B0409020203020207" pitchFamily="49" charset="-128"/>
              </a:rPr>
              <a:t>void</a:t>
            </a: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F8F8F8"/>
                </a:solidFill>
                <a:latin typeface="M+ 1m light" panose="020B0409020203020207" pitchFamily="49" charset="-128"/>
                <a:ea typeface="M+ 1m light" panose="020B0409020203020207" pitchFamily="49" charset="-128"/>
              </a:rPr>
              <a:t>arg</a:t>
            </a:r>
            <a:r>
              <a:rPr lang="en-US" dirty="0">
                <a:solidFill>
                  <a:srgbClr val="F8F8F8"/>
                </a:solidFill>
                <a:latin typeface="M+ 1m light" panose="020B0409020203020207" pitchFamily="49" charset="-128"/>
                <a:ea typeface="M+ 1m light" panose="020B0409020203020207" pitchFamily="49" charset="-128"/>
              </a:rPr>
              <a:t>) {</a:t>
            </a: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printf</a:t>
            </a:r>
            <a:r>
              <a:rPr lang="en-US" dirty="0">
                <a:solidFill>
                  <a:srgbClr val="F8F8F8"/>
                </a:solidFill>
                <a:latin typeface="M+ 1m light" panose="020B0409020203020207" pitchFamily="49" charset="-128"/>
                <a:ea typeface="M+ 1m light" panose="020B0409020203020207" pitchFamily="49" charset="-128"/>
              </a:rPr>
              <a:t>(</a:t>
            </a:r>
            <a:r>
              <a:rPr lang="en-US" dirty="0">
                <a:solidFill>
                  <a:srgbClr val="61CE3C"/>
                </a:solidFill>
                <a:latin typeface="M+ 1m light" panose="020B0409020203020207" pitchFamily="49" charset="-128"/>
                <a:ea typeface="M+ 1m light" panose="020B0409020203020207" pitchFamily="49" charset="-128"/>
              </a:rPr>
              <a:t>"child</a:t>
            </a:r>
            <a:r>
              <a:rPr lang="en-US" dirty="0">
                <a:solidFill>
                  <a:srgbClr val="D8FA3C"/>
                </a:solidFill>
                <a:latin typeface="M+ 1m light" panose="020B0409020203020207" pitchFamily="49" charset="-128"/>
                <a:ea typeface="M+ 1m light" panose="020B0409020203020207" pitchFamily="49" charset="-128"/>
              </a:rPr>
              <a:t>\n</a:t>
            </a:r>
            <a:r>
              <a:rPr lang="en-US" dirty="0">
                <a:solidFill>
                  <a:srgbClr val="61CE3C"/>
                </a:solidFill>
                <a:latin typeface="M+ 1m light" panose="020B0409020203020207" pitchFamily="49" charset="-128"/>
                <a:ea typeface="M+ 1m light" panose="020B0409020203020207" pitchFamily="49" charset="-128"/>
              </a:rPr>
              <a:t>"</a:t>
            </a:r>
            <a:r>
              <a:rPr lang="en-US" dirty="0">
                <a:solidFill>
                  <a:srgbClr val="F8F8F8"/>
                </a:solidFill>
                <a:latin typeface="M+ 1m light" panose="020B0409020203020207" pitchFamily="49" charset="-128"/>
                <a:ea typeface="M+ 1m light" panose="020B0409020203020207" pitchFamily="49" charset="-128"/>
              </a:rPr>
              <a:t>);</a:t>
            </a: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done = </a:t>
            </a:r>
            <a:r>
              <a:rPr lang="en-US" dirty="0">
                <a:solidFill>
                  <a:srgbClr val="D8FA3C"/>
                </a:solidFill>
                <a:latin typeface="M+ 1m light" panose="020B0409020203020207" pitchFamily="49" charset="-128"/>
                <a:ea typeface="M+ 1m light" panose="020B0409020203020207" pitchFamily="49" charset="-128"/>
              </a:rPr>
              <a:t>1</a:t>
            </a:r>
            <a:r>
              <a:rPr lang="en-US" dirty="0">
                <a:solidFill>
                  <a:srgbClr val="F8F8F8"/>
                </a:solidFill>
                <a:latin typeface="M+ 1m light" panose="020B0409020203020207" pitchFamily="49" charset="-128"/>
                <a:ea typeface="M+ 1m light" panose="020B0409020203020207" pitchFamily="49" charset="-128"/>
              </a:rPr>
              <a:t>;</a:t>
            </a: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BDE2D"/>
                </a:solidFill>
                <a:latin typeface="M+ 1m light" panose="020B0409020203020207" pitchFamily="49" charset="-128"/>
                <a:ea typeface="M+ 1m light" panose="020B0409020203020207" pitchFamily="49" charset="-128"/>
              </a:rPr>
              <a:t>return</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D8FA3C"/>
                </a:solidFill>
                <a:latin typeface="M+ 1m light" panose="020B0409020203020207" pitchFamily="49" charset="-128"/>
                <a:ea typeface="M+ 1m light" panose="020B0409020203020207" pitchFamily="49" charset="-128"/>
              </a:rPr>
              <a:t>NULL</a:t>
            </a:r>
            <a:r>
              <a:rPr lang="en-US" dirty="0">
                <a:solidFill>
                  <a:srgbClr val="F8F8F8"/>
                </a:solidFill>
                <a:latin typeface="M+ 1m light" panose="020B0409020203020207" pitchFamily="49" charset="-128"/>
                <a:ea typeface="M+ 1m light" panose="020B0409020203020207" pitchFamily="49" charset="-128"/>
              </a:rPr>
              <a:t>;</a:t>
            </a: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a:t>
            </a:r>
          </a:p>
          <a:p>
            <a:pPr marL="446088" lvl="4" indent="-341313">
              <a:lnSpc>
                <a:spcPct val="120000"/>
              </a:lnSpc>
            </a:pPr>
            <a:endParaRPr lang="en-US" dirty="0">
              <a:solidFill>
                <a:srgbClr val="F8F8F8"/>
              </a:solidFill>
              <a:latin typeface="M+ 1m light" panose="020B0409020203020207" pitchFamily="49" charset="-128"/>
              <a:ea typeface="M+ 1m light" panose="020B0409020203020207" pitchFamily="49" charset="-128"/>
            </a:endParaRPr>
          </a:p>
          <a:p>
            <a:pPr marL="446088" lvl="4" indent="-341313">
              <a:lnSpc>
                <a:spcPct val="120000"/>
              </a:lnSpc>
            </a:pPr>
            <a:r>
              <a:rPr lang="en-US" dirty="0" err="1">
                <a:solidFill>
                  <a:srgbClr val="FBDE2D"/>
                </a:solidFill>
                <a:latin typeface="M+ 1m light" panose="020B0409020203020207" pitchFamily="49" charset="-128"/>
                <a:ea typeface="M+ 1m light" panose="020B0409020203020207" pitchFamily="49" charset="-128"/>
              </a:rPr>
              <a:t>int</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F6400"/>
                </a:solidFill>
                <a:latin typeface="M+ 1m light" panose="020B0409020203020207" pitchFamily="49" charset="-128"/>
                <a:ea typeface="M+ 1m light" panose="020B0409020203020207" pitchFamily="49" charset="-128"/>
              </a:rPr>
              <a:t>main</a:t>
            </a:r>
            <a:r>
              <a:rPr lang="en-US" dirty="0">
                <a:solidFill>
                  <a:srgbClr val="F8F8F8"/>
                </a:solidFill>
                <a:latin typeface="M+ 1m light" panose="020B0409020203020207" pitchFamily="49" charset="-128"/>
                <a:ea typeface="M+ 1m light" panose="020B0409020203020207" pitchFamily="49" charset="-128"/>
              </a:rPr>
              <a:t>(</a:t>
            </a:r>
            <a:r>
              <a:rPr lang="en-US" dirty="0" err="1">
                <a:solidFill>
                  <a:srgbClr val="FBDE2D"/>
                </a:solidFill>
                <a:latin typeface="M+ 1m light" panose="020B0409020203020207" pitchFamily="49" charset="-128"/>
                <a:ea typeface="M+ 1m light" panose="020B0409020203020207" pitchFamily="49" charset="-128"/>
              </a:rPr>
              <a:t>int</a:t>
            </a: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F8F8F8"/>
                </a:solidFill>
                <a:latin typeface="M+ 1m light" panose="020B0409020203020207" pitchFamily="49" charset="-128"/>
                <a:ea typeface="M+ 1m light" panose="020B0409020203020207" pitchFamily="49" charset="-128"/>
              </a:rPr>
              <a:t>arge</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BDE2D"/>
                </a:solidFill>
                <a:latin typeface="M+ 1m light" panose="020B0409020203020207" pitchFamily="49" charset="-128"/>
                <a:ea typeface="M+ 1m light" panose="020B0409020203020207" pitchFamily="49" charset="-128"/>
              </a:rPr>
              <a:t>char</a:t>
            </a: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F8F8F8"/>
                </a:solidFill>
                <a:latin typeface="M+ 1m light" panose="020B0409020203020207" pitchFamily="49" charset="-128"/>
                <a:ea typeface="M+ 1m light" panose="020B0409020203020207" pitchFamily="49" charset="-128"/>
              </a:rPr>
              <a:t>argv</a:t>
            </a:r>
            <a:r>
              <a:rPr lang="en-US" dirty="0">
                <a:solidFill>
                  <a:srgbClr val="F8F8F8"/>
                </a:solidFill>
                <a:latin typeface="M+ 1m light" panose="020B0409020203020207" pitchFamily="49" charset="-128"/>
                <a:ea typeface="M+ 1m light" panose="020B0409020203020207" pitchFamily="49" charset="-128"/>
              </a:rPr>
              <a:t>[]) {</a:t>
            </a: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printf</a:t>
            </a:r>
            <a:r>
              <a:rPr lang="en-US" dirty="0">
                <a:solidFill>
                  <a:srgbClr val="F8F8F8"/>
                </a:solidFill>
                <a:latin typeface="M+ 1m light" panose="020B0409020203020207" pitchFamily="49" charset="-128"/>
                <a:ea typeface="M+ 1m light" panose="020B0409020203020207" pitchFamily="49" charset="-128"/>
              </a:rPr>
              <a:t>(</a:t>
            </a:r>
            <a:r>
              <a:rPr lang="en-US" dirty="0">
                <a:solidFill>
                  <a:srgbClr val="61CE3C"/>
                </a:solidFill>
                <a:latin typeface="M+ 1m light" panose="020B0409020203020207" pitchFamily="49" charset="-128"/>
                <a:ea typeface="M+ 1m light" panose="020B0409020203020207" pitchFamily="49" charset="-128"/>
              </a:rPr>
              <a:t>"parent: begin</a:t>
            </a:r>
            <a:r>
              <a:rPr lang="en-US" dirty="0">
                <a:solidFill>
                  <a:srgbClr val="D8FA3C"/>
                </a:solidFill>
                <a:latin typeface="M+ 1m light" panose="020B0409020203020207" pitchFamily="49" charset="-128"/>
                <a:ea typeface="M+ 1m light" panose="020B0409020203020207" pitchFamily="49" charset="-128"/>
              </a:rPr>
              <a:t>\n</a:t>
            </a:r>
            <a:r>
              <a:rPr lang="en-US" dirty="0">
                <a:solidFill>
                  <a:srgbClr val="61CE3C"/>
                </a:solidFill>
                <a:latin typeface="M+ 1m light" panose="020B0409020203020207" pitchFamily="49" charset="-128"/>
                <a:ea typeface="M+ 1m light" panose="020B0409020203020207" pitchFamily="49" charset="-128"/>
              </a:rPr>
              <a:t>"</a:t>
            </a:r>
            <a:r>
              <a:rPr lang="en-US" dirty="0">
                <a:solidFill>
                  <a:srgbClr val="F8F8F8"/>
                </a:solidFill>
                <a:latin typeface="M+ 1m light" panose="020B0409020203020207" pitchFamily="49" charset="-128"/>
                <a:ea typeface="M+ 1m light" panose="020B0409020203020207" pitchFamily="49" charset="-128"/>
              </a:rPr>
              <a:t>);</a:t>
            </a:r>
            <a:endParaRPr lang="en-US" dirty="0">
              <a:solidFill>
                <a:srgbClr val="61CE3C"/>
              </a:solidFill>
              <a:latin typeface="M+ 1m light" panose="020B0409020203020207" pitchFamily="49" charset="-128"/>
              <a:ea typeface="M+ 1m light" panose="020B0409020203020207" pitchFamily="49" charset="-128"/>
            </a:endParaRP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pthread_t</a:t>
            </a:r>
            <a:r>
              <a:rPr lang="en-US" dirty="0">
                <a:solidFill>
                  <a:srgbClr val="F8F8F8"/>
                </a:solidFill>
                <a:latin typeface="M+ 1m light" panose="020B0409020203020207" pitchFamily="49" charset="-128"/>
                <a:ea typeface="M+ 1m light" panose="020B0409020203020207" pitchFamily="49" charset="-128"/>
              </a:rPr>
              <a:t> c;</a:t>
            </a:r>
            <a:endParaRPr lang="en-US" dirty="0">
              <a:solidFill>
                <a:srgbClr val="8DA6CE"/>
              </a:solidFill>
              <a:latin typeface="M+ 1m light" panose="020B0409020203020207" pitchFamily="49" charset="-128"/>
              <a:ea typeface="M+ 1m light" panose="020B0409020203020207" pitchFamily="49" charset="-128"/>
            </a:endParaRP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Pthread_create</a:t>
            </a:r>
            <a:r>
              <a:rPr lang="en-US" dirty="0">
                <a:solidFill>
                  <a:srgbClr val="F8F8F8"/>
                </a:solidFill>
                <a:latin typeface="M+ 1m light" panose="020B0409020203020207" pitchFamily="49" charset="-128"/>
                <a:ea typeface="M+ 1m light" panose="020B0409020203020207" pitchFamily="49" charset="-128"/>
              </a:rPr>
              <a:t>(&amp;c, </a:t>
            </a:r>
            <a:r>
              <a:rPr lang="en-US" dirty="0">
                <a:solidFill>
                  <a:srgbClr val="D8FA3C"/>
                </a:solidFill>
                <a:latin typeface="M+ 1m light" panose="020B0409020203020207" pitchFamily="49" charset="-128"/>
                <a:ea typeface="M+ 1m light" panose="020B0409020203020207" pitchFamily="49" charset="-128"/>
              </a:rPr>
              <a:t>NULL</a:t>
            </a:r>
            <a:r>
              <a:rPr lang="en-US" dirty="0">
                <a:solidFill>
                  <a:srgbClr val="F8F8F8"/>
                </a:solidFill>
                <a:latin typeface="M+ 1m light" panose="020B0409020203020207" pitchFamily="49" charset="-128"/>
                <a:ea typeface="M+ 1m light" panose="020B0409020203020207" pitchFamily="49" charset="-128"/>
              </a:rPr>
              <a:t>, child, </a:t>
            </a:r>
            <a:r>
              <a:rPr lang="en-US" dirty="0">
                <a:solidFill>
                  <a:srgbClr val="D8FA3C"/>
                </a:solidFill>
                <a:latin typeface="M+ 1m light" panose="020B0409020203020207" pitchFamily="49" charset="-128"/>
                <a:ea typeface="M+ 1m light" panose="020B0409020203020207" pitchFamily="49" charset="-128"/>
              </a:rPr>
              <a:t>NULL</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AEAEAE"/>
                </a:solidFill>
                <a:latin typeface="M+ 1m light" panose="020B0409020203020207" pitchFamily="49" charset="-128"/>
                <a:ea typeface="M+ 1m light" panose="020B0409020203020207" pitchFamily="49" charset="-128"/>
              </a:rPr>
              <a:t>// create child</a:t>
            </a:r>
            <a:endParaRPr lang="en-US" dirty="0">
              <a:solidFill>
                <a:srgbClr val="F8F8F8"/>
              </a:solidFill>
              <a:latin typeface="M+ 1m light" panose="020B0409020203020207" pitchFamily="49" charset="-128"/>
              <a:ea typeface="M+ 1m light" panose="020B0409020203020207" pitchFamily="49" charset="-128"/>
            </a:endParaRP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BDE2D"/>
                </a:solidFill>
                <a:latin typeface="M+ 1m light" panose="020B0409020203020207" pitchFamily="49" charset="-128"/>
                <a:ea typeface="M+ 1m light" panose="020B0409020203020207" pitchFamily="49" charset="-128"/>
              </a:rPr>
              <a:t>while</a:t>
            </a:r>
            <a:r>
              <a:rPr lang="en-US" dirty="0">
                <a:solidFill>
                  <a:srgbClr val="F8F8F8"/>
                </a:solidFill>
                <a:latin typeface="M+ 1m light" panose="020B0409020203020207" pitchFamily="49" charset="-128"/>
                <a:ea typeface="M+ 1m light" panose="020B0409020203020207" pitchFamily="49" charset="-128"/>
              </a:rPr>
              <a:t> (done == </a:t>
            </a:r>
            <a:r>
              <a:rPr lang="en-US" dirty="0">
                <a:solidFill>
                  <a:srgbClr val="D8FA3C"/>
                </a:solidFill>
                <a:latin typeface="M+ 1m light" panose="020B0409020203020207" pitchFamily="49" charset="-128"/>
                <a:ea typeface="M+ 1m light" panose="020B0409020203020207" pitchFamily="49" charset="-128"/>
              </a:rPr>
              <a:t>0</a:t>
            </a:r>
            <a:r>
              <a:rPr lang="en-US" dirty="0">
                <a:solidFill>
                  <a:srgbClr val="F8F8F8"/>
                </a:solidFill>
                <a:latin typeface="M+ 1m light" panose="020B0409020203020207" pitchFamily="49" charset="-128"/>
                <a:ea typeface="M+ 1m light" panose="020B0409020203020207" pitchFamily="49" charset="-128"/>
              </a:rPr>
              <a:t>)</a:t>
            </a: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 </a:t>
            </a:r>
            <a:r>
              <a:rPr lang="en-US" dirty="0">
                <a:solidFill>
                  <a:srgbClr val="AEAEAE"/>
                </a:solidFill>
                <a:latin typeface="M+ 1m light" panose="020B0409020203020207" pitchFamily="49" charset="-128"/>
                <a:ea typeface="M+ 1m light" panose="020B0409020203020207" pitchFamily="49" charset="-128"/>
              </a:rPr>
              <a:t>// spin</a:t>
            </a:r>
            <a:endParaRPr lang="en-US" dirty="0">
              <a:solidFill>
                <a:srgbClr val="F8F8F8"/>
              </a:solidFill>
              <a:latin typeface="M+ 1m light" panose="020B0409020203020207" pitchFamily="49" charset="-128"/>
              <a:ea typeface="M+ 1m light" panose="020B0409020203020207" pitchFamily="49" charset="-128"/>
            </a:endParaRP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err="1">
                <a:solidFill>
                  <a:srgbClr val="8DA6CE"/>
                </a:solidFill>
                <a:latin typeface="M+ 1m light" panose="020B0409020203020207" pitchFamily="49" charset="-128"/>
                <a:ea typeface="M+ 1m light" panose="020B0409020203020207" pitchFamily="49" charset="-128"/>
              </a:rPr>
              <a:t>printf</a:t>
            </a:r>
            <a:r>
              <a:rPr lang="en-US" dirty="0">
                <a:solidFill>
                  <a:srgbClr val="F8F8F8"/>
                </a:solidFill>
                <a:latin typeface="M+ 1m light" panose="020B0409020203020207" pitchFamily="49" charset="-128"/>
                <a:ea typeface="M+ 1m light" panose="020B0409020203020207" pitchFamily="49" charset="-128"/>
              </a:rPr>
              <a:t>(</a:t>
            </a:r>
            <a:r>
              <a:rPr lang="en-US" dirty="0">
                <a:solidFill>
                  <a:srgbClr val="61CE3C"/>
                </a:solidFill>
                <a:latin typeface="M+ 1m light" panose="020B0409020203020207" pitchFamily="49" charset="-128"/>
                <a:ea typeface="M+ 1m light" panose="020B0409020203020207" pitchFamily="49" charset="-128"/>
              </a:rPr>
              <a:t>"parent: end</a:t>
            </a:r>
            <a:r>
              <a:rPr lang="en-US" dirty="0">
                <a:solidFill>
                  <a:srgbClr val="D8FA3C"/>
                </a:solidFill>
                <a:latin typeface="M+ 1m light" panose="020B0409020203020207" pitchFamily="49" charset="-128"/>
                <a:ea typeface="M+ 1m light" panose="020B0409020203020207" pitchFamily="49" charset="-128"/>
              </a:rPr>
              <a:t>\n</a:t>
            </a:r>
            <a:r>
              <a:rPr lang="en-US" dirty="0">
                <a:solidFill>
                  <a:srgbClr val="61CE3C"/>
                </a:solidFill>
                <a:latin typeface="M+ 1m light" panose="020B0409020203020207" pitchFamily="49" charset="-128"/>
                <a:ea typeface="M+ 1m light" panose="020B0409020203020207" pitchFamily="49" charset="-128"/>
              </a:rPr>
              <a:t>"</a:t>
            </a:r>
            <a:r>
              <a:rPr lang="en-US" dirty="0">
                <a:solidFill>
                  <a:srgbClr val="F8F8F8"/>
                </a:solidFill>
                <a:latin typeface="M+ 1m light" panose="020B0409020203020207" pitchFamily="49" charset="-128"/>
                <a:ea typeface="M+ 1m light" panose="020B0409020203020207" pitchFamily="49" charset="-128"/>
              </a:rPr>
              <a:t>);</a:t>
            </a:r>
            <a:endParaRPr lang="en-US" dirty="0">
              <a:solidFill>
                <a:srgbClr val="61CE3C"/>
              </a:solidFill>
              <a:latin typeface="M+ 1m light" panose="020B0409020203020207" pitchFamily="49" charset="-128"/>
              <a:ea typeface="M+ 1m light" panose="020B0409020203020207" pitchFamily="49" charset="-128"/>
            </a:endParaRP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FBDE2D"/>
                </a:solidFill>
                <a:latin typeface="M+ 1m light" panose="020B0409020203020207" pitchFamily="49" charset="-128"/>
                <a:ea typeface="M+ 1m light" panose="020B0409020203020207" pitchFamily="49" charset="-128"/>
              </a:rPr>
              <a:t>return</a:t>
            </a:r>
            <a:r>
              <a:rPr lang="en-US" dirty="0">
                <a:solidFill>
                  <a:srgbClr val="F8F8F8"/>
                </a:solidFill>
                <a:latin typeface="M+ 1m light" panose="020B0409020203020207" pitchFamily="49" charset="-128"/>
                <a:ea typeface="M+ 1m light" panose="020B0409020203020207" pitchFamily="49" charset="-128"/>
              </a:rPr>
              <a:t> </a:t>
            </a:r>
            <a:r>
              <a:rPr lang="en-US" dirty="0">
                <a:solidFill>
                  <a:srgbClr val="D8FA3C"/>
                </a:solidFill>
                <a:latin typeface="M+ 1m light" panose="020B0409020203020207" pitchFamily="49" charset="-128"/>
                <a:ea typeface="M+ 1m light" panose="020B0409020203020207" pitchFamily="49" charset="-128"/>
              </a:rPr>
              <a:t>0</a:t>
            </a:r>
            <a:r>
              <a:rPr lang="en-US" dirty="0">
                <a:solidFill>
                  <a:srgbClr val="F8F8F8"/>
                </a:solidFill>
                <a:latin typeface="M+ 1m light" panose="020B0409020203020207" pitchFamily="49" charset="-128"/>
                <a:ea typeface="M+ 1m light" panose="020B0409020203020207" pitchFamily="49" charset="-128"/>
              </a:rPr>
              <a:t>;</a:t>
            </a:r>
          </a:p>
          <a:p>
            <a:pPr marL="446088" lvl="4" indent="-341313">
              <a:lnSpc>
                <a:spcPct val="120000"/>
              </a:lnSpc>
            </a:pPr>
            <a:r>
              <a:rPr lang="en-US" dirty="0">
                <a:solidFill>
                  <a:srgbClr val="F8F8F8"/>
                </a:solidFill>
                <a:latin typeface="M+ 1m light" panose="020B0409020203020207" pitchFamily="49" charset="-128"/>
                <a:ea typeface="M+ 1m light" panose="020B0409020203020207" pitchFamily="49" charset="-128"/>
              </a:rPr>
              <a:t>}</a:t>
            </a:r>
          </a:p>
        </p:txBody>
      </p:sp>
      <p:sp>
        <p:nvSpPr>
          <p:cNvPr id="4" name="Text Placeholder 3">
            <a:extLst>
              <a:ext uri="{FF2B5EF4-FFF2-40B4-BE49-F238E27FC236}">
                <a16:creationId xmlns:a16="http://schemas.microsoft.com/office/drawing/2014/main" id="{7B074998-9DD6-DD42-A3A3-366A6208219B}"/>
              </a:ext>
            </a:extLst>
          </p:cNvPr>
          <p:cNvSpPr>
            <a:spLocks noGrp="1"/>
          </p:cNvSpPr>
          <p:nvPr>
            <p:ph type="body" sz="quarter" idx="11"/>
          </p:nvPr>
        </p:nvSpPr>
        <p:spPr/>
        <p:txBody>
          <a:bodyPr/>
          <a:lstStyle/>
          <a:p>
            <a:endParaRPr lang="en-US"/>
          </a:p>
        </p:txBody>
      </p:sp>
      <p:sp>
        <p:nvSpPr>
          <p:cNvPr id="6" name="Rectangle 5">
            <a:extLst>
              <a:ext uri="{FF2B5EF4-FFF2-40B4-BE49-F238E27FC236}">
                <a16:creationId xmlns:a16="http://schemas.microsoft.com/office/drawing/2014/main" id="{9CD4B385-D554-4944-925E-55E331DE762D}"/>
              </a:ext>
            </a:extLst>
          </p:cNvPr>
          <p:cNvSpPr/>
          <p:nvPr/>
        </p:nvSpPr>
        <p:spPr>
          <a:xfrm>
            <a:off x="1160706" y="2569825"/>
            <a:ext cx="3843383" cy="313267"/>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lvl="5" defTabSz="360000">
              <a:lnSpc>
                <a:spcPct val="120000"/>
              </a:lnSpc>
              <a:buClr>
                <a:srgbClr val="FFFFFF">
                  <a:lumMod val="50000"/>
                </a:srgbClr>
              </a:buClr>
              <a:buSzPct val="75000"/>
              <a:tabLst>
                <a:tab pos="1079500" algn="l"/>
                <a:tab pos="1439863" algn="l"/>
                <a:tab pos="1798638" algn="l"/>
              </a:tabLst>
            </a:pPr>
            <a:r>
              <a:rPr lang="en-US" sz="1600" dirty="0">
                <a:solidFill>
                  <a:schemeClr val="tx1"/>
                </a:solidFill>
                <a:latin typeface="M+ 1m light" panose="020B0409020203020207" pitchFamily="49" charset="-128"/>
                <a:ea typeface="M+ 1m light" panose="020B0409020203020207" pitchFamily="49" charset="-128"/>
              </a:rPr>
              <a:t>// XXX how to indicate we are done?</a:t>
            </a:r>
          </a:p>
        </p:txBody>
      </p:sp>
      <p:sp>
        <p:nvSpPr>
          <p:cNvPr id="7" name="Rectangle 6">
            <a:extLst>
              <a:ext uri="{FF2B5EF4-FFF2-40B4-BE49-F238E27FC236}">
                <a16:creationId xmlns:a16="http://schemas.microsoft.com/office/drawing/2014/main" id="{0778B250-A800-A64E-B840-65794FC346F2}"/>
              </a:ext>
            </a:extLst>
          </p:cNvPr>
          <p:cNvSpPr/>
          <p:nvPr/>
        </p:nvSpPr>
        <p:spPr>
          <a:xfrm>
            <a:off x="1160705" y="4903042"/>
            <a:ext cx="3843383" cy="57614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lvl="5" defTabSz="360000">
              <a:lnSpc>
                <a:spcPct val="120000"/>
              </a:lnSpc>
              <a:buClr>
                <a:srgbClr val="FFFFFF">
                  <a:lumMod val="50000"/>
                </a:srgbClr>
              </a:buClr>
              <a:buSzPct val="75000"/>
              <a:tabLst>
                <a:tab pos="1079500" algn="l"/>
                <a:tab pos="1439863" algn="l"/>
                <a:tab pos="1798638" algn="l"/>
              </a:tabLst>
            </a:pPr>
            <a:r>
              <a:rPr lang="en-US" sz="1600" dirty="0">
                <a:solidFill>
                  <a:schemeClr val="tx1"/>
                </a:solidFill>
                <a:latin typeface="M+ 1m light" panose="020B0409020203020207" pitchFamily="49" charset="-128"/>
                <a:ea typeface="M+ 1m light" panose="020B0409020203020207" pitchFamily="49" charset="-128"/>
              </a:rPr>
              <a:t>// XXX how to wait for child?</a:t>
            </a:r>
          </a:p>
        </p:txBody>
      </p:sp>
      <p:pic>
        <p:nvPicPr>
          <p:cNvPr id="5" name="Picture 4">
            <a:extLst>
              <a:ext uri="{FF2B5EF4-FFF2-40B4-BE49-F238E27FC236}">
                <a16:creationId xmlns:a16="http://schemas.microsoft.com/office/drawing/2014/main" id="{9ED52D4C-CA08-E640-A85D-394580E0B4FB}"/>
              </a:ext>
            </a:extLst>
          </p:cNvPr>
          <p:cNvPicPr>
            <a:picLocks noChangeAspect="1"/>
          </p:cNvPicPr>
          <p:nvPr/>
        </p:nvPicPr>
        <p:blipFill>
          <a:blip r:embed="rId2"/>
          <a:stretch>
            <a:fillRect/>
          </a:stretch>
        </p:blipFill>
        <p:spPr>
          <a:xfrm>
            <a:off x="431800" y="1333500"/>
            <a:ext cx="8280400" cy="5156200"/>
          </a:xfrm>
          <a:prstGeom prst="rect">
            <a:avLst/>
          </a:prstGeom>
        </p:spPr>
      </p:pic>
    </p:spTree>
    <p:extLst>
      <p:ext uri="{BB962C8B-B14F-4D97-AF65-F5344CB8AC3E}">
        <p14:creationId xmlns:p14="http://schemas.microsoft.com/office/powerpoint/2010/main" val="5212912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0E05-BC9D-0E4F-939C-CA11EE0EB4F0}"/>
              </a:ext>
            </a:extLst>
          </p:cNvPr>
          <p:cNvSpPr>
            <a:spLocks noGrp="1"/>
          </p:cNvSpPr>
          <p:nvPr>
            <p:ph type="title"/>
          </p:nvPr>
        </p:nvSpPr>
        <p:spPr/>
        <p:txBody>
          <a:bodyPr/>
          <a:lstStyle/>
          <a:p>
            <a:r>
              <a:rPr lang="en-US" dirty="0"/>
              <a:t>Does the shared variable solve the problem?</a:t>
            </a:r>
          </a:p>
        </p:txBody>
      </p:sp>
      <p:sp>
        <p:nvSpPr>
          <p:cNvPr id="3" name="Content Placeholder 2">
            <a:extLst>
              <a:ext uri="{FF2B5EF4-FFF2-40B4-BE49-F238E27FC236}">
                <a16:creationId xmlns:a16="http://schemas.microsoft.com/office/drawing/2014/main" id="{251654BB-0328-DA4E-8FE4-AA28FCA4C3F4}"/>
              </a:ext>
            </a:extLst>
          </p:cNvPr>
          <p:cNvSpPr>
            <a:spLocks noGrp="1"/>
          </p:cNvSpPr>
          <p:nvPr>
            <p:ph sz="quarter" idx="10"/>
          </p:nvPr>
        </p:nvSpPr>
        <p:spPr/>
        <p:txBody>
          <a:bodyPr/>
          <a:lstStyle/>
          <a:p>
            <a:r>
              <a:rPr lang="en-US" dirty="0"/>
              <a:t>The shared variable approach will often work. </a:t>
            </a:r>
          </a:p>
          <a:p>
            <a:r>
              <a:rPr lang="en-US" dirty="0"/>
              <a:t>However, it is very inefficient as the parent spins and wastes CPU time.</a:t>
            </a:r>
          </a:p>
          <a:p>
            <a:r>
              <a:rPr lang="en-US" dirty="0"/>
              <a:t>Instead, we would like to have some way to put the parent to sleep until the condition we are waiting for (e.g. the termination of the child thread) comes true.</a:t>
            </a:r>
          </a:p>
          <a:p>
            <a:endParaRPr lang="en-US" dirty="0"/>
          </a:p>
        </p:txBody>
      </p:sp>
      <p:sp>
        <p:nvSpPr>
          <p:cNvPr id="5" name="Text Placeholder 4">
            <a:extLst>
              <a:ext uri="{FF2B5EF4-FFF2-40B4-BE49-F238E27FC236}">
                <a16:creationId xmlns:a16="http://schemas.microsoft.com/office/drawing/2014/main" id="{7E65682B-A4F5-B843-8E0C-6BAF429BD43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97126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2F1FAF-D5F1-5B44-851F-73C0433698A3}"/>
              </a:ext>
            </a:extLst>
          </p:cNvPr>
          <p:cNvSpPr>
            <a:spLocks noGrp="1"/>
          </p:cNvSpPr>
          <p:nvPr>
            <p:ph type="title"/>
          </p:nvPr>
        </p:nvSpPr>
        <p:spPr/>
        <p:txBody>
          <a:bodyPr/>
          <a:lstStyle/>
          <a:p>
            <a:r>
              <a:rPr lang="en-US" dirty="0"/>
              <a:t>How to wait for a condition?</a:t>
            </a:r>
          </a:p>
        </p:txBody>
      </p:sp>
      <p:sp>
        <p:nvSpPr>
          <p:cNvPr id="9" name="Content Placeholder 8">
            <a:extLst>
              <a:ext uri="{FF2B5EF4-FFF2-40B4-BE49-F238E27FC236}">
                <a16:creationId xmlns:a16="http://schemas.microsoft.com/office/drawing/2014/main" id="{A5192C6E-5993-F146-9C67-B2919DFA386C}"/>
              </a:ext>
            </a:extLst>
          </p:cNvPr>
          <p:cNvSpPr>
            <a:spLocks noGrp="1"/>
          </p:cNvSpPr>
          <p:nvPr>
            <p:ph sz="quarter" idx="10"/>
          </p:nvPr>
        </p:nvSpPr>
        <p:spPr/>
        <p:txBody>
          <a:bodyPr/>
          <a:lstStyle/>
          <a:p>
            <a:r>
              <a:rPr lang="en-US" dirty="0"/>
              <a:t>In multi-threaded programs, it is often useful for a thread to wait for some condition to become true before proceeding. </a:t>
            </a:r>
          </a:p>
          <a:p>
            <a:r>
              <a:rPr lang="en-US" dirty="0"/>
              <a:t>The simple approach – just spinning until the condition becomes true – is grossly inefficient, wastes CPU cycles, and in some cases, can be incorrect. </a:t>
            </a:r>
          </a:p>
          <a:p>
            <a:r>
              <a:rPr lang="en-US" dirty="0"/>
              <a:t>Thus, </a:t>
            </a:r>
            <a:r>
              <a:rPr lang="en-US" dirty="0">
                <a:latin typeface="+mj-lt"/>
              </a:rPr>
              <a:t>how should a thread wait for a condition?</a:t>
            </a:r>
          </a:p>
        </p:txBody>
      </p:sp>
      <p:sp>
        <p:nvSpPr>
          <p:cNvPr id="6" name="Text Placeholder 5">
            <a:extLst>
              <a:ext uri="{FF2B5EF4-FFF2-40B4-BE49-F238E27FC236}">
                <a16:creationId xmlns:a16="http://schemas.microsoft.com/office/drawing/2014/main" id="{F0DB7D3D-17FF-8E43-8EBF-013E2DAFA83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012534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83EDC6-9799-1E4D-B360-97DF0D7EE8FF}"/>
              </a:ext>
            </a:extLst>
          </p:cNvPr>
          <p:cNvSpPr>
            <a:spLocks noGrp="1"/>
          </p:cNvSpPr>
          <p:nvPr>
            <p:ph type="title"/>
          </p:nvPr>
        </p:nvSpPr>
        <p:spPr/>
        <p:txBody>
          <a:bodyPr/>
          <a:lstStyle/>
          <a:p>
            <a:r>
              <a:rPr lang="en-US" dirty="0"/>
              <a:t>Condition Variables</a:t>
            </a:r>
          </a:p>
        </p:txBody>
      </p:sp>
      <p:sp>
        <p:nvSpPr>
          <p:cNvPr id="6" name="Content Placeholder 5">
            <a:extLst>
              <a:ext uri="{FF2B5EF4-FFF2-40B4-BE49-F238E27FC236}">
                <a16:creationId xmlns:a16="http://schemas.microsoft.com/office/drawing/2014/main" id="{3BE11F60-0019-DE46-8873-8E163DD69396}"/>
              </a:ext>
            </a:extLst>
          </p:cNvPr>
          <p:cNvSpPr>
            <a:spLocks noGrp="1"/>
          </p:cNvSpPr>
          <p:nvPr>
            <p:ph sz="quarter" idx="10"/>
          </p:nvPr>
        </p:nvSpPr>
        <p:spPr/>
        <p:txBody>
          <a:bodyPr/>
          <a:lstStyle/>
          <a:p>
            <a:r>
              <a:rPr lang="en-US" dirty="0"/>
              <a:t>A condition variable is an explicit queue that threads can put themselves on when some state of execution is not as desired.</a:t>
            </a:r>
          </a:p>
          <a:p>
            <a:r>
              <a:rPr lang="en-US" dirty="0"/>
              <a:t>Some other thread, when it changes that state, can then wake one (or more) of those waiting threads and thus allow them to continue. </a:t>
            </a:r>
          </a:p>
          <a:p>
            <a:r>
              <a:rPr lang="en-US" dirty="0"/>
              <a:t>The approach goes back to Dijkstra’s concept of “</a:t>
            </a:r>
            <a:r>
              <a:rPr lang="en-US" i="1" dirty="0"/>
              <a:t>private semaphores</a:t>
            </a:r>
            <a:r>
              <a:rPr lang="en-US" dirty="0"/>
              <a:t>” (1968).</a:t>
            </a:r>
          </a:p>
          <a:p>
            <a:r>
              <a:rPr lang="en-US" dirty="0"/>
              <a:t>A similar idea was later named a “</a:t>
            </a:r>
            <a:r>
              <a:rPr lang="en-US" i="1" dirty="0"/>
              <a:t>condition variable</a:t>
            </a:r>
            <a:r>
              <a:rPr lang="en-US" dirty="0"/>
              <a:t>” by Hoare in his work on monitors (1974).</a:t>
            </a:r>
          </a:p>
        </p:txBody>
      </p:sp>
      <p:sp>
        <p:nvSpPr>
          <p:cNvPr id="2" name="Text Placeholder 1">
            <a:extLst>
              <a:ext uri="{FF2B5EF4-FFF2-40B4-BE49-F238E27FC236}">
                <a16:creationId xmlns:a16="http://schemas.microsoft.com/office/drawing/2014/main" id="{F1E24DF0-D68E-1749-83E9-0C28F1EB5B8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073235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B719-5CA4-3545-92C2-98201984C263}"/>
              </a:ext>
            </a:extLst>
          </p:cNvPr>
          <p:cNvSpPr>
            <a:spLocks noGrp="1"/>
          </p:cNvSpPr>
          <p:nvPr>
            <p:ph type="title"/>
          </p:nvPr>
        </p:nvSpPr>
        <p:spPr/>
        <p:txBody>
          <a:bodyPr/>
          <a:lstStyle/>
          <a:p>
            <a:r>
              <a:rPr lang="en-US" dirty="0"/>
              <a:t>POSIX</a:t>
            </a:r>
            <a:r>
              <a:rPr lang="en-US" baseline="30000" dirty="0"/>
              <a:t>1</a:t>
            </a:r>
            <a:r>
              <a:rPr lang="en-US" dirty="0"/>
              <a:t> Operations on Condition Variables</a:t>
            </a:r>
          </a:p>
        </p:txBody>
      </p:sp>
      <p:sp>
        <p:nvSpPr>
          <p:cNvPr id="3" name="Content Placeholder 2">
            <a:extLst>
              <a:ext uri="{FF2B5EF4-FFF2-40B4-BE49-F238E27FC236}">
                <a16:creationId xmlns:a16="http://schemas.microsoft.com/office/drawing/2014/main" id="{14FD9BB4-63CD-334F-84A0-97B0BABF1E16}"/>
              </a:ext>
            </a:extLst>
          </p:cNvPr>
          <p:cNvSpPr>
            <a:spLocks noGrp="1"/>
          </p:cNvSpPr>
          <p:nvPr>
            <p:ph sz="quarter" idx="10"/>
          </p:nvPr>
        </p:nvSpPr>
        <p:spPr/>
        <p:txBody>
          <a:bodyPr>
            <a:normAutofit/>
          </a:bodyPr>
          <a:lstStyle/>
          <a:p>
            <a:r>
              <a:rPr lang="en-US" spc="-50" dirty="0"/>
              <a:t>The examples below refer to the wrapper functions declared in </a:t>
            </a:r>
            <a:r>
              <a:rPr lang="en-US" sz="2000" spc="-50" dirty="0" err="1">
                <a:solidFill>
                  <a:schemeClr val="bg1"/>
                </a:solidFill>
                <a:highlight>
                  <a:srgbClr val="0432FF"/>
                </a:highlight>
                <a:latin typeface="M+ 1m light" panose="020B0409020203020207" pitchFamily="49" charset="-128"/>
                <a:ea typeface="M+ 1m light" panose="020B0409020203020207" pitchFamily="49" charset="-128"/>
              </a:rPr>
              <a:t>mythreads.h</a:t>
            </a:r>
            <a:r>
              <a:rPr lang="en-US" spc="-50" dirty="0"/>
              <a:t>.</a:t>
            </a:r>
          </a:p>
          <a:p>
            <a:r>
              <a:rPr lang="en-US" dirty="0"/>
              <a:t>Condition variables are declared by writing something like</a:t>
            </a:r>
          </a:p>
          <a:p>
            <a:pPr marL="268288" lvl="4" indent="0">
              <a:spcBef>
                <a:spcPts val="300"/>
              </a:spcBef>
              <a:buNone/>
            </a:pPr>
            <a:r>
              <a:rPr lang="en-US" sz="2000" dirty="0" err="1">
                <a:solidFill>
                  <a:srgbClr val="8DA6CE"/>
                </a:solidFill>
                <a:highlight>
                  <a:srgbClr val="000000"/>
                </a:highlight>
                <a:latin typeface="M+ 1m regular" panose="020B0509020203020207" pitchFamily="49" charset="-128"/>
                <a:ea typeface="M+ 1m regular" panose="020B0509020203020207" pitchFamily="49" charset="-128"/>
              </a:rPr>
              <a:t>pthread_cond_t</a:t>
            </a:r>
            <a:r>
              <a:rPr lang="en-US" sz="2000" dirty="0">
                <a:solidFill>
                  <a:srgbClr val="8DA6CE"/>
                </a:solidFill>
                <a:highlight>
                  <a:srgbClr val="000000"/>
                </a:highlight>
                <a:latin typeface="M+ 1m regular" panose="020B0509020203020207" pitchFamily="49" charset="-128"/>
                <a:ea typeface="M+ 1m regular" panose="020B0509020203020207" pitchFamily="49" charset="-128"/>
              </a:rPr>
              <a:t> c;</a:t>
            </a:r>
          </a:p>
          <a:p>
            <a:r>
              <a:rPr lang="en-US" dirty="0"/>
              <a:t>A condition variable can be declared and initialized at the same time by</a:t>
            </a:r>
          </a:p>
          <a:p>
            <a:pPr marL="268288" lvl="4" indent="0">
              <a:spcBef>
                <a:spcPts val="300"/>
              </a:spcBef>
              <a:buNone/>
            </a:pPr>
            <a:r>
              <a:rPr lang="en-US" sz="2000" dirty="0" err="1">
                <a:solidFill>
                  <a:srgbClr val="8DA6CE"/>
                </a:solidFill>
                <a:highlight>
                  <a:srgbClr val="000000"/>
                </a:highlight>
                <a:latin typeface="M+ 1m regular" panose="020B0509020203020207" pitchFamily="49" charset="-128"/>
                <a:ea typeface="M+ 1m regular" panose="020B0509020203020207" pitchFamily="49" charset="-128"/>
              </a:rPr>
              <a:t>pthread_cond_t</a:t>
            </a:r>
            <a:r>
              <a:rPr lang="en-US" sz="2000" dirty="0">
                <a:solidFill>
                  <a:srgbClr val="8DA6CE"/>
                </a:solidFill>
                <a:highlight>
                  <a:srgbClr val="000000"/>
                </a:highlight>
                <a:latin typeface="M+ 1m regular" panose="020B0509020203020207" pitchFamily="49" charset="-128"/>
                <a:ea typeface="M+ 1m regular" panose="020B0509020203020207" pitchFamily="49" charset="-128"/>
              </a:rPr>
              <a:t> cv = PTHREAD_COND_INITIALIZER;</a:t>
            </a:r>
          </a:p>
          <a:p>
            <a:r>
              <a:rPr lang="en-US" dirty="0"/>
              <a:t>A thread can wait on a condition variable by calling</a:t>
            </a:r>
          </a:p>
          <a:p>
            <a:pPr marL="268288" lvl="4" indent="0">
              <a:spcBef>
                <a:spcPts val="300"/>
              </a:spcBef>
              <a:buNone/>
            </a:pPr>
            <a:r>
              <a:rPr lang="en-US" sz="2000" dirty="0" err="1">
                <a:solidFill>
                  <a:srgbClr val="8DA6CE"/>
                </a:solidFill>
                <a:highlight>
                  <a:srgbClr val="000000"/>
                </a:highlight>
                <a:latin typeface="M+ 1m regular" panose="020B0509020203020207" pitchFamily="49" charset="-128"/>
                <a:ea typeface="M+ 1m regular" panose="020B0509020203020207" pitchFamily="49" charset="-128"/>
              </a:rPr>
              <a:t>pthread_cond_wait</a:t>
            </a:r>
            <a:r>
              <a:rPr lang="en-US" sz="2000" dirty="0">
                <a:solidFill>
                  <a:srgbClr val="8DA6CE"/>
                </a:solidFill>
                <a:highlight>
                  <a:srgbClr val="000000"/>
                </a:highlight>
                <a:latin typeface="M+ 1m regular" panose="020B0509020203020207" pitchFamily="49" charset="-128"/>
                <a:ea typeface="M+ 1m regular" panose="020B0509020203020207" pitchFamily="49" charset="-128"/>
              </a:rPr>
              <a:t>(</a:t>
            </a:r>
            <a:r>
              <a:rPr lang="en-US" sz="2000" dirty="0" err="1">
                <a:solidFill>
                  <a:srgbClr val="8DA6CE"/>
                </a:solidFill>
                <a:highlight>
                  <a:srgbClr val="000000"/>
                </a:highlight>
                <a:latin typeface="M+ 1m regular" panose="020B0509020203020207" pitchFamily="49" charset="-128"/>
                <a:ea typeface="M+ 1m regular" panose="020B0509020203020207" pitchFamily="49" charset="-128"/>
              </a:rPr>
              <a:t>pthread_cond_t</a:t>
            </a:r>
            <a:r>
              <a:rPr lang="en-US" sz="2000" dirty="0">
                <a:solidFill>
                  <a:srgbClr val="8DA6CE"/>
                </a:solidFill>
                <a:highlight>
                  <a:srgbClr val="000000"/>
                </a:highlight>
                <a:latin typeface="M+ 1m regular" panose="020B0509020203020207" pitchFamily="49" charset="-128"/>
                <a:ea typeface="M+ 1m regular" panose="020B0509020203020207" pitchFamily="49" charset="-128"/>
              </a:rPr>
              <a:t> *c, </a:t>
            </a:r>
            <a:r>
              <a:rPr lang="en-US" sz="2000" dirty="0" err="1">
                <a:solidFill>
                  <a:srgbClr val="8DA6CE"/>
                </a:solidFill>
                <a:highlight>
                  <a:srgbClr val="000000"/>
                </a:highlight>
                <a:latin typeface="M+ 1m regular" panose="020B0509020203020207" pitchFamily="49" charset="-128"/>
                <a:ea typeface="M+ 1m regular" panose="020B0509020203020207" pitchFamily="49" charset="-128"/>
              </a:rPr>
              <a:t>pthread_mutex_t</a:t>
            </a:r>
            <a:r>
              <a:rPr lang="en-US" sz="2000" dirty="0">
                <a:solidFill>
                  <a:srgbClr val="8DA6CE"/>
                </a:solidFill>
                <a:highlight>
                  <a:srgbClr val="000000"/>
                </a:highlight>
                <a:latin typeface="M+ 1m regular" panose="020B0509020203020207" pitchFamily="49" charset="-128"/>
                <a:ea typeface="M+ 1m regular" panose="020B0509020203020207" pitchFamily="49" charset="-128"/>
              </a:rPr>
              <a:t> *m);</a:t>
            </a:r>
          </a:p>
          <a:p>
            <a:pPr marL="266612" lvl="4" indent="-266612">
              <a:lnSpc>
                <a:spcPct val="100000"/>
              </a:lnSpc>
              <a:spcBef>
                <a:spcPts val="1800"/>
              </a:spcBef>
              <a:buClr>
                <a:schemeClr val="accent2"/>
              </a:buClr>
              <a:buSzPct val="100000"/>
              <a:buFont typeface="Wingdings" panose="05000000000000000000" pitchFamily="2" charset="2"/>
              <a:buChar char="§"/>
              <a:tabLst/>
            </a:pPr>
            <a:r>
              <a:rPr lang="en-US" sz="2400" dirty="0">
                <a:latin typeface="+mn-lt"/>
              </a:rPr>
              <a:t>A thread can signal on a condition variable by calling</a:t>
            </a:r>
          </a:p>
          <a:p>
            <a:pPr marL="268288" lvl="4" indent="0">
              <a:spcBef>
                <a:spcPts val="300"/>
              </a:spcBef>
              <a:buNone/>
            </a:pPr>
            <a:r>
              <a:rPr lang="en-US" sz="2000" dirty="0" err="1">
                <a:solidFill>
                  <a:srgbClr val="8DA6CE"/>
                </a:solidFill>
                <a:highlight>
                  <a:srgbClr val="000000"/>
                </a:highlight>
                <a:latin typeface="M+ 1m regular" panose="020B0509020203020207" pitchFamily="49" charset="-128"/>
                <a:ea typeface="M+ 1m regular" panose="020B0509020203020207" pitchFamily="49" charset="-128"/>
              </a:rPr>
              <a:t>pthread_cond_signal</a:t>
            </a:r>
            <a:r>
              <a:rPr lang="en-US" sz="2000" dirty="0">
                <a:solidFill>
                  <a:srgbClr val="8DA6CE"/>
                </a:solidFill>
                <a:highlight>
                  <a:srgbClr val="000000"/>
                </a:highlight>
                <a:latin typeface="M+ 1m regular" panose="020B0509020203020207" pitchFamily="49" charset="-128"/>
                <a:ea typeface="M+ 1m regular" panose="020B0509020203020207" pitchFamily="49" charset="-128"/>
              </a:rPr>
              <a:t>(</a:t>
            </a:r>
            <a:r>
              <a:rPr lang="en-US" sz="2000" dirty="0" err="1">
                <a:solidFill>
                  <a:srgbClr val="8DA6CE"/>
                </a:solidFill>
                <a:highlight>
                  <a:srgbClr val="000000"/>
                </a:highlight>
                <a:latin typeface="M+ 1m regular" panose="020B0509020203020207" pitchFamily="49" charset="-128"/>
                <a:ea typeface="M+ 1m regular" panose="020B0509020203020207" pitchFamily="49" charset="-128"/>
              </a:rPr>
              <a:t>pthread_cond_t</a:t>
            </a:r>
            <a:r>
              <a:rPr lang="en-US" sz="2000" dirty="0">
                <a:solidFill>
                  <a:srgbClr val="8DA6CE"/>
                </a:solidFill>
                <a:highlight>
                  <a:srgbClr val="000000"/>
                </a:highlight>
                <a:latin typeface="M+ 1m regular" panose="020B0509020203020207" pitchFamily="49" charset="-128"/>
                <a:ea typeface="M+ 1m regular" panose="020B0509020203020207" pitchFamily="49" charset="-128"/>
              </a:rPr>
              <a:t> *c);</a:t>
            </a:r>
          </a:p>
        </p:txBody>
      </p:sp>
      <p:sp>
        <p:nvSpPr>
          <p:cNvPr id="4" name="Text Placeholder 3">
            <a:extLst>
              <a:ext uri="{FF2B5EF4-FFF2-40B4-BE49-F238E27FC236}">
                <a16:creationId xmlns:a16="http://schemas.microsoft.com/office/drawing/2014/main" id="{5F20AEFA-9B11-DC4C-9667-8667161AA511}"/>
              </a:ext>
            </a:extLst>
          </p:cNvPr>
          <p:cNvSpPr>
            <a:spLocks noGrp="1"/>
          </p:cNvSpPr>
          <p:nvPr>
            <p:ph type="body" sz="quarter" idx="11"/>
          </p:nvPr>
        </p:nvSpPr>
        <p:spPr/>
        <p:txBody>
          <a:bodyPr/>
          <a:lstStyle/>
          <a:p>
            <a:endParaRPr lang="en-US"/>
          </a:p>
        </p:txBody>
      </p:sp>
      <p:sp>
        <p:nvSpPr>
          <p:cNvPr id="6" name="TextBox 5">
            <a:extLst>
              <a:ext uri="{FF2B5EF4-FFF2-40B4-BE49-F238E27FC236}">
                <a16:creationId xmlns:a16="http://schemas.microsoft.com/office/drawing/2014/main" id="{EB8861C6-0DD4-9E40-BDE1-8CDB53C35FB3}"/>
              </a:ext>
            </a:extLst>
          </p:cNvPr>
          <p:cNvSpPr txBox="1"/>
          <p:nvPr/>
        </p:nvSpPr>
        <p:spPr>
          <a:xfrm>
            <a:off x="431798" y="5566370"/>
            <a:ext cx="8280402" cy="923330"/>
          </a:xfrm>
          <a:prstGeom prst="rect">
            <a:avLst/>
          </a:prstGeom>
          <a:solidFill>
            <a:schemeClr val="bg1">
              <a:lumMod val="85000"/>
            </a:schemeClr>
          </a:solidFill>
          <a:ln>
            <a:noFill/>
          </a:ln>
        </p:spPr>
        <p:txBody>
          <a:bodyPr wrap="square" rtlCol="0">
            <a:spAutoFit/>
          </a:bodyPr>
          <a:lstStyle/>
          <a:p>
            <a:pPr marL="50800" indent="-50800" algn="l"/>
            <a:r>
              <a:rPr lang="en-US" baseline="30000" dirty="0">
                <a:latin typeface="Myriad Pro Light Condensed" panose="020B0406030403020204" pitchFamily="34" charset="0"/>
              </a:rPr>
              <a:t>1</a:t>
            </a:r>
            <a:r>
              <a:rPr lang="en-US" dirty="0">
                <a:latin typeface="Myriad Pro Light Condensed" panose="020B0406030403020204" pitchFamily="34" charset="0"/>
              </a:rPr>
              <a:t>The Portable Operating System Interface (POSIX) is a family of standards specified by the IEEE Computer Society for maintaining compatibility between operating systems. POSIX defines the application programming interface (API), along with command line shells and utility interfaces, for software compatibility with variants of Unix and other operating systems.</a:t>
            </a:r>
          </a:p>
        </p:txBody>
      </p:sp>
    </p:spTree>
    <p:extLst>
      <p:ext uri="{BB962C8B-B14F-4D97-AF65-F5344CB8AC3E}">
        <p14:creationId xmlns:p14="http://schemas.microsoft.com/office/powerpoint/2010/main" val="8275703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D96D-F045-1C49-9F68-7BB2DE818AB3}"/>
              </a:ext>
            </a:extLst>
          </p:cNvPr>
          <p:cNvSpPr>
            <a:spLocks noGrp="1"/>
          </p:cNvSpPr>
          <p:nvPr>
            <p:ph type="title"/>
          </p:nvPr>
        </p:nvSpPr>
        <p:spPr/>
        <p:txBody>
          <a:bodyPr/>
          <a:lstStyle/>
          <a:p>
            <a:r>
              <a:rPr lang="en-US" dirty="0"/>
              <a:t>The semantics of </a:t>
            </a:r>
            <a:r>
              <a:rPr lang="en-US" sz="4000" dirty="0">
                <a:solidFill>
                  <a:srgbClr val="0432FF"/>
                </a:solidFill>
                <a:latin typeface="M+ 1m regular" panose="020B0509020203020207" pitchFamily="49" charset="-128"/>
                <a:ea typeface="M+ 1m regular" panose="020B0509020203020207" pitchFamily="49" charset="-128"/>
              </a:rPr>
              <a:t>wait()</a:t>
            </a:r>
            <a:r>
              <a:rPr lang="en-US" dirty="0"/>
              <a:t> and </a:t>
            </a:r>
            <a:r>
              <a:rPr lang="en-US" sz="4000" dirty="0">
                <a:solidFill>
                  <a:srgbClr val="0432FF"/>
                </a:solidFill>
                <a:latin typeface="M+ 1m regular" panose="020B0509020203020207" pitchFamily="49" charset="-128"/>
                <a:ea typeface="M+ 1m regular" panose="020B0509020203020207" pitchFamily="49" charset="-128"/>
              </a:rPr>
              <a:t>signal()</a:t>
            </a:r>
          </a:p>
        </p:txBody>
      </p:sp>
      <p:sp>
        <p:nvSpPr>
          <p:cNvPr id="3" name="Content Placeholder 2">
            <a:extLst>
              <a:ext uri="{FF2B5EF4-FFF2-40B4-BE49-F238E27FC236}">
                <a16:creationId xmlns:a16="http://schemas.microsoft.com/office/drawing/2014/main" id="{2BCE48DB-E5E9-824B-9ACF-962A8A629C16}"/>
              </a:ext>
            </a:extLst>
          </p:cNvPr>
          <p:cNvSpPr>
            <a:spLocks noGrp="1"/>
          </p:cNvSpPr>
          <p:nvPr>
            <p:ph sz="quarter" idx="10"/>
          </p:nvPr>
        </p:nvSpPr>
        <p:spPr/>
        <p:txBody>
          <a:bodyPr/>
          <a:lstStyle/>
          <a:p>
            <a:r>
              <a:rPr lang="en-US" dirty="0"/>
              <a:t>You may have noticed that </a:t>
            </a:r>
            <a:r>
              <a:rPr lang="en-US" sz="2000" dirty="0">
                <a:solidFill>
                  <a:srgbClr val="0432FF"/>
                </a:solidFill>
                <a:latin typeface="M+ 1m regular" panose="020B0509020203020207" pitchFamily="49" charset="-128"/>
                <a:ea typeface="M+ 1m regular" panose="020B0509020203020207" pitchFamily="49" charset="-128"/>
              </a:rPr>
              <a:t>wait()</a:t>
            </a:r>
            <a:r>
              <a:rPr lang="en-US" dirty="0"/>
              <a:t> also takes a </a:t>
            </a:r>
            <a:r>
              <a:rPr lang="en-US" i="1" dirty="0"/>
              <a:t>mutex</a:t>
            </a:r>
            <a:r>
              <a:rPr lang="en-US" dirty="0"/>
              <a:t> as a parameter.</a:t>
            </a:r>
          </a:p>
          <a:p>
            <a:pPr lvl="1"/>
            <a:r>
              <a:rPr lang="en-US" dirty="0"/>
              <a:t>It assumes that the calling thread holds this mutex at the point of call.</a:t>
            </a:r>
          </a:p>
          <a:p>
            <a:pPr lvl="1"/>
            <a:r>
              <a:rPr lang="en-US" dirty="0"/>
              <a:t>The responsibility of </a:t>
            </a:r>
            <a:r>
              <a:rPr lang="en-US" sz="2000" dirty="0">
                <a:solidFill>
                  <a:srgbClr val="0432FF"/>
                </a:solidFill>
                <a:latin typeface="M+ 1m regular" panose="020B0509020203020207" pitchFamily="49" charset="-128"/>
                <a:ea typeface="M+ 1m regular" panose="020B0509020203020207" pitchFamily="49" charset="-128"/>
              </a:rPr>
              <a:t>wait()</a:t>
            </a:r>
            <a:r>
              <a:rPr lang="en-US" dirty="0"/>
              <a:t> is to release the lock and put the calling thread to sleep (atomically).</a:t>
            </a:r>
          </a:p>
          <a:p>
            <a:pPr lvl="1"/>
            <a:r>
              <a:rPr lang="en-US" dirty="0"/>
              <a:t>Releasing the lock is mandatory to enable some other thread  to change the state, make the condition true and then </a:t>
            </a:r>
            <a:r>
              <a:rPr lang="en-US" sz="2000" dirty="0">
                <a:solidFill>
                  <a:srgbClr val="0432FF"/>
                </a:solidFill>
                <a:latin typeface="M+ 1m regular" panose="020B0509020203020207" pitchFamily="49" charset="-128"/>
                <a:ea typeface="M+ 1m regular" panose="020B0509020203020207" pitchFamily="49" charset="-128"/>
              </a:rPr>
              <a:t>signal()</a:t>
            </a:r>
            <a:r>
              <a:rPr lang="en-US" dirty="0"/>
              <a:t> on it.</a:t>
            </a:r>
          </a:p>
          <a:p>
            <a:pPr lvl="1"/>
            <a:r>
              <a:rPr lang="en-US" dirty="0"/>
              <a:t>After some other thread’s signal, </a:t>
            </a:r>
            <a:r>
              <a:rPr lang="en-US" sz="2000" dirty="0">
                <a:solidFill>
                  <a:srgbClr val="0432FF"/>
                </a:solidFill>
                <a:latin typeface="M+ 1m regular" panose="020B0509020203020207" pitchFamily="49" charset="-128"/>
                <a:ea typeface="M+ 1m regular" panose="020B0509020203020207" pitchFamily="49" charset="-128"/>
              </a:rPr>
              <a:t>wait()</a:t>
            </a:r>
            <a:r>
              <a:rPr lang="en-US" dirty="0"/>
              <a:t> will re-acquire the lock before waking up the thread and returning to the caller. </a:t>
            </a:r>
          </a:p>
          <a:p>
            <a:pPr lvl="1"/>
            <a:r>
              <a:rPr lang="en-US" dirty="0"/>
              <a:t>This complexity is required to prevent certain race conditions from occurring when a thread is trying to put itself to sleep. </a:t>
            </a:r>
          </a:p>
          <a:p>
            <a:pPr lvl="1"/>
            <a:r>
              <a:rPr lang="en-US" dirty="0"/>
              <a:t>Let's take a look at an attempt at solving the “join problem” to understand this better.</a:t>
            </a:r>
          </a:p>
          <a:p>
            <a:endParaRPr lang="en-US" dirty="0"/>
          </a:p>
        </p:txBody>
      </p:sp>
      <p:sp>
        <p:nvSpPr>
          <p:cNvPr id="4" name="Text Placeholder 3">
            <a:extLst>
              <a:ext uri="{FF2B5EF4-FFF2-40B4-BE49-F238E27FC236}">
                <a16:creationId xmlns:a16="http://schemas.microsoft.com/office/drawing/2014/main" id="{69F6FF0D-F4A7-AB4C-A9C5-082828B9FEE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309296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MC504-2018s2-v08">
  <a:themeElements>
    <a:clrScheme name="Bright colors">
      <a:dk1>
        <a:srgbClr val="000000"/>
      </a:dk1>
      <a:lt1>
        <a:srgbClr val="FFFFFF"/>
      </a:lt1>
      <a:dk2>
        <a:srgbClr val="444D26"/>
      </a:dk2>
      <a:lt2>
        <a:srgbClr val="FEFAC9"/>
      </a:lt2>
      <a:accent1>
        <a:srgbClr val="49B3E8"/>
      </a:accent1>
      <a:accent2>
        <a:srgbClr val="FFB300"/>
      </a:accent2>
      <a:accent3>
        <a:srgbClr val="FA5500"/>
      </a:accent3>
      <a:accent4>
        <a:srgbClr val="00C070"/>
      </a:accent4>
      <a:accent5>
        <a:srgbClr val="FF9300"/>
      </a:accent5>
      <a:accent6>
        <a:srgbClr val="7980FF"/>
      </a:accent6>
      <a:hlink>
        <a:srgbClr val="9437FF"/>
      </a:hlink>
      <a:folHlink>
        <a:srgbClr val="7F6F6F"/>
      </a:folHlink>
    </a:clrScheme>
    <a:fontScheme name="Myriad Pro">
      <a:majorFont>
        <a:latin typeface="Myriad Pro SemiCondensed"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Myriad Pro Light SemiCondensed"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C504-2018s2-v08" id="{A98C49BE-292C-0642-96CC-117A2EB99740}" vid="{3EC68575-AA14-E141-B228-EE43D76BF9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MC504-2018s2-v08</Template>
  <TotalTime>1867</TotalTime>
  <Words>2848</Words>
  <Application>Microsoft Macintosh PowerPoint</Application>
  <PresentationFormat>On-screen Show (4:3)</PresentationFormat>
  <Paragraphs>762</Paragraphs>
  <Slides>30</Slides>
  <Notes>1</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30</vt:i4>
      </vt:variant>
    </vt:vector>
  </HeadingPairs>
  <TitlesOfParts>
    <vt:vector size="51" baseType="lpstr">
      <vt:lpstr>M+ 1m light</vt:lpstr>
      <vt:lpstr>M+ 1m regular</vt:lpstr>
      <vt:lpstr>Arial</vt:lpstr>
      <vt:lpstr>Avenir Next Condensed</vt:lpstr>
      <vt:lpstr>Calibri</vt:lpstr>
      <vt:lpstr>Cambria</vt:lpstr>
      <vt:lpstr>Courier Condensed</vt:lpstr>
      <vt:lpstr>Fira Sans Compressed Book</vt:lpstr>
      <vt:lpstr>Fira Sans Condensed Book</vt:lpstr>
      <vt:lpstr>Fira Sans Condensed Light</vt:lpstr>
      <vt:lpstr>Inconsolata</vt:lpstr>
      <vt:lpstr>Latin Modern Mono Light Cond 10</vt:lpstr>
      <vt:lpstr>LM Mono Light Cond 10</vt:lpstr>
      <vt:lpstr>Myriad Pro Condensed</vt:lpstr>
      <vt:lpstr>Myriad Pro Light Condensed</vt:lpstr>
      <vt:lpstr>Myriad Pro Light SemiCondensed</vt:lpstr>
      <vt:lpstr>Myriad Pro SemiCondensed</vt:lpstr>
      <vt:lpstr>Roboto Condensed Light</vt:lpstr>
      <vt:lpstr>Wingdings</vt:lpstr>
      <vt:lpstr>Wingdings 3</vt:lpstr>
      <vt:lpstr>MC504-2018s2-v08</vt:lpstr>
      <vt:lpstr>Condition Variables</vt:lpstr>
      <vt:lpstr>Waiting for a condition to hold</vt:lpstr>
      <vt:lpstr>How would a parent thread wait for its child?</vt:lpstr>
      <vt:lpstr>Trying to use a shared variable</vt:lpstr>
      <vt:lpstr>Does the shared variable solve the problem?</vt:lpstr>
      <vt:lpstr>How to wait for a condition?</vt:lpstr>
      <vt:lpstr>Condition Variables</vt:lpstr>
      <vt:lpstr>POSIX1 Operations on Condition Variables</vt:lpstr>
      <vt:lpstr>The semantics of wait() and signal()</vt:lpstr>
      <vt:lpstr>Trying to solve the “join problem” using a condition variable</vt:lpstr>
      <vt:lpstr>Trying to solve the “join problem” using a condition variable</vt:lpstr>
      <vt:lpstr>Trying to solve the “join problem” using a condition variable</vt:lpstr>
      <vt:lpstr>Analyzing the proposed solution to the “join problem”</vt:lpstr>
      <vt:lpstr>Trying to get rid of done</vt:lpstr>
      <vt:lpstr>Trying to get rid of mutex</vt:lpstr>
      <vt:lpstr>Unfortunately, there is still one bug…</vt:lpstr>
      <vt:lpstr>The producer/consumer or bounded buffer problem</vt:lpstr>
      <vt:lpstr>The put() and get() functions</vt:lpstr>
      <vt:lpstr>The producer and consumer threads (version 1)</vt:lpstr>
      <vt:lpstr>Unfortunately, version 1 does not work…</vt:lpstr>
      <vt:lpstr>The producer and consumer threads (version 2)</vt:lpstr>
      <vt:lpstr>Thread trace of version 2 with 2 consumers</vt:lpstr>
      <vt:lpstr>What went wrong in version 2 and how to fix it?</vt:lpstr>
      <vt:lpstr>The producer and consumer threads (version 3)</vt:lpstr>
      <vt:lpstr>Thread trace of version 3 with 2 consumers</vt:lpstr>
      <vt:lpstr>What went wrong in version 3 and how to fix it?</vt:lpstr>
      <vt:lpstr>The producer and consumer threads (version 4)</vt:lpstr>
      <vt:lpstr>The Final Producer/Consumer Solution</vt:lpstr>
      <vt:lpstr>The producer and consumer threads (final version)</vt:lpstr>
      <vt:lpstr>Covering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 Variables</dc:title>
  <dc:creator>Arthur Catto</dc:creator>
  <cp:lastModifiedBy>Arthur Catto</cp:lastModifiedBy>
  <cp:revision>66</cp:revision>
  <dcterms:created xsi:type="dcterms:W3CDTF">2018-10-09T22:54:10Z</dcterms:created>
  <dcterms:modified xsi:type="dcterms:W3CDTF">2018-10-15T23:02:12Z</dcterms:modified>
</cp:coreProperties>
</file>