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73"/>
  </p:normalViewPr>
  <p:slideViewPr>
    <p:cSldViewPr snapToGrid="0" snapToObjects="1" showGuides="1">
      <p:cViewPr varScale="1">
        <p:scale>
          <a:sx n="155" d="100"/>
          <a:sy n="155" d="100"/>
        </p:scale>
        <p:origin x="888" y="176"/>
      </p:cViewPr>
      <p:guideLst>
        <p:guide orient="horz" pos="1593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483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8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7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2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58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2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A0C7-03E8-4E46-97F9-D857582C5948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5364-12DB-1644-A198-F6A697BD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2357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28683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3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5964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7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01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69413-02D5-E940-9D9D-18DA781AE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2C0FF-BBF5-3E4E-B1DD-34045CE520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7DBF7B-BCA7-8D49-A738-0B208B6FB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455527" cy="276999"/>
          </a:xfrm>
        </p:spPr>
        <p:txBody>
          <a:bodyPr/>
          <a:lstStyle/>
          <a:p>
            <a:r>
              <a:rPr lang="en-US" dirty="0"/>
              <a:t>15 de </a:t>
            </a:r>
            <a:r>
              <a:rPr lang="en-US" dirty="0" err="1"/>
              <a:t>outubro</a:t>
            </a:r>
            <a:r>
              <a:rPr lang="en-US" dirty="0"/>
              <a:t> de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5732C4-57F1-9447-AF23-6773EB2D3F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7591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D988-CAD5-A540-BEDA-9DF1B450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trace: parent waiting for child (case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FBA7-7487-3141-978D-DCC3B76014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465630"/>
            <a:ext cx="2144346" cy="5040312"/>
          </a:xfrm>
        </p:spPr>
        <p:txBody>
          <a:bodyPr/>
          <a:lstStyle/>
          <a:p>
            <a:r>
              <a:rPr lang="en-US" spc="-20" dirty="0"/>
              <a:t>In this case, we assume that the parent thread is interrupted just after having created the child.</a:t>
            </a:r>
          </a:p>
          <a:p>
            <a:r>
              <a:rPr lang="en-US" spc="-20" dirty="0"/>
              <a:t>Thus, the child calls </a:t>
            </a:r>
            <a:r>
              <a:rPr lang="en-US" spc="-20" dirty="0" err="1">
                <a:solidFill>
                  <a:srgbClr val="0432FF"/>
                </a:solidFill>
                <a:latin typeface="+mj-lt"/>
              </a:rPr>
              <a:t>sem_post</a:t>
            </a:r>
            <a:r>
              <a:rPr lang="en-US" spc="-20" dirty="0">
                <a:solidFill>
                  <a:srgbClr val="0432FF"/>
                </a:solidFill>
                <a:latin typeface="+mj-lt"/>
              </a:rPr>
              <a:t>()</a:t>
            </a:r>
            <a:r>
              <a:rPr lang="en-US" spc="-20" dirty="0"/>
              <a:t> before the parent calls </a:t>
            </a:r>
            <a:r>
              <a:rPr lang="en-US" spc="-20" dirty="0" err="1">
                <a:solidFill>
                  <a:srgbClr val="0432FF"/>
                </a:solidFill>
                <a:latin typeface="+mj-lt"/>
              </a:rPr>
              <a:t>sem_wait</a:t>
            </a:r>
            <a:r>
              <a:rPr lang="en-US" spc="-20" dirty="0">
                <a:solidFill>
                  <a:srgbClr val="0432FF"/>
                </a:solidFill>
                <a:latin typeface="+mj-lt"/>
              </a:rPr>
              <a:t>()</a:t>
            </a:r>
            <a:r>
              <a:rPr lang="en-US" spc="-2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C5196A-194C-EA4D-9493-88161E3E0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4BBDED1-F6AF-AE47-8366-CD395CC26CC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74319645"/>
              </p:ext>
            </p:extLst>
          </p:nvPr>
        </p:nvGraphicFramePr>
        <p:xfrm>
          <a:off x="2683236" y="1465630"/>
          <a:ext cx="6028964" cy="4144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325">
                  <a:extLst>
                    <a:ext uri="{9D8B030D-6E8A-4147-A177-3AD203B41FA5}">
                      <a16:colId xmlns:a16="http://schemas.microsoft.com/office/drawing/2014/main" val="4006955622"/>
                    </a:ext>
                  </a:extLst>
                </a:gridCol>
                <a:gridCol w="2008750">
                  <a:extLst>
                    <a:ext uri="{9D8B030D-6E8A-4147-A177-3AD203B41FA5}">
                      <a16:colId xmlns:a16="http://schemas.microsoft.com/office/drawing/2014/main" val="4242067544"/>
                    </a:ext>
                  </a:extLst>
                </a:gridCol>
                <a:gridCol w="718113">
                  <a:extLst>
                    <a:ext uri="{9D8B030D-6E8A-4147-A177-3AD203B41FA5}">
                      <a16:colId xmlns:a16="http://schemas.microsoft.com/office/drawing/2014/main" val="2087088722"/>
                    </a:ext>
                  </a:extLst>
                </a:gridCol>
                <a:gridCol w="2070663">
                  <a:extLst>
                    <a:ext uri="{9D8B030D-6E8A-4147-A177-3AD203B41FA5}">
                      <a16:colId xmlns:a16="http://schemas.microsoft.com/office/drawing/2014/main" val="1188901793"/>
                    </a:ext>
                  </a:extLst>
                </a:gridCol>
                <a:gridCol w="718113">
                  <a:extLst>
                    <a:ext uri="{9D8B030D-6E8A-4147-A177-3AD203B41FA5}">
                      <a16:colId xmlns:a16="http://schemas.microsoft.com/office/drawing/2014/main" val="4141406956"/>
                    </a:ext>
                  </a:extLst>
                </a:gridCol>
              </a:tblGrid>
              <a:tr h="1619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Parent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State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Child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State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3688178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create Child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Child exists; is runnable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201975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Interrupt: Switch </a:t>
                      </a:r>
                      <a:r>
                        <a:rPr lang="en-US" sz="2000" b="0" i="1" u="none" strike="noStrike" dirty="0">
                          <a:effectLst/>
                          <a:latin typeface="Myriad Pro Light Condensed" panose="020B0406030403020204" pitchFamily="34" charset="0"/>
                        </a:rPr>
                        <a:t>→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Child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child runs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453923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2000" b="0" i="0" u="none" strike="noStrike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</a:rPr>
                        <a:t>sem_post</a:t>
                      </a:r>
                      <a:r>
                        <a:rPr lang="en-US" sz="2000" b="0" i="0" u="none" strike="noStrike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</a:rPr>
                        <a:t>()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652216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increment 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endParaRPr lang="en-US" sz="2000" b="0" i="0" u="none" strike="noStrike" kern="1200" dirty="0">
                        <a:solidFill>
                          <a:srgbClr val="0432FF"/>
                        </a:solidFill>
                        <a:effectLst/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7945263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wake nobody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333644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20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returns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055874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parent runs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Interrupt: Switch </a:t>
                      </a:r>
                      <a:r>
                        <a:rPr lang="en-US" sz="2000" b="0" i="1" u="none" strike="noStrike" dirty="0">
                          <a:effectLst/>
                          <a:latin typeface="Myriad Pro Light Condensed" panose="020B0406030403020204" pitchFamily="34" charset="0"/>
                        </a:rPr>
                        <a:t>→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Parent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677527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20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11102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decrement 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endParaRPr lang="en-US" sz="2000" b="0" i="0" u="none" strike="noStrike" kern="1200" dirty="0">
                        <a:solidFill>
                          <a:srgbClr val="0432FF"/>
                        </a:solidFill>
                        <a:effectLst/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47720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(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20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&gt; 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) </a:t>
                      </a:r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→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awake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60979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8AD9885-A698-CC4E-AEEB-C7DC558D5632}"/>
              </a:ext>
            </a:extLst>
          </p:cNvPr>
          <p:cNvSpPr/>
          <p:nvPr/>
        </p:nvSpPr>
        <p:spPr>
          <a:xfrm>
            <a:off x="2576146" y="4079631"/>
            <a:ext cx="6567854" cy="241006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235F0B-4321-8648-B4AA-A350E85455C7}"/>
              </a:ext>
            </a:extLst>
          </p:cNvPr>
          <p:cNvSpPr/>
          <p:nvPr/>
        </p:nvSpPr>
        <p:spPr>
          <a:xfrm>
            <a:off x="2576146" y="2250831"/>
            <a:ext cx="6567854" cy="423887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534AE-7B54-6144-A02A-EBAF13FC6F32}"/>
              </a:ext>
            </a:extLst>
          </p:cNvPr>
          <p:cNvSpPr/>
          <p:nvPr/>
        </p:nvSpPr>
        <p:spPr>
          <a:xfrm>
            <a:off x="2576146" y="1809751"/>
            <a:ext cx="6567854" cy="467994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B2456-8EEA-7046-ACA4-4C05DECC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464287"/>
            <a:ext cx="6032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7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3B0E88-1841-7B42-9B97-B1D2E5A462BF}"/>
              </a:ext>
            </a:extLst>
          </p:cNvPr>
          <p:cNvSpPr/>
          <p:nvPr/>
        </p:nvSpPr>
        <p:spPr>
          <a:xfrm>
            <a:off x="684213" y="2795652"/>
            <a:ext cx="8027987" cy="234784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E28269-83CF-A846-976D-AD377EE1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Producer / Consumer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440445-5784-944A-81F6-10B6F6C6F0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case we will use what is called a </a:t>
            </a:r>
            <a:r>
              <a:rPr lang="en-US" i="1" dirty="0">
                <a:latin typeface="+mj-lt"/>
              </a:rPr>
              <a:t>counting semaphore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We will introduce two semaphores,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empty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full</a:t>
            </a:r>
            <a:r>
              <a:rPr lang="en-US" dirty="0"/>
              <a:t>, that the threads will </a:t>
            </a:r>
            <a:r>
              <a:rPr lang="en-US" spc="-20" dirty="0"/>
              <a:t>use to indicate that a buffer entry has been emptied or filled, respectively.</a:t>
            </a:r>
          </a:p>
          <a:p>
            <a:pPr lvl="5" indent="-265113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empty;</a:t>
            </a:r>
          </a:p>
          <a:p>
            <a:pPr lvl="5" indent="-265113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full;</a:t>
            </a:r>
          </a:p>
          <a:p>
            <a:pPr lvl="5" indent="-265113">
              <a:buClr>
                <a:schemeClr val="bg1">
                  <a:lumMod val="75000"/>
                </a:schemeClr>
              </a:buClr>
            </a:pP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 indent="-265113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main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argc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argv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[]) {</a:t>
            </a:r>
          </a:p>
          <a:p>
            <a:pPr lvl="5" indent="-26511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...</a:t>
            </a:r>
          </a:p>
          <a:p>
            <a:pPr lvl="5" indent="-26511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MAX);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MAX buffers are empty to begin with...</a:t>
            </a:r>
          </a:p>
          <a:p>
            <a:pPr lvl="5" indent="-26511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    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... and 0 are full</a:t>
            </a:r>
          </a:p>
          <a:p>
            <a:pPr lvl="5" indent="-26511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...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endParaRPr lang="en-US" spc="-2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8CDA26-A831-8E4F-8505-A9790DD92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47DC4-1266-FA43-973C-AA5718FA14D3}"/>
              </a:ext>
            </a:extLst>
          </p:cNvPr>
          <p:cNvSpPr/>
          <p:nvPr/>
        </p:nvSpPr>
        <p:spPr>
          <a:xfrm>
            <a:off x="684213" y="2154099"/>
            <a:ext cx="8027987" cy="406413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27A4-38A2-F246-A593-F6EF1E74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put()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get()</a:t>
            </a:r>
            <a:r>
              <a:rPr lang="en-US" dirty="0"/>
              <a:t> routines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C33D05-E083-A64D-AC9C-D096019ECF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These are essentially the same routines we designed for our solution using condition variables.</a:t>
            </a:r>
          </a:p>
          <a:p>
            <a:pPr lvl="5" indent="-261938"/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buffer[MAX];</a:t>
            </a:r>
          </a:p>
          <a:p>
            <a:pPr lvl="5" indent="-261938"/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fill 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lvl="5" indent="-261938"/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use 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lvl="5" indent="-261938"/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 indent="-261938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put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value) {</a:t>
            </a:r>
          </a:p>
          <a:p>
            <a:pPr lvl="5" indent="-261938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buffer[fill] = value;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f1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 indent="-261938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fill = (fill +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% MAX;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f2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 indent="-261938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 lvl="5" indent="-261938"/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 indent="-261938"/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get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  <a:endParaRPr lang="en-US" sz="2000" dirty="0">
              <a:solidFill>
                <a:srgbClr val="FBDE2D"/>
              </a:solidFill>
              <a:latin typeface="Latin Modern Mono Light Cond 10" pitchFamily="49" charset="77"/>
            </a:endParaRPr>
          </a:p>
          <a:p>
            <a:pPr lvl="5" indent="-261938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    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buffer[use];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g1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 indent="-261938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   use = (use +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% MAX;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g2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 indent="-261938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    return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lvl="5" indent="-261938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  <a:endParaRPr lang="en-US" sz="2000" dirty="0">
              <a:solidFill>
                <a:srgbClr val="FBDE2D"/>
              </a:solidFill>
              <a:latin typeface="Latin Modern Mono Light Cond 1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F5ADC-4311-774A-A31E-F19842070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27A4-38A2-F246-A593-F6EF1E74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0432FF"/>
                </a:solidFill>
              </a:rPr>
              <a:t>full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empty</a:t>
            </a:r>
            <a:r>
              <a:rPr lang="en-US" dirty="0"/>
              <a:t> semaphores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C33D05-E083-A64D-AC9C-D096019ECF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449388"/>
            <a:ext cx="4773246" cy="5040312"/>
          </a:xfrm>
          <a:solidFill>
            <a:schemeClr val="tx1"/>
          </a:solidFill>
        </p:spPr>
        <p:txBody>
          <a:bodyPr lIns="180000" tIns="180000" rIns="180000" bIns="180000">
            <a:noAutofit/>
          </a:bodyPr>
          <a:lstStyle/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producer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for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&lt; loops;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++) {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(&amp;empty) ;     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p1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put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                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p2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(&amp;full);       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p3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consumer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for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&lt; loops;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++) {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(&amp;full);       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c1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get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();       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c2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(&amp;empty);      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c3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marL="271463" lvl="4" indent="-271463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522FB-A6C1-D746-AE14-76AAC0C6D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6D10-BE08-7F43-AC8D-FA1B264A31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05046" y="1449388"/>
            <a:ext cx="3507154" cy="5040312"/>
          </a:xfrm>
        </p:spPr>
        <p:txBody>
          <a:bodyPr lIns="180000">
            <a:normAutofit/>
          </a:bodyPr>
          <a:lstStyle/>
          <a:p>
            <a:r>
              <a:rPr lang="en-US" sz="2800" dirty="0">
                <a:latin typeface="Myriad Pro Light Condensed" panose="020B0406030403020204" pitchFamily="34" charset="0"/>
              </a:rPr>
              <a:t>Assume MAX = 1, one producer and one consumer.</a:t>
            </a:r>
          </a:p>
          <a:p>
            <a:pPr lvl="1"/>
            <a:r>
              <a:rPr lang="en-US" sz="2800" dirty="0">
                <a:latin typeface="Myriad Pro Light Condensed" panose="020B0406030403020204" pitchFamily="34" charset="0"/>
              </a:rPr>
              <a:t>Does it work?</a:t>
            </a:r>
          </a:p>
          <a:p>
            <a:r>
              <a:rPr lang="en-US" sz="2800" dirty="0">
                <a:latin typeface="Myriad Pro Light Condensed" panose="020B0406030403020204" pitchFamily="34" charset="0"/>
              </a:rPr>
              <a:t>Assume MAX = 10, one producer and one consumer.</a:t>
            </a:r>
          </a:p>
          <a:p>
            <a:pPr lvl="1"/>
            <a:r>
              <a:rPr lang="en-US" sz="2800" dirty="0">
                <a:latin typeface="Myriad Pro Light Condensed" panose="020B0406030403020204" pitchFamily="34" charset="0"/>
              </a:rPr>
              <a:t>Does it work?</a:t>
            </a:r>
          </a:p>
          <a:p>
            <a:r>
              <a:rPr lang="en-US" sz="2800" dirty="0">
                <a:latin typeface="Myriad Pro Light Condensed" panose="020B0406030403020204" pitchFamily="34" charset="0"/>
              </a:rPr>
              <a:t>Assume more  than one producers and consumers.</a:t>
            </a:r>
          </a:p>
          <a:p>
            <a:pPr lvl="1"/>
            <a:r>
              <a:rPr lang="en-US" sz="2800" dirty="0">
                <a:latin typeface="Myriad Pro Light Condensed" panose="020B0406030403020204" pitchFamily="34" charset="0"/>
              </a:rPr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9769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B0E88-1841-7B42-9B97-B1D2E5A462BF}"/>
              </a:ext>
            </a:extLst>
          </p:cNvPr>
          <p:cNvSpPr/>
          <p:nvPr/>
        </p:nvSpPr>
        <p:spPr>
          <a:xfrm>
            <a:off x="684213" y="3587263"/>
            <a:ext cx="8027987" cy="309726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97BF3-E24F-4346-B436-0208C2F8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10" dirty="0"/>
              <a:t>Trying to implement mutual exclusion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DAF0-A595-0046-A158-0C10ABB10C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47918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When there are multiple producers or consumers a race condition arises in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put()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get()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We can try to prevent it using a binary semaphore to implement mutual exclusion among those calls.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We’ll create it in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main()</a:t>
            </a:r>
            <a:r>
              <a:rPr lang="en-US" dirty="0"/>
              <a:t> and later use it in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producer()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consumer()</a:t>
            </a:r>
            <a:r>
              <a:rPr lang="en-US" dirty="0"/>
              <a:t>.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de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de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de" sz="2000" dirty="0" err="1">
                <a:solidFill>
                  <a:srgbClr val="F8F8F8"/>
                </a:solidFill>
                <a:latin typeface="Latin Modern Mono Light Cond 10" pitchFamily="49" charset="77"/>
              </a:rPr>
              <a:t>empty</a:t>
            </a:r>
            <a:r>
              <a:rPr lang="de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de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de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de" sz="2000" dirty="0" err="1">
                <a:solidFill>
                  <a:srgbClr val="F8F8F8"/>
                </a:solidFill>
                <a:latin typeface="Latin Modern Mono Light Cond 10" pitchFamily="49" charset="77"/>
              </a:rPr>
              <a:t>full</a:t>
            </a:r>
            <a:r>
              <a:rPr lang="de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de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de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de" sz="2000" dirty="0" err="1">
                <a:solidFill>
                  <a:srgbClr val="F8F8F8"/>
                </a:solidFill>
                <a:latin typeface="Latin Modern Mono Light Cond 10" pitchFamily="49" charset="77"/>
              </a:rPr>
              <a:t>mutex</a:t>
            </a:r>
            <a:r>
              <a:rPr lang="de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endParaRPr lang="de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main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argc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argv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[]) {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...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MAX);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MAX buffers are empty to begin with...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... and 0 are full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mutex = l because it is a lock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...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E79735-A91F-CC4E-A023-711D5F0FCB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4E22A5-9B36-C64F-AAE8-89BA22E4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0432FF"/>
                </a:solidFill>
              </a:rPr>
              <a:t>mutex</a:t>
            </a:r>
            <a:r>
              <a:rPr lang="en-US" dirty="0"/>
              <a:t> to </a:t>
            </a:r>
            <a:r>
              <a:rPr lang="en-US" dirty="0">
                <a:solidFill>
                  <a:srgbClr val="0432FF"/>
                </a:solidFill>
              </a:rPr>
              <a:t>producer()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consumer()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8F6F21-AEA1-8D43-9116-EDD8810234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449388"/>
            <a:ext cx="3869268" cy="3219450"/>
          </a:xfrm>
          <a:solidFill>
            <a:schemeClr val="tx1"/>
          </a:solidFill>
        </p:spPr>
        <p:txBody>
          <a:bodyPr lIns="72000" tIns="72000">
            <a:normAutofit/>
          </a:bodyPr>
          <a:lstStyle/>
          <a:p>
            <a:pPr lvl="3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producer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for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&lt; loops;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++)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put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8439AC-F210-164D-ABA7-7441B11B9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C8DBF-9324-B442-BD61-6D71B98C21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59338" y="1449388"/>
            <a:ext cx="3852862" cy="3219450"/>
          </a:xfrm>
          <a:solidFill>
            <a:schemeClr val="tx1"/>
          </a:solidFill>
        </p:spPr>
        <p:txBody>
          <a:bodyPr lIns="72000" tIns="72000">
            <a:normAutofit/>
          </a:bodyPr>
          <a:lstStyle/>
          <a:p>
            <a:pPr lvl="3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consumer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for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&lt; loops;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++)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get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 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CE9E17-2C4F-C64F-AD14-A46613CB88CD}"/>
              </a:ext>
            </a:extLst>
          </p:cNvPr>
          <p:cNvSpPr txBox="1">
            <a:spLocks/>
          </p:cNvSpPr>
          <p:nvPr/>
        </p:nvSpPr>
        <p:spPr>
          <a:xfrm>
            <a:off x="431799" y="4668838"/>
            <a:ext cx="8280401" cy="1820862"/>
          </a:xfrm>
          <a:prstGeom prst="rect">
            <a:avLst/>
          </a:prstGeom>
        </p:spPr>
        <p:txBody>
          <a:bodyPr vert="horz" lIns="0" tIns="180000" rIns="0" bIns="0" rtlCol="0">
            <a:normAutofit/>
          </a:bodyPr>
          <a:lstStyle>
            <a:lvl1pPr marL="266612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  <a:defRPr lang="en-US" sz="2324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1pPr>
            <a:lvl2pPr marL="536397" indent="-269784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lang="en-US" sz="2091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715725" indent="-179329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lang="en-US" sz="2091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 algn="l" defTabSz="251680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tabLst/>
              <a:defRPr lang="en-US" sz="2800" b="0" i="0" kern="1200" spc="0" baseline="0" noProof="0">
                <a:solidFill>
                  <a:schemeClr val="tx1"/>
                </a:solidFill>
                <a:latin typeface="LM Mono Light Cond 10" panose="00000509000000000000" pitchFamily="49" charset="0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2970658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84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05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Here we added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mutex</a:t>
            </a:r>
            <a:r>
              <a:rPr lang="en-US" dirty="0"/>
              <a:t> to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producer()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consumer()</a:t>
            </a:r>
            <a:r>
              <a:rPr lang="en-US" dirty="0"/>
              <a:t> to prevent the race condition on the buffer.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Is our solution correct now?</a:t>
            </a:r>
          </a:p>
        </p:txBody>
      </p:sp>
    </p:spTree>
    <p:extLst>
      <p:ext uri="{BB962C8B-B14F-4D97-AF65-F5344CB8AC3E}">
        <p14:creationId xmlns:p14="http://schemas.microsoft.com/office/powerpoint/2010/main" val="739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1" grpId="0" uiExpand="1" build="p" animBg="1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F535-A935-8246-9531-D3AC5340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C67A-A9E4-A84B-9567-13AEA0795C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proposed scheme does not work because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producer()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consumer()</a:t>
            </a:r>
            <a:r>
              <a:rPr lang="en-US" dirty="0"/>
              <a:t> may get trapped, each one waiting for a condition that only the other could provide.</a:t>
            </a:r>
          </a:p>
          <a:p>
            <a:r>
              <a:rPr lang="en-US" dirty="0"/>
              <a:t>This is a classical problem known as </a:t>
            </a:r>
            <a:r>
              <a:rPr lang="en-US" dirty="0">
                <a:latin typeface="+mj-lt"/>
              </a:rPr>
              <a:t>deadlock</a:t>
            </a:r>
            <a:r>
              <a:rPr lang="en-US" dirty="0"/>
              <a:t>, which we will study in detail later.</a:t>
            </a:r>
          </a:p>
          <a:p>
            <a:r>
              <a:rPr lang="en-US" dirty="0"/>
              <a:t>In this case, the problem can be solved by reducing the scope of the mutual exclusion between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producer()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consumer()</a:t>
            </a:r>
            <a:r>
              <a:rPr lang="en-US" dirty="0"/>
              <a:t>, as shown in the next slide.</a:t>
            </a:r>
          </a:p>
          <a:p>
            <a:r>
              <a:rPr lang="en-US" dirty="0"/>
              <a:t>The result is a simple and working bounded buffer, a commonly-used pattern in multithreaded programs.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345F-0B66-A94A-B4E7-DBF04BEB49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4E22A5-9B36-C64F-AAE8-89BA22E4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30" dirty="0"/>
              <a:t>Avoiding deadlock</a:t>
            </a:r>
            <a:endParaRPr lang="en-US" sz="4000" spc="-130" dirty="0">
              <a:solidFill>
                <a:srgbClr val="0432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8F6F21-AEA1-8D43-9116-EDD8810234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449388"/>
            <a:ext cx="3869268" cy="3219450"/>
          </a:xfrm>
          <a:solidFill>
            <a:schemeClr val="tx1"/>
          </a:solidFill>
        </p:spPr>
        <p:txBody>
          <a:bodyPr lIns="72000" tIns="72000">
            <a:normAutofit/>
          </a:bodyPr>
          <a:lstStyle/>
          <a:p>
            <a:pPr lvl="3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producer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for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&lt; loops;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++)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put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8439AC-F210-164D-ABA7-7441B11B9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C8DBF-9324-B442-BD61-6D71B98C21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59338" y="1449388"/>
            <a:ext cx="3852862" cy="3219450"/>
          </a:xfrm>
          <a:solidFill>
            <a:schemeClr val="tx1"/>
          </a:solidFill>
        </p:spPr>
        <p:txBody>
          <a:bodyPr lIns="72000" tIns="72000">
            <a:normAutofit/>
          </a:bodyPr>
          <a:lstStyle/>
          <a:p>
            <a:pPr lvl="3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consumer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for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&lt; loops;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++) {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(&amp;full);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get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 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(&amp;mutex);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(&amp;empty);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tmp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lvl="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CE9E17-2C4F-C64F-AD14-A46613CB88CD}"/>
              </a:ext>
            </a:extLst>
          </p:cNvPr>
          <p:cNvSpPr txBox="1">
            <a:spLocks/>
          </p:cNvSpPr>
          <p:nvPr/>
        </p:nvSpPr>
        <p:spPr>
          <a:xfrm>
            <a:off x="431799" y="4668838"/>
            <a:ext cx="8280401" cy="1820862"/>
          </a:xfrm>
          <a:prstGeom prst="rect">
            <a:avLst/>
          </a:prstGeom>
        </p:spPr>
        <p:txBody>
          <a:bodyPr vert="horz" lIns="0" tIns="180000" rIns="0" bIns="0" numCol="2" spcCol="180000" rtlCol="0">
            <a:normAutofit fontScale="92500" lnSpcReduction="10000"/>
          </a:bodyPr>
          <a:lstStyle>
            <a:lvl1pPr marL="266612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  <a:defRPr lang="en-US" sz="2324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1pPr>
            <a:lvl2pPr marL="536397" indent="-269784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lang="en-US" sz="2091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715725" indent="-179329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lang="en-US" sz="2091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 algn="l" defTabSz="251680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tabLst/>
              <a:defRPr lang="en-US" sz="2800" b="0" i="0" kern="1200" spc="0" baseline="0" noProof="0">
                <a:solidFill>
                  <a:schemeClr val="tx1"/>
                </a:solidFill>
                <a:latin typeface="LM Mono Light Cond 10" panose="00000509000000000000" pitchFamily="49" charset="0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2970658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84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05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Myriad Pro Light Condensed" panose="020B0406030403020204" pitchFamily="34" charset="0"/>
              </a:rPr>
              <a:t>Here we reduce the scope of </a:t>
            </a:r>
            <a:r>
              <a:rPr lang="en-US" sz="2000" dirty="0">
                <a:solidFill>
                  <a:srgbClr val="0432FF"/>
                </a:solidFill>
                <a:latin typeface="Myriad Pro Light Condensed" panose="020B0406030403020204" pitchFamily="34" charset="0"/>
              </a:rPr>
              <a:t>mutex</a:t>
            </a:r>
            <a:r>
              <a:rPr lang="en-US" sz="2000" dirty="0">
                <a:latin typeface="Myriad Pro Light Condensed" panose="020B0406030403020204" pitchFamily="34" charset="0"/>
              </a:rPr>
              <a:t> in </a:t>
            </a:r>
            <a:r>
              <a:rPr lang="en-US" sz="2000" dirty="0">
                <a:solidFill>
                  <a:srgbClr val="0432FF"/>
                </a:solidFill>
                <a:latin typeface="Myriad Pro Light Condensed" panose="020B0406030403020204" pitchFamily="34" charset="0"/>
              </a:rPr>
              <a:t>producer()</a:t>
            </a:r>
            <a:r>
              <a:rPr lang="en-US" sz="2000" dirty="0">
                <a:latin typeface="Myriad Pro Light Condensed" panose="020B0406030403020204" pitchFamily="34" charset="0"/>
              </a:rPr>
              <a:t> and </a:t>
            </a:r>
            <a:r>
              <a:rPr lang="en-US" sz="2000" dirty="0">
                <a:solidFill>
                  <a:srgbClr val="0432FF"/>
                </a:solidFill>
                <a:latin typeface="Myriad Pro Light Condensed" panose="020B0406030403020204" pitchFamily="34" charset="0"/>
              </a:rPr>
              <a:t>consumer()</a:t>
            </a:r>
            <a:r>
              <a:rPr lang="en-US" sz="2000" dirty="0">
                <a:latin typeface="Myriad Pro Light Condensed" panose="020B0406030403020204" pitchFamily="34" charset="0"/>
              </a:rPr>
              <a:t> to prevent the deadlock.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Myriad Pro Light Condensed" panose="020B0406030403020204" pitchFamily="34" charset="0"/>
              </a:rPr>
              <a:t>Is our solution correct now?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Myriad Pro Light Condensed" panose="020B0406030403020204" pitchFamily="34" charset="0"/>
              </a:rPr>
              <a:t>Why do producer and consumer wait and signal different semaphores? 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Myriad Pro Light Condensed" panose="020B0406030403020204" pitchFamily="34" charset="0"/>
              </a:rPr>
              <a:t>Is order of waits important?   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Myriad Pro Light Condensed" panose="020B0406030403020204" pitchFamily="34" charset="0"/>
              </a:rPr>
              <a:t>Is order of signals important?   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Myriad Pro Light Condensed" panose="020B0406030403020204" pitchFamily="34" charset="0"/>
              </a:rPr>
              <a:t>What if we have 2 producers or 2 consumers?  Do we need to change anything?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Myriad Pro Light Condensed" panose="020B0406030403020204" pitchFamily="34" charset="0"/>
              </a:rPr>
              <a:t>Can we use semaphores for FIFO ordering?</a:t>
            </a:r>
          </a:p>
        </p:txBody>
      </p:sp>
    </p:spTree>
    <p:extLst>
      <p:ext uri="{BB962C8B-B14F-4D97-AF65-F5344CB8AC3E}">
        <p14:creationId xmlns:p14="http://schemas.microsoft.com/office/powerpoint/2010/main" val="10582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uiExpand="1" build="p" animBg="1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9499-790C-1344-8660-A77F88CA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7E1E-43DC-B049-8D57-9E726563DA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cases we need a more flexible primitive that takes into account that different accesses to a data structure might require different kinds of locking.</a:t>
            </a:r>
          </a:p>
          <a:p>
            <a:r>
              <a:rPr lang="en-US" dirty="0"/>
              <a:t>For example, imagine a number of concurrent list operations, including inserts and simple lookups. </a:t>
            </a:r>
          </a:p>
          <a:p>
            <a:pPr lvl="1"/>
            <a:r>
              <a:rPr lang="en-US" dirty="0"/>
              <a:t>Inserts change the state of the list and thus must be protected by e.g. a critical section.</a:t>
            </a:r>
          </a:p>
          <a:p>
            <a:pPr lvl="1"/>
            <a:r>
              <a:rPr lang="en-US" dirty="0"/>
              <a:t>On the other hand, lookups simply read the list and, as long as there is no simultaneous insert, many of them may proceed concurrently. </a:t>
            </a:r>
          </a:p>
          <a:p>
            <a:r>
              <a:rPr lang="en-US" dirty="0"/>
              <a:t>The special type of lock that will support this type of operation is known as a </a:t>
            </a:r>
            <a:r>
              <a:rPr lang="en-US" dirty="0">
                <a:latin typeface="+mj-lt"/>
              </a:rPr>
              <a:t>reader-writer lock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57BA-50A4-A941-8502-2C7239E91B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AFA2-03F2-3243-A1AD-EADDD881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reader-writer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9A31-7888-E845-8273-D758BCB485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3870195"/>
          </a:xfrm>
          <a:solidFill>
            <a:schemeClr val="tx1"/>
          </a:solidFill>
        </p:spPr>
        <p:txBody>
          <a:bodyPr lIns="72000" tIns="72000">
            <a:noAutofit/>
          </a:bodyPr>
          <a:lstStyle/>
          <a:p>
            <a:pPr lvl="4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typedef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struct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_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rwlock_t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{</a:t>
            </a:r>
            <a:endParaRPr lang="en-US" sz="2400" dirty="0">
              <a:solidFill>
                <a:srgbClr val="FBDE2D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lock;     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binary semaphore (basic lock)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used to allow ONE writer or MANY readers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readers;    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count of readers reading in critical section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rwlock_t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  <a:endParaRPr lang="en-US" sz="2400" dirty="0">
              <a:solidFill>
                <a:srgbClr val="8DA6CE"/>
              </a:solidFill>
              <a:latin typeface="Latin Modern Mono Light Cond 10" pitchFamily="49" charset="77"/>
            </a:endParaRPr>
          </a:p>
          <a:p>
            <a:pPr lvl="4"/>
            <a:endParaRPr lang="en-US" sz="24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rwlock_init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rwlock_t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-&gt;readers =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-&gt;lock,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13AB-E16D-DE46-9A2E-44D9346A1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D8C130-7F3D-D14E-A536-3C3748A14FDD}"/>
              </a:ext>
            </a:extLst>
          </p:cNvPr>
          <p:cNvSpPr/>
          <p:nvPr/>
        </p:nvSpPr>
        <p:spPr>
          <a:xfrm>
            <a:off x="684213" y="2998573"/>
            <a:ext cx="3335851" cy="1499286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2E5B-BD1A-C343-A6D9-85EDEF92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Semaphores: 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E86D-78A4-EC4F-9807-A67261892B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378814"/>
            <a:ext cx="8280401" cy="5110886"/>
          </a:xfrm>
        </p:spPr>
        <p:txBody>
          <a:bodyPr>
            <a:normAutofit/>
          </a:bodyPr>
          <a:lstStyle/>
          <a:p>
            <a:r>
              <a:rPr lang="en-US" sz="2000" spc="-10" dirty="0"/>
              <a:t>A semaphore is a synchronization object with an integer value that</a:t>
            </a:r>
            <a:r>
              <a:rPr lang="en-US" sz="2000" dirty="0"/>
              <a:t>, in POSIX,</a:t>
            </a:r>
            <a:r>
              <a:rPr lang="en-US" sz="2000" spc="-10" dirty="0"/>
              <a:t> can be manipulated </a:t>
            </a:r>
            <a:r>
              <a:rPr lang="en-US" sz="2000" dirty="0"/>
              <a:t>by two routines: </a:t>
            </a:r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  <a:ea typeface="M+ 1m regular" panose="020B0509020203020207" pitchFamily="49" charset="-128"/>
              </a:rPr>
              <a:t>sem_wait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  <a:ea typeface="M+ 1m regular" panose="020B0509020203020207" pitchFamily="49" charset="-128"/>
              </a:rPr>
              <a:t>()</a:t>
            </a:r>
            <a:r>
              <a:rPr lang="en-US" sz="2000" dirty="0"/>
              <a:t> and </a:t>
            </a:r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  <a:ea typeface="M+ 1m regular" panose="020B0509020203020207" pitchFamily="49" charset="-128"/>
              </a:rPr>
              <a:t>sem_post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  <a:ea typeface="M+ 1m regular" panose="020B0509020203020207" pitchFamily="49" charset="-128"/>
              </a:rPr>
              <a:t>()</a:t>
            </a:r>
            <a:r>
              <a:rPr lang="en-US" sz="20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Before being used, a semaphore must be initialized and this initial value will determine its behavior, as we will see next.</a:t>
            </a:r>
          </a:p>
          <a:p>
            <a:pPr marL="762000" lvl="5" indent="-385763"/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#</a:t>
            </a:r>
            <a:r>
              <a:rPr lang="pt" sz="2400" dirty="0">
                <a:solidFill>
                  <a:srgbClr val="FBDE2D"/>
                </a:solidFill>
                <a:latin typeface="Latin Modern Mono Light Cond 10" pitchFamily="49" charset="77"/>
              </a:rPr>
              <a:t>include</a:t>
            </a:r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pt" sz="2400" dirty="0">
                <a:solidFill>
                  <a:srgbClr val="61CE3C"/>
                </a:solidFill>
                <a:latin typeface="Latin Modern Mono Light Cond 10" pitchFamily="49" charset="77"/>
              </a:rPr>
              <a:t>“</a:t>
            </a:r>
            <a:r>
              <a:rPr lang="pt" sz="2400" dirty="0" err="1">
                <a:solidFill>
                  <a:srgbClr val="61CE3C"/>
                </a:solidFill>
                <a:latin typeface="Latin Modern Mono Light Cond 10" pitchFamily="49" charset="77"/>
              </a:rPr>
              <a:t>semaphore.h</a:t>
            </a:r>
            <a:r>
              <a:rPr lang="pt" sz="2400" dirty="0">
                <a:solidFill>
                  <a:srgbClr val="61CE3C"/>
                </a:solidFill>
                <a:latin typeface="Latin Modern Mono Light Cond 10" pitchFamily="49" charset="77"/>
              </a:rPr>
              <a:t>”</a:t>
            </a:r>
          </a:p>
          <a:p>
            <a:pPr marL="762000" lvl="5" indent="-385763"/>
            <a:endParaRPr lang="pt" sz="24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762000" lvl="5" indent="-385763"/>
            <a:r>
              <a:rPr lang="pt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pt" sz="2400" dirty="0" err="1">
                <a:solidFill>
                  <a:srgbClr val="F8F8F8"/>
                </a:solidFill>
                <a:latin typeface="Latin Modern Mono Light Cond 10" pitchFamily="49" charset="77"/>
              </a:rPr>
              <a:t>s</a:t>
            </a:r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  <a:endParaRPr lang="pt" sz="2400" dirty="0">
              <a:solidFill>
                <a:srgbClr val="8DA6CE"/>
              </a:solidFill>
              <a:latin typeface="Latin Modern Mono Light Cond 10" pitchFamily="49" charset="77"/>
            </a:endParaRPr>
          </a:p>
          <a:p>
            <a:pPr marL="762000" lvl="5" indent="-385763"/>
            <a:r>
              <a:rPr lang="pt" sz="2400" dirty="0" err="1">
                <a:solidFill>
                  <a:srgbClr val="FF6400"/>
                </a:solidFill>
                <a:latin typeface="Latin Modern Mono Light Cond 10" pitchFamily="49" charset="77"/>
              </a:rPr>
              <a:t>sem_init</a:t>
            </a:r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pt" sz="2400" dirty="0" err="1">
                <a:solidFill>
                  <a:srgbClr val="F8F8F8"/>
                </a:solidFill>
                <a:latin typeface="Latin Modern Mono Light Cond 10" pitchFamily="49" charset="77"/>
              </a:rPr>
              <a:t>s</a:t>
            </a:r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pt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pt" sz="24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pt" sz="24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r>
              <a:rPr lang="pt" sz="2000" spc="-30" dirty="0" err="1"/>
              <a:t>Here</a:t>
            </a:r>
            <a:r>
              <a:rPr lang="pt" sz="2000" spc="-30" dirty="0"/>
              <a:t>, a </a:t>
            </a:r>
            <a:r>
              <a:rPr lang="pt" sz="2000" spc="-30" dirty="0" err="1"/>
              <a:t>semaphore</a:t>
            </a:r>
            <a:r>
              <a:rPr lang="pt" sz="2000" spc="-30" dirty="0"/>
              <a:t> </a:t>
            </a:r>
            <a:r>
              <a:rPr lang="pt" dirty="0" err="1">
                <a:solidFill>
                  <a:srgbClr val="0432FF"/>
                </a:solidFill>
                <a:latin typeface="Latin Modern Mono Light Cond 10" pitchFamily="49" charset="77"/>
                <a:ea typeface="M+ 1m regular" panose="020B0509020203020207" pitchFamily="49" charset="-128"/>
              </a:rPr>
              <a:t>s</a:t>
            </a:r>
            <a:r>
              <a:rPr lang="pt" sz="2000" spc="-30" dirty="0"/>
              <a:t> </a:t>
            </a:r>
            <a:r>
              <a:rPr lang="pt" sz="2000" spc="-30" dirty="0" err="1"/>
              <a:t>is</a:t>
            </a:r>
            <a:r>
              <a:rPr lang="pt" sz="2000" spc="-30" dirty="0"/>
              <a:t> </a:t>
            </a:r>
            <a:r>
              <a:rPr lang="pt" sz="2000" spc="-30" dirty="0" err="1"/>
              <a:t>created</a:t>
            </a:r>
            <a:r>
              <a:rPr lang="pt" sz="2000" spc="-30" dirty="0"/>
              <a:t> </a:t>
            </a:r>
            <a:r>
              <a:rPr lang="pt" sz="2000" spc="-30" dirty="0" err="1"/>
              <a:t>and</a:t>
            </a:r>
            <a:r>
              <a:rPr lang="pt" sz="2000" spc="-30" dirty="0"/>
              <a:t> </a:t>
            </a:r>
            <a:r>
              <a:rPr lang="pt" sz="2000" spc="-30" dirty="0" err="1"/>
              <a:t>initialized</a:t>
            </a:r>
            <a:r>
              <a:rPr lang="pt" sz="2000" spc="-30" dirty="0"/>
              <a:t> </a:t>
            </a:r>
            <a:r>
              <a:rPr lang="pt" sz="2000" spc="-30" dirty="0" err="1"/>
              <a:t>to</a:t>
            </a:r>
            <a:r>
              <a:rPr lang="pt" sz="2000" spc="-30" dirty="0"/>
              <a:t> </a:t>
            </a:r>
            <a:r>
              <a:rPr lang="pt" dirty="0">
                <a:solidFill>
                  <a:srgbClr val="0432FF"/>
                </a:solidFill>
                <a:latin typeface="Latin Modern Mono Light Cond 10" pitchFamily="49" charset="77"/>
                <a:ea typeface="M+ 1m regular" panose="020B0509020203020207" pitchFamily="49" charset="-128"/>
              </a:rPr>
              <a:t>1</a:t>
            </a:r>
            <a:r>
              <a:rPr lang="pt" sz="2000" spc="-30" dirty="0"/>
              <a:t> (</a:t>
            </a:r>
            <a:r>
              <a:rPr lang="pt" sz="2000" spc="-30" dirty="0" err="1"/>
              <a:t>the</a:t>
            </a:r>
            <a:r>
              <a:rPr lang="pt" sz="2000" spc="-30" dirty="0"/>
              <a:t> </a:t>
            </a:r>
            <a:r>
              <a:rPr lang="pt" sz="2000" spc="-30" dirty="0" err="1"/>
              <a:t>third</a:t>
            </a:r>
            <a:r>
              <a:rPr lang="pt" sz="2000" spc="-30" dirty="0"/>
              <a:t> </a:t>
            </a:r>
            <a:r>
              <a:rPr lang="pt" sz="2000" spc="-30" dirty="0" err="1"/>
              <a:t>argument</a:t>
            </a:r>
            <a:r>
              <a:rPr lang="pt" sz="2000" spc="-30" dirty="0"/>
              <a:t> </a:t>
            </a:r>
            <a:r>
              <a:rPr lang="pt" sz="2000" spc="-30" dirty="0" err="1"/>
              <a:t>of</a:t>
            </a:r>
            <a:r>
              <a:rPr lang="pt" sz="2000" spc="-30" dirty="0"/>
              <a:t> </a:t>
            </a:r>
            <a:r>
              <a:rPr lang="pt" sz="2000" spc="-30" dirty="0" err="1"/>
              <a:t>the</a:t>
            </a:r>
            <a:r>
              <a:rPr lang="pt" sz="2000" spc="-30" dirty="0"/>
              <a:t> </a:t>
            </a:r>
            <a:r>
              <a:rPr lang="pt" sz="2000" spc="-30" dirty="0" err="1"/>
              <a:t>call</a:t>
            </a:r>
            <a:r>
              <a:rPr lang="pt" sz="2000" spc="-30" dirty="0"/>
              <a:t>).</a:t>
            </a:r>
          </a:p>
          <a:p>
            <a:r>
              <a:rPr lang="pt" sz="2000" dirty="0"/>
              <a:t>The </a:t>
            </a:r>
            <a:r>
              <a:rPr lang="pt" sz="2000" dirty="0" err="1"/>
              <a:t>second</a:t>
            </a:r>
            <a:r>
              <a:rPr lang="pt" sz="2000" dirty="0"/>
              <a:t> </a:t>
            </a:r>
            <a:r>
              <a:rPr lang="pt" sz="2000" dirty="0" err="1"/>
              <a:t>argument</a:t>
            </a:r>
            <a:r>
              <a:rPr lang="pt" sz="2000" dirty="0"/>
              <a:t> </a:t>
            </a:r>
            <a:r>
              <a:rPr lang="pt" sz="2000" dirty="0" err="1"/>
              <a:t>is</a:t>
            </a:r>
            <a:r>
              <a:rPr lang="pt" sz="2000" dirty="0"/>
              <a:t> zero </a:t>
            </a:r>
            <a:r>
              <a:rPr lang="pt" sz="2000" dirty="0" err="1"/>
              <a:t>to</a:t>
            </a:r>
            <a:r>
              <a:rPr lang="pt" sz="2000" dirty="0"/>
              <a:t> </a:t>
            </a:r>
            <a:r>
              <a:rPr lang="pt" sz="2000" dirty="0" err="1"/>
              <a:t>indicate</a:t>
            </a:r>
            <a:r>
              <a:rPr lang="pt" sz="2000" dirty="0"/>
              <a:t> </a:t>
            </a:r>
            <a:r>
              <a:rPr lang="pt" sz="2000" dirty="0" err="1"/>
              <a:t>that</a:t>
            </a:r>
            <a:r>
              <a:rPr lang="pt" sz="2000" dirty="0"/>
              <a:t> </a:t>
            </a:r>
            <a:r>
              <a:rPr lang="pt" sz="2000" dirty="0" err="1"/>
              <a:t>the</a:t>
            </a:r>
            <a:r>
              <a:rPr lang="pt" sz="2000" dirty="0"/>
              <a:t> </a:t>
            </a:r>
            <a:r>
              <a:rPr lang="pt" sz="2000" dirty="0" err="1"/>
              <a:t>semaphore</a:t>
            </a:r>
            <a:r>
              <a:rPr lang="pt" sz="2000" dirty="0"/>
              <a:t> </a:t>
            </a:r>
            <a:r>
              <a:rPr lang="pt" sz="2000" dirty="0" err="1"/>
              <a:t>will</a:t>
            </a:r>
            <a:r>
              <a:rPr lang="pt" sz="2000" dirty="0"/>
              <a:t> </a:t>
            </a:r>
            <a:r>
              <a:rPr lang="pt" sz="2000" dirty="0" err="1"/>
              <a:t>be</a:t>
            </a:r>
            <a:r>
              <a:rPr lang="pt" sz="2000" dirty="0"/>
              <a:t> </a:t>
            </a:r>
            <a:r>
              <a:rPr lang="pt" sz="2000" dirty="0" err="1"/>
              <a:t>shared</a:t>
            </a:r>
            <a:r>
              <a:rPr lang="pt" sz="2000" dirty="0"/>
              <a:t> </a:t>
            </a:r>
            <a:r>
              <a:rPr lang="pt" sz="2000" dirty="0" err="1"/>
              <a:t>among</a:t>
            </a:r>
            <a:r>
              <a:rPr lang="pt" sz="2000" dirty="0"/>
              <a:t> threads in </a:t>
            </a:r>
            <a:r>
              <a:rPr lang="pt" sz="2000" dirty="0" err="1"/>
              <a:t>the</a:t>
            </a:r>
            <a:r>
              <a:rPr lang="pt" sz="2000" dirty="0"/>
              <a:t> </a:t>
            </a:r>
            <a:r>
              <a:rPr lang="pt" sz="2000" dirty="0" err="1"/>
              <a:t>same</a:t>
            </a:r>
            <a:r>
              <a:rPr lang="pt" sz="2000" dirty="0"/>
              <a:t> </a:t>
            </a:r>
            <a:r>
              <a:rPr lang="pt" sz="2000" dirty="0" err="1"/>
              <a:t>process</a:t>
            </a:r>
            <a:r>
              <a:rPr lang="pt" sz="2000" dirty="0"/>
              <a:t>.</a:t>
            </a:r>
          </a:p>
          <a:p>
            <a:pPr lvl="1"/>
            <a:r>
              <a:rPr lang="pt" sz="2000" dirty="0"/>
              <a:t>A </a:t>
            </a:r>
            <a:r>
              <a:rPr lang="pt" sz="2000" dirty="0" err="1"/>
              <a:t>semaphore</a:t>
            </a:r>
            <a:r>
              <a:rPr lang="pt" sz="2000" dirty="0"/>
              <a:t> </a:t>
            </a:r>
            <a:r>
              <a:rPr lang="pt" sz="2000" dirty="0" err="1"/>
              <a:t>can</a:t>
            </a:r>
            <a:r>
              <a:rPr lang="pt" sz="2000" dirty="0"/>
              <a:t> </a:t>
            </a:r>
            <a:r>
              <a:rPr lang="pt" sz="2000" dirty="0" err="1"/>
              <a:t>also</a:t>
            </a:r>
            <a:r>
              <a:rPr lang="pt" sz="2000" dirty="0"/>
              <a:t> </a:t>
            </a:r>
            <a:r>
              <a:rPr lang="pt" sz="2000" dirty="0" err="1"/>
              <a:t>be</a:t>
            </a:r>
            <a:r>
              <a:rPr lang="pt" sz="2000" dirty="0"/>
              <a:t> </a:t>
            </a:r>
            <a:r>
              <a:rPr lang="pt" sz="2000" dirty="0" err="1"/>
              <a:t>shared</a:t>
            </a:r>
            <a:r>
              <a:rPr lang="pt" sz="2000" dirty="0"/>
              <a:t> </a:t>
            </a:r>
            <a:r>
              <a:rPr lang="pt" sz="2000" dirty="0" err="1"/>
              <a:t>among</a:t>
            </a:r>
            <a:r>
              <a:rPr lang="pt" sz="2000" dirty="0"/>
              <a:t> </a:t>
            </a:r>
            <a:r>
              <a:rPr lang="pt" sz="2000" dirty="0" err="1"/>
              <a:t>several</a:t>
            </a:r>
            <a:r>
              <a:rPr lang="pt" sz="2000" dirty="0"/>
              <a:t> processes, </a:t>
            </a:r>
            <a:r>
              <a:rPr lang="pt" sz="2000" dirty="0" err="1"/>
              <a:t>and</a:t>
            </a:r>
            <a:r>
              <a:rPr lang="pt" sz="2000" dirty="0"/>
              <a:t> </a:t>
            </a:r>
            <a:r>
              <a:rPr lang="pt" sz="2000" dirty="0" err="1"/>
              <a:t>this</a:t>
            </a:r>
            <a:r>
              <a:rPr lang="pt" sz="2000" dirty="0"/>
              <a:t> </a:t>
            </a:r>
            <a:r>
              <a:rPr lang="pt" sz="2000" dirty="0" err="1"/>
              <a:t>is</a:t>
            </a:r>
            <a:r>
              <a:rPr lang="pt" sz="2000" dirty="0"/>
              <a:t> </a:t>
            </a:r>
            <a:r>
              <a:rPr lang="pt" sz="2000" dirty="0" err="1"/>
              <a:t>what</a:t>
            </a:r>
            <a:r>
              <a:rPr lang="pt" sz="2000" dirty="0"/>
              <a:t> </a:t>
            </a:r>
            <a:r>
              <a:rPr lang="pt" sz="2000" dirty="0" err="1"/>
              <a:t>other</a:t>
            </a:r>
            <a:r>
              <a:rPr lang="pt" sz="2000" dirty="0"/>
              <a:t> </a:t>
            </a:r>
            <a:r>
              <a:rPr lang="pt" sz="2000" dirty="0" err="1"/>
              <a:t>values</a:t>
            </a:r>
            <a:r>
              <a:rPr lang="pt" sz="2000" dirty="0"/>
              <a:t> </a:t>
            </a:r>
            <a:r>
              <a:rPr lang="pt" sz="2000" dirty="0" err="1"/>
              <a:t>of</a:t>
            </a:r>
            <a:r>
              <a:rPr lang="pt" sz="2000" dirty="0"/>
              <a:t> </a:t>
            </a:r>
            <a:r>
              <a:rPr lang="pt" sz="2000" dirty="0" err="1"/>
              <a:t>this</a:t>
            </a:r>
            <a:r>
              <a:rPr lang="pt" sz="2000" dirty="0"/>
              <a:t> </a:t>
            </a:r>
            <a:r>
              <a:rPr lang="pt" sz="2000" dirty="0" err="1"/>
              <a:t>second</a:t>
            </a:r>
            <a:r>
              <a:rPr lang="pt" sz="2000" dirty="0"/>
              <a:t> </a:t>
            </a:r>
            <a:r>
              <a:rPr lang="pt" sz="2000" dirty="0" err="1"/>
              <a:t>argument</a:t>
            </a:r>
            <a:r>
              <a:rPr lang="pt" sz="2000" dirty="0"/>
              <a:t> </a:t>
            </a:r>
            <a:r>
              <a:rPr lang="pt" sz="2000" dirty="0" err="1"/>
              <a:t>would</a:t>
            </a:r>
            <a:r>
              <a:rPr lang="pt" sz="2000" dirty="0"/>
              <a:t> </a:t>
            </a:r>
            <a:r>
              <a:rPr lang="pt" sz="2000" dirty="0" err="1"/>
              <a:t>indicate</a:t>
            </a:r>
            <a:r>
              <a:rPr lang="pt" sz="20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E50BB-E43D-0A4F-9CAF-73D1B89A85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9CF21-AAE6-E54A-B52F-92590012DA86}"/>
              </a:ext>
            </a:extLst>
          </p:cNvPr>
          <p:cNvSpPr txBox="1"/>
          <p:nvPr/>
        </p:nvSpPr>
        <p:spPr>
          <a:xfrm>
            <a:off x="4256005" y="2998573"/>
            <a:ext cx="4456195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Myriad Pro Light Condensed" panose="020B0406030403020204" pitchFamily="34" charset="0"/>
              </a:rPr>
              <a:t>On </a:t>
            </a:r>
            <a:r>
              <a:rPr lang="en-US" sz="2000" dirty="0" err="1">
                <a:solidFill>
                  <a:schemeClr val="bg1"/>
                </a:solidFill>
                <a:latin typeface="Myriad Pro Light Condensed" panose="020B0406030403020204" pitchFamily="34" charset="0"/>
              </a:rPr>
              <a:t>linux</a:t>
            </a:r>
            <a:r>
              <a:rPr lang="en-US" sz="2000" dirty="0">
                <a:solidFill>
                  <a:schemeClr val="bg1"/>
                </a:solidFill>
                <a:latin typeface="Myriad Pro Light Condensed" panose="020B0406030403020204" pitchFamily="34" charset="0"/>
              </a:rPr>
              <a:t>, “</a:t>
            </a:r>
            <a:r>
              <a:rPr lang="en-US" sz="2000" dirty="0" err="1">
                <a:solidFill>
                  <a:schemeClr val="bg1"/>
                </a:solidFill>
                <a:latin typeface="Myriad Pro Light Condensed" panose="020B0406030403020204" pitchFamily="34" charset="0"/>
              </a:rPr>
              <a:t>semaphore.h</a:t>
            </a:r>
            <a:r>
              <a:rPr lang="en-US" sz="2000" dirty="0">
                <a:solidFill>
                  <a:schemeClr val="bg1"/>
                </a:solidFill>
                <a:latin typeface="Myriad Pro Light Condensed" panose="020B0406030403020204" pitchFamily="34" charset="0"/>
              </a:rPr>
              <a:t>” defaults to &lt;</a:t>
            </a:r>
            <a:r>
              <a:rPr lang="en-US" sz="2000" dirty="0" err="1">
                <a:solidFill>
                  <a:schemeClr val="bg1"/>
                </a:solidFill>
                <a:latin typeface="Myriad Pro Light Condensed" panose="020B0406030403020204" pitchFamily="34" charset="0"/>
              </a:rPr>
              <a:t>semaphore.h</a:t>
            </a:r>
            <a:r>
              <a:rPr lang="en-US" sz="2000" dirty="0">
                <a:solidFill>
                  <a:schemeClr val="bg1"/>
                </a:solidFill>
                <a:latin typeface="Myriad Pro Light Condensed" panose="020B0406030403020204" pitchFamily="34" charset="0"/>
              </a:rPr>
              <a:t>&gt;. </a:t>
            </a:r>
            <a:br>
              <a:rPr lang="en-US" sz="2000" dirty="0">
                <a:solidFill>
                  <a:schemeClr val="bg1"/>
                </a:solidFill>
                <a:latin typeface="Myriad Pro Light Condensed" panose="020B0406030403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Myriad Pro Light Condensed" panose="020B0406030403020204" pitchFamily="34" charset="0"/>
              </a:rPr>
              <a:t>On macOS it loads a wrapper that simulates the POSIX API.</a:t>
            </a:r>
          </a:p>
        </p:txBody>
      </p:sp>
    </p:spTree>
    <p:extLst>
      <p:ext uri="{BB962C8B-B14F-4D97-AF65-F5344CB8AC3E}">
        <p14:creationId xmlns:p14="http://schemas.microsoft.com/office/powerpoint/2010/main" val="26900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AFA2-03F2-3243-A1AD-EADDD881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reader-writer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9A31-7888-E845-8273-D758BCB485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 lIns="72000" tIns="72000">
            <a:noAutofit/>
          </a:bodyPr>
          <a:lstStyle/>
          <a:p>
            <a:pPr lvl="4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rwlock_acquire_readlock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rwlock_t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-&gt;lock);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-&gt;readers++;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if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-&gt;readers ==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);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first reader acquires </a:t>
            </a:r>
            <a:r>
              <a:rPr lang="en-US" sz="2400" dirty="0" err="1">
                <a:solidFill>
                  <a:srgbClr val="AEAEAE"/>
                </a:solidFill>
                <a:latin typeface="Latin Modern Mono Light Cond 10" pitchFamily="49" charset="77"/>
              </a:rPr>
              <a:t>writelock</a:t>
            </a:r>
            <a:endParaRPr lang="en-US" sz="2400" dirty="0">
              <a:solidFill>
                <a:srgbClr val="AEAEAE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-&gt;lock);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 lvl="4"/>
            <a:endParaRPr lang="en-US" sz="24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rwlock_release_readlock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rwlock_t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-&gt;lock);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-&gt;readers—;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if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-&gt;readers ==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   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);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last reader releases </a:t>
            </a:r>
            <a:r>
              <a:rPr lang="en-US" sz="2400" dirty="0" err="1">
                <a:solidFill>
                  <a:srgbClr val="AEAEAE"/>
                </a:solidFill>
                <a:latin typeface="Latin Modern Mono Light Cond 10" pitchFamily="49" charset="77"/>
              </a:rPr>
              <a:t>writelock</a:t>
            </a:r>
            <a:endParaRPr lang="en-US" sz="2400" dirty="0">
              <a:solidFill>
                <a:srgbClr val="AEAEAE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-&gt;lock);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13AB-E16D-DE46-9A2E-44D9346A1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9A31-7888-E845-8273-D758BCB48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0711"/>
            <a:ext cx="8280400" cy="2809013"/>
          </a:xfrm>
          <a:solidFill>
            <a:schemeClr val="tx1"/>
          </a:solidFill>
        </p:spPr>
        <p:txBody>
          <a:bodyPr lIns="72000" tIns="144000">
            <a:noAutofit/>
          </a:bodyPr>
          <a:lstStyle/>
          <a:p>
            <a:pPr lvl="4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rwlock_acquire_writelock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rwlock_t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 lvl="4"/>
            <a:endParaRPr lang="en-US" sz="24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rwlock_release_writelock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rwlock_t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rw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-&gt;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writelock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;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  <a:b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</a:br>
            <a:endParaRPr lang="en-US" sz="2400" dirty="0">
              <a:solidFill>
                <a:srgbClr val="F8F8F8"/>
              </a:solidFill>
              <a:latin typeface="Latin Modern Mono Light Cond 10" pitchFamily="49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5A05-4778-BE45-BD2D-FE8CBB4B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4475285"/>
            <a:ext cx="8280400" cy="2014440"/>
          </a:xfrm>
        </p:spPr>
        <p:txBody>
          <a:bodyPr/>
          <a:lstStyle/>
          <a:p>
            <a:r>
              <a:rPr lang="en-US" dirty="0"/>
              <a:t>Examine the assumptions and the design of this solution.</a:t>
            </a:r>
          </a:p>
          <a:p>
            <a:pPr lvl="1"/>
            <a:r>
              <a:rPr lang="en-US" dirty="0"/>
              <a:t>Is it correct? Is it fair? Is it efficient?</a:t>
            </a:r>
          </a:p>
          <a:p>
            <a:r>
              <a:rPr lang="en-US" spc="-20" dirty="0"/>
              <a:t>Can readers harm writers somehow? Can writers harm readers?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CAFA2-03F2-3243-A1AD-EADDD881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reader-writer 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90FE9B-47F4-064F-BA43-4337411E15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982F00-86B6-154D-9A9C-9EACFB397703}"/>
              </a:ext>
            </a:extLst>
          </p:cNvPr>
          <p:cNvSpPr/>
          <p:nvPr/>
        </p:nvSpPr>
        <p:spPr>
          <a:xfrm>
            <a:off x="5011615" y="639763"/>
            <a:ext cx="3700585" cy="35099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5834D5E-430D-BE48-B7D5-ECFB5B6F0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437423"/>
            <a:ext cx="4140200" cy="31873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spc="-40" dirty="0"/>
              <a:t>Assume there are five “philosophers” sitting around a table.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spc="-40" dirty="0"/>
              <a:t>Between each pair of philosophers is a single </a:t>
            </a:r>
            <a:r>
              <a:rPr lang="en-US" sz="2400" spc="-40" dirty="0" err="1"/>
              <a:t>hashi</a:t>
            </a:r>
            <a:r>
              <a:rPr lang="en-US" sz="2400" spc="-40" dirty="0"/>
              <a:t> (and thus, five total).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spc="-40" dirty="0"/>
              <a:t>The philosophers each have times where they think, and don't need any </a:t>
            </a:r>
            <a:r>
              <a:rPr lang="en-US" sz="2400" spc="-40" dirty="0" err="1"/>
              <a:t>hashis</a:t>
            </a:r>
            <a:r>
              <a:rPr lang="en-US" sz="2400" spc="-40" dirty="0"/>
              <a:t>, and times when they eat. 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EE74353-B2EF-3340-9004-F365795C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4524325"/>
            <a:ext cx="8280400" cy="196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spc="-40" dirty="0"/>
              <a:t>In order to eat, a philosopher needs two </a:t>
            </a:r>
            <a:r>
              <a:rPr lang="en-US" sz="2400" spc="-40" dirty="0" err="1"/>
              <a:t>hashis</a:t>
            </a:r>
            <a:r>
              <a:rPr lang="en-US" sz="2400" spc="-40" dirty="0"/>
              <a:t>, both the one on their left and the one on their right.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spc="-40" dirty="0"/>
              <a:t>The contention for these </a:t>
            </a:r>
            <a:r>
              <a:rPr lang="en-US" sz="2400" spc="-40" dirty="0" err="1"/>
              <a:t>hashis</a:t>
            </a:r>
            <a:r>
              <a:rPr lang="en-US" sz="2400" spc="-40" dirty="0"/>
              <a:t>, and the synchronization problems that ensue, are what makes this problem worth of being studied in concurrent programming.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56B36D-0C28-B94D-8541-F0CB8BE6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F1B26C1-BD7E-7647-8547-36EAE27BB7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Philosophers">
            <a:extLst>
              <a:ext uri="{FF2B5EF4-FFF2-40B4-BE49-F238E27FC236}">
                <a16:creationId xmlns:a16="http://schemas.microsoft.com/office/drawing/2014/main" id="{0FC3545E-84D7-4D4D-A1A0-94F8C678D3A6}"/>
              </a:ext>
            </a:extLst>
          </p:cNvPr>
          <p:cNvGrpSpPr/>
          <p:nvPr/>
        </p:nvGrpSpPr>
        <p:grpSpPr>
          <a:xfrm>
            <a:off x="5181706" y="806818"/>
            <a:ext cx="3352832" cy="3034484"/>
            <a:chOff x="5181706" y="806818"/>
            <a:chExt cx="3352832" cy="303448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08013C-9482-9C49-9F5E-F6E3023005B9}"/>
                </a:ext>
              </a:extLst>
            </p:cNvPr>
            <p:cNvSpPr/>
            <p:nvPr/>
          </p:nvSpPr>
          <p:spPr>
            <a:xfrm>
              <a:off x="6566121" y="806818"/>
              <a:ext cx="584001" cy="584001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yriad Pro Bold Condensed" panose="020B0503030403020204" pitchFamily="34" charset="0"/>
                </a:rPr>
                <a:t>P0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7B8A2B-5B84-AD4F-AF60-274F0D68AAEC}"/>
                </a:ext>
              </a:extLst>
            </p:cNvPr>
            <p:cNvSpPr/>
            <p:nvPr/>
          </p:nvSpPr>
          <p:spPr>
            <a:xfrm>
              <a:off x="7950537" y="1715312"/>
              <a:ext cx="584001" cy="584001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yriad Pro Bold Condensed" panose="020B0503030403020204" pitchFamily="34" charset="0"/>
                </a:rPr>
                <a:t>P4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600DF0-54C3-5B4C-BC21-1EBDE675378C}"/>
                </a:ext>
              </a:extLst>
            </p:cNvPr>
            <p:cNvSpPr/>
            <p:nvPr/>
          </p:nvSpPr>
          <p:spPr>
            <a:xfrm>
              <a:off x="7425226" y="3257301"/>
              <a:ext cx="584001" cy="584001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yriad Pro Bold Condensed" panose="020B0503030403020204" pitchFamily="34" charset="0"/>
                </a:rPr>
                <a:t>P3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14CF99-3085-214B-9472-BE0F7C9ABB27}"/>
                </a:ext>
              </a:extLst>
            </p:cNvPr>
            <p:cNvSpPr/>
            <p:nvPr/>
          </p:nvSpPr>
          <p:spPr>
            <a:xfrm>
              <a:off x="5703642" y="3257301"/>
              <a:ext cx="584001" cy="584001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yriad Pro Bold Condensed" panose="020B0503030403020204" pitchFamily="34" charset="0"/>
                </a:rPr>
                <a:t>P2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111761-4A14-9742-9D79-520EBA5BB707}"/>
                </a:ext>
              </a:extLst>
            </p:cNvPr>
            <p:cNvSpPr/>
            <p:nvPr/>
          </p:nvSpPr>
          <p:spPr>
            <a:xfrm>
              <a:off x="5181706" y="1715312"/>
              <a:ext cx="584001" cy="584001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yriad Pro Bold Condensed" panose="020B0503030403020204" pitchFamily="34" charset="0"/>
                </a:rPr>
                <a:t>P1</a:t>
              </a:r>
            </a:p>
          </p:txBody>
        </p:sp>
      </p:grpSp>
      <p:grpSp>
        <p:nvGrpSpPr>
          <p:cNvPr id="3" name="Hashis">
            <a:extLst>
              <a:ext uri="{FF2B5EF4-FFF2-40B4-BE49-F238E27FC236}">
                <a16:creationId xmlns:a16="http://schemas.microsoft.com/office/drawing/2014/main" id="{A03029A5-E8A9-9A41-BB6F-C39A3013120B}"/>
              </a:ext>
            </a:extLst>
          </p:cNvPr>
          <p:cNvGrpSpPr/>
          <p:nvPr/>
        </p:nvGrpSpPr>
        <p:grpSpPr>
          <a:xfrm>
            <a:off x="5322737" y="1161908"/>
            <a:ext cx="3070769" cy="2811850"/>
            <a:chOff x="5322737" y="1161908"/>
            <a:chExt cx="3070769" cy="28118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114D1C-12F8-C342-B7C4-FA1307103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4673" y="1161908"/>
              <a:ext cx="301938" cy="3019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Myriad Pro Semibold Condensed" panose="020B0503030403020204" pitchFamily="34" charset="0"/>
                </a:rPr>
                <a:t>H1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63F8E3-71F3-F24C-BAA9-08686C5AB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7152" y="3671820"/>
              <a:ext cx="301938" cy="3019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Myriad Pro Semibold Condensed" panose="020B0503030403020204" pitchFamily="34" charset="0"/>
                </a:rPr>
                <a:t>H3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A54D04-F0F7-D344-9927-9AE918BEF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2737" y="2701490"/>
              <a:ext cx="301938" cy="3019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Myriad Pro Semibold Condensed" panose="020B0503030403020204" pitchFamily="34" charset="0"/>
                </a:rPr>
                <a:t>H2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88162B-620D-FA43-87D3-8D161572F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568" y="2701490"/>
              <a:ext cx="301938" cy="3019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Myriad Pro Semibold Condensed" panose="020B0503030403020204" pitchFamily="34" charset="0"/>
                </a:rPr>
                <a:t>H4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A2034-DA04-C44D-9054-5C4897328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257" y="1161908"/>
              <a:ext cx="301938" cy="3019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Myriad Pro Semibold Condensed" panose="020B0503030403020204" pitchFamily="34" charset="0"/>
                </a:rPr>
                <a:t>H0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3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uiExpand="1" build="p"/>
      <p:bldP spid="2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3B0E88-1841-7B42-9B97-B1D2E5A462BF}"/>
              </a:ext>
            </a:extLst>
          </p:cNvPr>
          <p:cNvSpPr/>
          <p:nvPr/>
        </p:nvSpPr>
        <p:spPr>
          <a:xfrm>
            <a:off x="684213" y="2090193"/>
            <a:ext cx="3887787" cy="1980645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DD362B-49D6-B944-944B-E3FC3B08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7185D7-B54E-B64B-8794-31E8E53F9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From the problem description we can derive the basic loop of each philosopher:</a:t>
            </a:r>
          </a:p>
          <a:p>
            <a:pPr lvl="5" indent="-265113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while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lvl="5" indent="-265113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think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();</a:t>
            </a:r>
          </a:p>
          <a:p>
            <a:pPr lvl="5" indent="-265113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gethashis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();</a:t>
            </a:r>
          </a:p>
          <a:p>
            <a:pPr lvl="5" indent="-265113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eat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();</a:t>
            </a:r>
          </a:p>
          <a:p>
            <a:pPr lvl="5" indent="-265113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puthashis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();</a:t>
            </a:r>
          </a:p>
          <a:p>
            <a:pPr lvl="5" indent="-265113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r>
              <a:rPr lang="en-US" dirty="0"/>
              <a:t>The </a:t>
            </a:r>
            <a:r>
              <a:rPr lang="en-US" dirty="0" err="1"/>
              <a:t>hashis</a:t>
            </a:r>
            <a:r>
              <a:rPr lang="en-US" dirty="0"/>
              <a:t> are the shared resources that must be protected.</a:t>
            </a:r>
          </a:p>
          <a:p>
            <a:r>
              <a:rPr lang="en-US" dirty="0"/>
              <a:t>Our solution must also satisfy the following requirements:</a:t>
            </a:r>
          </a:p>
          <a:p>
            <a:pPr lvl="1"/>
            <a:r>
              <a:rPr lang="en-US" dirty="0"/>
              <a:t>No deadlock</a:t>
            </a:r>
          </a:p>
          <a:p>
            <a:pPr lvl="1"/>
            <a:r>
              <a:rPr lang="en-US" dirty="0"/>
              <a:t>No starvation</a:t>
            </a:r>
          </a:p>
          <a:p>
            <a:pPr lvl="1"/>
            <a:r>
              <a:rPr lang="en-US" dirty="0"/>
              <a:t>High concurrency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5D4964-F61A-1B41-AD26-22299CF320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7A80EE-4D1B-7E4D-8A41-CBEBB3A0570F}"/>
              </a:ext>
            </a:extLst>
          </p:cNvPr>
          <p:cNvSpPr/>
          <p:nvPr/>
        </p:nvSpPr>
        <p:spPr>
          <a:xfrm>
            <a:off x="684213" y="3802376"/>
            <a:ext cx="5391272" cy="261698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6102A-6AAD-5547-931C-D8696D9F2E6A}"/>
              </a:ext>
            </a:extLst>
          </p:cNvPr>
          <p:cNvSpPr/>
          <p:nvPr/>
        </p:nvSpPr>
        <p:spPr>
          <a:xfrm>
            <a:off x="684213" y="2388216"/>
            <a:ext cx="5391272" cy="900112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5300-0C6F-D849-B2EB-7163043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E2C6-49A5-AC47-A36D-FB0697E6A3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To make it easier to reference the </a:t>
            </a:r>
            <a:r>
              <a:rPr lang="en-US" dirty="0" err="1"/>
              <a:t>hashis</a:t>
            </a:r>
            <a:r>
              <a:rPr lang="en-US" dirty="0"/>
              <a:t>, let us create two helper functions which, for a given philosopher 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p</a:t>
            </a:r>
            <a:r>
              <a:rPr lang="en-US" dirty="0"/>
              <a:t>, calculate the indices of the </a:t>
            </a:r>
            <a:r>
              <a:rPr lang="en-US" dirty="0" err="1"/>
              <a:t>hashis</a:t>
            </a:r>
            <a:r>
              <a:rPr lang="en-US" dirty="0"/>
              <a:t> to his left and to his right.</a:t>
            </a:r>
          </a:p>
          <a:p>
            <a:pPr lvl="5" indent="-222250"/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FF6400"/>
                </a:solidFill>
                <a:latin typeface="Latin Modern Mono Light Cond 10" pitchFamily="49" charset="77"/>
              </a:rPr>
              <a:t>left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p)  {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return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p; }</a:t>
            </a:r>
          </a:p>
          <a:p>
            <a:pPr lvl="5" indent="-222250"/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FF6400"/>
                </a:solidFill>
                <a:latin typeface="Latin Modern Mono Light Cond 10" pitchFamily="49" charset="77"/>
              </a:rPr>
              <a:t>right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p) {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return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(p +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%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5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; }</a:t>
            </a: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dirty="0"/>
              <a:t>We will also associate a binary semaphore with each </a:t>
            </a:r>
            <a:r>
              <a:rPr lang="en-US" dirty="0" err="1"/>
              <a:t>hashi</a:t>
            </a:r>
            <a:endParaRPr lang="en-US" dirty="0"/>
          </a:p>
          <a:p>
            <a:pPr marL="717550" lvl="5" indent="-358775"/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[5];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endParaRPr lang="de" sz="24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FF6400"/>
                </a:solidFill>
                <a:latin typeface="Latin Modern Mono Light Cond 10" pitchFamily="49" charset="77"/>
              </a:rPr>
              <a:t>main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argc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char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argv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[]) {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...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for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&lt; 5;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++)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   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i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],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  <a:endParaRPr lang="en-US" sz="2400" dirty="0">
              <a:solidFill>
                <a:srgbClr val="AEAEAE"/>
              </a:solidFill>
              <a:latin typeface="Latin Modern Mono Light Cond 10" pitchFamily="49" charset="77"/>
            </a:endParaRP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...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194F4-1429-2747-9287-382BDFA9F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3B0E88-1841-7B42-9B97-B1D2E5A462BF}"/>
              </a:ext>
            </a:extLst>
          </p:cNvPr>
          <p:cNvSpPr/>
          <p:nvPr/>
        </p:nvSpPr>
        <p:spPr>
          <a:xfrm>
            <a:off x="684213" y="2189284"/>
            <a:ext cx="6156324" cy="3112477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6AEA8-4416-FB48-BD6C-F845F6F7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err="1">
                <a:solidFill>
                  <a:srgbClr val="0432FF"/>
                </a:solidFill>
              </a:rPr>
              <a:t>gethashis</a:t>
            </a:r>
            <a:r>
              <a:rPr lang="en-US" dirty="0">
                <a:solidFill>
                  <a:srgbClr val="0432FF"/>
                </a:solidFill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puthashis</a:t>
            </a:r>
            <a:r>
              <a:rPr lang="en-US" dirty="0">
                <a:solidFill>
                  <a:srgbClr val="0432FF"/>
                </a:solidFill>
              </a:rPr>
              <a:t>()</a:t>
            </a:r>
            <a:r>
              <a:rPr lang="en-US" dirty="0"/>
              <a:t>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D18D-AFFB-D54A-B122-17D48E2264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This enables us to write a first version of the functions that implement the model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gethashis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p)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left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right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endParaRPr lang="en-US" sz="24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puthashis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p)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left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right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>
              <a:spcBef>
                <a:spcPts val="3000"/>
              </a:spcBef>
            </a:pPr>
            <a:r>
              <a:rPr lang="en-US" spc="-30" dirty="0"/>
              <a:t>How do you like it? Is it correct? Does it satisfy the additional requirements?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39195-008B-B342-A22F-A6E271F75E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3B0E88-1841-7B42-9B97-B1D2E5A462BF}"/>
              </a:ext>
            </a:extLst>
          </p:cNvPr>
          <p:cNvSpPr/>
          <p:nvPr/>
        </p:nvSpPr>
        <p:spPr>
          <a:xfrm>
            <a:off x="684213" y="2189284"/>
            <a:ext cx="6156324" cy="3112477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6AEA8-4416-FB48-BD6C-F845F6F7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dependency in </a:t>
            </a:r>
            <a:r>
              <a:rPr lang="en-US" dirty="0" err="1">
                <a:solidFill>
                  <a:srgbClr val="0432FF"/>
                </a:solidFill>
              </a:rPr>
              <a:t>gethashis</a:t>
            </a:r>
            <a:r>
              <a:rPr lang="en-US" dirty="0">
                <a:solidFill>
                  <a:srgbClr val="0432FF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D18D-AFFB-D54A-B122-17D48E2264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We can break the circular wait in </a:t>
            </a:r>
            <a:r>
              <a:rPr lang="en-US" dirty="0" err="1">
                <a:solidFill>
                  <a:srgbClr val="0432FF"/>
                </a:solidFill>
                <a:latin typeface="+mj-lt"/>
              </a:rPr>
              <a:t>gethashis</a:t>
            </a:r>
            <a:r>
              <a:rPr lang="en-US" dirty="0">
                <a:solidFill>
                  <a:srgbClr val="0432FF"/>
                </a:solidFill>
                <a:latin typeface="+mj-lt"/>
              </a:rPr>
              <a:t>()</a:t>
            </a:r>
            <a:r>
              <a:rPr lang="en-US" dirty="0"/>
              <a:t> by imposing a different policy for one of the philosophers (say, philosopher number 4)</a:t>
            </a:r>
          </a:p>
          <a:p>
            <a:pPr marL="717550" lvl="5" indent="-358775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gethashis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 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p) {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if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(p ==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4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right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left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} </a:t>
            </a:r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else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{</a:t>
            </a: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left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hashis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400" dirty="0">
                <a:solidFill>
                  <a:srgbClr val="8DA6CE"/>
                </a:solidFill>
                <a:latin typeface="Latin Modern Mono Light Cond 10" pitchFamily="49" charset="77"/>
              </a:rPr>
              <a:t>right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(p)]);</a:t>
            </a: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marL="717550" lvl="5" indent="-358775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>
              <a:spcBef>
                <a:spcPts val="3000"/>
              </a:spcBef>
            </a:pPr>
            <a:r>
              <a:rPr lang="en-US" dirty="0"/>
              <a:t>Is that enough? Is it correct? Does it satisfy the additional requirements?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39195-008B-B342-A22F-A6E271F75E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61D5AD-698C-034E-86D4-B5BCC58A83A6}"/>
              </a:ext>
            </a:extLst>
          </p:cNvPr>
          <p:cNvSpPr/>
          <p:nvPr/>
        </p:nvSpPr>
        <p:spPr>
          <a:xfrm>
            <a:off x="431798" y="1359763"/>
            <a:ext cx="5573585" cy="1712951"/>
          </a:xfrm>
          <a:prstGeom prst="rect">
            <a:avLst/>
          </a:prstGeom>
          <a:solidFill>
            <a:schemeClr val="tx1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4D95B-FF8F-B148-A1AB-99E6AF48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</a:t>
            </a:r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</a:rPr>
              <a:t>sem_wait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9665-951C-4E49-9F14-A80BEE3EF0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49263" lvl="4" indent="-342900"/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*s) {</a:t>
            </a:r>
          </a:p>
          <a:p>
            <a:pPr marL="449263" lvl="4" indent="-342900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   decrement the value of semaphore s by one;</a:t>
            </a:r>
          </a:p>
          <a:p>
            <a:pPr marL="449263" lvl="4" indent="-342900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    if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value of semaphore s is negative</a:t>
            </a:r>
          </a:p>
          <a:p>
            <a:pPr marL="449263" lvl="4" indent="-342900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    wait on s;</a:t>
            </a:r>
          </a:p>
          <a:p>
            <a:pPr marL="449263" lvl="4" indent="-342900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</a:rPr>
              <a:t>sem_wait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</a:rPr>
              <a:t>()</a:t>
            </a:r>
            <a:r>
              <a:rPr lang="en-US" dirty="0"/>
              <a:t> is implemented atomically.</a:t>
            </a:r>
          </a:p>
          <a:p>
            <a:r>
              <a:rPr lang="en-US" dirty="0"/>
              <a:t>It decrements the value of the semaphore and returns immediately if the result is non-negative.</a:t>
            </a:r>
          </a:p>
          <a:p>
            <a:r>
              <a:rPr lang="en-US" dirty="0"/>
              <a:t>Otherwise, it will cause the caller to sleep until awaken by a subsequent </a:t>
            </a:r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</a:rPr>
              <a:t>sem_post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</a:rPr>
              <a:t>()</a:t>
            </a:r>
            <a:r>
              <a:rPr lang="en-US" dirty="0"/>
              <a:t> call from another thread.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FC2A-2FED-F14E-91B7-C3BC5ECFD8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61D5AD-698C-034E-86D4-B5BCC58A83A6}"/>
              </a:ext>
            </a:extLst>
          </p:cNvPr>
          <p:cNvSpPr/>
          <p:nvPr/>
        </p:nvSpPr>
        <p:spPr>
          <a:xfrm>
            <a:off x="431799" y="1359763"/>
            <a:ext cx="5400590" cy="1712951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4D95B-FF8F-B148-A1AB-99E6AF48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</a:t>
            </a:r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</a:rPr>
              <a:t>sem_post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9665-951C-4E49-9F14-A80BEE3EF0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4"/>
            <a:r>
              <a:rPr lang="en-US" sz="24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*s) {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increment the value of semaphore s by one;</a:t>
            </a:r>
          </a:p>
          <a:p>
            <a:pPr lvl="4"/>
            <a:r>
              <a:rPr lang="en-US" sz="2400" dirty="0">
                <a:solidFill>
                  <a:srgbClr val="FBDE2D"/>
                </a:solidFill>
                <a:latin typeface="Latin Modern Mono Light Cond 10" pitchFamily="49" charset="77"/>
              </a:rPr>
              <a:t>if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there are one or more threads waiting on s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    wake one up</a:t>
            </a:r>
          </a:p>
          <a:p>
            <a:pPr lvl="4"/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</a:rPr>
              <a:t>sem_post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</a:rPr>
              <a:t>()</a:t>
            </a:r>
            <a:r>
              <a:rPr lang="en-US" dirty="0"/>
              <a:t> is also implemented atomically.</a:t>
            </a:r>
            <a:endParaRPr lang="en-US" dirty="0">
              <a:solidFill>
                <a:srgbClr val="0432FF"/>
              </a:solidFill>
              <a:latin typeface="Latin Modern Mono Light Cond 10" pitchFamily="49" charset="77"/>
            </a:endParaRPr>
          </a:p>
          <a:p>
            <a:r>
              <a:rPr lang="en-US" dirty="0"/>
              <a:t>It increments the semaphore and returns immediately if its associated waiting list is empty.</a:t>
            </a:r>
          </a:p>
          <a:p>
            <a:r>
              <a:rPr lang="en-US" dirty="0"/>
              <a:t>Otherwise, it will also awake a waiting thread before returning.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FC2A-2FED-F14E-91B7-C3BC5ECFD8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3B0E88-1841-7B42-9B97-B1D2E5A462BF}"/>
              </a:ext>
            </a:extLst>
          </p:cNvPr>
          <p:cNvSpPr/>
          <p:nvPr/>
        </p:nvSpPr>
        <p:spPr>
          <a:xfrm>
            <a:off x="431799" y="1837038"/>
            <a:ext cx="8280401" cy="2150075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B77F6-C0A4-9F4F-AAB1-7F448AF7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Semaphores (Locks)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152B-1310-714C-A017-E9EE2EB88F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binary semaphore functions just like a lock</a:t>
            </a:r>
          </a:p>
          <a:p>
            <a:pPr lvl="4" indent="-268288">
              <a:spcBef>
                <a:spcPts val="1200"/>
              </a:spcBef>
            </a:pPr>
            <a:r>
              <a:rPr lang="en-US" sz="24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bs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lvl="4" indent="-268288"/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sem_init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bs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4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Latin Modern Mono Light Cond 10" pitchFamily="49" charset="77"/>
              </a:rPr>
              <a:t>X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 ; 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initialize semaphore to </a:t>
            </a:r>
            <a:r>
              <a:rPr lang="en-US" sz="2400" dirty="0">
                <a:solidFill>
                  <a:schemeClr val="accent2"/>
                </a:solidFill>
                <a:latin typeface="Latin Modern Mono Light Cond 10" pitchFamily="49" charset="77"/>
              </a:rPr>
              <a:t>X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. What should </a:t>
            </a:r>
            <a:r>
              <a:rPr lang="en-US" sz="2400" dirty="0">
                <a:solidFill>
                  <a:schemeClr val="accent2"/>
                </a:solidFill>
                <a:latin typeface="Latin Modern Mono Light Cond 10" pitchFamily="49" charset="77"/>
              </a:rPr>
              <a:t>X</a:t>
            </a:r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 be?</a:t>
            </a:r>
          </a:p>
          <a:p>
            <a:pPr lvl="4" indent="-268288"/>
            <a:endParaRPr lang="en-US" sz="24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4" indent="-268288"/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sem_wait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bs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pPr lvl="4" indent="-268288"/>
            <a:r>
              <a:rPr lang="en-US" sz="2400" dirty="0">
                <a:solidFill>
                  <a:srgbClr val="AEAEAE"/>
                </a:solidFill>
                <a:latin typeface="Latin Modern Mono Light Cond 10" pitchFamily="49" charset="77"/>
              </a:rPr>
              <a:t>// critical section here</a:t>
            </a:r>
          </a:p>
          <a:p>
            <a:pPr lvl="4" indent="-268288"/>
            <a:r>
              <a:rPr lang="en-US" sz="2400" dirty="0" err="1">
                <a:solidFill>
                  <a:srgbClr val="FF6400"/>
                </a:solidFill>
                <a:latin typeface="Latin Modern Mono Light Cond 10" pitchFamily="49" charset="77"/>
              </a:rPr>
              <a:t>sem_post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(&amp;</a:t>
            </a:r>
            <a:r>
              <a:rPr lang="en-US" sz="2400" dirty="0" err="1">
                <a:solidFill>
                  <a:srgbClr val="F8F8F8"/>
                </a:solidFill>
                <a:latin typeface="Latin Modern Mono Light Cond 10" pitchFamily="49" charset="77"/>
              </a:rPr>
              <a:t>bs</a:t>
            </a:r>
            <a:r>
              <a:rPr lang="en-US" sz="24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  <a:endParaRPr lang="en-US" sz="2400" dirty="0">
              <a:solidFill>
                <a:srgbClr val="FF6400"/>
              </a:solidFill>
              <a:latin typeface="Latin Modern Mono Light Cond 10" pitchFamily="49" charset="77"/>
            </a:endParaRPr>
          </a:p>
          <a:p>
            <a:r>
              <a:rPr lang="en-US" dirty="0"/>
              <a:t>Look back at the definition of </a:t>
            </a:r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  <a:ea typeface="M+ 1m light" panose="020B0409020203020207" pitchFamily="49" charset="-128"/>
              </a:rPr>
              <a:t>sem_wait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  <a:ea typeface="M+ 1m light" panose="020B0409020203020207" pitchFamily="49" charset="-128"/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  <a:latin typeface="Latin Modern Mono Light Cond 10" pitchFamily="49" charset="77"/>
                <a:ea typeface="M+ 1m light" panose="020B0409020203020207" pitchFamily="49" charset="-128"/>
              </a:rPr>
              <a:t>sem_post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  <a:ea typeface="M+ 1m light" panose="020B0409020203020207" pitchFamily="49" charset="-128"/>
              </a:rPr>
              <a:t>()</a:t>
            </a:r>
            <a:r>
              <a:rPr lang="en-US" dirty="0"/>
              <a:t> and choose the right value for </a:t>
            </a:r>
            <a:r>
              <a:rPr lang="en-US" dirty="0">
                <a:solidFill>
                  <a:srgbClr val="0432FF"/>
                </a:solidFill>
                <a:latin typeface="Latin Modern Mono Light Cond 10" pitchFamily="49" charset="77"/>
                <a:ea typeface="M+ 1m light" panose="020B0409020203020207" pitchFamily="49" charset="-128"/>
              </a:rPr>
              <a:t>X</a:t>
            </a:r>
            <a:r>
              <a:rPr lang="en-US" dirty="0"/>
              <a:t>.</a:t>
            </a:r>
          </a:p>
          <a:p>
            <a:r>
              <a:rPr lang="en-US" dirty="0"/>
              <a:t>To discuss the functioning of the binary semaphore, let us examine a scenario with two threads.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5C636-DF4B-2548-B8EE-1673EA7F38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D988-CAD5-A540-BEDA-9DF1B450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trace: a single thread uses the 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FBA7-7487-3141-978D-DCC3B76014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20" dirty="0"/>
              <a:t>In this case, there are two threads, but Thread 0 runs without interruption.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DD4146-095B-6649-979D-F0465FB9B6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838408-B1DF-B649-A4F7-2A6E50853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06009"/>
              </p:ext>
            </p:extLst>
          </p:nvPr>
        </p:nvGraphicFramePr>
        <p:xfrm>
          <a:off x="684213" y="2377465"/>
          <a:ext cx="6480000" cy="29927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5472702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19507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1287486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Value of Semaphore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Thread 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Thread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6087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14056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call </a:t>
                      </a:r>
                      <a:r>
                        <a:rPr lang="en-US" sz="2400" b="0" i="0" u="none" strike="noStrike" dirty="0" err="1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</a:rPr>
                        <a:t>sem_wait</a:t>
                      </a:r>
                      <a:r>
                        <a:rPr lang="en-US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</a:rPr>
                        <a:t>( 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9157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24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  <a:ea typeface="+mn-ea"/>
                          <a:cs typeface="+mn-cs"/>
                        </a:rPr>
                        <a:t>( )</a:t>
                      </a:r>
                      <a:r>
                        <a:rPr lang="en-US" sz="2400" u="none" strike="noStrike" dirty="0">
                          <a:effectLst/>
                        </a:rPr>
                        <a:t> returns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90614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(critical section)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38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call </a:t>
                      </a:r>
                      <a:r>
                        <a:rPr lang="en-US" sz="24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24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  <a:ea typeface="+mn-ea"/>
                          <a:cs typeface="+mn-cs"/>
                        </a:rPr>
                        <a:t>( 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508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24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Latin Modern Mono Light Cond 10" pitchFamily="49" charset="77"/>
                          <a:ea typeface="+mn-ea"/>
                          <a:cs typeface="+mn-cs"/>
                        </a:rPr>
                        <a:t>( )</a:t>
                      </a:r>
                      <a:r>
                        <a:rPr lang="en-US" sz="2400" u="none" strike="noStrike" dirty="0">
                          <a:effectLst/>
                        </a:rPr>
                        <a:t> returns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95845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D1447BF-1880-5347-AA92-78828B2CF175}"/>
              </a:ext>
            </a:extLst>
          </p:cNvPr>
          <p:cNvSpPr/>
          <p:nvPr/>
        </p:nvSpPr>
        <p:spPr>
          <a:xfrm>
            <a:off x="431799" y="5046784"/>
            <a:ext cx="6865815" cy="144291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70CEF-FCAD-344E-9BE0-E1DB892D7AC8}"/>
              </a:ext>
            </a:extLst>
          </p:cNvPr>
          <p:cNvSpPr/>
          <p:nvPr/>
        </p:nvSpPr>
        <p:spPr>
          <a:xfrm>
            <a:off x="431799" y="4607169"/>
            <a:ext cx="6865815" cy="188253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7B06B-BD23-2347-A56E-551DF4138290}"/>
              </a:ext>
            </a:extLst>
          </p:cNvPr>
          <p:cNvSpPr/>
          <p:nvPr/>
        </p:nvSpPr>
        <p:spPr>
          <a:xfrm>
            <a:off x="431799" y="4273062"/>
            <a:ext cx="6865815" cy="221663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4C21A-1842-5648-9701-F9747E013E95}"/>
              </a:ext>
            </a:extLst>
          </p:cNvPr>
          <p:cNvSpPr/>
          <p:nvPr/>
        </p:nvSpPr>
        <p:spPr>
          <a:xfrm>
            <a:off x="431799" y="3859823"/>
            <a:ext cx="6865815" cy="262987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8F3B0-F49A-AE49-84AF-655002100181}"/>
              </a:ext>
            </a:extLst>
          </p:cNvPr>
          <p:cNvSpPr/>
          <p:nvPr/>
        </p:nvSpPr>
        <p:spPr>
          <a:xfrm>
            <a:off x="431799" y="3496945"/>
            <a:ext cx="6865815" cy="299275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572935-992A-9F41-9871-1D06BD0B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21" y="2291862"/>
            <a:ext cx="6502400" cy="3276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38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D988-CAD5-A540-BEDA-9DF1B450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36502"/>
            <a:ext cx="3423508" cy="1795849"/>
          </a:xfrm>
        </p:spPr>
        <p:txBody>
          <a:bodyPr/>
          <a:lstStyle/>
          <a:p>
            <a:r>
              <a:rPr lang="en-US" dirty="0"/>
              <a:t>Thread trace: </a:t>
            </a:r>
            <a:br>
              <a:rPr lang="en-US" dirty="0"/>
            </a:br>
            <a:r>
              <a:rPr lang="en-US" dirty="0"/>
              <a:t>two threads use </a:t>
            </a:r>
            <a:br>
              <a:rPr lang="en-US" dirty="0"/>
            </a:br>
            <a:r>
              <a:rPr lang="en-US" dirty="0"/>
              <a:t>the 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FBA7-7487-3141-978D-DCC3B76014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2432352"/>
            <a:ext cx="3423509" cy="4057348"/>
          </a:xfrm>
        </p:spPr>
        <p:txBody>
          <a:bodyPr/>
          <a:lstStyle/>
          <a:p>
            <a:r>
              <a:rPr lang="en-US" spc="-20" dirty="0"/>
              <a:t>In this case, there are two threads, which compete </a:t>
            </a:r>
            <a:br>
              <a:rPr lang="en-US" spc="-20" dirty="0"/>
            </a:br>
            <a:r>
              <a:rPr lang="en-US" spc="-20" dirty="0"/>
              <a:t>for the semaphore.</a:t>
            </a:r>
          </a:p>
          <a:p>
            <a:r>
              <a:rPr lang="en-US" spc="-20" dirty="0"/>
              <a:t>Thread 0 is interrupted </a:t>
            </a:r>
            <a:br>
              <a:rPr lang="en-US" spc="-20" dirty="0"/>
            </a:br>
            <a:r>
              <a:rPr lang="en-US" spc="-20" dirty="0"/>
              <a:t>twice by the system.</a:t>
            </a:r>
          </a:p>
          <a:p>
            <a:r>
              <a:rPr lang="en-US" spc="-20" dirty="0"/>
              <a:t>Experiment with scenarios </a:t>
            </a:r>
            <a:br>
              <a:rPr lang="en-US" spc="-20" dirty="0"/>
            </a:br>
            <a:r>
              <a:rPr lang="en-US" spc="-20" dirty="0"/>
              <a:t>of your choice to make sure you understand the model.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838408-B1DF-B649-A4F7-2A6E50853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3748"/>
              </p:ext>
            </p:extLst>
          </p:nvPr>
        </p:nvGraphicFramePr>
        <p:xfrm>
          <a:off x="3812824" y="620713"/>
          <a:ext cx="4899376" cy="58816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547270252"/>
                    </a:ext>
                  </a:extLst>
                </a:gridCol>
                <a:gridCol w="651438">
                  <a:extLst>
                    <a:ext uri="{9D8B030D-6E8A-4147-A177-3AD203B41FA5}">
                      <a16:colId xmlns:a16="http://schemas.microsoft.com/office/drawing/2014/main" val="2017382219"/>
                    </a:ext>
                  </a:extLst>
                </a:gridCol>
                <a:gridCol w="1599175">
                  <a:extLst>
                    <a:ext uri="{9D8B030D-6E8A-4147-A177-3AD203B41FA5}">
                      <a16:colId xmlns:a16="http://schemas.microsoft.com/office/drawing/2014/main" val="1491324598"/>
                    </a:ext>
                  </a:extLst>
                </a:gridCol>
                <a:gridCol w="664138">
                  <a:extLst>
                    <a:ext uri="{9D8B030D-6E8A-4147-A177-3AD203B41FA5}">
                      <a16:colId xmlns:a16="http://schemas.microsoft.com/office/drawing/2014/main" val="2975001265"/>
                    </a:ext>
                  </a:extLst>
                </a:gridCol>
                <a:gridCol w="1516625">
                  <a:extLst>
                    <a:ext uri="{9D8B030D-6E8A-4147-A177-3AD203B41FA5}">
                      <a16:colId xmlns:a16="http://schemas.microsoft.com/office/drawing/2014/main" val="25195079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Value</a:t>
                      </a:r>
                    </a:p>
                  </a:txBody>
                  <a:tcPr marL="36000" marR="36000" marT="36000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t">
                        <a:lnSpc>
                          <a:spcPct val="80000"/>
                        </a:lnSpc>
                        <a:tabLst>
                          <a:tab pos="573088" algn="l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Thread 0</a:t>
                      </a:r>
                    </a:p>
                    <a:p>
                      <a:pPr marL="0" indent="0" algn="l" fontAlgn="t">
                        <a:lnSpc>
                          <a:spcPct val="80000"/>
                        </a:lnSpc>
                        <a:tabLst>
                          <a:tab pos="573088" algn="l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state	action</a:t>
                      </a:r>
                    </a:p>
                  </a:txBody>
                  <a:tcPr marL="36000" marR="36000" marT="3600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8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Thread 1</a:t>
                      </a:r>
                    </a:p>
                    <a:p>
                      <a:pPr marL="0" indent="0" algn="l" fontAlgn="t">
                        <a:lnSpc>
                          <a:spcPct val="80000"/>
                        </a:lnSpc>
                        <a:tabLst>
                          <a:tab pos="614363" algn="l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state	action</a:t>
                      </a:r>
                    </a:p>
                  </a:txBody>
                  <a:tcPr marL="36000" marR="36000" marT="3600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6087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2469647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1800" b="0" i="0" u="none" strike="noStrike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</a:rPr>
                        <a:t>sem_wait</a:t>
                      </a:r>
                      <a:r>
                        <a:rPr lang="en-US" sz="1800" b="0" i="0" u="none" strike="noStrike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</a:rPr>
                        <a:t> ()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005972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returns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15541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crit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sect: begin)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48351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Interrupt: switch → T1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75369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0957594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</a:p>
                  </a:txBody>
                  <a:tcPr marL="36000" marR="36000" marT="9525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decrement </a:t>
                      </a:r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endParaRPr lang="en-US" sz="1800" b="0" i="0" u="none" strike="noStrike" kern="1200" dirty="0">
                        <a:solidFill>
                          <a:srgbClr val="0432FF"/>
                        </a:solidFill>
                        <a:effectLst/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897132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</a:p>
                  </a:txBody>
                  <a:tcPr marL="36000" marR="36000" marT="9525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</a:p>
                  </a:txBody>
                  <a:tcPr marL="36000" marR="36000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(</a:t>
                      </a:r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&lt;0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) → asleep</a:t>
                      </a:r>
                    </a:p>
                  </a:txBody>
                  <a:tcPr marL="36000" marR="36000" marT="0" marB="0" anchor="b"/>
                </a:tc>
                <a:extLst>
                  <a:ext uri="{0D108BD9-81ED-4DB2-BD59-A6C34878D82A}">
                    <a16:rowId xmlns:a16="http://schemas.microsoft.com/office/drawing/2014/main" val="2506618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</a:p>
                  </a:txBody>
                  <a:tcPr marL="36000" marR="36000" marT="9525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Switch → TO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648614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</a:p>
                  </a:txBody>
                  <a:tcPr marL="36000" marR="36000" marT="9525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(crit sect: end)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553926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</a:p>
                  </a:txBody>
                  <a:tcPr marL="36000" marR="36000" marT="9525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27323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938" indent="0" algn="l" fontAlgn="t">
                        <a:tabLst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increment </a:t>
                      </a:r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endParaRPr lang="en-US" sz="1800" b="0" i="0" u="none" strike="noStrike" kern="1200" dirty="0">
                        <a:solidFill>
                          <a:srgbClr val="0432FF"/>
                        </a:solidFill>
                        <a:effectLst/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569068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wake (T1)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784395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 returns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0514056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Interrupt: switch → T1</a:t>
                      </a: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5609157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returns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3390614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(critical section)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71638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531508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36000" marR="36000" marT="9525" marB="0" anchor="b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</a:p>
                  </a:txBody>
                  <a:tcPr marL="36000" marR="36000" marT="9525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8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yriad Pro Light Condensed" panose="020B0406030403020204" pitchFamily="34" charset="0"/>
                        </a:rPr>
                        <a:t>eturns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59395845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BCFABB0-6DCF-2248-8F03-79E5695D71E6}"/>
              </a:ext>
            </a:extLst>
          </p:cNvPr>
          <p:cNvSpPr/>
          <p:nvPr/>
        </p:nvSpPr>
        <p:spPr>
          <a:xfrm>
            <a:off x="3754313" y="5062153"/>
            <a:ext cx="5389687" cy="179584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ED682-532B-004C-8584-F9DBC3EC9508}"/>
              </a:ext>
            </a:extLst>
          </p:cNvPr>
          <p:cNvSpPr/>
          <p:nvPr/>
        </p:nvSpPr>
        <p:spPr>
          <a:xfrm>
            <a:off x="3754313" y="3367454"/>
            <a:ext cx="5389687" cy="349054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BE07-CC1C-1443-B1D1-99C7B9723745}"/>
              </a:ext>
            </a:extLst>
          </p:cNvPr>
          <p:cNvSpPr/>
          <p:nvPr/>
        </p:nvSpPr>
        <p:spPr>
          <a:xfrm>
            <a:off x="3754313" y="2250831"/>
            <a:ext cx="5389687" cy="460717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7C4FE-7194-2443-8386-5F8BDF787822}"/>
              </a:ext>
            </a:extLst>
          </p:cNvPr>
          <p:cNvSpPr/>
          <p:nvPr/>
        </p:nvSpPr>
        <p:spPr>
          <a:xfrm>
            <a:off x="3754313" y="1134207"/>
            <a:ext cx="5389687" cy="57237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A5979-154E-6749-9385-22368EE7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40" y="533580"/>
            <a:ext cx="4914900" cy="6108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9853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7939-7542-724B-A641-4F6B5337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79400"/>
            <a:ext cx="8280401" cy="809625"/>
          </a:xfrm>
        </p:spPr>
        <p:txBody>
          <a:bodyPr/>
          <a:lstStyle/>
          <a:p>
            <a:r>
              <a:rPr lang="en-US" sz="4000" spc="-120" dirty="0"/>
              <a:t>Semaphore as Condition Variable: Parent Waiting for Child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77EC73-0CE2-5D48-BA60-C806801B18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186962"/>
            <a:ext cx="3278554" cy="4679950"/>
          </a:xfrm>
        </p:spPr>
        <p:txBody>
          <a:bodyPr>
            <a:normAutofit/>
          </a:bodyPr>
          <a:lstStyle/>
          <a:p>
            <a:r>
              <a:rPr lang="en-US" dirty="0"/>
              <a:t>We have done this before: a thread creates another thread and then waits until it finishes.</a:t>
            </a:r>
          </a:p>
          <a:p>
            <a:r>
              <a:rPr lang="en-US" dirty="0"/>
              <a:t>What should the value of </a:t>
            </a:r>
            <a:r>
              <a:rPr lang="en-US" dirty="0">
                <a:solidFill>
                  <a:srgbClr val="0432FF"/>
                </a:solidFill>
              </a:rPr>
              <a:t>X</a:t>
            </a:r>
            <a:r>
              <a:rPr lang="en-US" dirty="0"/>
              <a:t> in line 8 be to achieve the desired functionality?</a:t>
            </a:r>
          </a:p>
          <a:p>
            <a:r>
              <a:rPr lang="en-US" dirty="0"/>
              <a:t>Again, let us examine two thread traces to get acquainted with the algorithm.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8F04D-1081-F24E-9C5A-D65DB39B4B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85138" y="1186962"/>
            <a:ext cx="4527062" cy="5302738"/>
          </a:xfrm>
          <a:solidFill>
            <a:schemeClr val="tx1"/>
          </a:solidFill>
        </p:spPr>
        <p:txBody>
          <a:bodyPr tIns="72000" bIns="72000">
            <a:noAutofit/>
          </a:bodyPr>
          <a:lstStyle/>
          <a:p>
            <a:pPr marL="449263" lvl="4" indent="-360363"/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s;</a:t>
            </a:r>
            <a:endParaRPr lang="en-US" sz="2000" dirty="0">
              <a:solidFill>
                <a:srgbClr val="8DA6CE"/>
              </a:solidFill>
              <a:latin typeface="Latin Modern Mono Light Cond 10" pitchFamily="49" charset="77"/>
            </a:endParaRPr>
          </a:p>
          <a:p>
            <a:pPr marL="449263" lvl="4" indent="-360363"/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449263" lvl="4" indent="-360363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child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"child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sem_post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(&amp;s);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child is done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return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NULL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 marL="449263" lvl="4" indent="-360363"/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449263" lvl="4" indent="-360363"/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main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argv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[]) {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sem_init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(&amp;s,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X); </a:t>
            </a:r>
            <a:r>
              <a:rPr lang="en-US" sz="2000" dirty="0">
                <a:solidFill>
                  <a:schemeClr val="accent2"/>
                </a:solidFill>
                <a:latin typeface="Latin Modern Mono Light Cond 10" pitchFamily="49" charset="77"/>
              </a:rPr>
              <a:t>// what should X be?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"parent: begin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  <a:endParaRPr lang="en-US" sz="2000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pthread_t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c;</a:t>
            </a:r>
            <a:endParaRPr lang="en-US" sz="2000" dirty="0">
              <a:solidFill>
                <a:srgbClr val="8DA6CE"/>
              </a:solidFill>
              <a:latin typeface="Latin Modern Mono Light Cond 10" pitchFamily="49" charset="77"/>
            </a:endParaRP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mythread_create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(&amp;c,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NULL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child,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NULL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sem_wait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(&amp;s);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wait here for child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"parent: end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  <a:endParaRPr lang="en-US" sz="2000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return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449263" lvl="4" indent="-360363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  <a:endParaRPr lang="en-US" sz="2000" dirty="0">
              <a:latin typeface="Latin Modern Mono Light Cond 1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54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D988-CAD5-A540-BEDA-9DF1B450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trace: parent waiting for child (case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FBA7-7487-3141-978D-DCC3B76014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449388"/>
            <a:ext cx="2311400" cy="5040312"/>
          </a:xfrm>
        </p:spPr>
        <p:txBody>
          <a:bodyPr/>
          <a:lstStyle/>
          <a:p>
            <a:r>
              <a:rPr lang="en-US" spc="-20" dirty="0"/>
              <a:t>In this case, we assume that the parent thread is not interrupted after having created the child.</a:t>
            </a:r>
          </a:p>
          <a:p>
            <a:r>
              <a:rPr lang="en-US" spc="-20" dirty="0"/>
              <a:t>Thus, the parent calls </a:t>
            </a:r>
            <a:r>
              <a:rPr lang="en-US" spc="-20" dirty="0" err="1">
                <a:solidFill>
                  <a:srgbClr val="0432FF"/>
                </a:solidFill>
                <a:latin typeface="+mj-lt"/>
              </a:rPr>
              <a:t>sem_wait</a:t>
            </a:r>
            <a:r>
              <a:rPr lang="en-US" spc="-20" dirty="0">
                <a:solidFill>
                  <a:srgbClr val="0432FF"/>
                </a:solidFill>
                <a:latin typeface="+mj-lt"/>
              </a:rPr>
              <a:t>()</a:t>
            </a:r>
            <a:r>
              <a:rPr lang="en-US" spc="-20" dirty="0"/>
              <a:t> before the child calls </a:t>
            </a:r>
            <a:r>
              <a:rPr lang="en-US" spc="-20" dirty="0" err="1">
                <a:solidFill>
                  <a:srgbClr val="0432FF"/>
                </a:solidFill>
                <a:latin typeface="+mj-lt"/>
              </a:rPr>
              <a:t>sem_post</a:t>
            </a:r>
            <a:r>
              <a:rPr lang="en-US" spc="-20" dirty="0">
                <a:solidFill>
                  <a:srgbClr val="0432FF"/>
                </a:solidFill>
                <a:latin typeface="+mj-lt"/>
              </a:rPr>
              <a:t>()</a:t>
            </a:r>
            <a:r>
              <a:rPr lang="en-US" spc="-2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C5196A-194C-EA4D-9493-88161E3E0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4BBDED1-F6AF-AE47-8366-CD395CC26CC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3406179"/>
              </p:ext>
            </p:extLst>
          </p:nvPr>
        </p:nvGraphicFramePr>
        <p:xfrm>
          <a:off x="3005499" y="1449388"/>
          <a:ext cx="5706701" cy="452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325">
                  <a:extLst>
                    <a:ext uri="{9D8B030D-6E8A-4147-A177-3AD203B41FA5}">
                      <a16:colId xmlns:a16="http://schemas.microsoft.com/office/drawing/2014/main" val="4006955622"/>
                    </a:ext>
                  </a:extLst>
                </a:gridCol>
                <a:gridCol w="1675375">
                  <a:extLst>
                    <a:ext uri="{9D8B030D-6E8A-4147-A177-3AD203B41FA5}">
                      <a16:colId xmlns:a16="http://schemas.microsoft.com/office/drawing/2014/main" val="4242067544"/>
                    </a:ext>
                  </a:extLst>
                </a:gridCol>
                <a:gridCol w="729225">
                  <a:extLst>
                    <a:ext uri="{9D8B030D-6E8A-4147-A177-3AD203B41FA5}">
                      <a16:colId xmlns:a16="http://schemas.microsoft.com/office/drawing/2014/main" val="2087088722"/>
                    </a:ext>
                  </a:extLst>
                </a:gridCol>
                <a:gridCol w="2070663">
                  <a:extLst>
                    <a:ext uri="{9D8B030D-6E8A-4147-A177-3AD203B41FA5}">
                      <a16:colId xmlns:a16="http://schemas.microsoft.com/office/drawing/2014/main" val="1188901793"/>
                    </a:ext>
                  </a:extLst>
                </a:gridCol>
                <a:gridCol w="718113">
                  <a:extLst>
                    <a:ext uri="{9D8B030D-6E8A-4147-A177-3AD203B41FA5}">
                      <a16:colId xmlns:a16="http://schemas.microsoft.com/office/drawing/2014/main" val="4141406956"/>
                    </a:ext>
                  </a:extLst>
                </a:gridCol>
              </a:tblGrid>
              <a:tr h="1619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Parent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State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Child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State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3688178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create Child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1" u="none" strike="noStrike" dirty="0">
                          <a:effectLst/>
                          <a:latin typeface="Myriad Pro Light Condensed" panose="020B0406030403020204" pitchFamily="34" charset="0"/>
                        </a:rPr>
                        <a:t>Child exists; is runnable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3210345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2000" b="0" i="0" u="none" strike="noStrike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</a:rPr>
                        <a:t>sem_wait</a:t>
                      </a:r>
                      <a:r>
                        <a:rPr lang="en-US" sz="2000" b="0" i="0" u="none" strike="noStrike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</a:rPr>
                        <a:t> ()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201975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decrement 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endParaRPr lang="en-US" sz="2000" b="0" i="0" u="none" strike="noStrike" kern="1200" dirty="0">
                        <a:solidFill>
                          <a:srgbClr val="0432FF"/>
                        </a:solidFill>
                        <a:effectLst/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453923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(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20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&lt; 0</a:t>
                      </a:r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) → asleep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652216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1" u="none" strike="noStrike" dirty="0">
                          <a:effectLst/>
                          <a:latin typeface="Myriad Pro Light Condensed" panose="020B0406030403020204" pitchFamily="34" charset="0"/>
                        </a:rPr>
                        <a:t>Switch → Child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child runs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7945263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call 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20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333644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Sleeping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increment </a:t>
                      </a:r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</a:t>
                      </a:r>
                      <a:endParaRPr lang="en-US" sz="2000" b="0" i="0" u="none" strike="noStrike" kern="1200" dirty="0">
                        <a:solidFill>
                          <a:srgbClr val="0432FF"/>
                        </a:solidFill>
                        <a:effectLst/>
                        <a:latin typeface="Myriad Pro Condensed" panose="020B0506030403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055874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wake Parent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677527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20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 returns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11102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1" u="none" strike="noStrike" dirty="0">
                          <a:effectLst/>
                          <a:latin typeface="Myriad Pro Light Condensed" panose="020B0406030403020204" pitchFamily="34" charset="0"/>
                        </a:rPr>
                        <a:t>Interrupt: Switch → Parent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247720"/>
                  </a:ext>
                </a:extLst>
              </a:tr>
              <a:tr h="1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kern="1200" dirty="0" err="1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sem.wait</a:t>
                      </a:r>
                      <a:r>
                        <a:rPr lang="en-US" sz="2000" b="0" i="0" u="none" strike="noStrike" kern="1200" dirty="0">
                          <a:solidFill>
                            <a:srgbClr val="0432FF"/>
                          </a:solidFill>
                          <a:effectLst/>
                          <a:latin typeface="Myriad Pro Condensed" panose="020B0506030403020204" pitchFamily="34" charset="0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 returns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Myriad Pro Light Condensed" panose="020B0406030403020204" pitchFamily="34" charset="0"/>
                        </a:rPr>
                        <a:t>Running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Myriad Pro Light Condensed" panose="020B0406030403020204" pitchFamily="34" charset="0"/>
                        </a:rPr>
                        <a:t>Ready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yriad Pro Light Condensed" panose="020B0406030403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60979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F11CCA7-BD80-A14C-8D20-74A62F0B4B6A}"/>
              </a:ext>
            </a:extLst>
          </p:cNvPr>
          <p:cNvSpPr/>
          <p:nvPr/>
        </p:nvSpPr>
        <p:spPr>
          <a:xfrm>
            <a:off x="2910254" y="5591908"/>
            <a:ext cx="6233746" cy="89779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A462D-183B-E245-B3D1-C332E230539A}"/>
              </a:ext>
            </a:extLst>
          </p:cNvPr>
          <p:cNvSpPr/>
          <p:nvPr/>
        </p:nvSpPr>
        <p:spPr>
          <a:xfrm>
            <a:off x="2910254" y="3341077"/>
            <a:ext cx="6233746" cy="314862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4A4EC-AFDB-5744-BE30-C56E4C966FFD}"/>
              </a:ext>
            </a:extLst>
          </p:cNvPr>
          <p:cNvSpPr/>
          <p:nvPr/>
        </p:nvSpPr>
        <p:spPr>
          <a:xfrm>
            <a:off x="2910254" y="1809751"/>
            <a:ext cx="6233746" cy="467994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CCBA24-9E8F-7642-9DA7-A2ADBD86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99" y="1449388"/>
            <a:ext cx="5715000" cy="4699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061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MC504-2018s2-v08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8" id="{2ED648AF-1303-184B-9C72-548EEC07E06D}" vid="{15788330-B608-1141-9DE1-4C9B9C0C70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MC504-2018s2-v08</Template>
  <TotalTime>1934</TotalTime>
  <Words>1810</Words>
  <Application>Microsoft Macintosh PowerPoint</Application>
  <PresentationFormat>On-screen Show (4:3)</PresentationFormat>
  <Paragraphs>499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9" baseType="lpstr">
      <vt:lpstr>M+ 1m light</vt:lpstr>
      <vt:lpstr>M+ 1m regular</vt:lpstr>
      <vt:lpstr>Arial</vt:lpstr>
      <vt:lpstr>Avenir Next Condensed</vt:lpstr>
      <vt:lpstr>Calibri</vt:lpstr>
      <vt:lpstr>Cambria</vt:lpstr>
      <vt:lpstr>Courier Condensed</vt:lpstr>
      <vt:lpstr>Fira Sans Condensed Book</vt:lpstr>
      <vt:lpstr>Fira Sans Condensed Light</vt:lpstr>
      <vt:lpstr>Helvetica</vt:lpstr>
      <vt:lpstr>Inconsolata</vt:lpstr>
      <vt:lpstr>Latin Modern Mono Light Cond 10</vt:lpstr>
      <vt:lpstr>LM Mono Light Cond 10</vt:lpstr>
      <vt:lpstr>Myriad Pro Bold Condensed</vt:lpstr>
      <vt:lpstr>Myriad Pro Condensed</vt:lpstr>
      <vt:lpstr>Myriad Pro Light Condensed</vt:lpstr>
      <vt:lpstr>Myriad Pro Light SemiCondensed</vt:lpstr>
      <vt:lpstr>Myriad Pro Semibold Condensed</vt:lpstr>
      <vt:lpstr>Myriad Pro SemiCondensed</vt:lpstr>
      <vt:lpstr>Roboto Condensed Light</vt:lpstr>
      <vt:lpstr>Wingdings</vt:lpstr>
      <vt:lpstr>Wingdings 3</vt:lpstr>
      <vt:lpstr>MC504-2018s2-v08</vt:lpstr>
      <vt:lpstr>Semaphores</vt:lpstr>
      <vt:lpstr>Semaphores: A Definition</vt:lpstr>
      <vt:lpstr>Semantics of sem_wait()</vt:lpstr>
      <vt:lpstr>Semantics of sem_post()</vt:lpstr>
      <vt:lpstr>Binary Semaphores (Locks)</vt:lpstr>
      <vt:lpstr>Thread trace: a single thread uses the semaphore</vt:lpstr>
      <vt:lpstr>Thread trace:  two threads use  the semaphore</vt:lpstr>
      <vt:lpstr>Semaphore as Condition Variable: Parent Waiting for Child</vt:lpstr>
      <vt:lpstr>Thread trace: parent waiting for child (case 1)</vt:lpstr>
      <vt:lpstr>Thread trace: parent waiting for child (case 2)</vt:lpstr>
      <vt:lpstr>Solving the Producer / Consumer Problem</vt:lpstr>
      <vt:lpstr>The put() and get() routines</vt:lpstr>
      <vt:lpstr>Adding full and empty semaphores</vt:lpstr>
      <vt:lpstr>Trying to implement mutual exclusion</vt:lpstr>
      <vt:lpstr>Adding mutex to producer() and consumer()</vt:lpstr>
      <vt:lpstr>How to avoid deadlock</vt:lpstr>
      <vt:lpstr>Avoiding deadlock</vt:lpstr>
      <vt:lpstr>Reader-Writer Locks</vt:lpstr>
      <vt:lpstr>A simple reader-writer lock</vt:lpstr>
      <vt:lpstr>A simple reader-writer lock</vt:lpstr>
      <vt:lpstr>A simple reader-writer lock</vt:lpstr>
      <vt:lpstr>The Dining Philosophers</vt:lpstr>
      <vt:lpstr>Designing a solution</vt:lpstr>
      <vt:lpstr>Designing a solution</vt:lpstr>
      <vt:lpstr>Designing gethashis() and puthashis() (version 1)</vt:lpstr>
      <vt:lpstr>Breaking the dependency in gethashis()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Semaphores</dc:title>
  <dc:creator>Arthur Catto</dc:creator>
  <cp:lastModifiedBy>Arthur Catto</cp:lastModifiedBy>
  <cp:revision>52</cp:revision>
  <cp:lastPrinted>2018-10-15T23:04:15Z</cp:lastPrinted>
  <dcterms:created xsi:type="dcterms:W3CDTF">2018-10-13T21:40:46Z</dcterms:created>
  <dcterms:modified xsi:type="dcterms:W3CDTF">2018-10-15T23:05:03Z</dcterms:modified>
</cp:coreProperties>
</file>