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469" r:id="rId9"/>
    <p:sldId id="264" r:id="rId10"/>
    <p:sldId id="470" r:id="rId11"/>
    <p:sldId id="4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87" userDrawn="1">
          <p15:clr>
            <a:srgbClr val="A4A3A4"/>
          </p15:clr>
        </p15:guide>
        <p15:guide id="4" pos="4785" userDrawn="1">
          <p15:clr>
            <a:srgbClr val="A4A3A4"/>
          </p15:clr>
        </p15:guide>
        <p15:guide id="5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 showGuides="1">
      <p:cViewPr varScale="1">
        <p:scale>
          <a:sx n="127" d="100"/>
          <a:sy n="127" d="100"/>
        </p:scale>
        <p:origin x="1104" y="176"/>
      </p:cViewPr>
      <p:guideLst>
        <p:guide orient="horz" pos="2160"/>
        <p:guide pos="2880"/>
        <p:guide pos="3787"/>
        <p:guide pos="478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C0128-D4EC-8844-BE57-D6D706189CD2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8B11E-191D-DF45-A05A-F977EEB99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7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7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2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431799" y="3743465"/>
            <a:ext cx="8280401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2142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0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5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620713"/>
            <a:ext cx="8280400" cy="792162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59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620713"/>
            <a:ext cx="8280400" cy="792162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j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5609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56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84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noFill/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7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83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24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828675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39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800" b="0" i="0" kern="1200" spc="-50" baseline="0">
          <a:solidFill>
            <a:schemeClr val="tx1">
              <a:lumMod val="75000"/>
              <a:lumOff val="25000"/>
            </a:schemeClr>
          </a:solidFill>
          <a:latin typeface="Myriad Pro Light Condensed" panose="020B0406030403020204" pitchFamily="34" charset="0"/>
          <a:ea typeface="Roboto Condensed Light" charset="0"/>
          <a:cs typeface="Myriad Pro Light Condensed" panose="020B0406030403020204" pitchFamily="34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>
          <p15:clr>
            <a:srgbClr val="F26B43"/>
          </p15:clr>
        </p15:guide>
        <p15:guide id="57" orient="horz" pos="7007">
          <p15:clr>
            <a:srgbClr val="F26B43"/>
          </p15:clr>
        </p15:guide>
        <p15:guide id="58" orient="horz" pos="1140">
          <p15:clr>
            <a:srgbClr val="F26B43"/>
          </p15:clr>
        </p15:guide>
        <p15:guide id="59" pos="7120">
          <p15:clr>
            <a:srgbClr val="F26B43"/>
          </p15:clr>
        </p15:guide>
        <p15:guide id="61" orient="horz" pos="2614">
          <p15:clr>
            <a:srgbClr val="F26B43"/>
          </p15:clr>
        </p15:guide>
        <p15:guide id="62" orient="horz" pos="176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9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56580-DB16-904F-BBE1-2400FF88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Memory Virtualization</a:t>
            </a:r>
            <a:br>
              <a:rPr lang="en-US" altLang="ko-KR" sz="4000" dirty="0"/>
            </a:br>
            <a:r>
              <a:rPr lang="en-US" altLang="ko-KR" dirty="0"/>
              <a:t>Address Spaces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4DF97-82EF-4D41-A810-4183D4FD4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latin typeface="Myriad Pro Light Condensed" panose="020B0406030403020204" pitchFamily="34" charset="0"/>
              </a:rPr>
              <a:t>Ch.13 </a:t>
            </a:r>
            <a:r>
              <a:rPr lang="en-US" dirty="0">
                <a:latin typeface="Myriad Pro Light Condensed" panose="020B0406030403020204" pitchFamily="34" charset="0"/>
              </a:rPr>
              <a:t>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432A8E-25FC-114A-A92A-82647BE2B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T07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ED565-479A-904C-8AFC-F8F562C3E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/>
          <a:lstStyle/>
          <a:p>
            <a:r>
              <a:rPr lang="en-US" dirty="0"/>
              <a:t>22 de </a:t>
            </a:r>
            <a:r>
              <a:rPr lang="en-US" dirty="0" err="1"/>
              <a:t>agosto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25691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Example: a small C program that prints out addresses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42E8F-12D0-914E-91F2-9D46DE991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274E1-C50C-2A4F-B329-3FA1EE7E0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28" b="54826"/>
          <a:stretch/>
        </p:blipFill>
        <p:spPr>
          <a:xfrm>
            <a:off x="425232" y="1809750"/>
            <a:ext cx="8286968" cy="374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Example: a small C program that prints out addresses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30D36-5C27-A341-A4FB-07E3526EC6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274E1-C50C-2A4F-B329-3FA1EE7E0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9" r="29221" b="-1"/>
          <a:stretch/>
        </p:blipFill>
        <p:spPr>
          <a:xfrm>
            <a:off x="431798" y="1809749"/>
            <a:ext cx="8323129" cy="42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What is memory virtualization?</a:t>
            </a:r>
          </a:p>
          <a:p>
            <a:pPr lvl="1"/>
            <a:r>
              <a:rPr lang="en-US" altLang="ko-KR" sz="2800" dirty="0"/>
              <a:t>OS virtualizes the physical memory.</a:t>
            </a:r>
          </a:p>
          <a:p>
            <a:pPr lvl="1"/>
            <a:r>
              <a:rPr lang="en-US" altLang="ko-KR" sz="2800" dirty="0"/>
              <a:t>OS provides an illusory (aka virtual) memory space to each process.</a:t>
            </a:r>
          </a:p>
          <a:p>
            <a:pPr lvl="1"/>
            <a:r>
              <a:rPr lang="en-US" altLang="ko-KR" sz="2800" dirty="0"/>
              <a:t>To the process, it looks like having the whole memory (or more!) at its disposal.</a:t>
            </a:r>
          </a:p>
          <a:p>
            <a:endParaRPr lang="ko-KR" altLang="en-US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6032B9-1DF0-7A4B-8616-4786BC343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 of Memory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Ease of use in programming</a:t>
            </a:r>
          </a:p>
          <a:p>
            <a:r>
              <a:rPr lang="en-US" altLang="ko-KR" sz="2800" dirty="0"/>
              <a:t>Memory efficiency in terms of </a:t>
            </a:r>
            <a:r>
              <a:rPr lang="en-US" altLang="ko-KR" sz="2800" i="1" dirty="0"/>
              <a:t>time</a:t>
            </a:r>
            <a:r>
              <a:rPr lang="en-US" altLang="ko-KR" sz="2800" dirty="0"/>
              <a:t> and </a:t>
            </a:r>
            <a:r>
              <a:rPr lang="en-US" altLang="ko-KR" sz="2800" i="1" dirty="0"/>
              <a:t>space</a:t>
            </a:r>
          </a:p>
          <a:p>
            <a:r>
              <a:rPr lang="en-US" altLang="ko-KR" sz="2800" dirty="0"/>
              <a:t>A guarantee of isolation for processes as well as the OS</a:t>
            </a:r>
          </a:p>
          <a:p>
            <a:pPr lvl="1"/>
            <a:r>
              <a:rPr lang="en-US" altLang="ko-KR" sz="2800" dirty="0"/>
              <a:t>Protection from errant accesses of other processes</a:t>
            </a:r>
          </a:p>
          <a:p>
            <a:endParaRPr lang="ko-KR" alt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EFB5F-DF4B-0A49-BA62-09433C19C5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in early systems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Only one process loaded in memory each time.</a:t>
            </a:r>
          </a:p>
          <a:p>
            <a:pPr lvl="1"/>
            <a:r>
              <a:rPr lang="en-US" altLang="ko-KR" sz="2400" dirty="0"/>
              <a:t>Poor utilization and efficiency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25733-810D-144C-AC2C-260B7E1C4F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9C0521-A984-AD4E-9AD9-16732EEF92DD}"/>
              </a:ext>
            </a:extLst>
          </p:cNvPr>
          <p:cNvGrpSpPr/>
          <p:nvPr/>
        </p:nvGrpSpPr>
        <p:grpSpPr>
          <a:xfrm>
            <a:off x="5238345" y="1654512"/>
            <a:ext cx="2485961" cy="4454043"/>
            <a:chOff x="5801363" y="1665133"/>
            <a:chExt cx="2485961" cy="4454043"/>
          </a:xfrm>
        </p:grpSpPr>
        <p:grpSp>
          <p:nvGrpSpPr>
            <p:cNvPr id="51" name="그룹 50"/>
            <p:cNvGrpSpPr/>
            <p:nvPr/>
          </p:nvGrpSpPr>
          <p:grpSpPr>
            <a:xfrm>
              <a:off x="5801363" y="1665133"/>
              <a:ext cx="2376264" cy="4238019"/>
              <a:chOff x="581763" y="1412776"/>
              <a:chExt cx="1974013" cy="4238019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47563" y="1412776"/>
                <a:ext cx="5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</a:rPr>
                  <a:t>0KB</a:t>
                </a:r>
                <a:endParaRPr lang="ko-KR" altLang="en-US" dirty="0">
                  <a:solidFill>
                    <a:prstClr val="black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1763" y="2266999"/>
                <a:ext cx="61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</a:rPr>
                  <a:t>64KB</a:t>
                </a:r>
                <a:endParaRPr lang="ko-KR" altLang="en-US" dirty="0">
                  <a:solidFill>
                    <a:prstClr val="black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81763" y="5281463"/>
                <a:ext cx="571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</a:rPr>
                  <a:t>max</a:t>
                </a:r>
                <a:endParaRPr lang="ko-KR" altLang="en-US" dirty="0">
                  <a:solidFill>
                    <a:prstClr val="black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223628" y="1558946"/>
                <a:ext cx="1332148" cy="861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  <a:cs typeface="Courier New" pitchFamily="49" charset="0"/>
                  </a:rPr>
                  <a:t>Operating System</a:t>
                </a:r>
              </a:p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ea typeface="맑은 고딕" pitchFamily="50" charset="-127"/>
                    <a:cs typeface="Courier New" pitchFamily="49" charset="0"/>
                  </a:rPr>
                  <a:t>(code, data, etc.)</a:t>
                </a:r>
                <a:endParaRPr lang="ko-KR" altLang="en-US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223628" y="2420888"/>
                <a:ext cx="1332148" cy="3066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  <a:cs typeface="Courier New" pitchFamily="49" charset="0"/>
                  </a:rPr>
                  <a:t>Current</a:t>
                </a:r>
              </a:p>
              <a:p>
                <a:pPr algn="ctr"/>
                <a:r>
                  <a:rPr lang="en-US" altLang="ko-KR" dirty="0">
                    <a:solidFill>
                      <a:prstClr val="black"/>
                    </a:solidFill>
                    <a:ea typeface="맑은 고딕" pitchFamily="50" charset="-127"/>
                    <a:cs typeface="Courier New" pitchFamily="49" charset="0"/>
                  </a:rPr>
                  <a:t>Program</a:t>
                </a:r>
              </a:p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ea typeface="맑은 고딕" pitchFamily="50" charset="-127"/>
                    <a:cs typeface="Courier New" pitchFamily="49" charset="0"/>
                  </a:rPr>
                  <a:t>(code, data, etc.)</a:t>
                </a:r>
                <a:endParaRPr lang="ko-KR" altLang="en-US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6487124" y="574984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prstClr val="black"/>
                  </a:solidFill>
                  <a:ea typeface="맑은 고딕" pitchFamily="50" charset="-127"/>
                </a:rPr>
                <a:t>Physical Memory</a:t>
              </a:r>
              <a:endParaRPr lang="ko-KR" altLang="en-US" b="1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Multiprogramming and Time Sharing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Myriad Pro SemiCondensed" panose="020B0503030403020204" pitchFamily="34" charset="0"/>
              </a:rPr>
              <a:t>Several processes are loaded </a:t>
            </a:r>
            <a:r>
              <a:rPr lang="en-US" altLang="ko-KR" dirty="0"/>
              <a:t>in memory at the same time.</a:t>
            </a:r>
          </a:p>
          <a:p>
            <a:pPr lvl="1"/>
            <a:r>
              <a:rPr lang="en-US" altLang="ko-KR" dirty="0"/>
              <a:t>A process is executed for a short while.</a:t>
            </a:r>
          </a:p>
          <a:p>
            <a:pPr lvl="1"/>
            <a:r>
              <a:rPr lang="en-US" altLang="ko-KR" dirty="0"/>
              <a:t>System switches cyclically among ready processes in memory.</a:t>
            </a:r>
          </a:p>
          <a:p>
            <a:pPr lvl="1"/>
            <a:r>
              <a:rPr lang="en-US" altLang="ko-KR" dirty="0"/>
              <a:t>Utilization and efficiency are increased.</a:t>
            </a:r>
          </a:p>
          <a:p>
            <a:r>
              <a:rPr lang="en-US" altLang="ko-KR" dirty="0">
                <a:latin typeface="Myriad Pro SemiCondensed" panose="020B0503030403020204" pitchFamily="34" charset="0"/>
              </a:rPr>
              <a:t>An important protection issue</a:t>
            </a:r>
            <a:r>
              <a:rPr lang="en-US" altLang="ko-KR" dirty="0"/>
              <a:t> is caused:</a:t>
            </a:r>
          </a:p>
          <a:p>
            <a:pPr lvl="1"/>
            <a:r>
              <a:rPr lang="en-US" altLang="ko-KR" dirty="0"/>
              <a:t>Errant memory accesses from other processes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40426-A31A-EF44-A2A1-234FD9E3BA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70FC73-40F9-E74D-ABF8-6B5390845DAD}"/>
              </a:ext>
            </a:extLst>
          </p:cNvPr>
          <p:cNvGrpSpPr/>
          <p:nvPr/>
        </p:nvGrpSpPr>
        <p:grpSpPr>
          <a:xfrm>
            <a:off x="5322162" y="1651400"/>
            <a:ext cx="2316453" cy="4571698"/>
            <a:chOff x="6156176" y="1198332"/>
            <a:chExt cx="2316453" cy="4571698"/>
          </a:xfrm>
        </p:grpSpPr>
        <p:sp>
          <p:nvSpPr>
            <p:cNvPr id="13" name="TextBox 12"/>
            <p:cNvSpPr txBox="1"/>
            <p:nvPr/>
          </p:nvSpPr>
          <p:spPr>
            <a:xfrm>
              <a:off x="6189642" y="1198332"/>
              <a:ext cx="602401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7" y="1682643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64KB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54612" y="1352706"/>
              <a:ext cx="1575590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Operating System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54612" y="2355639"/>
              <a:ext cx="1575590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Process C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54612" y="1851583"/>
              <a:ext cx="1575590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854611" y="2854516"/>
              <a:ext cx="1574731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Process B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54612" y="3353393"/>
              <a:ext cx="1575590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54612" y="3857449"/>
              <a:ext cx="1575590" cy="4988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Process A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(code, data, etc.)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2240" y="5466549"/>
              <a:ext cx="1740389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ko-KR" sz="1600" b="1" dirty="0">
                  <a:solidFill>
                    <a:prstClr val="black"/>
                  </a:solidFill>
                  <a:ea typeface="맑은 고딕" pitchFamily="50" charset="-127"/>
                </a:rPr>
                <a:t>Physical Memory</a:t>
              </a:r>
              <a:endParaRPr lang="ko-KR" altLang="en-US" sz="1600" b="1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4610" y="4356326"/>
              <a:ext cx="1574733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854611" y="4860382"/>
              <a:ext cx="1575589" cy="504056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ko-KR" sz="1600" dirty="0">
                  <a:solidFill>
                    <a:prstClr val="black"/>
                  </a:solidFill>
                  <a:ea typeface="맑은 고딕" pitchFamily="50" charset="-127"/>
                  <a:cs typeface="Courier New" pitchFamily="49" charset="0"/>
                </a:rPr>
                <a:t>Free</a:t>
              </a:r>
              <a:endParaRPr lang="ko-KR" altLang="en-US" sz="1600" dirty="0">
                <a:solidFill>
                  <a:prstClr val="black"/>
                </a:solidFill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56177" y="2185119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128KB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6178" y="2716016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192KB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6176" y="3214893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256KB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56180" y="3718949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320KB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6180" y="4217826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384KB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56177" y="4725144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448KB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6176" y="5189550"/>
              <a:ext cx="669333" cy="277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5000"/>
                </a:lnSpc>
              </a:pPr>
              <a:r>
                <a:rPr lang="en-US" altLang="ko-KR" sz="1400" dirty="0">
                  <a:solidFill>
                    <a:prstClr val="black"/>
                  </a:solidFill>
                  <a:ea typeface="맑은 고딕" pitchFamily="50" charset="-127"/>
                </a:rPr>
                <a:t>512KB</a:t>
              </a:r>
              <a:endParaRPr lang="ko-KR" altLang="en-US" sz="1400" dirty="0">
                <a:solidFill>
                  <a:prstClr val="black"/>
                </a:solidFill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4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OS creates an abstraction of physical memory.</a:t>
            </a:r>
          </a:p>
          <a:p>
            <a:pPr lvl="1"/>
            <a:r>
              <a:rPr lang="en-US" altLang="ko-KR" dirty="0"/>
              <a:t>The address space contains all about a running process.</a:t>
            </a:r>
          </a:p>
          <a:p>
            <a:pPr lvl="1"/>
            <a:r>
              <a:rPr lang="en-US" altLang="ko-KR" dirty="0"/>
              <a:t>That consists of program code, heap, stack and etc.</a:t>
            </a:r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7143E8-F345-3B46-880A-C76DA02CD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A590F2-E17B-6B49-B37E-2BA28A7A0AB5}"/>
              </a:ext>
            </a:extLst>
          </p:cNvPr>
          <p:cNvGrpSpPr/>
          <p:nvPr/>
        </p:nvGrpSpPr>
        <p:grpSpPr>
          <a:xfrm>
            <a:off x="5422128" y="1716670"/>
            <a:ext cx="2174059" cy="3917508"/>
            <a:chOff x="3059832" y="2452359"/>
            <a:chExt cx="2174059" cy="3917508"/>
          </a:xfrm>
        </p:grpSpPr>
        <p:sp>
          <p:nvSpPr>
            <p:cNvPr id="25" name="TextBox 24"/>
            <p:cNvSpPr txBox="1"/>
            <p:nvPr/>
          </p:nvSpPr>
          <p:spPr>
            <a:xfrm>
              <a:off x="3114969" y="245235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61030" y="2554469"/>
              <a:ext cx="1572861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1030" y="3552222"/>
              <a:ext cx="1572861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화살표 연결선 8"/>
            <p:cNvCxnSpPr>
              <a:cxnSpLocks/>
              <a:stCxn id="23" idx="0"/>
            </p:cNvCxnSpPr>
            <p:nvPr/>
          </p:nvCxnSpPr>
          <p:spPr>
            <a:xfrm flipV="1">
              <a:off x="4447461" y="4885414"/>
              <a:ext cx="0" cy="677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cxnSpLocks/>
              <a:stCxn id="37" idx="0"/>
            </p:cNvCxnSpPr>
            <p:nvPr/>
          </p:nvCxnSpPr>
          <p:spPr>
            <a:xfrm>
              <a:off x="4447461" y="3552222"/>
              <a:ext cx="0" cy="536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14969" y="290932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92501" y="3398333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59832" y="5432998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9832" y="5870991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1030" y="3053345"/>
              <a:ext cx="1572861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1030" y="5563215"/>
              <a:ext cx="1572861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8448" y="6062090"/>
              <a:ext cx="1433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0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Space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4140201" cy="5040312"/>
          </a:xfrm>
        </p:spPr>
        <p:txBody>
          <a:bodyPr/>
          <a:lstStyle/>
          <a:p>
            <a:r>
              <a:rPr lang="en-US" altLang="ko-KR" dirty="0"/>
              <a:t>Code</a:t>
            </a:r>
          </a:p>
          <a:p>
            <a:pPr lvl="1"/>
            <a:r>
              <a:rPr lang="en-US" altLang="ko-KR" dirty="0"/>
              <a:t>Is the area where instructions live</a:t>
            </a:r>
          </a:p>
          <a:p>
            <a:r>
              <a:rPr lang="en-US" altLang="ko-KR" dirty="0"/>
              <a:t>Heap</a:t>
            </a:r>
          </a:p>
          <a:p>
            <a:pPr lvl="1"/>
            <a:r>
              <a:rPr lang="en-US" altLang="ko-KR" dirty="0"/>
              <a:t>Dynamically allocated memory.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 in C language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ko-KR" dirty="0"/>
              <a:t> in object-oriented language</a:t>
            </a:r>
          </a:p>
          <a:p>
            <a:r>
              <a:rPr lang="en-US" altLang="ko-KR" dirty="0"/>
              <a:t>Stack</a:t>
            </a:r>
          </a:p>
          <a:p>
            <a:pPr lvl="1"/>
            <a:r>
              <a:rPr lang="en-US" altLang="ko-KR" dirty="0"/>
              <a:t>Keeps return addresses or values.</a:t>
            </a:r>
          </a:p>
          <a:p>
            <a:pPr lvl="1"/>
            <a:r>
              <a:rPr lang="en-US" altLang="ko-KR" dirty="0"/>
              <a:t>Contains local variables and arguments to routines.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9B6E83-D6E7-D447-9C68-A3D0F7DFF2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4C9EFF-B0F4-E043-A7E3-8FBE9DA41534}"/>
              </a:ext>
            </a:extLst>
          </p:cNvPr>
          <p:cNvGrpSpPr/>
          <p:nvPr/>
        </p:nvGrpSpPr>
        <p:grpSpPr>
          <a:xfrm>
            <a:off x="5422128" y="1716670"/>
            <a:ext cx="2174059" cy="3917508"/>
            <a:chOff x="3059832" y="2452359"/>
            <a:chExt cx="2174059" cy="39175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1C9E0-5180-B444-8DB4-8D9B9DA43410}"/>
                </a:ext>
              </a:extLst>
            </p:cNvPr>
            <p:cNvSpPr txBox="1"/>
            <p:nvPr/>
          </p:nvSpPr>
          <p:spPr>
            <a:xfrm>
              <a:off x="3114969" y="2452359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직사각형 30">
              <a:extLst>
                <a:ext uri="{FF2B5EF4-FFF2-40B4-BE49-F238E27FC236}">
                  <a16:creationId xmlns:a16="http://schemas.microsoft.com/office/drawing/2014/main" id="{80B3E38F-53CA-6449-8932-B694F7AEA660}"/>
                </a:ext>
              </a:extLst>
            </p:cNvPr>
            <p:cNvSpPr/>
            <p:nvPr/>
          </p:nvSpPr>
          <p:spPr>
            <a:xfrm>
              <a:off x="3661030" y="2554469"/>
              <a:ext cx="1572861" cy="4988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Program Code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36">
              <a:extLst>
                <a:ext uri="{FF2B5EF4-FFF2-40B4-BE49-F238E27FC236}">
                  <a16:creationId xmlns:a16="http://schemas.microsoft.com/office/drawing/2014/main" id="{80FAB814-D643-724B-BFF9-A321CCCC2B24}"/>
                </a:ext>
              </a:extLst>
            </p:cNvPr>
            <p:cNvSpPr/>
            <p:nvPr/>
          </p:nvSpPr>
          <p:spPr>
            <a:xfrm>
              <a:off x="3661030" y="3552222"/>
              <a:ext cx="1572861" cy="2010992"/>
            </a:xfrm>
            <a:prstGeom prst="rect">
              <a:avLst/>
            </a:prstGeom>
            <a:pattFill prst="dkUpDiag">
              <a:fgClr>
                <a:schemeClr val="tx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(free)</a:t>
              </a:r>
            </a:p>
            <a:p>
              <a:pPr algn="ctr"/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8">
              <a:extLst>
                <a:ext uri="{FF2B5EF4-FFF2-40B4-BE49-F238E27FC236}">
                  <a16:creationId xmlns:a16="http://schemas.microsoft.com/office/drawing/2014/main" id="{A5329DB7-35F7-FF43-9B32-7C5C5C7302D9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447461" y="4885414"/>
              <a:ext cx="0" cy="677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3">
              <a:extLst>
                <a:ext uri="{FF2B5EF4-FFF2-40B4-BE49-F238E27FC236}">
                  <a16:creationId xmlns:a16="http://schemas.microsoft.com/office/drawing/2014/main" id="{84963517-E68D-BD49-9A77-42C945A08B62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4447461" y="3552222"/>
              <a:ext cx="0" cy="536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AAE01F-823C-804B-BD3C-B3076821FECE}"/>
                </a:ext>
              </a:extLst>
            </p:cNvPr>
            <p:cNvSpPr txBox="1"/>
            <p:nvPr/>
          </p:nvSpPr>
          <p:spPr>
            <a:xfrm>
              <a:off x="3114969" y="2909324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D10AA3-BD2F-EA45-A653-F84DADC7A188}"/>
                </a:ext>
              </a:extLst>
            </p:cNvPr>
            <p:cNvSpPr txBox="1"/>
            <p:nvPr/>
          </p:nvSpPr>
          <p:spPr>
            <a:xfrm>
              <a:off x="3092501" y="3398333"/>
              <a:ext cx="55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AAB03E-C198-1A40-944F-B376B260D41F}"/>
                </a:ext>
              </a:extLst>
            </p:cNvPr>
            <p:cNvSpPr txBox="1"/>
            <p:nvPr/>
          </p:nvSpPr>
          <p:spPr>
            <a:xfrm>
              <a:off x="3059832" y="5432998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93151E-C10B-2C4B-843D-734A06274C80}"/>
                </a:ext>
              </a:extLst>
            </p:cNvPr>
            <p:cNvSpPr txBox="1"/>
            <p:nvPr/>
          </p:nvSpPr>
          <p:spPr>
            <a:xfrm>
              <a:off x="3059832" y="5870991"/>
              <a:ext cx="61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16KB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1">
              <a:extLst>
                <a:ext uri="{FF2B5EF4-FFF2-40B4-BE49-F238E27FC236}">
                  <a16:creationId xmlns:a16="http://schemas.microsoft.com/office/drawing/2014/main" id="{7C7385FA-9C4F-0C4C-90FD-E4DE19B49264}"/>
                </a:ext>
              </a:extLst>
            </p:cNvPr>
            <p:cNvSpPr/>
            <p:nvPr/>
          </p:nvSpPr>
          <p:spPr>
            <a:xfrm>
              <a:off x="3661030" y="3053345"/>
              <a:ext cx="1572861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Heap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2">
              <a:extLst>
                <a:ext uri="{FF2B5EF4-FFF2-40B4-BE49-F238E27FC236}">
                  <a16:creationId xmlns:a16="http://schemas.microsoft.com/office/drawing/2014/main" id="{2398A242-C33B-B440-9102-24D6E7F353D6}"/>
                </a:ext>
              </a:extLst>
            </p:cNvPr>
            <p:cNvSpPr/>
            <p:nvPr/>
          </p:nvSpPr>
          <p:spPr>
            <a:xfrm>
              <a:off x="3661030" y="5563215"/>
              <a:ext cx="1572861" cy="4988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Stack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4D49C4-55A5-5344-A75F-73A4C7F6A0C3}"/>
                </a:ext>
              </a:extLst>
            </p:cNvPr>
            <p:cNvSpPr txBox="1"/>
            <p:nvPr/>
          </p:nvSpPr>
          <p:spPr>
            <a:xfrm>
              <a:off x="3738448" y="6062090"/>
              <a:ext cx="14330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Address Space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Translation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9A58-B26C-EB4E-8DC4-77E5E1EBF1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861733"/>
          </a:xfrm>
        </p:spPr>
        <p:txBody>
          <a:bodyPr/>
          <a:lstStyle/>
          <a:p>
            <a:r>
              <a:rPr lang="en-US" altLang="ko-KR" b="1" dirty="0"/>
              <a:t>Every address</a:t>
            </a:r>
            <a:r>
              <a:rPr lang="en-US" altLang="ko-KR" dirty="0"/>
              <a:t> in a running program is virtual.</a:t>
            </a:r>
          </a:p>
          <a:p>
            <a:pPr lvl="1"/>
            <a:r>
              <a:rPr lang="en-US" altLang="ko-KR" dirty="0"/>
              <a:t>OS translates the virtual address to a physical address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81F2BF-B7EF-BC4F-BFB6-A42469F06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CD4222-5ECA-3C49-9510-80F3CEC28741}"/>
              </a:ext>
            </a:extLst>
          </p:cNvPr>
          <p:cNvGrpSpPr/>
          <p:nvPr/>
        </p:nvGrpSpPr>
        <p:grpSpPr>
          <a:xfrm>
            <a:off x="980545" y="2435816"/>
            <a:ext cx="6626047" cy="3804209"/>
            <a:chOff x="431800" y="1809750"/>
            <a:chExt cx="6178054" cy="342781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5963596-CAA5-104C-ACB0-73CBAAB2E300}"/>
                </a:ext>
              </a:extLst>
            </p:cNvPr>
            <p:cNvCxnSpPr/>
            <p:nvPr/>
          </p:nvCxnSpPr>
          <p:spPr>
            <a:xfrm>
              <a:off x="4833900" y="2309010"/>
              <a:ext cx="881740" cy="94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D03743-3185-D74A-8E7B-5B1397885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800" y="1809750"/>
              <a:ext cx="1008000" cy="1008000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Myriad Pro Condensed" charset="0"/>
                  <a:ea typeface="Myriad Pro Condensed" charset="0"/>
                  <a:cs typeface="Myriad Pro Condensed" charset="0"/>
                </a:rPr>
                <a:t>Processor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3C4C1A-AAF8-1F42-B249-6B30FEDAE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332" y="1809750"/>
              <a:ext cx="1008000" cy="1008000"/>
            </a:xfrm>
            <a:prstGeom prst="rect">
              <a:avLst/>
            </a:prstGeom>
            <a:solidFill>
              <a:schemeClr val="accent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Myriad Pro Condensed" charset="0"/>
                  <a:ea typeface="Myriad Pro Condensed" charset="0"/>
                  <a:cs typeface="Myriad Pro Condensed" charset="0"/>
                </a:rPr>
                <a:t>Translation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68B8BA16-CA0F-1E40-B3C1-DB3B3F324B23}"/>
                </a:ext>
              </a:extLst>
            </p:cNvPr>
            <p:cNvSpPr txBox="1"/>
            <p:nvPr/>
          </p:nvSpPr>
          <p:spPr>
            <a:xfrm>
              <a:off x="679159" y="390574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  <a:ea typeface="Myriad Pro Condensed" charset="0"/>
                  <a:cs typeface="Myriad Pro Condensed" charset="0"/>
                </a:rPr>
                <a:t>Data</a:t>
              </a:r>
            </a:p>
          </p:txBody>
        </p: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222DC106-58CF-CC4E-9FCE-456EAFAD5A22}"/>
                </a:ext>
              </a:extLst>
            </p:cNvPr>
            <p:cNvSpPr txBox="1"/>
            <p:nvPr/>
          </p:nvSpPr>
          <p:spPr>
            <a:xfrm>
              <a:off x="5849213" y="486823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  <a:ea typeface="Myriad Pro Condensed" charset="0"/>
                  <a:cs typeface="Myriad Pro Condensed" charset="0"/>
                </a:rPr>
                <a:t>Data</a:t>
              </a:r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96BCD925-0261-2E48-A589-CA3E7CA602AB}"/>
                </a:ext>
              </a:extLst>
            </p:cNvPr>
            <p:cNvSpPr txBox="1"/>
            <p:nvPr/>
          </p:nvSpPr>
          <p:spPr>
            <a:xfrm>
              <a:off x="1928009" y="199058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ea typeface="Myriad Pro Condensed" charset="0"/>
                  <a:cs typeface="Myriad Pro Condensed" charset="0"/>
                </a:rPr>
                <a:t>Virtual</a:t>
              </a:r>
              <a:br>
                <a:rPr lang="en-US" dirty="0">
                  <a:latin typeface="+mj-lt"/>
                  <a:ea typeface="Myriad Pro Condensed" charset="0"/>
                  <a:cs typeface="Myriad Pro Condensed" charset="0"/>
                </a:rPr>
              </a:br>
              <a:r>
                <a:rPr lang="en-US" dirty="0">
                  <a:latin typeface="+mj-lt"/>
                  <a:ea typeface="Myriad Pro Condensed" charset="0"/>
                  <a:cs typeface="Myriad Pro Condensed" charset="0"/>
                </a:rPr>
                <a:t>Address</a:t>
              </a:r>
            </a:p>
          </p:txBody>
        </p: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FFDF9CF8-045C-264F-8D25-9BEF6DA555CA}"/>
                </a:ext>
              </a:extLst>
            </p:cNvPr>
            <p:cNvSpPr txBox="1"/>
            <p:nvPr/>
          </p:nvSpPr>
          <p:spPr>
            <a:xfrm>
              <a:off x="4349853" y="3574909"/>
              <a:ext cx="7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  <a:ea typeface="Myriad Pro Condensed" charset="0"/>
                  <a:cs typeface="Myriad Pro Condensed" charset="0"/>
                </a:rPr>
                <a:t>Physical</a:t>
              </a:r>
              <a:br>
                <a:rPr lang="en-US" dirty="0">
                  <a:latin typeface="+mj-lt"/>
                  <a:ea typeface="Myriad Pro Condensed" charset="0"/>
                  <a:cs typeface="Myriad Pro Condensed" charset="0"/>
                </a:rPr>
              </a:br>
              <a:r>
                <a:rPr lang="en-US" dirty="0">
                  <a:latin typeface="+mj-lt"/>
                  <a:ea typeface="Myriad Pro Condensed" charset="0"/>
                  <a:cs typeface="Myriad Pro Condensed" charset="0"/>
                </a:rPr>
                <a:t>Address</a:t>
              </a:r>
            </a:p>
          </p:txBody>
        </p:sp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8C37AE64-7510-1A49-AB37-5DCF05342461}"/>
                </a:ext>
              </a:extLst>
            </p:cNvPr>
            <p:cNvSpPr txBox="1"/>
            <p:nvPr/>
          </p:nvSpPr>
          <p:spPr>
            <a:xfrm>
              <a:off x="4168333" y="212908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  <a:ea typeface="Myriad Pro Condensed" charset="0"/>
                  <a:cs typeface="Myriad Pro Condensed" charset="0"/>
                </a:rPr>
                <a:t>Invalid</a:t>
              </a:r>
              <a:endParaRPr lang="en-US" dirty="0">
                <a:latin typeface="+mj-lt"/>
                <a:ea typeface="Myriad Pro Condensed" charset="0"/>
                <a:cs typeface="Myriad Pro Condensed" charset="0"/>
              </a:endParaRP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A825D3CF-BFBE-3F48-AE5D-8FD105366E67}"/>
                </a:ext>
              </a:extLst>
            </p:cNvPr>
            <p:cNvSpPr txBox="1"/>
            <p:nvPr/>
          </p:nvSpPr>
          <p:spPr>
            <a:xfrm>
              <a:off x="3396450" y="283361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  <a:ea typeface="Myriad Pro Condensed" charset="0"/>
                  <a:cs typeface="Myriad Pro Condensed" charset="0"/>
                </a:rPr>
                <a:t>Valid</a:t>
              </a:r>
              <a:endParaRPr lang="en-US" dirty="0">
                <a:latin typeface="+mj-lt"/>
                <a:ea typeface="Myriad Pro Condensed" charset="0"/>
                <a:cs typeface="Myriad Pro Condensed" charset="0"/>
              </a:endParaRPr>
            </a:p>
          </p:txBody>
        </p:sp>
        <p:sp>
          <p:nvSpPr>
            <p:cNvPr id="38" name="TextBox 14">
              <a:extLst>
                <a:ext uri="{FF2B5EF4-FFF2-40B4-BE49-F238E27FC236}">
                  <a16:creationId xmlns:a16="http://schemas.microsoft.com/office/drawing/2014/main" id="{AA8D5749-CDB9-B24E-AAE1-DFDEB5C0D541}"/>
                </a:ext>
              </a:extLst>
            </p:cNvPr>
            <p:cNvSpPr txBox="1"/>
            <p:nvPr/>
          </p:nvSpPr>
          <p:spPr>
            <a:xfrm>
              <a:off x="5713825" y="1990585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  <a:ea typeface="Myriad Pro Condensed" charset="0"/>
                  <a:cs typeface="Myriad Pro Condensed" charset="0"/>
                </a:rPr>
                <a:t>Raise</a:t>
              </a:r>
              <a:br>
                <a:rPr lang="en-US" dirty="0">
                  <a:latin typeface="+mj-lt"/>
                  <a:ea typeface="Myriad Pro Condensed" charset="0"/>
                  <a:cs typeface="Myriad Pro Condensed" charset="0"/>
                </a:rPr>
              </a:br>
              <a:r>
                <a:rPr lang="en-US" dirty="0">
                  <a:latin typeface="+mj-lt"/>
                  <a:ea typeface="Myriad Pro Condensed" charset="0"/>
                  <a:cs typeface="Myriad Pro Condensed" charset="0"/>
                </a:rPr>
                <a:t>Exception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94C18F-0F9A-044B-AB9F-C52644ED0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1854" y="3394075"/>
              <a:ext cx="1008000" cy="1008000"/>
            </a:xfrm>
            <a:prstGeom prst="rect">
              <a:avLst/>
            </a:prstGeom>
            <a:solidFill>
              <a:schemeClr val="accent4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Myriad Pro Condensed" charset="0"/>
                  <a:ea typeface="Myriad Pro Condensed" charset="0"/>
                  <a:cs typeface="Myriad Pro Condensed" charset="0"/>
                </a:rPr>
                <a:t>Physical</a:t>
              </a:r>
              <a:br>
                <a:rPr lang="en-US" dirty="0">
                  <a:latin typeface="Myriad Pro Condensed" charset="0"/>
                  <a:ea typeface="Myriad Pro Condensed" charset="0"/>
                  <a:cs typeface="Myriad Pro Condensed" charset="0"/>
                </a:rPr>
              </a:br>
              <a:r>
                <a:rPr lang="en-US" dirty="0">
                  <a:latin typeface="Myriad Pro Condensed" charset="0"/>
                  <a:ea typeface="Myriad Pro Condensed" charset="0"/>
                  <a:cs typeface="Myriad Pro Condensed" charset="0"/>
                </a:rPr>
                <a:t>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E34CFAB-08BE-D340-B5AD-0611A02A3F54}"/>
                </a:ext>
              </a:extLst>
            </p:cNvPr>
            <p:cNvSpPr/>
            <p:nvPr/>
          </p:nvSpPr>
          <p:spPr>
            <a:xfrm>
              <a:off x="3661404" y="3202950"/>
              <a:ext cx="688449" cy="695125"/>
            </a:xfrm>
            <a:custGeom>
              <a:avLst/>
              <a:gdLst>
                <a:gd name="connsiteX0" fmla="*/ 0 w 1112108"/>
                <a:gd name="connsiteY0" fmla="*/ 0 h 1050324"/>
                <a:gd name="connsiteX1" fmla="*/ 0 w 1112108"/>
                <a:gd name="connsiteY1" fmla="*/ 1050324 h 1050324"/>
                <a:gd name="connsiteX2" fmla="*/ 1112108 w 1112108"/>
                <a:gd name="connsiteY2" fmla="*/ 1050324 h 1050324"/>
                <a:gd name="connsiteX3" fmla="*/ 1112108 w 1112108"/>
                <a:gd name="connsiteY3" fmla="*/ 1050324 h 105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108" h="1050324">
                  <a:moveTo>
                    <a:pt x="0" y="0"/>
                  </a:moveTo>
                  <a:lnTo>
                    <a:pt x="0" y="1050324"/>
                  </a:lnTo>
                  <a:lnTo>
                    <a:pt x="1112108" y="1050324"/>
                  </a:lnTo>
                  <a:lnTo>
                    <a:pt x="1112108" y="1050324"/>
                  </a:lnTo>
                </a:path>
              </a:pathLst>
            </a:custGeom>
            <a:ln w="19050">
              <a:solidFill>
                <a:schemeClr val="tx1"/>
              </a:solidFill>
              <a:prstDash val="sysDot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2E64F59A-259F-6D45-8221-F53ED785DFD9}"/>
                </a:ext>
              </a:extLst>
            </p:cNvPr>
            <p:cNvCxnSpPr>
              <a:stCxn id="31" idx="2"/>
              <a:endCxn id="33" idx="2"/>
            </p:cNvCxnSpPr>
            <p:nvPr/>
          </p:nvCxnSpPr>
          <p:spPr>
            <a:xfrm rot="16200000" flipH="1">
              <a:off x="3024353" y="2171294"/>
              <a:ext cx="962490" cy="5170054"/>
            </a:xfrm>
            <a:prstGeom prst="bentConnector3">
              <a:avLst>
                <a:gd name="adj1" fmla="val 123751"/>
              </a:avLst>
            </a:prstGeom>
            <a:ln w="19050">
              <a:solidFill>
                <a:schemeClr val="tx1"/>
              </a:solidFill>
              <a:prstDash val="sysDot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46C32AD-5D4F-5E4A-8FAD-1B8A864E56CF}"/>
                </a:ext>
              </a:extLst>
            </p:cNvPr>
            <p:cNvCxnSpPr/>
            <p:nvPr/>
          </p:nvCxnSpPr>
          <p:spPr>
            <a:xfrm>
              <a:off x="1439800" y="2313750"/>
              <a:ext cx="4882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65DC269-F850-1749-999E-835FE8FCE321}"/>
                </a:ext>
              </a:extLst>
            </p:cNvPr>
            <p:cNvCxnSpPr/>
            <p:nvPr/>
          </p:nvCxnSpPr>
          <p:spPr>
            <a:xfrm flipV="1">
              <a:off x="2672123" y="2313750"/>
              <a:ext cx="4882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6446E16-C5AA-DE42-92EB-9EF26CA1027F}"/>
                </a:ext>
              </a:extLst>
            </p:cNvPr>
            <p:cNvCxnSpPr/>
            <p:nvPr/>
          </p:nvCxnSpPr>
          <p:spPr>
            <a:xfrm flipV="1">
              <a:off x="935800" y="2817750"/>
              <a:ext cx="0" cy="1087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0047BA2-BF1D-9748-B703-D60678F08A82}"/>
                </a:ext>
              </a:extLst>
            </p:cNvPr>
            <p:cNvCxnSpPr>
              <a:stCxn id="35" idx="3"/>
              <a:endCxn id="40" idx="1"/>
            </p:cNvCxnSpPr>
            <p:nvPr/>
          </p:nvCxnSpPr>
          <p:spPr>
            <a:xfrm>
              <a:off x="5060304" y="3898075"/>
              <a:ext cx="541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02FFA8-6521-DE47-B08E-58ECF7F4854B}"/>
                </a:ext>
              </a:extLst>
            </p:cNvPr>
            <p:cNvCxnSpPr/>
            <p:nvPr/>
          </p:nvCxnSpPr>
          <p:spPr>
            <a:xfrm rot="5400000" flipV="1">
              <a:off x="5860408" y="4630409"/>
              <a:ext cx="48820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5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Example: a small C program that prints out addresses</a:t>
            </a:r>
            <a:endParaRPr lang="en-US" altLang="ko-KR" sz="3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985FB2-E7D5-494F-8E66-4F27884950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459ED-C5DB-B14B-B406-D1A6F7FFC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16"/>
          <a:stretch/>
        </p:blipFill>
        <p:spPr>
          <a:xfrm>
            <a:off x="431800" y="1462204"/>
            <a:ext cx="8280402" cy="502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3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 Cond">
      <a:majorFont>
        <a:latin typeface="Myriad Pro Light Cond"/>
        <a:ea typeface=""/>
        <a:cs typeface=""/>
      </a:majorFont>
      <a:minorFont>
        <a:latin typeface="Myriad Pro Light SemiCond"/>
        <a:ea typeface=""/>
        <a:cs typeface="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3" id="{E93FE1DB-ED4D-5C4E-88B5-58E95D5F3A1E}" vid="{91676CBB-08BE-8146-8668-E3F6D9540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MC504-2018s2-v03</Template>
  <TotalTime>246</TotalTime>
  <Words>421</Words>
  <Application>Microsoft Macintosh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3" baseType="lpstr">
      <vt:lpstr>맑은 고딕</vt:lpstr>
      <vt:lpstr>Arial</vt:lpstr>
      <vt:lpstr>Avenir Next Condensed</vt:lpstr>
      <vt:lpstr>Calibri</vt:lpstr>
      <vt:lpstr>Cambria</vt:lpstr>
      <vt:lpstr>CMU Typewriter Text Light</vt:lpstr>
      <vt:lpstr>Courier New</vt:lpstr>
      <vt:lpstr>Fira Code</vt:lpstr>
      <vt:lpstr>Fira Sans Condensed Book</vt:lpstr>
      <vt:lpstr>Fira Sans Condensed Light</vt:lpstr>
      <vt:lpstr>Latin Modern Mono Light Cond 10</vt:lpstr>
      <vt:lpstr>LM Mono Light Cond 10</vt:lpstr>
      <vt:lpstr>Myriad Pro Condensed</vt:lpstr>
      <vt:lpstr>Myriad Pro Light Cond</vt:lpstr>
      <vt:lpstr>Myriad Pro Light Condensed</vt:lpstr>
      <vt:lpstr>Myriad Pro Light SemiCond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MC504-2018s2-v03</vt:lpstr>
      <vt:lpstr>Memory Virtualization Address Spaces</vt:lpstr>
      <vt:lpstr>Memory Virtualization</vt:lpstr>
      <vt:lpstr>Benefits of Memory Virtualization</vt:lpstr>
      <vt:lpstr>OS in early systems</vt:lpstr>
      <vt:lpstr>Multiprogramming and Time Sharing</vt:lpstr>
      <vt:lpstr>Address Space</vt:lpstr>
      <vt:lpstr>Address Space (cont.)</vt:lpstr>
      <vt:lpstr>Virtual Address Translation</vt:lpstr>
      <vt:lpstr>Example: a small C program that prints out addresses</vt:lpstr>
      <vt:lpstr>Example: a small C program that prints out addresses</vt:lpstr>
      <vt:lpstr>Example: a small C program that prints out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Abstraction: Address Spaces</dc:title>
  <dc:creator>Arthur Catto</dc:creator>
  <cp:lastModifiedBy>Arthur Catto</cp:lastModifiedBy>
  <cp:revision>17</cp:revision>
  <dcterms:created xsi:type="dcterms:W3CDTF">2018-08-19T20:45:07Z</dcterms:created>
  <dcterms:modified xsi:type="dcterms:W3CDTF">2018-08-22T00:19:26Z</dcterms:modified>
</cp:coreProperties>
</file>