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75" r:id="rId7"/>
    <p:sldId id="276" r:id="rId8"/>
    <p:sldId id="277" r:id="rId9"/>
    <p:sldId id="279" r:id="rId10"/>
    <p:sldId id="280" r:id="rId11"/>
    <p:sldId id="263" r:id="rId12"/>
    <p:sldId id="265" r:id="rId13"/>
    <p:sldId id="281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/>
    <p:restoredTop sz="93808"/>
  </p:normalViewPr>
  <p:slideViewPr>
    <p:cSldViewPr snapToGrid="0" snapToObjects="1" showGuides="1">
      <p:cViewPr varScale="1">
        <p:scale>
          <a:sx n="117" d="100"/>
          <a:sy n="117" d="100"/>
        </p:scale>
        <p:origin x="176" y="200"/>
      </p:cViewPr>
      <p:guideLst>
        <p:guide orient="horz" pos="2160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BB66-42FC-5E4F-AD9C-E0A1FCB2F4C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869B2-CEEF-D64B-A09F-5765F1F2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4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869B2-CEEF-D64B-A09F-5765F1F2AB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3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869B2-CEEF-D64B-A09F-5765F1F2AB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75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869B2-CEEF-D64B-A09F-5765F1F2AB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9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869B2-CEEF-D64B-A09F-5765F1F2AB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06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869B2-CEEF-D64B-A09F-5765F1F2AB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27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869B2-CEEF-D64B-A09F-5765F1F2AB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24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869B2-CEEF-D64B-A09F-5765F1F2AB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78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36242" y="3901500"/>
            <a:ext cx="8280398" cy="286545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FontTx/>
              <a:buNone/>
              <a:defRPr sz="1800" b="0" i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spc="-300" noProof="0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B1D79-01D5-C74A-86BC-75A1E797D0F3}"/>
              </a:ext>
            </a:extLst>
          </p:cNvPr>
          <p:cNvSpPr txBox="1"/>
          <p:nvPr/>
        </p:nvSpPr>
        <p:spPr>
          <a:xfrm>
            <a:off x="436242" y="3616960"/>
            <a:ext cx="1245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Referência</a:t>
            </a:r>
            <a:r>
              <a:rPr lang="en-US" sz="1800" b="0" i="1" dirty="0">
                <a:latin typeface="Myriad Pro Light Condensed" panose="020B0406030403020204" pitchFamily="34" charset="0"/>
              </a:rPr>
              <a:t> principal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92365CFE-4931-FA40-B3B3-7FDA61D3A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b="0" i="1" kern="1200" noProof="0" dirty="0">
                <a:solidFill>
                  <a:schemeClr val="tx1"/>
                </a:solidFill>
                <a:latin typeface="Myriad Pro Light Condensed" panose="020B0406030403020204" pitchFamily="34" charset="0"/>
                <a:ea typeface="+mn-ea"/>
                <a:cs typeface="+mn-cs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8B04B-6D80-3540-84AC-28843BF4A2D3}"/>
              </a:ext>
            </a:extLst>
          </p:cNvPr>
          <p:cNvSpPr txBox="1"/>
          <p:nvPr/>
        </p:nvSpPr>
        <p:spPr>
          <a:xfrm>
            <a:off x="436242" y="4232731"/>
            <a:ext cx="14956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Discutido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classe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463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  <p15:guide id="15" pos="1224">
          <p15:clr>
            <a:srgbClr val="FBAE40"/>
          </p15:clr>
        </p15:guide>
        <p15:guide id="16" pos="1495">
          <p15:clr>
            <a:srgbClr val="FBAE40"/>
          </p15:clr>
        </p15:guide>
        <p15:guide id="17" orient="horz" pos="193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400" noProof="0" smtClean="0"/>
            </a:lvl1pPr>
            <a:lvl2pPr marL="536397" indent="-269784">
              <a:lnSpc>
                <a:spcPct val="100000"/>
              </a:lnSpc>
              <a:spcBef>
                <a:spcPts val="300"/>
              </a:spcBef>
              <a:buSzPct val="100000"/>
              <a:defRPr lang="en-US" sz="24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2pPr>
            <a:lvl3pPr marL="882650" indent="-342900">
              <a:lnSpc>
                <a:spcPct val="100000"/>
              </a:lnSpc>
              <a:spcBef>
                <a:spcPts val="300"/>
              </a:spcBef>
              <a:buSzPct val="100000"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3pPr marL="711200" indent="-171450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5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b="0" i="0" noProof="0" dirty="0">
                <a:latin typeface="Myriad Pro Light Condensed" panose="020B04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b="0" i="0" dirty="0">
                <a:latin typeface="Myriad Pro Light Condensed" panose="020B0406030403020204" pitchFamily="34" charset="0"/>
              </a:rPr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48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711200" indent="-171450">
              <a:tabLst/>
              <a:defRPr sz="1800"/>
            </a:lvl3pPr>
            <a:lvl4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711200" indent="-171450">
              <a:tabLst/>
              <a:defRPr sz="1800"/>
            </a:lvl3pPr>
            <a:lvl4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 b="0" i="0"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800"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416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800" noProof="0" dirty="0"/>
              <a:t>Fourth level</a:t>
            </a:r>
          </a:p>
          <a:p>
            <a:pPr lvl="4"/>
            <a:r>
              <a:rPr lang="en-US" sz="2800" noProof="0" dirty="0"/>
              <a:t>Fifth level</a:t>
            </a:r>
            <a:endParaRPr lang="pt-BR" sz="2800" noProof="0" dirty="0"/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800" noProof="0" dirty="0"/>
              <a:t>Fourth level</a:t>
            </a:r>
          </a:p>
          <a:p>
            <a:pPr lvl="4"/>
            <a:r>
              <a:rPr lang="en-US" sz="2800" noProof="0" dirty="0"/>
              <a:t>Fifth level</a:t>
            </a:r>
            <a:endParaRPr lang="pt-BR" sz="2800" noProof="0" dirty="0"/>
          </a:p>
        </p:txBody>
      </p:sp>
    </p:spTree>
    <p:extLst>
      <p:ext uri="{BB962C8B-B14F-4D97-AF65-F5344CB8AC3E}">
        <p14:creationId xmlns:p14="http://schemas.microsoft.com/office/powerpoint/2010/main" val="36405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809749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 marL="711200" indent="-171450">
              <a:buSzPct val="80000"/>
              <a:tabLst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329700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 marL="711200" indent="-171450">
              <a:buSzPct val="80000"/>
              <a:tabLst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280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>
                <a:latin typeface="+mn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94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79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 (esquerd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628777"/>
            <a:ext cx="3784599" cy="4824413"/>
          </a:xfrm>
        </p:spPr>
        <p:txBody>
          <a:bodyPr vert="horz" lIns="0" tIns="0" rIns="0" bIns="0" rtlCol="0">
            <a:normAutofit/>
          </a:bodyPr>
          <a:lstStyle>
            <a:lvl1pPr>
              <a:buSzPct val="80000"/>
              <a:defRPr lang="x-none" smtClean="0"/>
            </a:lvl1pPr>
            <a:lvl2pPr marL="536438" indent="-269805">
              <a:buSzPct val="80000"/>
              <a:defRPr lang="en-US" sz="2000" kern="1200" spc="0" baseline="0" noProof="0" dirty="0" smtClean="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lang="x-none" smtClean="0"/>
            </a:lvl3pPr>
            <a:lvl4pPr marL="460327" indent="-457154">
              <a:spcBef>
                <a:spcPts val="0"/>
              </a:spcBef>
              <a:defRPr lang="en-US" sz="2400" kern="1200" spc="0" baseline="0" noProof="0" smtClean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4pPr>
            <a:lvl5pPr marL="873035" indent="-514298">
              <a:spcBef>
                <a:spcPts val="0"/>
              </a:spcBef>
              <a:defRPr lang="pt-BR" sz="2400" kern="1200" spc="0" baseline="0" noProof="0" dirty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801" y="549277"/>
            <a:ext cx="8280400" cy="86359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1" y="188914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123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 (direi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041" y="1628776"/>
            <a:ext cx="3780159" cy="4824412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327" indent="-457154">
              <a:spcBef>
                <a:spcPts val="0"/>
              </a:spcBef>
              <a:defRPr lang="en-US" sz="240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4pPr>
            <a:lvl5pPr marL="873035" indent="-514298">
              <a:spcBef>
                <a:spcPts val="0"/>
              </a:spcBef>
              <a:defRPr lang="pt-BR" sz="2400" kern="1200" spc="0" baseline="0" noProof="0" dirty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801" y="549277"/>
            <a:ext cx="8280400" cy="86359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1" y="188914"/>
            <a:ext cx="8280399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046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4D1-45B5-FB43-A88E-4A324B6CB55D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10C6-C59E-264F-B586-E23EF2AC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5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19088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5799F05-4795-4D5B-9D38-3D1178DFABC7}" type="datetime1">
              <a:rPr lang="ko-KR" altLang="en-US" smtClean="0">
                <a:solidFill>
                  <a:srgbClr val="1F497D">
                    <a:lumMod val="50000"/>
                  </a:srgbClr>
                </a:solidFill>
              </a:rPr>
              <a:t>2018. 8. 23.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8" name="Picture 2" descr="http://esos.hanyang.ac.kr/img/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" y="6572318"/>
            <a:ext cx="2931253" cy="26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42691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0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454025" indent="-454025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1200" indent="-44291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3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000" b="0" i="0" noProof="0" dirty="0">
                <a:solidFill>
                  <a:srgbClr val="EBEBEB"/>
                </a:solidFill>
                <a:latin typeface="+mj-lt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204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8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8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740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  <p15:guide id="2" pos="45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1200" indent="-442913">
              <a:buFont typeface="+mj-lt"/>
              <a:buAutoNum type="arabicPeriod"/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9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087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1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97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3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000" b="0" i="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Roboto Condensed Light" charset="0"/>
          <a:cs typeface="Roboto Condensed Light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sz="24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sz="24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803275" indent="-268288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sz="20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454025" indent="-45085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400" b="0" i="0" kern="1200" spc="0" baseline="0" noProof="0" dirty="0" smtClean="0">
          <a:solidFill>
            <a:schemeClr val="tx1"/>
          </a:solidFill>
          <a:latin typeface="Latin Modern Mono Light Cond 10" pitchFamily="49" charset="77"/>
          <a:ea typeface="CMU Typewriter Text Light" panose="02000309000000000000" pitchFamily="49" charset="0"/>
          <a:cs typeface="CMU Typewriter Text Light" panose="02000309000000000000" pitchFamily="49" charset="0"/>
        </a:defRPr>
      </a:lvl4pPr>
      <a:lvl5pPr marL="711200" indent="-442913" algn="l" defTabSz="91404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pt-BR" sz="2400" b="0" i="0" kern="1200" spc="0" baseline="0" noProof="0" dirty="0">
          <a:solidFill>
            <a:schemeClr val="tx1"/>
          </a:solidFill>
          <a:latin typeface="Latin Modern Mono Light Cond 10" pitchFamily="49" charset="77"/>
          <a:ea typeface="CMU Typewriter Text Light" panose="02000309000000000000" pitchFamily="49" charset="0"/>
          <a:cs typeface="CMU Typewriter Text Light" panose="02000309000000000000" pitchFamily="49" charset="0"/>
        </a:defRPr>
      </a:lvl5pPr>
      <a:lvl6pPr marL="990000" indent="-540000" algn="l" defTabSz="914047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sz="2000" b="0" i="0" kern="1200">
          <a:solidFill>
            <a:schemeClr val="tx1"/>
          </a:solidFill>
          <a:latin typeface="Fira Code" charset="0"/>
          <a:ea typeface="Fira Code" charset="0"/>
          <a:cs typeface="Fira Code" charset="0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  <p15:guide id="56" orient="horz" pos="4088">
          <p15:clr>
            <a:srgbClr val="F26B43"/>
          </p15:clr>
        </p15:guide>
        <p15:guide id="57" orient="horz" pos="7007">
          <p15:clr>
            <a:srgbClr val="F26B43"/>
          </p15:clr>
        </p15:guide>
        <p15:guide id="58" orient="horz" pos="1140">
          <p15:clr>
            <a:srgbClr val="F26B43"/>
          </p15:clr>
        </p15:guide>
        <p15:guide id="59" pos="7120">
          <p15:clr>
            <a:srgbClr val="F26B43"/>
          </p15:clr>
        </p15:guide>
        <p15:guide id="61" orient="horz" pos="2614">
          <p15:clr>
            <a:srgbClr val="F26B43"/>
          </p15:clr>
        </p15:guide>
        <p15:guide id="62" orient="horz" pos="176">
          <p15:clr>
            <a:srgbClr val="F26B43"/>
          </p15:clr>
        </p15:guide>
        <p15:guide id="63" orient="horz" pos="391">
          <p15:clr>
            <a:srgbClr val="F26B43"/>
          </p15:clr>
        </p15:guide>
        <p15:guide id="64" orient="horz" pos="91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E90FF5-9B7D-A14A-A271-E2D8BB610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Memory Virtualization</a:t>
            </a:r>
            <a:br>
              <a:rPr lang="en-US" sz="4000" dirty="0"/>
            </a:br>
            <a:r>
              <a:rPr lang="en-US" dirty="0"/>
              <a:t>Memory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BD520-916E-4E4E-ABE1-E52A4BC67E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latin typeface="Myriad Pro Light Condensed" panose="020B0406030403020204" pitchFamily="34" charset="0"/>
              </a:rPr>
              <a:t>Ch.14 </a:t>
            </a:r>
            <a:r>
              <a:rPr lang="en-US" dirty="0">
                <a:latin typeface="Myriad Pro Light Condensed" panose="020B0406030403020204" pitchFamily="34" charset="0"/>
              </a:rPr>
              <a:t>of Operating Systems: Three Easy Pieces by </a:t>
            </a:r>
            <a:r>
              <a:rPr lang="en-US" dirty="0" err="1">
                <a:latin typeface="Myriad Pro Light Condensed" panose="020B0406030403020204" pitchFamily="34" charset="0"/>
              </a:rPr>
              <a:t>Remzi</a:t>
            </a:r>
            <a:r>
              <a:rPr lang="en-US" dirty="0">
                <a:latin typeface="Myriad Pro Light Condensed" panose="020B0406030403020204" pitchFamily="34" charset="0"/>
              </a:rPr>
              <a:t> and Andrea </a:t>
            </a:r>
            <a:r>
              <a:rPr lang="en-US" dirty="0" err="1">
                <a:latin typeface="Myriad Pro Light Condensed" panose="020B0406030403020204" pitchFamily="34" charset="0"/>
              </a:rPr>
              <a:t>Arpaci-Dusseau</a:t>
            </a:r>
            <a:r>
              <a:rPr lang="en-US" dirty="0">
                <a:latin typeface="Myriad Pro Light Condensed" panose="020B0406030403020204" pitchFamily="34" charset="0"/>
              </a:rPr>
              <a:t> (</a:t>
            </a:r>
            <a:r>
              <a:rPr lang="en-US" dirty="0">
                <a:latin typeface="Myriad Pro Light Condensed" panose="020B0406030403020204" pitchFamily="34" charset="0"/>
                <a:hlinkClick r:id="rId2"/>
              </a:rPr>
              <a:t>pages.cs.wisc.edu/~remzi/OSTEP/</a:t>
            </a:r>
            <a:r>
              <a:rPr lang="en-US" dirty="0">
                <a:latin typeface="Myriad Pro Light Condensed" panose="020B0406030403020204" pitchFamily="34" charset="0"/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8B4EC4-BBC7-0E41-9962-C13747F2D7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T08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A26233-6FF9-0345-AD72-D3318D1DAF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6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Freeing dynamically allocated memory</a:t>
            </a:r>
            <a:endParaRPr lang="ko-KR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ADF307-90DE-B14C-BC5B-44B09C0E46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967241"/>
          </a:xfrm>
        </p:spPr>
        <p:txBody>
          <a:bodyPr/>
          <a:lstStyle/>
          <a:p>
            <a:r>
              <a:rPr lang="en-US" dirty="0"/>
              <a:t>What happens when you reuse a pointer that has been freed?</a:t>
            </a:r>
          </a:p>
          <a:p>
            <a:pPr lvl="1"/>
            <a:r>
              <a:rPr lang="en-US" dirty="0"/>
              <a:t>The system may be quite willing to do it!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FECAB-828B-D147-974D-8CEF425E28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D98E8-81FB-B442-9D84-160B5CD4B168}"/>
              </a:ext>
            </a:extLst>
          </p:cNvPr>
          <p:cNvSpPr txBox="1"/>
          <p:nvPr/>
        </p:nvSpPr>
        <p:spPr>
          <a:xfrm>
            <a:off x="935038" y="2416629"/>
            <a:ext cx="7777162" cy="2585323"/>
          </a:xfrm>
          <a:prstGeom prst="rect">
            <a:avLst/>
          </a:prstGeom>
          <a:solidFill>
            <a:schemeClr val="tx1"/>
          </a:solidFill>
        </p:spPr>
        <p:txBody>
          <a:bodyPr wrap="square" lIns="36000" rIns="3600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SUP080:atom </a:t>
            </a:r>
            <a:r>
              <a:rPr lang="en-US" dirty="0" err="1">
                <a:solidFill>
                  <a:schemeClr val="bg1"/>
                </a:solidFill>
                <a:latin typeface="Latin Modern Mono Light Cond 10" pitchFamily="49" charset="77"/>
              </a:rPr>
              <a:t>arthur.catto</a:t>
            </a:r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Latin Modern Mono Light Cond 10" pitchFamily="49" charset="77"/>
              </a:rPr>
              <a:t>gcc</a:t>
            </a:r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 free3.c -o free3</a:t>
            </a:r>
          </a:p>
          <a:p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SUP080:atom </a:t>
            </a:r>
            <a:r>
              <a:rPr lang="en-US" dirty="0" err="1">
                <a:solidFill>
                  <a:schemeClr val="bg1"/>
                </a:solidFill>
                <a:latin typeface="Latin Modern Mono Light Cond 10" pitchFamily="49" charset="77"/>
              </a:rPr>
              <a:t>arthur.catto</a:t>
            </a:r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$ ./free3</a:t>
            </a:r>
          </a:p>
          <a:p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pid:28753 main is at 0x10e5e1da0</a:t>
            </a:r>
          </a:p>
          <a:p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pid:28753 pi is at   0x7ffee161e9a8</a:t>
            </a:r>
          </a:p>
          <a:p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pid:28753 area is at 0x7f9b464028f0</a:t>
            </a:r>
          </a:p>
          <a:p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pid:28753 </a:t>
            </a:r>
            <a:r>
              <a:rPr lang="en-US" dirty="0" err="1">
                <a:solidFill>
                  <a:schemeClr val="bg1"/>
                </a:solidFill>
                <a:latin typeface="Latin Modern Mono Light Cond 10" pitchFamily="49" charset="77"/>
              </a:rPr>
              <a:t>pj</a:t>
            </a:r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 is at   0x7ffee161e9a0</a:t>
            </a:r>
          </a:p>
          <a:p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pid:28753 area is at 0x7f9b464028f0</a:t>
            </a:r>
          </a:p>
          <a:p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pid:28753 random is  16807</a:t>
            </a:r>
          </a:p>
          <a:p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pid:28753 pi[3] is   16807</a:t>
            </a:r>
          </a:p>
        </p:txBody>
      </p:sp>
    </p:spTree>
    <p:extLst>
      <p:ext uri="{BB962C8B-B14F-4D97-AF65-F5344CB8AC3E}">
        <p14:creationId xmlns:p14="http://schemas.microsoft.com/office/powerpoint/2010/main" val="48949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Forgetting to Allocate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Incorrect code</a:t>
            </a:r>
          </a:p>
          <a:p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Common mistakes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C03D6F-72DB-7649-9540-11B72FF75A74}"/>
              </a:ext>
            </a:extLst>
          </p:cNvPr>
          <p:cNvGrpSpPr/>
          <p:nvPr/>
        </p:nvGrpSpPr>
        <p:grpSpPr>
          <a:xfrm>
            <a:off x="431800" y="1462204"/>
            <a:ext cx="8280401" cy="3389426"/>
            <a:chOff x="431800" y="1462204"/>
            <a:chExt cx="8280401" cy="33894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13B37C-C453-484A-944D-D9C8F00834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445"/>
            <a:stretch/>
          </p:blipFill>
          <p:spPr>
            <a:xfrm>
              <a:off x="431800" y="1462204"/>
              <a:ext cx="8280401" cy="338942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E0E64F-6A7A-E14F-9370-30C41DADAB04}"/>
                </a:ext>
              </a:extLst>
            </p:cNvPr>
            <p:cNvSpPr/>
            <p:nvPr/>
          </p:nvSpPr>
          <p:spPr>
            <a:xfrm>
              <a:off x="5780314" y="1632857"/>
              <a:ext cx="446315" cy="413657"/>
            </a:xfrm>
            <a:prstGeom prst="rect">
              <a:avLst/>
            </a:prstGeom>
            <a:solidFill>
              <a:srgbClr val="1C1F22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D5BA7EA-80B9-5640-A583-94A0D4AF9F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445"/>
          <a:stretch/>
        </p:blipFill>
        <p:spPr>
          <a:xfrm>
            <a:off x="431799" y="5509224"/>
            <a:ext cx="8280402" cy="98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2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 Allocating Enough Memory</a:t>
            </a:r>
            <a:endParaRPr lang="ko-KR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520256-E94D-AC41-8C42-EDE6BF290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What’s the output of this program?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Incorrect code, but work properly</a:t>
            </a:r>
          </a:p>
          <a:p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Common mistakes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2438" y="8459788"/>
            <a:ext cx="1071562" cy="220662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0C777D-C7A3-704F-9AB9-AF79E0D83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45"/>
          <a:stretch/>
        </p:blipFill>
        <p:spPr>
          <a:xfrm>
            <a:off x="431799" y="2037229"/>
            <a:ext cx="8280401" cy="445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 Allocating Enough Memory</a:t>
            </a:r>
            <a:endParaRPr lang="ko-KR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520256-E94D-AC41-8C42-EDE6BF290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Where has </a:t>
            </a:r>
            <a:r>
              <a:rPr lang="en-US" b="1" dirty="0" err="1">
                <a:latin typeface="Latin Modern Mono Light 10" pitchFamily="49" charset="77"/>
              </a:rPr>
              <a:t>rst</a:t>
            </a:r>
            <a:r>
              <a:rPr lang="en-US" dirty="0"/>
              <a:t> gone?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Incorrect code, but work properly</a:t>
            </a:r>
          </a:p>
          <a:p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Common mistakes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72438" y="8459788"/>
            <a:ext cx="1071562" cy="220662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44345-1B21-684D-A7C6-B8AE08179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05"/>
          <a:stretch/>
        </p:blipFill>
        <p:spPr>
          <a:xfrm>
            <a:off x="684213" y="1988830"/>
            <a:ext cx="8027987" cy="12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Forgetting to Initialize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Encounter an uninitialized read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8B897B-2873-0945-BAD4-FE7C6762C0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683766" y="1972957"/>
            <a:ext cx="8028433" cy="64633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*x = (</a:t>
            </a:r>
            <a:r>
              <a:rPr lang="en-US" altLang="ko-KR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*)</a:t>
            </a:r>
            <a:r>
              <a:rPr lang="en-US" altLang="ko-KR" dirty="0" err="1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 </a:t>
            </a:r>
            <a:r>
              <a:rPr lang="en-US" altLang="ko-KR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	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(“*x = %d\n”, *x); </a:t>
            </a:r>
            <a:r>
              <a:rPr lang="en-US" altLang="ko-KR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uninitialized memory access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71CEF7-B43E-6B40-8B61-9A6EFAEDD72A}"/>
              </a:ext>
            </a:extLst>
          </p:cNvPr>
          <p:cNvGrpSpPr/>
          <p:nvPr/>
        </p:nvGrpSpPr>
        <p:grpSpPr>
          <a:xfrm>
            <a:off x="5198557" y="3131885"/>
            <a:ext cx="1595045" cy="3354301"/>
            <a:chOff x="5198557" y="3131885"/>
            <a:chExt cx="1595045" cy="3354301"/>
          </a:xfrm>
        </p:grpSpPr>
        <p:sp>
          <p:nvSpPr>
            <p:cNvPr id="33" name="직사각형 32"/>
            <p:cNvSpPr/>
            <p:nvPr/>
          </p:nvSpPr>
          <p:spPr>
            <a:xfrm>
              <a:off x="5226760" y="3980255"/>
              <a:ext cx="1296145" cy="1979220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226762" y="3131885"/>
              <a:ext cx="1296145" cy="191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66" y="5213830"/>
              <a:ext cx="624337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68368" y="4450218"/>
              <a:ext cx="892771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26762" y="5959476"/>
              <a:ext cx="1296145" cy="2189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*x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226761" y="3323453"/>
              <a:ext cx="1296145" cy="65680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allocated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with value used before</a:t>
              </a:r>
            </a:p>
          </p:txBody>
        </p:sp>
        <p:cxnSp>
          <p:nvCxnSpPr>
            <p:cNvPr id="39" name="직선 화살표 연결선 38"/>
            <p:cNvCxnSpPr>
              <a:stCxn id="38" idx="2"/>
            </p:cNvCxnSpPr>
            <p:nvPr/>
          </p:nvCxnSpPr>
          <p:spPr>
            <a:xfrm>
              <a:off x="5874834" y="3980255"/>
              <a:ext cx="1" cy="4146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7" idx="0"/>
            </p:cNvCxnSpPr>
            <p:nvPr/>
          </p:nvCxnSpPr>
          <p:spPr>
            <a:xfrm flipV="1">
              <a:off x="5874835" y="5525863"/>
              <a:ext cx="0" cy="4336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198557" y="6178409"/>
              <a:ext cx="1595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Address Space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3" name="꺾인 연결선 42"/>
            <p:cNvCxnSpPr>
              <a:stCxn id="37" idx="3"/>
              <a:endCxn id="38" idx="3"/>
            </p:cNvCxnSpPr>
            <p:nvPr/>
          </p:nvCxnSpPr>
          <p:spPr>
            <a:xfrm flipH="1" flipV="1">
              <a:off x="6522906" y="3651854"/>
              <a:ext cx="1" cy="2417089"/>
            </a:xfrm>
            <a:prstGeom prst="bentConnector3">
              <a:avLst>
                <a:gd name="adj1" fmla="val -22860000000"/>
              </a:avLst>
            </a:prstGeom>
            <a:ln w="158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E279154-65A0-AD47-80C3-EAE5BF9707A4}"/>
              </a:ext>
            </a:extLst>
          </p:cNvPr>
          <p:cNvGrpSpPr/>
          <p:nvPr/>
        </p:nvGrpSpPr>
        <p:grpSpPr>
          <a:xfrm>
            <a:off x="2163352" y="3131885"/>
            <a:ext cx="1595045" cy="3354301"/>
            <a:chOff x="2163352" y="3131885"/>
            <a:chExt cx="1595045" cy="3354301"/>
          </a:xfrm>
        </p:grpSpPr>
        <p:sp>
          <p:nvSpPr>
            <p:cNvPr id="53" name="직사각형 52"/>
            <p:cNvSpPr/>
            <p:nvPr/>
          </p:nvSpPr>
          <p:spPr>
            <a:xfrm>
              <a:off x="2191555" y="3980255"/>
              <a:ext cx="1296145" cy="1979220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191557" y="3131885"/>
              <a:ext cx="1296145" cy="191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27461" y="5213830"/>
              <a:ext cx="624337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33163" y="4450218"/>
              <a:ext cx="892771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191557" y="5959476"/>
              <a:ext cx="1296145" cy="2189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*x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1556" y="3323453"/>
              <a:ext cx="1296145" cy="656802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value used before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</a:p>
          </p:txBody>
        </p:sp>
        <p:cxnSp>
          <p:nvCxnSpPr>
            <p:cNvPr id="59" name="직선 화살표 연결선 58"/>
            <p:cNvCxnSpPr>
              <a:stCxn id="58" idx="2"/>
            </p:cNvCxnSpPr>
            <p:nvPr/>
          </p:nvCxnSpPr>
          <p:spPr>
            <a:xfrm>
              <a:off x="2839629" y="3980255"/>
              <a:ext cx="1" cy="4146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57" idx="0"/>
            </p:cNvCxnSpPr>
            <p:nvPr/>
          </p:nvCxnSpPr>
          <p:spPr>
            <a:xfrm flipV="1">
              <a:off x="2839630" y="5525863"/>
              <a:ext cx="0" cy="4336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163352" y="6178409"/>
              <a:ext cx="1595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Address Space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24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Leak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A program runs out of memory and eventually dies.</a:t>
            </a:r>
            <a:endParaRPr lang="ko-KR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8450B3-1ECC-284A-9DE8-0D0E3D919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9AD039-5EC8-914D-BE76-FDF6A2303BD2}"/>
              </a:ext>
            </a:extLst>
          </p:cNvPr>
          <p:cNvGrpSpPr/>
          <p:nvPr/>
        </p:nvGrpSpPr>
        <p:grpSpPr>
          <a:xfrm>
            <a:off x="514741" y="2746683"/>
            <a:ext cx="1595045" cy="3354301"/>
            <a:chOff x="514741" y="2746683"/>
            <a:chExt cx="1595045" cy="3354301"/>
          </a:xfrm>
        </p:grpSpPr>
        <p:sp>
          <p:nvSpPr>
            <p:cNvPr id="6" name="직사각형 5"/>
            <p:cNvSpPr/>
            <p:nvPr/>
          </p:nvSpPr>
          <p:spPr>
            <a:xfrm>
              <a:off x="692761" y="3376118"/>
              <a:ext cx="1296145" cy="2198155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92763" y="2746683"/>
              <a:ext cx="1296145" cy="191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28667" y="4828628"/>
              <a:ext cx="624337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4369" y="3855824"/>
              <a:ext cx="892771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92763" y="5574274"/>
              <a:ext cx="1296145" cy="2189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*a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92762" y="2938251"/>
              <a:ext cx="1296145" cy="4378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allocated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9" name="직선 화살표 연결선 18"/>
            <p:cNvCxnSpPr>
              <a:stCxn id="16" idx="2"/>
            </p:cNvCxnSpPr>
            <p:nvPr/>
          </p:nvCxnSpPr>
          <p:spPr>
            <a:xfrm flipH="1">
              <a:off x="1340833" y="3376119"/>
              <a:ext cx="2" cy="437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4" idx="0"/>
            </p:cNvCxnSpPr>
            <p:nvPr/>
          </p:nvCxnSpPr>
          <p:spPr>
            <a:xfrm flipV="1">
              <a:off x="1340836" y="5140661"/>
              <a:ext cx="0" cy="4336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29"/>
            <p:cNvCxnSpPr>
              <a:stCxn id="14" idx="3"/>
              <a:endCxn id="16" idx="3"/>
            </p:cNvCxnSpPr>
            <p:nvPr/>
          </p:nvCxnSpPr>
          <p:spPr>
            <a:xfrm flipH="1" flipV="1">
              <a:off x="1988907" y="3157185"/>
              <a:ext cx="1" cy="2526556"/>
            </a:xfrm>
            <a:prstGeom prst="bentConnector3">
              <a:avLst>
                <a:gd name="adj1" fmla="val -22860000000"/>
              </a:avLst>
            </a:prstGeom>
            <a:ln w="15875" cap="flat" cmpd="sng">
              <a:solidFill>
                <a:schemeClr val="tx1"/>
              </a:solidFill>
              <a:prstDash val="sysDash"/>
              <a:round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14741" y="5793207"/>
              <a:ext cx="1595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Address Space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A69D8B-EBFE-1949-BB69-0AF68CBB2954}"/>
              </a:ext>
            </a:extLst>
          </p:cNvPr>
          <p:cNvGrpSpPr/>
          <p:nvPr/>
        </p:nvGrpSpPr>
        <p:grpSpPr>
          <a:xfrm>
            <a:off x="692763" y="2091246"/>
            <a:ext cx="4646513" cy="388211"/>
            <a:chOff x="692763" y="2091246"/>
            <a:chExt cx="4646513" cy="388211"/>
          </a:xfrm>
        </p:grpSpPr>
        <p:sp>
          <p:nvSpPr>
            <p:cNvPr id="58" name="직사각형 57"/>
            <p:cNvSpPr/>
            <p:nvPr/>
          </p:nvSpPr>
          <p:spPr>
            <a:xfrm>
              <a:off x="692763" y="2091246"/>
              <a:ext cx="835894" cy="3882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unused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22853" y="2116074"/>
              <a:ext cx="3816423" cy="338554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: unused, but not freed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32D222-D766-4F48-A0BB-121BB71B31B7}"/>
              </a:ext>
            </a:extLst>
          </p:cNvPr>
          <p:cNvGrpSpPr/>
          <p:nvPr/>
        </p:nvGrpSpPr>
        <p:grpSpPr>
          <a:xfrm>
            <a:off x="6255616" y="2746683"/>
            <a:ext cx="1595045" cy="3354302"/>
            <a:chOff x="6255616" y="2746683"/>
            <a:chExt cx="1595045" cy="3354302"/>
          </a:xfrm>
        </p:grpSpPr>
        <p:sp>
          <p:nvSpPr>
            <p:cNvPr id="60" name="직사각형 59"/>
            <p:cNvSpPr/>
            <p:nvPr/>
          </p:nvSpPr>
          <p:spPr>
            <a:xfrm>
              <a:off x="6419404" y="4689722"/>
              <a:ext cx="1296145" cy="232005"/>
            </a:xfrm>
            <a:prstGeom prst="rect">
              <a:avLst/>
            </a:prstGeom>
            <a:pattFill prst="ltUpDiag">
              <a:fgClr>
                <a:schemeClr val="tx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419404" y="2746683"/>
              <a:ext cx="1296145" cy="191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606754" y="3826803"/>
              <a:ext cx="892771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419404" y="5574273"/>
              <a:ext cx="1296145" cy="2189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*a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419403" y="2938251"/>
              <a:ext cx="1296145" cy="4378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unused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419400" y="5355339"/>
              <a:ext cx="1296145" cy="2189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*b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9404" y="3376117"/>
              <a:ext cx="1296145" cy="4378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unused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419399" y="5136405"/>
              <a:ext cx="1296145" cy="2189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*c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419398" y="4921727"/>
              <a:ext cx="1296145" cy="2189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*d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419397" y="3813986"/>
              <a:ext cx="1296145" cy="4378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unused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419404" y="4251854"/>
              <a:ext cx="1296145" cy="4378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allocated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84" name="꺾인 연결선 83"/>
            <p:cNvCxnSpPr>
              <a:stCxn id="73" idx="3"/>
              <a:endCxn id="75" idx="3"/>
            </p:cNvCxnSpPr>
            <p:nvPr/>
          </p:nvCxnSpPr>
          <p:spPr>
            <a:xfrm flipV="1">
              <a:off x="7715543" y="4470788"/>
              <a:ext cx="6" cy="560406"/>
            </a:xfrm>
            <a:prstGeom prst="bentConnector3">
              <a:avLst>
                <a:gd name="adj1" fmla="val 3810100000"/>
              </a:avLst>
            </a:prstGeom>
            <a:ln w="158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255616" y="5793208"/>
              <a:ext cx="1595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Address Space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6" name="꺾인 연결선 65"/>
            <p:cNvCxnSpPr/>
            <p:nvPr/>
          </p:nvCxnSpPr>
          <p:spPr>
            <a:xfrm flipV="1">
              <a:off x="7715072" y="3034715"/>
              <a:ext cx="10495" cy="2623869"/>
            </a:xfrm>
            <a:prstGeom prst="bentConnector3">
              <a:avLst>
                <a:gd name="adj1" fmla="val 6615638"/>
              </a:avLst>
            </a:prstGeom>
            <a:ln w="158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꺾인 연결선 67"/>
            <p:cNvCxnSpPr/>
            <p:nvPr/>
          </p:nvCxnSpPr>
          <p:spPr>
            <a:xfrm flipV="1">
              <a:off x="7711211" y="3682787"/>
              <a:ext cx="8674" cy="1792137"/>
            </a:xfrm>
            <a:prstGeom prst="bentConnector3">
              <a:avLst>
                <a:gd name="adj1" fmla="val 6016644"/>
              </a:avLst>
            </a:prstGeom>
            <a:ln w="158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꺾인 연결선 68"/>
            <p:cNvCxnSpPr/>
            <p:nvPr/>
          </p:nvCxnSpPr>
          <p:spPr>
            <a:xfrm flipV="1">
              <a:off x="7725090" y="4042909"/>
              <a:ext cx="9541" cy="1224054"/>
            </a:xfrm>
            <a:prstGeom prst="bentConnector3">
              <a:avLst>
                <a:gd name="adj1" fmla="val 3687224"/>
              </a:avLst>
            </a:prstGeom>
            <a:ln w="158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3F5B652-3703-7240-B98A-D0E741185E6D}"/>
              </a:ext>
            </a:extLst>
          </p:cNvPr>
          <p:cNvGrpSpPr/>
          <p:nvPr/>
        </p:nvGrpSpPr>
        <p:grpSpPr>
          <a:xfrm>
            <a:off x="3323053" y="2746683"/>
            <a:ext cx="1595045" cy="3354300"/>
            <a:chOff x="3323053" y="2746683"/>
            <a:chExt cx="1595045" cy="3354300"/>
          </a:xfrm>
        </p:grpSpPr>
        <p:sp>
          <p:nvSpPr>
            <p:cNvPr id="32" name="직사각형 31"/>
            <p:cNvSpPr/>
            <p:nvPr/>
          </p:nvSpPr>
          <p:spPr>
            <a:xfrm>
              <a:off x="3472868" y="3813985"/>
              <a:ext cx="1296145" cy="154135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472870" y="2746683"/>
              <a:ext cx="1296145" cy="191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23024" y="4738141"/>
              <a:ext cx="624337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23024" y="4108351"/>
              <a:ext cx="595835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472870" y="5574273"/>
              <a:ext cx="1296145" cy="2189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*a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472869" y="2938251"/>
              <a:ext cx="1296145" cy="4378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unused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472867" y="3376118"/>
              <a:ext cx="1296145" cy="4378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allocated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72866" y="5355339"/>
              <a:ext cx="1296145" cy="2189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*b</a:t>
              </a:r>
            </a:p>
          </p:txBody>
        </p:sp>
        <p:cxnSp>
          <p:nvCxnSpPr>
            <p:cNvPr id="38" name="직선 화살표 연결선 37"/>
            <p:cNvCxnSpPr>
              <a:stCxn id="32" idx="0"/>
            </p:cNvCxnSpPr>
            <p:nvPr/>
          </p:nvCxnSpPr>
          <p:spPr>
            <a:xfrm>
              <a:off x="4120941" y="3813985"/>
              <a:ext cx="1" cy="2943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2" idx="2"/>
            </p:cNvCxnSpPr>
            <p:nvPr/>
          </p:nvCxnSpPr>
          <p:spPr>
            <a:xfrm flipH="1" flipV="1">
              <a:off x="4120938" y="5031194"/>
              <a:ext cx="3" cy="3241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323053" y="5793206"/>
              <a:ext cx="1595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Address Space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2" name="꺾인 연결선 61"/>
            <p:cNvCxnSpPr/>
            <p:nvPr/>
          </p:nvCxnSpPr>
          <p:spPr>
            <a:xfrm flipV="1">
              <a:off x="4757413" y="3034715"/>
              <a:ext cx="10495" cy="2623869"/>
            </a:xfrm>
            <a:prstGeom prst="bentConnector3">
              <a:avLst>
                <a:gd name="adj1" fmla="val 4020000"/>
              </a:avLst>
            </a:prstGeom>
            <a:ln w="158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꺾인 연결선 61">
              <a:extLst>
                <a:ext uri="{FF2B5EF4-FFF2-40B4-BE49-F238E27FC236}">
                  <a16:creationId xmlns:a16="http://schemas.microsoft.com/office/drawing/2014/main" id="{88C6C026-8F24-A840-8FE2-F381E25B4E7B}"/>
                </a:ext>
              </a:extLst>
            </p:cNvPr>
            <p:cNvCxnSpPr>
              <a:cxnSpLocks/>
              <a:endCxn id="42" idx="3"/>
            </p:cNvCxnSpPr>
            <p:nvPr/>
          </p:nvCxnSpPr>
          <p:spPr>
            <a:xfrm rot="5400000" flipH="1" flipV="1">
              <a:off x="3838832" y="4516338"/>
              <a:ext cx="1851465" cy="8895"/>
            </a:xfrm>
            <a:prstGeom prst="bentConnector4">
              <a:avLst>
                <a:gd name="adj1" fmla="val -71"/>
                <a:gd name="adj2" fmla="val 3153738"/>
              </a:avLst>
            </a:prstGeom>
            <a:ln w="158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19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Dangling Pointer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35EB-8704-7641-887A-6E56513C60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1302328"/>
            <a:ext cx="8280401" cy="899492"/>
          </a:xfr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Freeing memory that is still needed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A program accesses memory with an invalid pointer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8C951-07AC-6541-9D14-B260988212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3546FB-FBC1-D14E-83F3-685FCCA5891C}"/>
              </a:ext>
            </a:extLst>
          </p:cNvPr>
          <p:cNvGrpSpPr/>
          <p:nvPr/>
        </p:nvGrpSpPr>
        <p:grpSpPr>
          <a:xfrm>
            <a:off x="795866" y="2337948"/>
            <a:ext cx="2850470" cy="4359504"/>
            <a:chOff x="795866" y="2337948"/>
            <a:chExt cx="2850470" cy="4359504"/>
          </a:xfrm>
        </p:grpSpPr>
        <p:sp>
          <p:nvSpPr>
            <p:cNvPr id="44" name="직사각형 43"/>
            <p:cNvSpPr/>
            <p:nvPr/>
          </p:nvSpPr>
          <p:spPr>
            <a:xfrm>
              <a:off x="827586" y="2707861"/>
              <a:ext cx="437267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*a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638620" y="2707861"/>
              <a:ext cx="437267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2459" y="2707861"/>
              <a:ext cx="437267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209069" y="2707861"/>
              <a:ext cx="437267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49" name="직선 화살표 연결선 48"/>
            <p:cNvCxnSpPr>
              <a:stCxn id="44" idx="3"/>
              <a:endCxn id="45" idx="1"/>
            </p:cNvCxnSpPr>
            <p:nvPr/>
          </p:nvCxnSpPr>
          <p:spPr>
            <a:xfrm>
              <a:off x="1264853" y="2851877"/>
              <a:ext cx="3737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45" idx="3"/>
              <a:endCxn id="46" idx="1"/>
            </p:cNvCxnSpPr>
            <p:nvPr/>
          </p:nvCxnSpPr>
          <p:spPr>
            <a:xfrm>
              <a:off x="2075887" y="2851877"/>
              <a:ext cx="33657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46" idx="3"/>
              <a:endCxn id="47" idx="1"/>
            </p:cNvCxnSpPr>
            <p:nvPr/>
          </p:nvCxnSpPr>
          <p:spPr>
            <a:xfrm>
              <a:off x="2849726" y="2851877"/>
              <a:ext cx="35934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827584" y="2337948"/>
              <a:ext cx="437267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*b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59" name="꺾인 연결선 58"/>
            <p:cNvCxnSpPr>
              <a:stCxn id="57" idx="3"/>
              <a:endCxn id="46" idx="0"/>
            </p:cNvCxnSpPr>
            <p:nvPr/>
          </p:nvCxnSpPr>
          <p:spPr>
            <a:xfrm>
              <a:off x="1264851" y="2481964"/>
              <a:ext cx="1366242" cy="225897"/>
            </a:xfrm>
            <a:prstGeom prst="bentConnector2">
              <a:avLst/>
            </a:prstGeom>
            <a:ln w="158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직사각형 258"/>
            <p:cNvSpPr/>
            <p:nvPr/>
          </p:nvSpPr>
          <p:spPr>
            <a:xfrm>
              <a:off x="1569888" y="4831373"/>
              <a:ext cx="1296145" cy="1120434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569890" y="3562084"/>
              <a:ext cx="1296145" cy="191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1569890" y="6170741"/>
              <a:ext cx="1296145" cy="2189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2KB</a:t>
              </a: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1569889" y="3756337"/>
              <a:ext cx="1296145" cy="2189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3KB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827586" y="3622621"/>
              <a:ext cx="50405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1569887" y="5951807"/>
              <a:ext cx="1296145" cy="2189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3KB</a:t>
              </a:r>
            </a:p>
          </p:txBody>
        </p:sp>
        <p:cxnSp>
          <p:nvCxnSpPr>
            <p:cNvPr id="265" name="직선 화살표 연결선 264"/>
            <p:cNvCxnSpPr>
              <a:stCxn id="259" idx="2"/>
            </p:cNvCxnSpPr>
            <p:nvPr/>
          </p:nvCxnSpPr>
          <p:spPr>
            <a:xfrm flipV="1">
              <a:off x="2217961" y="5567875"/>
              <a:ext cx="699" cy="3839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직사각형 265"/>
            <p:cNvSpPr/>
            <p:nvPr/>
          </p:nvSpPr>
          <p:spPr>
            <a:xfrm>
              <a:off x="1569880" y="4612439"/>
              <a:ext cx="1296145" cy="2189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NULL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569890" y="4185281"/>
              <a:ext cx="1296145" cy="2189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569881" y="3973903"/>
              <a:ext cx="1296145" cy="2113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1569880" y="4404215"/>
              <a:ext cx="1296145" cy="2082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72" name="직선 화살표 연결선 271"/>
            <p:cNvCxnSpPr>
              <a:stCxn id="266" idx="2"/>
            </p:cNvCxnSpPr>
            <p:nvPr/>
          </p:nvCxnSpPr>
          <p:spPr>
            <a:xfrm>
              <a:off x="2217953" y="4831373"/>
              <a:ext cx="707" cy="3839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TextBox 272"/>
            <p:cNvSpPr txBox="1"/>
            <p:nvPr/>
          </p:nvSpPr>
          <p:spPr>
            <a:xfrm>
              <a:off x="795866" y="5907385"/>
              <a:ext cx="460719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*b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74" name="직선 화살표 연결선 273"/>
            <p:cNvCxnSpPr>
              <a:stCxn id="273" idx="3"/>
            </p:cNvCxnSpPr>
            <p:nvPr/>
          </p:nvCxnSpPr>
          <p:spPr>
            <a:xfrm>
              <a:off x="1256585" y="6061274"/>
              <a:ext cx="3181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화살표 연결선 274"/>
            <p:cNvCxnSpPr>
              <a:stCxn id="276" idx="3"/>
            </p:cNvCxnSpPr>
            <p:nvPr/>
          </p:nvCxnSpPr>
          <p:spPr>
            <a:xfrm>
              <a:off x="1260922" y="6280208"/>
              <a:ext cx="3138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/>
            <p:cNvSpPr txBox="1"/>
            <p:nvPr/>
          </p:nvSpPr>
          <p:spPr>
            <a:xfrm>
              <a:off x="800203" y="6126319"/>
              <a:ext cx="460719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*a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78" name="꺾인 연결선 277"/>
            <p:cNvCxnSpPr/>
            <p:nvPr/>
          </p:nvCxnSpPr>
          <p:spPr>
            <a:xfrm rot="10800000" flipH="1" flipV="1">
              <a:off x="1569888" y="3838645"/>
              <a:ext cx="1" cy="406660"/>
            </a:xfrm>
            <a:prstGeom prst="bentConnector3">
              <a:avLst>
                <a:gd name="adj1" fmla="val -22860000000"/>
              </a:avLst>
            </a:prstGeom>
            <a:ln w="158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꺾인 연결선 278"/>
            <p:cNvCxnSpPr>
              <a:stCxn id="267" idx="1"/>
              <a:endCxn id="266" idx="1"/>
            </p:cNvCxnSpPr>
            <p:nvPr/>
          </p:nvCxnSpPr>
          <p:spPr>
            <a:xfrm rot="10800000" flipV="1">
              <a:off x="1569880" y="4294748"/>
              <a:ext cx="10" cy="427158"/>
            </a:xfrm>
            <a:prstGeom prst="bentConnector3">
              <a:avLst>
                <a:gd name="adj1" fmla="val 2286100000"/>
              </a:avLst>
            </a:prstGeom>
            <a:ln w="158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꺾인 연결선 279"/>
            <p:cNvCxnSpPr>
              <a:stCxn id="264" idx="3"/>
              <a:endCxn id="267" idx="3"/>
            </p:cNvCxnSpPr>
            <p:nvPr/>
          </p:nvCxnSpPr>
          <p:spPr>
            <a:xfrm flipV="1">
              <a:off x="2866032" y="4294748"/>
              <a:ext cx="3" cy="1766526"/>
            </a:xfrm>
            <a:prstGeom prst="bentConnector3">
              <a:avLst>
                <a:gd name="adj1" fmla="val 7620100000"/>
              </a:avLst>
            </a:prstGeom>
            <a:ln w="158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꺾인 연결선 294"/>
            <p:cNvCxnSpPr/>
            <p:nvPr/>
          </p:nvCxnSpPr>
          <p:spPr>
            <a:xfrm flipV="1">
              <a:off x="2859675" y="3894873"/>
              <a:ext cx="12700" cy="2385335"/>
            </a:xfrm>
            <a:prstGeom prst="bentConnector3">
              <a:avLst>
                <a:gd name="adj1" fmla="val 4020000"/>
              </a:avLst>
            </a:prstGeom>
            <a:ln w="158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1403648" y="6389675"/>
              <a:ext cx="1595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Address Space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217952" y="4831373"/>
              <a:ext cx="631774" cy="276999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Heap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901" y="5674808"/>
              <a:ext cx="631774" cy="276999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Stack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19362" y="4054669"/>
              <a:ext cx="50405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27584" y="4463191"/>
              <a:ext cx="50405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50199DB-A46D-3C4C-862E-026B7E143A33}"/>
              </a:ext>
            </a:extLst>
          </p:cNvPr>
          <p:cNvGrpSpPr/>
          <p:nvPr/>
        </p:nvGrpSpPr>
        <p:grpSpPr>
          <a:xfrm>
            <a:off x="5003668" y="2265940"/>
            <a:ext cx="4070904" cy="4431512"/>
            <a:chOff x="5003668" y="2265940"/>
            <a:chExt cx="4070904" cy="4431512"/>
          </a:xfrm>
        </p:grpSpPr>
        <p:sp>
          <p:nvSpPr>
            <p:cNvPr id="103" name="직사각형 102"/>
            <p:cNvSpPr/>
            <p:nvPr/>
          </p:nvSpPr>
          <p:spPr>
            <a:xfrm>
              <a:off x="6416959" y="4831373"/>
              <a:ext cx="1296145" cy="1120434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416949" y="3576345"/>
              <a:ext cx="1296145" cy="191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416961" y="6170741"/>
              <a:ext cx="1296145" cy="2189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2KB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416960" y="3764928"/>
              <a:ext cx="1296145" cy="2189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3KB</a:t>
              </a:r>
              <a:endPara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416958" y="5951807"/>
              <a:ext cx="1296145" cy="2189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3KB</a:t>
              </a:r>
            </a:p>
          </p:txBody>
        </p:sp>
        <p:cxnSp>
          <p:nvCxnSpPr>
            <p:cNvPr id="111" name="직선 화살표 연결선 110"/>
            <p:cNvCxnSpPr>
              <a:stCxn id="103" idx="2"/>
            </p:cNvCxnSpPr>
            <p:nvPr/>
          </p:nvCxnSpPr>
          <p:spPr>
            <a:xfrm flipV="1">
              <a:off x="7065032" y="5567875"/>
              <a:ext cx="699" cy="3839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/>
            <p:cNvSpPr/>
            <p:nvPr/>
          </p:nvSpPr>
          <p:spPr>
            <a:xfrm>
              <a:off x="6416951" y="4612439"/>
              <a:ext cx="1296145" cy="2189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NULL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6416961" y="4195240"/>
              <a:ext cx="1296134" cy="2189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freed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416950" y="3983862"/>
              <a:ext cx="1296145" cy="2113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416951" y="4404215"/>
              <a:ext cx="1296145" cy="2082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8" name="직선 화살표 연결선 117"/>
            <p:cNvCxnSpPr>
              <a:stCxn id="112" idx="2"/>
            </p:cNvCxnSpPr>
            <p:nvPr/>
          </p:nvCxnSpPr>
          <p:spPr>
            <a:xfrm>
              <a:off x="7065024" y="4831373"/>
              <a:ext cx="707" cy="3839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119"/>
            <p:cNvSpPr/>
            <p:nvPr/>
          </p:nvSpPr>
          <p:spPr>
            <a:xfrm>
              <a:off x="5003669" y="2760396"/>
              <a:ext cx="437267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*a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5814703" y="2760396"/>
              <a:ext cx="437267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588542" y="2760396"/>
              <a:ext cx="437267" cy="2880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7385152" y="2760396"/>
              <a:ext cx="437267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24" name="직선 화살표 연결선 123"/>
            <p:cNvCxnSpPr>
              <a:stCxn id="120" idx="3"/>
              <a:endCxn id="121" idx="1"/>
            </p:cNvCxnSpPr>
            <p:nvPr/>
          </p:nvCxnSpPr>
          <p:spPr>
            <a:xfrm>
              <a:off x="5440936" y="2904412"/>
              <a:ext cx="3737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>
              <a:stCxn id="121" idx="3"/>
              <a:endCxn id="122" idx="1"/>
            </p:cNvCxnSpPr>
            <p:nvPr/>
          </p:nvCxnSpPr>
          <p:spPr>
            <a:xfrm>
              <a:off x="6251970" y="2904412"/>
              <a:ext cx="336572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사각형 126"/>
            <p:cNvSpPr/>
            <p:nvPr/>
          </p:nvSpPr>
          <p:spPr>
            <a:xfrm>
              <a:off x="5003668" y="2350003"/>
              <a:ext cx="437267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*b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28" name="꺾인 연결선 127"/>
            <p:cNvCxnSpPr>
              <a:stCxn id="127" idx="3"/>
              <a:endCxn id="122" idx="0"/>
            </p:cNvCxnSpPr>
            <p:nvPr/>
          </p:nvCxnSpPr>
          <p:spPr>
            <a:xfrm>
              <a:off x="5440935" y="2494019"/>
              <a:ext cx="1366241" cy="266377"/>
            </a:xfrm>
            <a:prstGeom prst="bentConnector2">
              <a:avLst/>
            </a:prstGeom>
            <a:ln w="158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279817" y="2265940"/>
              <a:ext cx="925663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free()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5814703" y="2688388"/>
              <a:ext cx="773839" cy="433923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597803" y="3122311"/>
              <a:ext cx="176880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dangling pointer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642937" y="5907385"/>
              <a:ext cx="460719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*b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2" name="직선 화살표 연결선 161"/>
            <p:cNvCxnSpPr>
              <a:stCxn id="161" idx="3"/>
            </p:cNvCxnSpPr>
            <p:nvPr/>
          </p:nvCxnSpPr>
          <p:spPr>
            <a:xfrm>
              <a:off x="6103656" y="6061274"/>
              <a:ext cx="3181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/>
            <p:cNvCxnSpPr>
              <a:stCxn id="164" idx="3"/>
            </p:cNvCxnSpPr>
            <p:nvPr/>
          </p:nvCxnSpPr>
          <p:spPr>
            <a:xfrm>
              <a:off x="6107993" y="6280208"/>
              <a:ext cx="3138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5647274" y="6126319"/>
              <a:ext cx="460719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*a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6" name="꺾인 연결선 205"/>
            <p:cNvCxnSpPr/>
            <p:nvPr/>
          </p:nvCxnSpPr>
          <p:spPr>
            <a:xfrm flipV="1">
              <a:off x="7719456" y="3894873"/>
              <a:ext cx="12700" cy="2385335"/>
            </a:xfrm>
            <a:prstGeom prst="bentConnector3">
              <a:avLst>
                <a:gd name="adj1" fmla="val 4020000"/>
              </a:avLst>
            </a:prstGeom>
            <a:ln w="158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/>
            <p:nvPr/>
          </p:nvCxnSpPr>
          <p:spPr>
            <a:xfrm rot="10800000" flipH="1" flipV="1">
              <a:off x="6416959" y="3838645"/>
              <a:ext cx="1" cy="406660"/>
            </a:xfrm>
            <a:prstGeom prst="bentConnector3">
              <a:avLst>
                <a:gd name="adj1" fmla="val -22860000000"/>
              </a:avLst>
            </a:prstGeom>
            <a:ln w="1587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꺾인 연결선 210"/>
            <p:cNvCxnSpPr>
              <a:stCxn id="113" idx="1"/>
              <a:endCxn id="112" idx="1"/>
            </p:cNvCxnSpPr>
            <p:nvPr/>
          </p:nvCxnSpPr>
          <p:spPr>
            <a:xfrm rot="10800000" flipV="1">
              <a:off x="6416951" y="4304706"/>
              <a:ext cx="10" cy="417199"/>
            </a:xfrm>
            <a:prstGeom prst="bentConnector3">
              <a:avLst>
                <a:gd name="adj1" fmla="val 2286100000"/>
              </a:avLst>
            </a:prstGeom>
            <a:ln w="158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화살표 연결선 216"/>
            <p:cNvCxnSpPr>
              <a:stCxn id="122" idx="3"/>
              <a:endCxn id="123" idx="1"/>
            </p:cNvCxnSpPr>
            <p:nvPr/>
          </p:nvCxnSpPr>
          <p:spPr>
            <a:xfrm>
              <a:off x="7025809" y="2904412"/>
              <a:ext cx="35934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꺾인 연결선 219"/>
            <p:cNvCxnSpPr>
              <a:stCxn id="110" idx="3"/>
              <a:endCxn id="113" idx="3"/>
            </p:cNvCxnSpPr>
            <p:nvPr/>
          </p:nvCxnSpPr>
          <p:spPr>
            <a:xfrm flipH="1" flipV="1">
              <a:off x="7713095" y="4304707"/>
              <a:ext cx="8" cy="1756567"/>
            </a:xfrm>
            <a:prstGeom prst="bentConnector3">
              <a:avLst>
                <a:gd name="adj1" fmla="val -2857500000"/>
              </a:avLst>
            </a:prstGeom>
            <a:ln w="158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곱셈 기호 233"/>
            <p:cNvSpPr/>
            <p:nvPr/>
          </p:nvSpPr>
          <p:spPr>
            <a:xfrm>
              <a:off x="7089671" y="2777260"/>
              <a:ext cx="218633" cy="218633"/>
            </a:xfrm>
            <a:prstGeom prst="mathMultiply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6" name="곱셈 기호 235"/>
            <p:cNvSpPr/>
            <p:nvPr/>
          </p:nvSpPr>
          <p:spPr>
            <a:xfrm>
              <a:off x="6056922" y="4412100"/>
              <a:ext cx="288032" cy="218633"/>
            </a:xfrm>
            <a:prstGeom prst="mathMultiply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7" name="모서리가 둥근 직사각형 296"/>
            <p:cNvSpPr/>
            <p:nvPr/>
          </p:nvSpPr>
          <p:spPr>
            <a:xfrm>
              <a:off x="7312007" y="2688388"/>
              <a:ext cx="572361" cy="433923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7305768" y="2400084"/>
              <a:ext cx="176880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unreachable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245871" y="6389675"/>
              <a:ext cx="1595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Address Space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081332" y="4828356"/>
              <a:ext cx="631774" cy="276999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Heap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091281" y="5671791"/>
              <a:ext cx="631774" cy="276999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Stack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625606" y="3622621"/>
              <a:ext cx="50405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617382" y="4054669"/>
              <a:ext cx="50405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25604" y="4463191"/>
              <a:ext cx="50405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5AAD951-A991-C440-B551-07DD891D6C91}"/>
              </a:ext>
            </a:extLst>
          </p:cNvPr>
          <p:cNvGrpSpPr/>
          <p:nvPr/>
        </p:nvGrpSpPr>
        <p:grpSpPr>
          <a:xfrm>
            <a:off x="4052915" y="4294748"/>
            <a:ext cx="842887" cy="336089"/>
            <a:chOff x="4052915" y="4294748"/>
            <a:chExt cx="842887" cy="336089"/>
          </a:xfrm>
        </p:grpSpPr>
        <p:sp>
          <p:nvSpPr>
            <p:cNvPr id="153" name="TextBox 152"/>
            <p:cNvSpPr txBox="1"/>
            <p:nvPr/>
          </p:nvSpPr>
          <p:spPr>
            <a:xfrm>
              <a:off x="4052915" y="4294748"/>
              <a:ext cx="827858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free(b)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>
              <a:off x="4067944" y="4630837"/>
              <a:ext cx="8278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87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Latin Modern Mono Light Cond 10" pitchFamily="49" charset="77"/>
              </a:rPr>
              <a:t>calloc</a:t>
            </a:r>
            <a:r>
              <a:rPr lang="en-US" altLang="ko-KR" dirty="0">
                <a:latin typeface="Latin Modern Mono Light Cond 10" pitchFamily="49" charset="77"/>
              </a:rPr>
              <a:t>()</a:t>
            </a:r>
            <a:endParaRPr lang="ko-KR" altLang="en-US" dirty="0">
              <a:latin typeface="Latin Modern Mono Light Cond 10" pitchFamily="49" charset="7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Allocate memory on the heap and </a:t>
            </a:r>
            <a:r>
              <a:rPr lang="en-US" altLang="ko-KR" dirty="0">
                <a:solidFill>
                  <a:schemeClr val="accent1"/>
                </a:solidFill>
              </a:rPr>
              <a:t>zeroes it</a:t>
            </a:r>
            <a:r>
              <a:rPr lang="en-US" altLang="ko-KR" dirty="0"/>
              <a:t> before returning.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/>
              <a:t>: number of blocks to allocate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size </a:t>
            </a:r>
            <a:r>
              <a:rPr lang="en-US" altLang="ko-KR" dirty="0"/>
              <a:t>: size of each block(in bytes)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Success:  a void type pointer to the memory block allocated by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calloc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/>
              <a:t>Fail: a null pointer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ED3700-7A45-714D-B35B-9683F8BB42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Other Memory APIs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1800" y="1403222"/>
            <a:ext cx="7546726" cy="923330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dirty="0" err="1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dirty="0" err="1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calloc</a:t>
            </a:r>
            <a:r>
              <a:rPr lang="en-US" altLang="ko-KR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num</a:t>
            </a:r>
            <a:r>
              <a:rPr lang="en-US" altLang="ko-KR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size)</a:t>
            </a:r>
          </a:p>
        </p:txBody>
      </p:sp>
    </p:spTree>
    <p:extLst>
      <p:ext uri="{BB962C8B-B14F-4D97-AF65-F5344CB8AC3E}">
        <p14:creationId xmlns:p14="http://schemas.microsoft.com/office/powerpoint/2010/main" val="372024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Double Free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Free memory that was freed already.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1488" y="1442623"/>
            <a:ext cx="8280711" cy="738664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*x =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*)</a:t>
            </a:r>
            <a:r>
              <a:rPr lang="en-US" altLang="ko-KR" sz="1400" dirty="0" err="1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free(x);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memory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free(x);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repeatedly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31857" y="8283043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704319" y="3573016"/>
            <a:ext cx="2088232" cy="772838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1587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Undefined Error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222179-6DF8-2C41-BE9E-B2FA43175886}"/>
              </a:ext>
            </a:extLst>
          </p:cNvPr>
          <p:cNvGrpSpPr/>
          <p:nvPr/>
        </p:nvGrpSpPr>
        <p:grpSpPr>
          <a:xfrm>
            <a:off x="233208" y="2827833"/>
            <a:ext cx="2762464" cy="2523593"/>
            <a:chOff x="233208" y="2827833"/>
            <a:chExt cx="2762464" cy="2523593"/>
          </a:xfrm>
        </p:grpSpPr>
        <p:sp>
          <p:nvSpPr>
            <p:cNvPr id="50" name="직사각형 49"/>
            <p:cNvSpPr/>
            <p:nvPr/>
          </p:nvSpPr>
          <p:spPr>
            <a:xfrm>
              <a:off x="788682" y="3248015"/>
              <a:ext cx="1413369" cy="149687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88682" y="4744889"/>
              <a:ext cx="1413369" cy="2857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2KB</a:t>
              </a:r>
            </a:p>
          </p:txBody>
        </p:sp>
        <p:cxnSp>
          <p:nvCxnSpPr>
            <p:cNvPr id="52" name="직선 화살표 연결선 51"/>
            <p:cNvCxnSpPr>
              <a:stCxn id="50" idx="0"/>
            </p:cNvCxnSpPr>
            <p:nvPr/>
          </p:nvCxnSpPr>
          <p:spPr>
            <a:xfrm>
              <a:off x="1495367" y="3248015"/>
              <a:ext cx="0" cy="4338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51" idx="0"/>
            </p:cNvCxnSpPr>
            <p:nvPr/>
          </p:nvCxnSpPr>
          <p:spPr>
            <a:xfrm flipV="1">
              <a:off x="1495367" y="4293096"/>
              <a:ext cx="0" cy="4517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33208" y="2827833"/>
              <a:ext cx="53716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88682" y="2962263"/>
              <a:ext cx="1413369" cy="2857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allocated</a:t>
              </a:r>
            </a:p>
          </p:txBody>
        </p:sp>
        <p:cxnSp>
          <p:nvCxnSpPr>
            <p:cNvPr id="63" name="꺾인 연결선 62"/>
            <p:cNvCxnSpPr/>
            <p:nvPr/>
          </p:nvCxnSpPr>
          <p:spPr>
            <a:xfrm flipV="1">
              <a:off x="2202051" y="3036442"/>
              <a:ext cx="12700" cy="1782626"/>
            </a:xfrm>
            <a:prstGeom prst="bentConnector3">
              <a:avLst>
                <a:gd name="adj1" fmla="val 1800000"/>
              </a:avLst>
            </a:prstGeom>
            <a:ln w="158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549287" y="4756770"/>
              <a:ext cx="446385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*x 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5" name="직선 화살표 연결선 64"/>
            <p:cNvCxnSpPr/>
            <p:nvPr/>
          </p:nvCxnSpPr>
          <p:spPr>
            <a:xfrm flipH="1">
              <a:off x="2196450" y="4910658"/>
              <a:ext cx="34668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20705" y="5043649"/>
              <a:ext cx="1595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Address Space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18227" y="3255227"/>
              <a:ext cx="631774" cy="276999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Heap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64676" y="4467889"/>
              <a:ext cx="631774" cy="276999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Stack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07504" y="4849415"/>
            <a:ext cx="681178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96AAFD-E44D-294B-9387-EBDDB87CDE84}"/>
              </a:ext>
            </a:extLst>
          </p:cNvPr>
          <p:cNvGrpSpPr/>
          <p:nvPr/>
        </p:nvGrpSpPr>
        <p:grpSpPr>
          <a:xfrm>
            <a:off x="3249074" y="2827833"/>
            <a:ext cx="2827200" cy="2527374"/>
            <a:chOff x="3249074" y="2827833"/>
            <a:chExt cx="2827200" cy="2527374"/>
          </a:xfrm>
        </p:grpSpPr>
        <p:sp>
          <p:nvSpPr>
            <p:cNvPr id="8" name="직사각형 7"/>
            <p:cNvSpPr/>
            <p:nvPr/>
          </p:nvSpPr>
          <p:spPr>
            <a:xfrm>
              <a:off x="3818446" y="3248015"/>
              <a:ext cx="1413369" cy="149687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18446" y="4744889"/>
              <a:ext cx="1413369" cy="2857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2KB(invalid)</a:t>
              </a:r>
            </a:p>
          </p:txBody>
        </p:sp>
        <p:cxnSp>
          <p:nvCxnSpPr>
            <p:cNvPr id="10" name="직선 화살표 연결선 9"/>
            <p:cNvCxnSpPr>
              <a:stCxn id="8" idx="0"/>
            </p:cNvCxnSpPr>
            <p:nvPr/>
          </p:nvCxnSpPr>
          <p:spPr>
            <a:xfrm flipH="1">
              <a:off x="4525127" y="3248015"/>
              <a:ext cx="4" cy="4338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9" idx="0"/>
            </p:cNvCxnSpPr>
            <p:nvPr/>
          </p:nvCxnSpPr>
          <p:spPr>
            <a:xfrm flipH="1" flipV="1">
              <a:off x="4525127" y="4293096"/>
              <a:ext cx="4" cy="4517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3818446" y="2962263"/>
              <a:ext cx="1413369" cy="285752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freed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29889" y="4831406"/>
              <a:ext cx="446385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*x 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H="1">
              <a:off x="5226214" y="4977919"/>
              <a:ext cx="34668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41122" y="5047430"/>
              <a:ext cx="1595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Address Space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꺾인 연결선 35"/>
            <p:cNvCxnSpPr>
              <a:stCxn id="9" idx="3"/>
              <a:endCxn id="14" idx="3"/>
            </p:cNvCxnSpPr>
            <p:nvPr/>
          </p:nvCxnSpPr>
          <p:spPr>
            <a:xfrm flipV="1">
              <a:off x="5231815" y="3105139"/>
              <a:ext cx="12700" cy="1782626"/>
            </a:xfrm>
            <a:prstGeom prst="bentConnector3">
              <a:avLst>
                <a:gd name="adj1" fmla="val 1800000"/>
              </a:avLst>
            </a:prstGeom>
            <a:ln w="1587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559479" y="3261184"/>
              <a:ext cx="631774" cy="276999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Heap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71567" y="4473846"/>
              <a:ext cx="631774" cy="276999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Stack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49074" y="2827833"/>
              <a:ext cx="53716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123370" y="4849415"/>
            <a:ext cx="681178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BCB8B2-47C1-3C43-8823-A3848D0D410D}"/>
              </a:ext>
            </a:extLst>
          </p:cNvPr>
          <p:cNvGrpSpPr/>
          <p:nvPr/>
        </p:nvGrpSpPr>
        <p:grpSpPr>
          <a:xfrm>
            <a:off x="2629124" y="3502093"/>
            <a:ext cx="834835" cy="430963"/>
            <a:chOff x="2629124" y="3502093"/>
            <a:chExt cx="834835" cy="430963"/>
          </a:xfrm>
        </p:grpSpPr>
        <p:sp>
          <p:nvSpPr>
            <p:cNvPr id="70" name="TextBox 69"/>
            <p:cNvSpPr txBox="1"/>
            <p:nvPr/>
          </p:nvSpPr>
          <p:spPr>
            <a:xfrm>
              <a:off x="2629124" y="3502093"/>
              <a:ext cx="834835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free(x)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2743879" y="3933056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B1D3A-3458-6942-A204-03CD2B33E7FA}"/>
              </a:ext>
            </a:extLst>
          </p:cNvPr>
          <p:cNvGrpSpPr/>
          <p:nvPr/>
        </p:nvGrpSpPr>
        <p:grpSpPr>
          <a:xfrm>
            <a:off x="5713153" y="3501008"/>
            <a:ext cx="991166" cy="426747"/>
            <a:chOff x="5713153" y="3501008"/>
            <a:chExt cx="991166" cy="426747"/>
          </a:xfrm>
        </p:grpSpPr>
        <p:sp>
          <p:nvSpPr>
            <p:cNvPr id="92" name="TextBox 91"/>
            <p:cNvSpPr txBox="1"/>
            <p:nvPr/>
          </p:nvSpPr>
          <p:spPr>
            <a:xfrm>
              <a:off x="5713153" y="3501008"/>
              <a:ext cx="9911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free(x)</a:t>
              </a: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>
              <a:off x="5777466" y="3927755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7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Latin Modern Mono Light Cond 10" pitchFamily="49" charset="77"/>
              </a:rPr>
              <a:t>realloc</a:t>
            </a:r>
            <a:r>
              <a:rPr lang="en-US" altLang="ko-KR" dirty="0">
                <a:latin typeface="Latin Modern Mono Light Cond 10" pitchFamily="49" charset="77"/>
              </a:rPr>
              <a:t>()</a:t>
            </a:r>
            <a:endParaRPr lang="ko-KR" altLang="en-US" dirty="0">
              <a:latin typeface="Latin Modern Mono Light Cond 10" pitchFamily="49" charset="7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Change the size of memory block.</a:t>
            </a:r>
          </a:p>
          <a:p>
            <a:pPr lvl="1"/>
            <a:r>
              <a:rPr lang="en-US" altLang="ko-KR" dirty="0"/>
              <a:t>A pointer returned by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ko-KR" dirty="0"/>
              <a:t> may be either the same as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or a new one.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/>
              <a:t>: Pointer to memory block allocated with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ko-KR" dirty="0"/>
              <a:t> or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realloc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altLang="ko-KR" dirty="0"/>
              <a:t>: New size for the memory block(in bytes)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Success:  Void type pointer to the memory block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/>
              <a:t>Fail : Null pointer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13FF41-61AA-E643-9D98-F39F9E786B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Other Memory APIs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1799" y="1461490"/>
            <a:ext cx="7546726" cy="830997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realloc</a:t>
            </a:r>
            <a:r>
              <a:rPr lang="en-US" altLang="ko-KR" sz="16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6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size)</a:t>
            </a:r>
          </a:p>
        </p:txBody>
      </p:sp>
    </p:spTree>
    <p:extLst>
      <p:ext uri="{BB962C8B-B14F-4D97-AF65-F5344CB8AC3E}">
        <p14:creationId xmlns:p14="http://schemas.microsoft.com/office/powerpoint/2010/main" val="162871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atin Modern Mono Light Cond 10" pitchFamily="49" charset="77"/>
              </a:rPr>
              <a:t>malloc()</a:t>
            </a:r>
            <a:endParaRPr lang="ko-KR" altLang="en-US" dirty="0">
              <a:latin typeface="Latin Modern Mono Light Cond 10" pitchFamily="49" charset="7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sz="2400" dirty="0"/>
          </a:p>
          <a:p>
            <a:pPr>
              <a:buNone/>
            </a:pPr>
            <a:endParaRPr lang="en-US" altLang="ko-KR" sz="2400" dirty="0"/>
          </a:p>
          <a:p>
            <a:pPr>
              <a:buNone/>
            </a:pPr>
            <a:endParaRPr lang="en-US" altLang="ko-KR" sz="2400" dirty="0"/>
          </a:p>
          <a:p>
            <a:r>
              <a:rPr lang="en-US" altLang="ko-KR" dirty="0"/>
              <a:t>Allocate a memory region on the heap.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 err="1">
                <a:latin typeface="Latin Modern Mono Light 10" pitchFamily="49" charset="77"/>
                <a:cs typeface="Courier New" pitchFamily="49" charset="0"/>
              </a:rPr>
              <a:t>size_t</a:t>
            </a:r>
            <a:r>
              <a:rPr lang="en-US" altLang="ko-KR" dirty="0">
                <a:latin typeface="Latin Modern Mono Light 10" pitchFamily="49" charset="77"/>
                <a:cs typeface="Courier New" pitchFamily="49" charset="0"/>
              </a:rPr>
              <a:t> size</a:t>
            </a:r>
            <a:r>
              <a:rPr lang="en-US" altLang="ko-KR" dirty="0"/>
              <a:t>: size of the memory block(in bytes)</a:t>
            </a:r>
          </a:p>
          <a:p>
            <a:pPr lvl="2"/>
            <a:r>
              <a:rPr lang="en-US" altLang="ko-KR" dirty="0">
                <a:latin typeface="Latin Modern Mono Light 10" pitchFamily="49" charset="77"/>
                <a:cs typeface="Courier New" pitchFamily="49" charset="0"/>
              </a:rPr>
              <a:t>size_t</a:t>
            </a:r>
            <a:r>
              <a:rPr lang="en-US" altLang="ko-KR" dirty="0"/>
              <a:t> is an unsigned integer type.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Success:  a void type pointer to the memory block allocated by </a:t>
            </a:r>
            <a:r>
              <a:rPr lang="en-US" altLang="ko-KR" dirty="0">
                <a:latin typeface="Latin Modern Mono Light 10" pitchFamily="49" charset="77"/>
                <a:cs typeface="Courier New" pitchFamily="49" charset="0"/>
              </a:rPr>
              <a:t>malloc</a:t>
            </a:r>
          </a:p>
          <a:p>
            <a:pPr lvl="2"/>
            <a:r>
              <a:rPr lang="en-US" altLang="ko-KR" dirty="0"/>
              <a:t>Fail: a null pointer</a:t>
            </a:r>
          </a:p>
          <a:p>
            <a:pPr lvl="1"/>
            <a:endParaRPr lang="ko-KR" alt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4242E2-F17E-344B-94F5-DF5905E55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Memory API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1800" y="1797348"/>
            <a:ext cx="8280400" cy="92333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dirty="0">
              <a:solidFill>
                <a:prstClr val="black"/>
              </a:solidFill>
              <a:latin typeface="Latin Modern Mono Light 10" pitchFamily="49" charset="7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void*</a:t>
            </a:r>
            <a:r>
              <a:rPr lang="en-US" altLang="ko-KR" dirty="0">
                <a:solidFill>
                  <a:prstClr val="black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malloc(</a:t>
            </a:r>
            <a:r>
              <a:rPr lang="en-US" altLang="ko-KR" dirty="0">
                <a:solidFill>
                  <a:srgbClr val="00B050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dirty="0">
                <a:solidFill>
                  <a:prstClr val="black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size)</a:t>
            </a:r>
          </a:p>
        </p:txBody>
      </p:sp>
    </p:spTree>
    <p:extLst>
      <p:ext uri="{BB962C8B-B14F-4D97-AF65-F5344CB8AC3E}">
        <p14:creationId xmlns:p14="http://schemas.microsoft.com/office/powerpoint/2010/main" val="118765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Latin Modern Mono Light Cond 10" pitchFamily="49" charset="77"/>
              </a:rPr>
              <a:t>sizeof</a:t>
            </a:r>
            <a:r>
              <a:rPr lang="en-US" altLang="ko-KR" dirty="0">
                <a:latin typeface="Latin Modern Mono Light Cond 10" pitchFamily="49" charset="77"/>
              </a:rPr>
              <a:t>()</a:t>
            </a:r>
            <a:endParaRPr lang="ko-KR" altLang="en-US" dirty="0">
              <a:latin typeface="Latin Modern Mono Light Cond 10" pitchFamily="49" charset="7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Functions and macros are used to provide the </a:t>
            </a:r>
            <a:r>
              <a:rPr lang="en-US" altLang="ko-KR" dirty="0">
                <a:latin typeface="Latin Modern Mono Light 10" pitchFamily="49" charset="77"/>
                <a:cs typeface="Courier New" pitchFamily="49" charset="0"/>
              </a:rPr>
              <a:t>size</a:t>
            </a:r>
            <a:r>
              <a:rPr lang="en-US" altLang="ko-KR" dirty="0">
                <a:cs typeface="Courier New" pitchFamily="49" charset="0"/>
              </a:rPr>
              <a:t> parameter in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latin typeface="Latin Modern Mono Light Cond 10" pitchFamily="49" charset="77"/>
                <a:cs typeface="Courier New" pitchFamily="49" charset="0"/>
              </a:rPr>
              <a:t>malloc</a:t>
            </a:r>
            <a:r>
              <a:rPr lang="en-US" altLang="ko-KR" dirty="0">
                <a:cs typeface="Courier New" pitchFamily="49" charset="0"/>
              </a:rPr>
              <a:t> instead typ</a:t>
            </a:r>
            <a:r>
              <a:rPr lang="en-US" altLang="ko-KR" dirty="0"/>
              <a:t>ing in a number directly.</a:t>
            </a:r>
          </a:p>
          <a:p>
            <a:r>
              <a:rPr lang="en-US" altLang="ko-KR" dirty="0"/>
              <a:t>You may get different </a:t>
            </a:r>
            <a:r>
              <a:rPr lang="en-US" altLang="ko-KR" dirty="0" err="1">
                <a:latin typeface="Latin Modern Mono Light Cond 10" pitchFamily="49" charset="77"/>
                <a:cs typeface="Courier New" pitchFamily="49" charset="0"/>
              </a:rPr>
              <a:t>sizeof</a:t>
            </a:r>
            <a:r>
              <a:rPr lang="en-US" altLang="ko-KR" dirty="0"/>
              <a:t> results even </a:t>
            </a:r>
            <a:r>
              <a:rPr lang="en-US" altLang="ko-KR" dirty="0">
                <a:cs typeface="Courier New" pitchFamily="49" charset="0"/>
              </a:rPr>
              <a:t>with similar variables, e.g.</a:t>
            </a:r>
          </a:p>
          <a:p>
            <a:pPr lvl="1"/>
            <a:r>
              <a:rPr lang="en-US" altLang="ko-KR" dirty="0"/>
              <a:t>The area is in the heap and its actual size is defined at run-time.</a:t>
            </a:r>
          </a:p>
          <a:p>
            <a:pPr lvl="1"/>
            <a:endParaRPr lang="en-US" altLang="ko-KR" dirty="0"/>
          </a:p>
          <a:p>
            <a:pPr lvl="1"/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r>
              <a:rPr lang="en-US" altLang="ko-KR" dirty="0"/>
              <a:t>The area is in the stack and its actual size is defined at compile-time.</a:t>
            </a:r>
          </a:p>
          <a:p>
            <a:endParaRPr lang="ko-KR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2C933E-38F8-DE4B-BF60-7440B6B2C5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Memory API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85714" y="3306369"/>
            <a:ext cx="7726486" cy="707886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solidFill>
                  <a:srgbClr val="00B050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000" dirty="0">
                <a:solidFill>
                  <a:prstClr val="black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*x = </a:t>
            </a:r>
            <a:r>
              <a:rPr lang="en-US" altLang="ko-KR" sz="2000" dirty="0" err="1">
                <a:solidFill>
                  <a:schemeClr val="bg1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2000" dirty="0">
                <a:solidFill>
                  <a:schemeClr val="bg1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2000" dirty="0">
                <a:solidFill>
                  <a:srgbClr val="FF0000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2000" dirty="0">
                <a:solidFill>
                  <a:schemeClr val="bg1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2000" dirty="0" err="1">
                <a:solidFill>
                  <a:srgbClr val="F79646">
                    <a:lumMod val="75000"/>
                  </a:srgbClr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2000" dirty="0">
                <a:solidFill>
                  <a:schemeClr val="bg1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2000" dirty="0" err="1">
                <a:solidFill>
                  <a:srgbClr val="00B050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000" dirty="0">
                <a:solidFill>
                  <a:schemeClr val="bg1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2000" dirty="0" err="1">
                <a:solidFill>
                  <a:schemeClr val="bg1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2000" dirty="0">
                <a:solidFill>
                  <a:schemeClr val="bg1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(“%d %p\n”,</a:t>
            </a:r>
            <a:r>
              <a:rPr lang="en-US" altLang="ko-KR" sz="2000" dirty="0">
                <a:solidFill>
                  <a:prstClr val="black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dirty="0" err="1">
                <a:solidFill>
                  <a:srgbClr val="F79646">
                    <a:lumMod val="75000"/>
                  </a:srgbClr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2000" dirty="0">
                <a:solidFill>
                  <a:schemeClr val="bg1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(x), x);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85714" y="4149725"/>
            <a:ext cx="7726486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8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85714" y="5118478"/>
            <a:ext cx="7726486" cy="707886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solidFill>
                  <a:srgbClr val="00B050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000" dirty="0">
                <a:solidFill>
                  <a:prstClr val="black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x[</a:t>
            </a:r>
            <a:r>
              <a:rPr lang="en-US" altLang="ko-KR" sz="2000" dirty="0">
                <a:solidFill>
                  <a:srgbClr val="FF0000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2000" dirty="0">
                <a:solidFill>
                  <a:schemeClr val="bg1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2000" dirty="0" err="1">
                <a:solidFill>
                  <a:schemeClr val="bg1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2000" dirty="0">
                <a:solidFill>
                  <a:schemeClr val="bg1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(“%d %p\n”, </a:t>
            </a:r>
            <a:r>
              <a:rPr lang="en-US" altLang="ko-KR" sz="2000" dirty="0" err="1">
                <a:solidFill>
                  <a:srgbClr val="F79646">
                    <a:lumMod val="75000"/>
                  </a:srgbClr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2000" dirty="0">
                <a:solidFill>
                  <a:schemeClr val="bg1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(x), x);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85714" y="5957977"/>
            <a:ext cx="7726486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1198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atin Modern Mono Light Cond 10" pitchFamily="49" charset="77"/>
              </a:rPr>
              <a:t>free()</a:t>
            </a:r>
            <a:endParaRPr lang="ko-KR" altLang="en-US" dirty="0">
              <a:latin typeface="Latin Modern Mono Light Cond 10" pitchFamily="49" charset="7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799" y="3091543"/>
            <a:ext cx="8280401" cy="3398156"/>
          </a:xfrm>
        </p:spPr>
        <p:txBody>
          <a:bodyPr/>
          <a:lstStyle/>
          <a:p>
            <a:r>
              <a:rPr lang="en-US" altLang="ko-KR" dirty="0"/>
              <a:t>Free a memory region allocated by a call to </a:t>
            </a:r>
            <a:r>
              <a:rPr lang="en-US" altLang="ko-KR" dirty="0">
                <a:latin typeface="Latin Modern Mono Light 10" pitchFamily="49" charset="77"/>
                <a:cs typeface="Courier New" pitchFamily="49" charset="0"/>
              </a:rPr>
              <a:t>malloc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solidFill>
                  <a:srgbClr val="00B050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void *</a:t>
            </a:r>
            <a:r>
              <a:rPr lang="en-US" altLang="ko-KR" dirty="0" err="1">
                <a:latin typeface="Latin Modern Mono Light 10" pitchFamily="49" charset="77"/>
                <a:cs typeface="Courier New" pitchFamily="49" charset="0"/>
              </a:rPr>
              <a:t>ptr</a:t>
            </a:r>
            <a:r>
              <a:rPr lang="en-US" altLang="ko-KR" dirty="0"/>
              <a:t>: a pointer to a memory block allocated by </a:t>
            </a:r>
            <a:r>
              <a:rPr lang="en-US" altLang="ko-KR" dirty="0">
                <a:latin typeface="Latin Modern Mono Light 10" pitchFamily="49" charset="77"/>
                <a:cs typeface="Courier New" pitchFamily="49" charset="0"/>
              </a:rPr>
              <a:t>malloc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none</a:t>
            </a:r>
          </a:p>
          <a:p>
            <a:pPr lvl="1"/>
            <a:endParaRPr lang="ko-KR" alt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F1128-3891-5D40-9C64-A878692B6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Memory API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17285" y="1809750"/>
            <a:ext cx="8309430" cy="101566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2000" dirty="0" err="1">
                <a:solidFill>
                  <a:schemeClr val="bg1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2000" dirty="0">
                <a:solidFill>
                  <a:schemeClr val="bg1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2000" dirty="0">
              <a:solidFill>
                <a:prstClr val="black"/>
              </a:solidFill>
              <a:latin typeface="Latin Modern Mono Light 10" pitchFamily="49" charset="7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2000" dirty="0">
                <a:solidFill>
                  <a:srgbClr val="00B050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2000" dirty="0">
                <a:solidFill>
                  <a:prstClr val="black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free(</a:t>
            </a:r>
            <a:r>
              <a:rPr lang="en-US" altLang="ko-KR" sz="2000" dirty="0">
                <a:solidFill>
                  <a:srgbClr val="00B050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void* </a:t>
            </a:r>
            <a:r>
              <a:rPr lang="en-US" altLang="ko-KR" sz="2000" dirty="0" err="1">
                <a:solidFill>
                  <a:schemeClr val="bg1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2000" dirty="0">
                <a:solidFill>
                  <a:schemeClr val="bg1"/>
                </a:solidFill>
                <a:latin typeface="Latin Modern Mono Light 10" pitchFamily="49" charset="77"/>
                <a:ea typeface="맑은 고딕" pitchFamily="50" charset="-127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93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Allocation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FECAB-828B-D147-974D-8CEF425E28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4258046" y="2498646"/>
            <a:ext cx="4454154" cy="307777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*pi; </a:t>
            </a:r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local variable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258046" y="5043242"/>
            <a:ext cx="4454154" cy="307777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 =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*) malloc(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*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  <a:r>
              <a:rPr lang="en-US" altLang="ko-KR" sz="14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  <p:cxnSp>
        <p:nvCxnSpPr>
          <p:cNvPr id="37" name="꺾인 연결선 36"/>
          <p:cNvCxnSpPr/>
          <p:nvPr/>
        </p:nvCxnSpPr>
        <p:spPr>
          <a:xfrm>
            <a:off x="4212000" y="1586215"/>
            <a:ext cx="720000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05057" y="1432326"/>
            <a:ext cx="10691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points to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801D99-C2EC-154A-A9B8-EB4DB465281F}"/>
              </a:ext>
            </a:extLst>
          </p:cNvPr>
          <p:cNvGrpSpPr/>
          <p:nvPr/>
        </p:nvGrpSpPr>
        <p:grpSpPr>
          <a:xfrm>
            <a:off x="1151314" y="1294255"/>
            <a:ext cx="2817730" cy="2554186"/>
            <a:chOff x="1151314" y="1294255"/>
            <a:chExt cx="2817730" cy="2554186"/>
          </a:xfrm>
        </p:grpSpPr>
        <p:sp>
          <p:nvSpPr>
            <p:cNvPr id="9" name="직사각형 8"/>
            <p:cNvSpPr/>
            <p:nvPr/>
          </p:nvSpPr>
          <p:spPr>
            <a:xfrm>
              <a:off x="1762607" y="1454801"/>
              <a:ext cx="1413369" cy="1785950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62607" y="3240751"/>
              <a:ext cx="1413369" cy="2857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8243" y="2498646"/>
              <a:ext cx="624337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79345" y="1820336"/>
              <a:ext cx="623235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9" name="직선 화살표 연결선 38"/>
            <p:cNvCxnSpPr>
              <a:stCxn id="9" idx="0"/>
            </p:cNvCxnSpPr>
            <p:nvPr/>
          </p:nvCxnSpPr>
          <p:spPr>
            <a:xfrm flipH="1">
              <a:off x="2468735" y="1454801"/>
              <a:ext cx="557" cy="412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12" idx="0"/>
            </p:cNvCxnSpPr>
            <p:nvPr/>
          </p:nvCxnSpPr>
          <p:spPr>
            <a:xfrm flipV="1">
              <a:off x="2469292" y="2806423"/>
              <a:ext cx="5337" cy="434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522659" y="3229737"/>
              <a:ext cx="446385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pi 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59633" y="1294255"/>
              <a:ext cx="504055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직선 화살표 연결선 35"/>
            <p:cNvCxnSpPr>
              <a:stCxn id="52" idx="1"/>
              <a:endCxn id="12" idx="3"/>
            </p:cNvCxnSpPr>
            <p:nvPr/>
          </p:nvCxnSpPr>
          <p:spPr>
            <a:xfrm flipH="1">
              <a:off x="3175976" y="3383626"/>
              <a:ext cx="34668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748118" y="3540664"/>
              <a:ext cx="1595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Address Space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51314" y="3330224"/>
              <a:ext cx="61237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B62282-A8D4-2E4C-AB62-5CAE7955CB5B}"/>
              </a:ext>
            </a:extLst>
          </p:cNvPr>
          <p:cNvGrpSpPr/>
          <p:nvPr/>
        </p:nvGrpSpPr>
        <p:grpSpPr>
          <a:xfrm>
            <a:off x="820284" y="4066489"/>
            <a:ext cx="3142606" cy="2552317"/>
            <a:chOff x="820284" y="4066489"/>
            <a:chExt cx="3142606" cy="2552317"/>
          </a:xfrm>
        </p:grpSpPr>
        <p:sp>
          <p:nvSpPr>
            <p:cNvPr id="90" name="직사각형 89"/>
            <p:cNvSpPr/>
            <p:nvPr/>
          </p:nvSpPr>
          <p:spPr>
            <a:xfrm>
              <a:off x="1762054" y="5373545"/>
              <a:ext cx="1413369" cy="640719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762054" y="6014265"/>
              <a:ext cx="1413369" cy="2857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2K</a:t>
              </a:r>
            </a:p>
          </p:txBody>
        </p:sp>
        <p:cxnSp>
          <p:nvCxnSpPr>
            <p:cNvPr id="94" name="직선 화살표 연결선 93"/>
            <p:cNvCxnSpPr>
              <a:stCxn id="90" idx="0"/>
            </p:cNvCxnSpPr>
            <p:nvPr/>
          </p:nvCxnSpPr>
          <p:spPr>
            <a:xfrm flipH="1">
              <a:off x="2468735" y="5373545"/>
              <a:ext cx="4" cy="206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>
              <a:stCxn id="91" idx="0"/>
            </p:cNvCxnSpPr>
            <p:nvPr/>
          </p:nvCxnSpPr>
          <p:spPr>
            <a:xfrm flipH="1" flipV="1">
              <a:off x="2468735" y="5798241"/>
              <a:ext cx="4" cy="21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/>
            <p:cNvSpPr/>
            <p:nvPr/>
          </p:nvSpPr>
          <p:spPr>
            <a:xfrm>
              <a:off x="1762054" y="4231639"/>
              <a:ext cx="1413369" cy="2857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allocated</a:t>
              </a: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762051" y="4516289"/>
              <a:ext cx="1413369" cy="2857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allocated</a:t>
              </a: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762052" y="4802041"/>
              <a:ext cx="1413369" cy="2857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allocated</a:t>
              </a: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762053" y="5087793"/>
              <a:ext cx="1413369" cy="2857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allocated</a:t>
              </a:r>
            </a:p>
          </p:txBody>
        </p:sp>
        <p:cxnSp>
          <p:nvCxnSpPr>
            <p:cNvPr id="115" name="꺾인 연결선 114"/>
            <p:cNvCxnSpPr>
              <a:cxnSpLocks/>
            </p:cNvCxnSpPr>
            <p:nvPr/>
          </p:nvCxnSpPr>
          <p:spPr>
            <a:xfrm rot="5400000" flipH="1" flipV="1">
              <a:off x="2942928" y="5081091"/>
              <a:ext cx="1807847" cy="232077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3516505" y="6024112"/>
              <a:ext cx="446385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*pi 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8" name="직선 화살표 연결선 127"/>
            <p:cNvCxnSpPr/>
            <p:nvPr/>
          </p:nvCxnSpPr>
          <p:spPr>
            <a:xfrm flipH="1">
              <a:off x="3169822" y="6180034"/>
              <a:ext cx="34668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1748118" y="6311029"/>
              <a:ext cx="1595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Address Space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59633" y="4066489"/>
              <a:ext cx="504055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32929" y="6180035"/>
              <a:ext cx="61237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7584" y="4351388"/>
              <a:ext cx="936105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 + 4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5946" y="4636237"/>
              <a:ext cx="936105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 + 8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20284" y="4933904"/>
              <a:ext cx="936105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 + 12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45" name="직선 화살표 연결선 35">
            <a:extLst>
              <a:ext uri="{FF2B5EF4-FFF2-40B4-BE49-F238E27FC236}">
                <a16:creationId xmlns:a16="http://schemas.microsoft.com/office/drawing/2014/main" id="{2CC91DAA-DE6E-2144-A9ED-03D8A37C57A4}"/>
              </a:ext>
            </a:extLst>
          </p:cNvPr>
          <p:cNvCxnSpPr>
            <a:cxnSpLocks/>
          </p:cNvCxnSpPr>
          <p:nvPr/>
        </p:nvCxnSpPr>
        <p:spPr>
          <a:xfrm>
            <a:off x="4212000" y="1942723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325C3C8-554D-4D47-8EF3-BCDB656A291F}"/>
              </a:ext>
            </a:extLst>
          </p:cNvPr>
          <p:cNvSpPr txBox="1"/>
          <p:nvPr/>
        </p:nvSpPr>
        <p:spPr>
          <a:xfrm>
            <a:off x="5005056" y="1768318"/>
            <a:ext cx="10691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Is here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570683-6879-1F4F-82E5-4F5EB2903DE5}"/>
              </a:ext>
            </a:extLst>
          </p:cNvPr>
          <p:cNvCxnSpPr/>
          <p:nvPr/>
        </p:nvCxnSpPr>
        <p:spPr>
          <a:xfrm>
            <a:off x="4078224" y="5522976"/>
            <a:ext cx="0" cy="409876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0BF25D-2CF3-4848-A64E-075EFAA20B98}"/>
              </a:ext>
            </a:extLst>
          </p:cNvPr>
          <p:cNvCxnSpPr/>
          <p:nvPr/>
        </p:nvCxnSpPr>
        <p:spPr>
          <a:xfrm flipH="1">
            <a:off x="3846851" y="5522976"/>
            <a:ext cx="224058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D67E2FD-6FC1-2848-B598-947D99D6E50F}"/>
              </a:ext>
            </a:extLst>
          </p:cNvPr>
          <p:cNvCxnSpPr>
            <a:cxnSpLocks/>
          </p:cNvCxnSpPr>
          <p:nvPr/>
        </p:nvCxnSpPr>
        <p:spPr>
          <a:xfrm flipH="1">
            <a:off x="3846851" y="5906253"/>
            <a:ext cx="224058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4BB215D-AD61-694C-9E70-EA306B739BC3}"/>
              </a:ext>
            </a:extLst>
          </p:cNvPr>
          <p:cNvCxnSpPr>
            <a:cxnSpLocks/>
          </p:cNvCxnSpPr>
          <p:nvPr/>
        </p:nvCxnSpPr>
        <p:spPr>
          <a:xfrm rot="5400000">
            <a:off x="4072650" y="5512895"/>
            <a:ext cx="431421" cy="152721"/>
          </a:xfrm>
          <a:prstGeom prst="bentConnector3">
            <a:avLst/>
          </a:prstGeom>
          <a:ln w="158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AA14B046-CF23-E74C-AE1A-44B31FEAD3E2}"/>
              </a:ext>
            </a:extLst>
          </p:cNvPr>
          <p:cNvCxnSpPr>
            <a:cxnSpLocks/>
          </p:cNvCxnSpPr>
          <p:nvPr/>
        </p:nvCxnSpPr>
        <p:spPr>
          <a:xfrm rot="5400000">
            <a:off x="4033945" y="5931954"/>
            <a:ext cx="364597" cy="1796"/>
          </a:xfrm>
          <a:prstGeom prst="bentConnector3">
            <a:avLst/>
          </a:prstGeom>
          <a:ln w="158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4327C-DEF3-D041-BAFB-BB51F90B4B1F}"/>
              </a:ext>
            </a:extLst>
          </p:cNvPr>
          <p:cNvSpPr/>
          <p:nvPr/>
        </p:nvSpPr>
        <p:spPr>
          <a:xfrm>
            <a:off x="4251616" y="5845902"/>
            <a:ext cx="3600" cy="3600"/>
          </a:xfrm>
          <a:prstGeom prst="rect">
            <a:avLst/>
          </a:prstGeom>
          <a:solidFill>
            <a:schemeClr val="bg1"/>
          </a:solidFill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3" grpId="0" animBg="1"/>
      <p:bldP spid="40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allocation on a very small machine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FECAB-828B-D147-974D-8CEF425E28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1800" y="1814083"/>
            <a:ext cx="3225800" cy="307777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*pi; </a:t>
            </a:r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local variable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258047" y="1833505"/>
            <a:ext cx="4454154" cy="307777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 =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*) malloc(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*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  <a:r>
              <a:rPr lang="en-US" altLang="ko-KR" sz="14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56D657C-DD50-8049-8338-0282967DA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06451"/>
              </p:ext>
            </p:extLst>
          </p:nvPr>
        </p:nvGraphicFramePr>
        <p:xfrm>
          <a:off x="955250" y="2596430"/>
          <a:ext cx="2051308" cy="2969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8708">
                  <a:extLst>
                    <a:ext uri="{9D8B030D-6E8A-4147-A177-3AD203B41FA5}">
                      <a16:colId xmlns:a16="http://schemas.microsoft.com/office/drawing/2014/main" val="4240400302"/>
                    </a:ext>
                  </a:extLst>
                </a:gridCol>
                <a:gridCol w="560600">
                  <a:extLst>
                    <a:ext uri="{9D8B030D-6E8A-4147-A177-3AD203B41FA5}">
                      <a16:colId xmlns:a16="http://schemas.microsoft.com/office/drawing/2014/main" val="33815533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301015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8028558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530202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4159007"/>
                    </a:ext>
                  </a:extLst>
                </a:gridCol>
              </a:tblGrid>
              <a:tr h="252960">
                <a:tc>
                  <a:txBody>
                    <a:bodyPr/>
                    <a:lstStyle/>
                    <a:p>
                      <a:endParaRPr lang="en-US" sz="16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Latin Modern Mono Light Cond 10" pitchFamily="49" charset="77"/>
                        </a:rPr>
                        <a:t>0x1000</a:t>
                      </a:r>
                    </a:p>
                  </a:txBody>
                  <a:tcPr marL="0" marR="0" marT="0" marB="0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32346694"/>
                  </a:ext>
                </a:extLst>
              </a:tr>
              <a:tr h="252960">
                <a:tc>
                  <a:txBody>
                    <a:bodyPr/>
                    <a:lstStyle/>
                    <a:p>
                      <a:endParaRPr lang="en-US" sz="1600" b="0" i="0">
                        <a:latin typeface="Latin Modern Mono Light 10" pitchFamily="49" charset="7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567836134"/>
                  </a:ext>
                </a:extLst>
              </a:tr>
              <a:tr h="252960">
                <a:tc>
                  <a:txBody>
                    <a:bodyPr/>
                    <a:lstStyle/>
                    <a:p>
                      <a:endParaRPr lang="en-US" sz="1600" b="0" i="0">
                        <a:latin typeface="Latin Modern Mono Light 10" pitchFamily="49" charset="7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06638675"/>
                  </a:ext>
                </a:extLst>
              </a:tr>
              <a:tr h="252960">
                <a:tc>
                  <a:txBody>
                    <a:bodyPr/>
                    <a:lstStyle/>
                    <a:p>
                      <a:endParaRPr lang="en-US" sz="1600" b="0" i="0">
                        <a:latin typeface="Latin Modern Mono Light 10" pitchFamily="49" charset="7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330958816"/>
                  </a:ext>
                </a:extLst>
              </a:tr>
              <a:tr h="766800">
                <a:tc>
                  <a:txBody>
                    <a:bodyPr/>
                    <a:lstStyle/>
                    <a:p>
                      <a:endParaRPr lang="en-US" sz="1600" b="0" i="0">
                        <a:latin typeface="Latin Modern Mono Light 10" pitchFamily="49" charset="7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05449820"/>
                  </a:ext>
                </a:extLst>
              </a:tr>
              <a:tr h="25296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Latin Modern Mono Light 10" pitchFamily="49" charset="77"/>
                        </a:rPr>
                        <a:t>pi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Latin Modern Mono Light Cond 10" pitchFamily="49" charset="77"/>
                        </a:rPr>
                        <a:t>0x3FF8</a:t>
                      </a:r>
                    </a:p>
                  </a:txBody>
                  <a:tcPr marL="0" marR="0" marT="0" marB="0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200264"/>
                  </a:ext>
                </a:extLst>
              </a:tr>
              <a:tr h="252960">
                <a:tc>
                  <a:txBody>
                    <a:bodyPr/>
                    <a:lstStyle/>
                    <a:p>
                      <a:endParaRPr lang="en-US" sz="1600" b="0" i="0">
                        <a:latin typeface="Latin Modern Mono Light 10" pitchFamily="49" charset="7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6340"/>
                  </a:ext>
                </a:extLst>
              </a:tr>
              <a:tr h="252960">
                <a:tc>
                  <a:txBody>
                    <a:bodyPr/>
                    <a:lstStyle/>
                    <a:p>
                      <a:endParaRPr lang="en-US" sz="16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Latin Modern Mono Light Cond 10" pitchFamily="49" charset="77"/>
                        </a:rPr>
                        <a:t>0x4000</a:t>
                      </a:r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56842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US" sz="16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+mn-lt"/>
                        </a:rPr>
                        <a:t>Address Space</a:t>
                      </a:r>
                    </a:p>
                  </a:txBody>
                  <a:tcPr marL="0" marR="0" marT="0" marB="0" anchor="b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11798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5BA2008-E354-DF43-B762-3066D2EB4772}"/>
              </a:ext>
            </a:extLst>
          </p:cNvPr>
          <p:cNvGrpSpPr/>
          <p:nvPr/>
        </p:nvGrpSpPr>
        <p:grpSpPr>
          <a:xfrm>
            <a:off x="2140307" y="2599241"/>
            <a:ext cx="623235" cy="704089"/>
            <a:chOff x="5575688" y="3378629"/>
            <a:chExt cx="623235" cy="70408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9B184B8-9F66-3048-B054-B4E8EBDCEC35}"/>
                </a:ext>
              </a:extLst>
            </p:cNvPr>
            <p:cNvSpPr txBox="1"/>
            <p:nvPr/>
          </p:nvSpPr>
          <p:spPr>
            <a:xfrm>
              <a:off x="5575688" y="3744164"/>
              <a:ext cx="623235" cy="338554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ea typeface="맑은 고딕" pitchFamily="50" charset="-127"/>
                </a:rPr>
                <a:t>heap</a:t>
              </a:r>
              <a:endParaRPr lang="ko-KR" altLang="en-US" sz="16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cxnSp>
          <p:nvCxnSpPr>
            <p:cNvPr id="51" name="직선 화살표 연결선 38">
              <a:extLst>
                <a:ext uri="{FF2B5EF4-FFF2-40B4-BE49-F238E27FC236}">
                  <a16:creationId xmlns:a16="http://schemas.microsoft.com/office/drawing/2014/main" id="{596E5493-0629-7E49-A359-4D18621B4EE1}"/>
                </a:ext>
              </a:extLst>
            </p:cNvPr>
            <p:cNvCxnSpPr/>
            <p:nvPr/>
          </p:nvCxnSpPr>
          <p:spPr>
            <a:xfrm flipH="1">
              <a:off x="5865078" y="3378629"/>
              <a:ext cx="557" cy="412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25A959-312B-B643-A561-2F803AB0447B}"/>
              </a:ext>
            </a:extLst>
          </p:cNvPr>
          <p:cNvGrpSpPr/>
          <p:nvPr/>
        </p:nvGrpSpPr>
        <p:grpSpPr>
          <a:xfrm>
            <a:off x="2139756" y="3631960"/>
            <a:ext cx="624337" cy="742105"/>
            <a:chOff x="6488313" y="3246003"/>
            <a:chExt cx="624337" cy="74210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351D01D-D6E8-9542-9BE9-A86CB74140AB}"/>
                </a:ext>
              </a:extLst>
            </p:cNvPr>
            <p:cNvSpPr txBox="1"/>
            <p:nvPr/>
          </p:nvSpPr>
          <p:spPr>
            <a:xfrm>
              <a:off x="6488313" y="3246003"/>
              <a:ext cx="624337" cy="338554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ea typeface="맑은 고딕" pitchFamily="50" charset="-127"/>
                </a:rPr>
                <a:t>stack</a:t>
              </a:r>
              <a:endParaRPr lang="ko-KR" altLang="en-US" sz="16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cxnSp>
          <p:nvCxnSpPr>
            <p:cNvPr id="56" name="직선 화살표 연결선 47">
              <a:extLst>
                <a:ext uri="{FF2B5EF4-FFF2-40B4-BE49-F238E27FC236}">
                  <a16:creationId xmlns:a16="http://schemas.microsoft.com/office/drawing/2014/main" id="{688D9442-5FAE-7444-8982-61DCF7A9FBE9}"/>
                </a:ext>
              </a:extLst>
            </p:cNvPr>
            <p:cNvCxnSpPr/>
            <p:nvPr/>
          </p:nvCxnSpPr>
          <p:spPr>
            <a:xfrm flipV="1">
              <a:off x="6779362" y="3553780"/>
              <a:ext cx="5337" cy="434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2E1778CE-5430-0747-853C-FF88834D0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42303"/>
              </p:ext>
            </p:extLst>
          </p:nvPr>
        </p:nvGraphicFramePr>
        <p:xfrm>
          <a:off x="5768136" y="2580191"/>
          <a:ext cx="2051308" cy="2969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8708">
                  <a:extLst>
                    <a:ext uri="{9D8B030D-6E8A-4147-A177-3AD203B41FA5}">
                      <a16:colId xmlns:a16="http://schemas.microsoft.com/office/drawing/2014/main" val="4240400302"/>
                    </a:ext>
                  </a:extLst>
                </a:gridCol>
                <a:gridCol w="560600">
                  <a:extLst>
                    <a:ext uri="{9D8B030D-6E8A-4147-A177-3AD203B41FA5}">
                      <a16:colId xmlns:a16="http://schemas.microsoft.com/office/drawing/2014/main" val="33815533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301015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8028558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530202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4159007"/>
                    </a:ext>
                  </a:extLst>
                </a:gridCol>
              </a:tblGrid>
              <a:tr h="252960">
                <a:tc>
                  <a:txBody>
                    <a:bodyPr/>
                    <a:lstStyle/>
                    <a:p>
                      <a:endParaRPr lang="en-US" sz="16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Latin Modern Mono Light Cond 10" pitchFamily="49" charset="77"/>
                        </a:rPr>
                        <a:t>0x1000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346694"/>
                  </a:ext>
                </a:extLst>
              </a:tr>
              <a:tr h="252960">
                <a:tc>
                  <a:txBody>
                    <a:bodyPr/>
                    <a:lstStyle/>
                    <a:p>
                      <a:endParaRPr lang="en-US" sz="1600" b="0" i="0">
                        <a:latin typeface="Latin Modern Mono Light 10" pitchFamily="49" charset="7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Latin Modern Mono Light Cond 10" pitchFamily="49" charset="77"/>
                        </a:rPr>
                        <a:t>0x1004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836134"/>
                  </a:ext>
                </a:extLst>
              </a:tr>
              <a:tr h="252960">
                <a:tc>
                  <a:txBody>
                    <a:bodyPr/>
                    <a:lstStyle/>
                    <a:p>
                      <a:endParaRPr lang="en-US" sz="1600" b="0" i="0">
                        <a:latin typeface="Latin Modern Mono Light 10" pitchFamily="49" charset="7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Latin Modern Mono Light Cond 10" pitchFamily="49" charset="77"/>
                        </a:rPr>
                        <a:t>0x1008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638675"/>
                  </a:ext>
                </a:extLst>
              </a:tr>
              <a:tr h="252960">
                <a:tc>
                  <a:txBody>
                    <a:bodyPr/>
                    <a:lstStyle/>
                    <a:p>
                      <a:endParaRPr lang="en-US" sz="1600" b="0" i="0">
                        <a:latin typeface="Latin Modern Mono Light 10" pitchFamily="49" charset="7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Latin Modern Mono Light Cond 10" pitchFamily="49" charset="77"/>
                        </a:rPr>
                        <a:t>0x100C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58816"/>
                  </a:ext>
                </a:extLst>
              </a:tr>
              <a:tr h="766800">
                <a:tc>
                  <a:txBody>
                    <a:bodyPr/>
                    <a:lstStyle/>
                    <a:p>
                      <a:endParaRPr lang="en-US" sz="1600" b="0" i="0">
                        <a:latin typeface="Latin Modern Mono Light 10" pitchFamily="49" charset="7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05449820"/>
                  </a:ext>
                </a:extLst>
              </a:tr>
              <a:tr h="25296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Latin Modern Mono Light 10" pitchFamily="49" charset="77"/>
                        </a:rPr>
                        <a:t>pi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Latin Modern Mono Light Cond 10" pitchFamily="49" charset="77"/>
                        </a:rPr>
                        <a:t>0x3FF8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200264"/>
                  </a:ext>
                </a:extLst>
              </a:tr>
              <a:tr h="252960">
                <a:tc>
                  <a:txBody>
                    <a:bodyPr/>
                    <a:lstStyle/>
                    <a:p>
                      <a:endParaRPr lang="en-US" sz="1600" b="0" i="0">
                        <a:latin typeface="Latin Modern Mono Light 10" pitchFamily="49" charset="7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6340"/>
                  </a:ext>
                </a:extLst>
              </a:tr>
              <a:tr h="252960">
                <a:tc>
                  <a:txBody>
                    <a:bodyPr/>
                    <a:lstStyle/>
                    <a:p>
                      <a:endParaRPr lang="en-US" sz="16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Latin Modern Mono Light Cond 10" pitchFamily="49" charset="77"/>
                        </a:rPr>
                        <a:t>0x4000</a:t>
                      </a:r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56842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US" sz="16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+mn-lt"/>
                        </a:rPr>
                        <a:t>Address Space</a:t>
                      </a:r>
                    </a:p>
                  </a:txBody>
                  <a:tcPr marL="0" marR="0" marT="0" marB="0" anchor="b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117981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7A1F009E-283D-6E46-ACA0-327D47750BDA}"/>
              </a:ext>
            </a:extLst>
          </p:cNvPr>
          <p:cNvGrpSpPr/>
          <p:nvPr/>
        </p:nvGrpSpPr>
        <p:grpSpPr>
          <a:xfrm>
            <a:off x="6638351" y="3572875"/>
            <a:ext cx="623235" cy="338554"/>
            <a:chOff x="5262434" y="3357795"/>
            <a:chExt cx="623235" cy="33855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2CCF94A-49C7-B949-93C6-3C6E07D04E32}"/>
                </a:ext>
              </a:extLst>
            </p:cNvPr>
            <p:cNvSpPr txBox="1"/>
            <p:nvPr/>
          </p:nvSpPr>
          <p:spPr>
            <a:xfrm>
              <a:off x="5262434" y="3357795"/>
              <a:ext cx="623235" cy="338554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ea typeface="맑은 고딕" pitchFamily="50" charset="-127"/>
                </a:rPr>
                <a:t>heap</a:t>
              </a:r>
              <a:endParaRPr lang="ko-KR" altLang="en-US" sz="16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cxnSp>
          <p:nvCxnSpPr>
            <p:cNvPr id="61" name="직선 화살표 연결선 38">
              <a:extLst>
                <a:ext uri="{FF2B5EF4-FFF2-40B4-BE49-F238E27FC236}">
                  <a16:creationId xmlns:a16="http://schemas.microsoft.com/office/drawing/2014/main" id="{4F922B74-508B-654B-AD2F-02E22249157C}"/>
                </a:ext>
              </a:extLst>
            </p:cNvPr>
            <p:cNvCxnSpPr/>
            <p:nvPr/>
          </p:nvCxnSpPr>
          <p:spPr>
            <a:xfrm flipH="1">
              <a:off x="5865078" y="3378629"/>
              <a:ext cx="557" cy="25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1B03BE-961B-0741-BFA3-A46E8B081E4A}"/>
              </a:ext>
            </a:extLst>
          </p:cNvPr>
          <p:cNvGrpSpPr/>
          <p:nvPr/>
        </p:nvGrpSpPr>
        <p:grpSpPr>
          <a:xfrm>
            <a:off x="7240995" y="4033459"/>
            <a:ext cx="624337" cy="338554"/>
            <a:chOff x="6778805" y="3482766"/>
            <a:chExt cx="624337" cy="33855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502CE7-22BB-B44F-BEB8-04F879A983A1}"/>
                </a:ext>
              </a:extLst>
            </p:cNvPr>
            <p:cNvSpPr txBox="1"/>
            <p:nvPr/>
          </p:nvSpPr>
          <p:spPr>
            <a:xfrm>
              <a:off x="6778805" y="3482766"/>
              <a:ext cx="624337" cy="338554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ea typeface="맑은 고딕" pitchFamily="50" charset="-127"/>
                </a:rPr>
                <a:t>stack</a:t>
              </a:r>
              <a:endParaRPr lang="ko-KR" altLang="en-US" sz="16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cxnSp>
          <p:nvCxnSpPr>
            <p:cNvPr id="64" name="직선 화살표 연결선 47">
              <a:extLst>
                <a:ext uri="{FF2B5EF4-FFF2-40B4-BE49-F238E27FC236}">
                  <a16:creationId xmlns:a16="http://schemas.microsoft.com/office/drawing/2014/main" id="{F46460B1-88AE-D44E-9A89-4CDD856349EE}"/>
                </a:ext>
              </a:extLst>
            </p:cNvPr>
            <p:cNvCxnSpPr/>
            <p:nvPr/>
          </p:nvCxnSpPr>
          <p:spPr>
            <a:xfrm flipV="1">
              <a:off x="6779362" y="3553780"/>
              <a:ext cx="5337" cy="25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1A50F64-C877-CD42-A7AB-192D072F9F78}"/>
              </a:ext>
            </a:extLst>
          </p:cNvPr>
          <p:cNvSpPr txBox="1"/>
          <p:nvPr/>
        </p:nvSpPr>
        <p:spPr>
          <a:xfrm>
            <a:off x="6914434" y="4443027"/>
            <a:ext cx="66582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latin typeface="Latin Modern Mono Light Cond 10" pitchFamily="49" charset="77"/>
              </a:rPr>
              <a:t>0x1000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478FFE-77C7-3E4B-8D5C-4158A4C9AF0B}"/>
              </a:ext>
            </a:extLst>
          </p:cNvPr>
          <p:cNvSpPr txBox="1"/>
          <p:nvPr/>
        </p:nvSpPr>
        <p:spPr>
          <a:xfrm>
            <a:off x="6773818" y="2895997"/>
            <a:ext cx="947056" cy="36933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allocated</a:t>
            </a:r>
          </a:p>
        </p:txBody>
      </p:sp>
    </p:spTree>
    <p:extLst>
      <p:ext uri="{BB962C8B-B14F-4D97-AF65-F5344CB8AC3E}">
        <p14:creationId xmlns:p14="http://schemas.microsoft.com/office/powerpoint/2010/main" val="237519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Freeing dynamically allocated memory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FECAB-828B-D147-974D-8CEF425E28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56D657C-DD50-8049-8338-0282967DA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642154"/>
              </p:ext>
            </p:extLst>
          </p:nvPr>
        </p:nvGraphicFramePr>
        <p:xfrm>
          <a:off x="955250" y="2596430"/>
          <a:ext cx="2051308" cy="2969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8708">
                  <a:extLst>
                    <a:ext uri="{9D8B030D-6E8A-4147-A177-3AD203B41FA5}">
                      <a16:colId xmlns:a16="http://schemas.microsoft.com/office/drawing/2014/main" val="4240400302"/>
                    </a:ext>
                  </a:extLst>
                </a:gridCol>
                <a:gridCol w="560600">
                  <a:extLst>
                    <a:ext uri="{9D8B030D-6E8A-4147-A177-3AD203B41FA5}">
                      <a16:colId xmlns:a16="http://schemas.microsoft.com/office/drawing/2014/main" val="33815533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3010151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8028558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5302021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74159007"/>
                    </a:ext>
                  </a:extLst>
                </a:gridCol>
              </a:tblGrid>
              <a:tr h="252960">
                <a:tc>
                  <a:txBody>
                    <a:bodyPr/>
                    <a:lstStyle/>
                    <a:p>
                      <a:endParaRPr lang="en-US" sz="16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Latin Modern Mono Light Cond 10" pitchFamily="49" charset="77"/>
                        </a:rPr>
                        <a:t>0x1000</a:t>
                      </a:r>
                    </a:p>
                  </a:txBody>
                  <a:tcPr marL="0" marR="0" marT="0" marB="0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32346694"/>
                  </a:ext>
                </a:extLst>
              </a:tr>
              <a:tr h="252960">
                <a:tc>
                  <a:txBody>
                    <a:bodyPr/>
                    <a:lstStyle/>
                    <a:p>
                      <a:endParaRPr lang="en-US" sz="1600" b="0" i="0">
                        <a:latin typeface="Latin Modern Mono Light 10" pitchFamily="49" charset="7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567836134"/>
                  </a:ext>
                </a:extLst>
              </a:tr>
              <a:tr h="252960">
                <a:tc>
                  <a:txBody>
                    <a:bodyPr/>
                    <a:lstStyle/>
                    <a:p>
                      <a:endParaRPr lang="en-US" sz="1600" b="0" i="0">
                        <a:latin typeface="Latin Modern Mono Light 10" pitchFamily="49" charset="7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06638675"/>
                  </a:ext>
                </a:extLst>
              </a:tr>
              <a:tr h="252960">
                <a:tc>
                  <a:txBody>
                    <a:bodyPr/>
                    <a:lstStyle/>
                    <a:p>
                      <a:endParaRPr lang="en-US" sz="1600" b="0" i="0">
                        <a:latin typeface="Latin Modern Mono Light 10" pitchFamily="49" charset="7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330958816"/>
                  </a:ext>
                </a:extLst>
              </a:tr>
              <a:tr h="766800">
                <a:tc>
                  <a:txBody>
                    <a:bodyPr/>
                    <a:lstStyle/>
                    <a:p>
                      <a:endParaRPr lang="en-US" sz="1600" b="0" i="0">
                        <a:latin typeface="Latin Modern Mono Light 10" pitchFamily="49" charset="7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05449820"/>
                  </a:ext>
                </a:extLst>
              </a:tr>
              <a:tr h="25296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Latin Modern Mono Light 10" pitchFamily="49" charset="77"/>
                        </a:rPr>
                        <a:t>pi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Latin Modern Mono Light Cond 10" pitchFamily="49" charset="77"/>
                        </a:rPr>
                        <a:t>0x3FF8</a:t>
                      </a:r>
                    </a:p>
                  </a:txBody>
                  <a:tcPr marL="0" marR="0" marT="0" marB="0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047" rtl="0" eaLnBrk="1" latinLnBrk="0" hangingPunct="1"/>
                      <a:endParaRPr lang="en-US" sz="1400" b="0" i="0" kern="1200" dirty="0">
                        <a:solidFill>
                          <a:schemeClr val="tx1"/>
                        </a:solidFill>
                        <a:latin typeface="Latin Modern Mono Light Cond 10" pitchFamily="49" charset="77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accent5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l" defTabSz="914047" rtl="0" eaLnBrk="1" latinLnBrk="0" hangingPunct="1"/>
                      <a:endParaRPr lang="en-US" sz="1400" b="0" i="0" kern="1200" dirty="0">
                        <a:solidFill>
                          <a:schemeClr val="tx1"/>
                        </a:solidFill>
                        <a:latin typeface="Latin Modern Mono Light Cond 10" pitchFamily="49" charset="77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accent5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l" defTabSz="914047" rtl="0" eaLnBrk="1" latinLnBrk="0" hangingPunct="1"/>
                      <a:endParaRPr lang="en-US" sz="1400" b="0" i="0" kern="1200" dirty="0">
                        <a:solidFill>
                          <a:schemeClr val="tx1"/>
                        </a:solidFill>
                        <a:latin typeface="Latin Modern Mono Light Cond 10" pitchFamily="49" charset="77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accent5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l" defTabSz="914047" rtl="0" eaLnBrk="1" latinLnBrk="0" hangingPunct="1"/>
                      <a:endParaRPr lang="en-US" sz="1400" b="0" i="0" kern="1200" dirty="0">
                        <a:solidFill>
                          <a:schemeClr val="tx1"/>
                        </a:solidFill>
                        <a:latin typeface="Latin Modern Mono Light Cond 10" pitchFamily="49" charset="77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accent5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35200264"/>
                  </a:ext>
                </a:extLst>
              </a:tr>
              <a:tr h="252960">
                <a:tc>
                  <a:txBody>
                    <a:bodyPr/>
                    <a:lstStyle/>
                    <a:p>
                      <a:endParaRPr lang="en-US" sz="1600" b="0" i="0">
                        <a:latin typeface="Latin Modern Mono Light 10" pitchFamily="49" charset="7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047" rtl="0" eaLnBrk="1" latinLnBrk="0" hangingPunct="1"/>
                      <a:endParaRPr lang="en-US" sz="1400" b="0" i="0" kern="1200" dirty="0">
                        <a:solidFill>
                          <a:schemeClr val="tx1"/>
                        </a:solidFill>
                        <a:latin typeface="Latin Modern Mono Light Cond 10" pitchFamily="49" charset="77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accent5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l" defTabSz="914047" rtl="0" eaLnBrk="1" latinLnBrk="0" hangingPunct="1"/>
                      <a:endParaRPr lang="en-US" sz="1400" b="0" i="0" kern="1200" dirty="0">
                        <a:solidFill>
                          <a:schemeClr val="tx1"/>
                        </a:solidFill>
                        <a:latin typeface="Latin Modern Mono Light Cond 10" pitchFamily="49" charset="77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accent5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l" defTabSz="914047" rtl="0" eaLnBrk="1" latinLnBrk="0" hangingPunct="1"/>
                      <a:endParaRPr lang="en-US" sz="1400" b="0" i="0" kern="1200" dirty="0">
                        <a:solidFill>
                          <a:schemeClr val="tx1"/>
                        </a:solidFill>
                        <a:latin typeface="Latin Modern Mono Light Cond 10" pitchFamily="49" charset="77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accent5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l" defTabSz="914047" rtl="0" eaLnBrk="1" latinLnBrk="0" hangingPunct="1"/>
                      <a:endParaRPr lang="en-US" sz="1400" b="0" i="0" kern="1200" dirty="0">
                        <a:solidFill>
                          <a:schemeClr val="tx1"/>
                        </a:solidFill>
                        <a:latin typeface="Latin Modern Mono Light Cond 10" pitchFamily="49" charset="77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accent5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6346340"/>
                  </a:ext>
                </a:extLst>
              </a:tr>
              <a:tr h="252960">
                <a:tc>
                  <a:txBody>
                    <a:bodyPr/>
                    <a:lstStyle/>
                    <a:p>
                      <a:endParaRPr lang="en-US" sz="16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Latin Modern Mono Light Cond 10" pitchFamily="49" charset="77"/>
                        </a:rPr>
                        <a:t>0x4000</a:t>
                      </a:r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56842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US" sz="1600" b="0" i="0" dirty="0">
                        <a:latin typeface="Latin Modern Mono Light 10" pitchFamily="49" charset="77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+mn-lt"/>
                        </a:rPr>
                        <a:t>Address Space</a:t>
                      </a:r>
                    </a:p>
                  </a:txBody>
                  <a:tcPr marL="0" marR="0" marT="0" marB="0" anchor="b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0" i="0" dirty="0">
                        <a:latin typeface="Latin Modern Mono Light Cond 10" pitchFamily="49" charset="7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11798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5BA2008-E354-DF43-B762-3066D2EB4772}"/>
              </a:ext>
            </a:extLst>
          </p:cNvPr>
          <p:cNvGrpSpPr/>
          <p:nvPr/>
        </p:nvGrpSpPr>
        <p:grpSpPr>
          <a:xfrm>
            <a:off x="2140307" y="2599241"/>
            <a:ext cx="623235" cy="704089"/>
            <a:chOff x="5575688" y="3378629"/>
            <a:chExt cx="623235" cy="70408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9B184B8-9F66-3048-B054-B4E8EBDCEC35}"/>
                </a:ext>
              </a:extLst>
            </p:cNvPr>
            <p:cNvSpPr txBox="1"/>
            <p:nvPr/>
          </p:nvSpPr>
          <p:spPr>
            <a:xfrm>
              <a:off x="5575688" y="3744164"/>
              <a:ext cx="623235" cy="338554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ea typeface="맑은 고딕" pitchFamily="50" charset="-127"/>
                </a:rPr>
                <a:t>heap</a:t>
              </a:r>
              <a:endParaRPr lang="ko-KR" altLang="en-US" sz="16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cxnSp>
          <p:nvCxnSpPr>
            <p:cNvPr id="51" name="직선 화살표 연결선 38">
              <a:extLst>
                <a:ext uri="{FF2B5EF4-FFF2-40B4-BE49-F238E27FC236}">
                  <a16:creationId xmlns:a16="http://schemas.microsoft.com/office/drawing/2014/main" id="{596E5493-0629-7E49-A359-4D18621B4EE1}"/>
                </a:ext>
              </a:extLst>
            </p:cNvPr>
            <p:cNvCxnSpPr/>
            <p:nvPr/>
          </p:nvCxnSpPr>
          <p:spPr>
            <a:xfrm flipH="1">
              <a:off x="5865078" y="3378629"/>
              <a:ext cx="557" cy="412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25A959-312B-B643-A561-2F803AB0447B}"/>
              </a:ext>
            </a:extLst>
          </p:cNvPr>
          <p:cNvGrpSpPr/>
          <p:nvPr/>
        </p:nvGrpSpPr>
        <p:grpSpPr>
          <a:xfrm>
            <a:off x="2139756" y="3631960"/>
            <a:ext cx="624337" cy="742105"/>
            <a:chOff x="6488313" y="3246003"/>
            <a:chExt cx="624337" cy="74210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351D01D-D6E8-9542-9BE9-A86CB74140AB}"/>
                </a:ext>
              </a:extLst>
            </p:cNvPr>
            <p:cNvSpPr txBox="1"/>
            <p:nvPr/>
          </p:nvSpPr>
          <p:spPr>
            <a:xfrm>
              <a:off x="6488313" y="3246003"/>
              <a:ext cx="624337" cy="338554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ea typeface="맑은 고딕" pitchFamily="50" charset="-127"/>
                </a:rPr>
                <a:t>stack</a:t>
              </a:r>
              <a:endParaRPr lang="ko-KR" altLang="en-US" sz="16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cxnSp>
          <p:nvCxnSpPr>
            <p:cNvPr id="56" name="직선 화살표 연결선 47">
              <a:extLst>
                <a:ext uri="{FF2B5EF4-FFF2-40B4-BE49-F238E27FC236}">
                  <a16:creationId xmlns:a16="http://schemas.microsoft.com/office/drawing/2014/main" id="{688D9442-5FAE-7444-8982-61DCF7A9FBE9}"/>
                </a:ext>
              </a:extLst>
            </p:cNvPr>
            <p:cNvCxnSpPr/>
            <p:nvPr/>
          </p:nvCxnSpPr>
          <p:spPr>
            <a:xfrm flipV="1">
              <a:off x="6779362" y="3553780"/>
              <a:ext cx="5337" cy="434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108">
            <a:extLst>
              <a:ext uri="{FF2B5EF4-FFF2-40B4-BE49-F238E27FC236}">
                <a16:creationId xmlns:a16="http://schemas.microsoft.com/office/drawing/2014/main" id="{FFC1E81B-F31A-534E-BD5A-BBEBC12CE85F}"/>
              </a:ext>
            </a:extLst>
          </p:cNvPr>
          <p:cNvSpPr/>
          <p:nvPr/>
        </p:nvSpPr>
        <p:spPr>
          <a:xfrm>
            <a:off x="431800" y="1809750"/>
            <a:ext cx="2412479" cy="307777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free(pi);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C03AE3-6A98-B244-984E-F481AEA8A196}"/>
              </a:ext>
            </a:extLst>
          </p:cNvPr>
          <p:cNvSpPr txBox="1"/>
          <p:nvPr/>
        </p:nvSpPr>
        <p:spPr>
          <a:xfrm>
            <a:off x="2096784" y="4462176"/>
            <a:ext cx="66582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Latin Modern Mono Light Cond 10" pitchFamily="49" charset="77"/>
              </a:rPr>
              <a:t>0x1000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96EDF-4B3F-5C4D-81AF-916B229DF2ED}"/>
              </a:ext>
            </a:extLst>
          </p:cNvPr>
          <p:cNvSpPr txBox="1"/>
          <p:nvPr/>
        </p:nvSpPr>
        <p:spPr>
          <a:xfrm>
            <a:off x="4572000" y="1809750"/>
            <a:ext cx="397576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value of pi is now invalid but is still there!</a:t>
            </a:r>
          </a:p>
        </p:txBody>
      </p:sp>
    </p:spTree>
    <p:extLst>
      <p:ext uri="{BB962C8B-B14F-4D97-AF65-F5344CB8AC3E}">
        <p14:creationId xmlns:p14="http://schemas.microsoft.com/office/powerpoint/2010/main" val="199039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Freeing dynamically allocated memory</a:t>
            </a:r>
            <a:endParaRPr lang="ko-KR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FECAB-828B-D147-974D-8CEF425E28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" name="직사각형 108">
            <a:extLst>
              <a:ext uri="{FF2B5EF4-FFF2-40B4-BE49-F238E27FC236}">
                <a16:creationId xmlns:a16="http://schemas.microsoft.com/office/drawing/2014/main" id="{FF02086D-EDD0-DE4E-9E44-BB03EFF8194D}"/>
              </a:ext>
            </a:extLst>
          </p:cNvPr>
          <p:cNvSpPr/>
          <p:nvPr/>
        </p:nvSpPr>
        <p:spPr>
          <a:xfrm>
            <a:off x="431800" y="2533036"/>
            <a:ext cx="2412479" cy="523220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free(pi);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free(pi);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3D1EAC-8254-BF44-A26F-6419232866C8}"/>
              </a:ext>
            </a:extLst>
          </p:cNvPr>
          <p:cNvSpPr txBox="1"/>
          <p:nvPr/>
        </p:nvSpPr>
        <p:spPr>
          <a:xfrm>
            <a:off x="431800" y="1809750"/>
            <a:ext cx="8280399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process will be aborted if you try to free a dynamically allocated area twice.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FC785-AD66-C245-8DE8-86404351B877}"/>
              </a:ext>
            </a:extLst>
          </p:cNvPr>
          <p:cNvSpPr txBox="1"/>
          <p:nvPr/>
        </p:nvSpPr>
        <p:spPr>
          <a:xfrm>
            <a:off x="431799" y="3410210"/>
            <a:ext cx="8280400" cy="2585323"/>
          </a:xfrm>
          <a:prstGeom prst="rect">
            <a:avLst/>
          </a:prstGeom>
          <a:solidFill>
            <a:schemeClr val="tx1"/>
          </a:solidFill>
        </p:spPr>
        <p:txBody>
          <a:bodyPr wrap="square" lIns="36000" rIns="3600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SUP080:atom </a:t>
            </a:r>
            <a:r>
              <a:rPr lang="en-US" dirty="0" err="1">
                <a:solidFill>
                  <a:schemeClr val="bg1"/>
                </a:solidFill>
                <a:latin typeface="Latin Modern Mono Light Cond 10" pitchFamily="49" charset="77"/>
              </a:rPr>
              <a:t>arthur.catto</a:t>
            </a:r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Latin Modern Mono Light Cond 10" pitchFamily="49" charset="77"/>
              </a:rPr>
              <a:t>gcc</a:t>
            </a:r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 free2.c -o free2</a:t>
            </a:r>
          </a:p>
          <a:p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SUP080:atom </a:t>
            </a:r>
            <a:r>
              <a:rPr lang="en-US" dirty="0" err="1">
                <a:solidFill>
                  <a:schemeClr val="bg1"/>
                </a:solidFill>
                <a:latin typeface="Latin Modern Mono Light Cond 10" pitchFamily="49" charset="77"/>
              </a:rPr>
              <a:t>arthur.catto</a:t>
            </a:r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$ ./free2</a:t>
            </a:r>
          </a:p>
          <a:p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pid:28570 main  is at 0x108cdce40</a:t>
            </a:r>
          </a:p>
          <a:p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pid:28570 pi is at      0x7ffee6f239a8</a:t>
            </a:r>
          </a:p>
          <a:p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pid:28570 size of pi is 8</a:t>
            </a:r>
          </a:p>
          <a:p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pid:28570 area is at    0x7febd14028f0</a:t>
            </a:r>
          </a:p>
          <a:p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free2(28570,0x1113ca580) malloc: *** </a:t>
            </a:r>
            <a:r>
              <a:rPr lang="en-US" spc="-40" dirty="0">
                <a:solidFill>
                  <a:schemeClr val="bg1"/>
                </a:solidFill>
                <a:latin typeface="Latin Modern Mono Light Cond 10" pitchFamily="49" charset="77"/>
              </a:rPr>
              <a:t>error for object 0x7febd14028f0: pointer being freed was not allocated</a:t>
            </a:r>
          </a:p>
          <a:p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free2(28570,0x1113ca580) malloc: *** set a breakpoint in </a:t>
            </a:r>
            <a:r>
              <a:rPr lang="en-US" dirty="0" err="1">
                <a:solidFill>
                  <a:schemeClr val="bg1"/>
                </a:solidFill>
                <a:latin typeface="Latin Modern Mono Light Cond 10" pitchFamily="49" charset="77"/>
              </a:rPr>
              <a:t>malloc_error_break</a:t>
            </a:r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 to debug</a:t>
            </a:r>
          </a:p>
          <a:p>
            <a:r>
              <a:rPr lang="en-US" dirty="0">
                <a:solidFill>
                  <a:schemeClr val="bg1"/>
                </a:solidFill>
                <a:latin typeface="Latin Modern Mono Light Cond 10" pitchFamily="49" charset="77"/>
              </a:rPr>
              <a:t>Abort trap: 6</a:t>
            </a:r>
          </a:p>
        </p:txBody>
      </p:sp>
    </p:spTree>
    <p:extLst>
      <p:ext uri="{BB962C8B-B14F-4D97-AF65-F5344CB8AC3E}">
        <p14:creationId xmlns:p14="http://schemas.microsoft.com/office/powerpoint/2010/main" val="261589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Freeing dynamically allocated memory</a:t>
            </a:r>
            <a:endParaRPr lang="ko-KR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ADF307-90DE-B14C-BC5B-44B09C0E46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607398"/>
          </a:xfrm>
        </p:spPr>
        <p:txBody>
          <a:bodyPr/>
          <a:lstStyle/>
          <a:p>
            <a:r>
              <a:rPr lang="en-US" dirty="0"/>
              <a:t>What happens when you reuse a pointer that has been freed?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FECAB-828B-D147-974D-8CEF425E28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51DE1D-5D82-B84F-8464-4F2E2803A0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302"/>
          <a:stretch/>
        </p:blipFill>
        <p:spPr>
          <a:xfrm>
            <a:off x="693057" y="2056786"/>
            <a:ext cx="8019144" cy="455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C504-2018s2-v03">
  <a:themeElements>
    <a:clrScheme name="MC504-2018s2-v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99DEC"/>
      </a:accent1>
      <a:accent2>
        <a:srgbClr val="FF9200"/>
      </a:accent2>
      <a:accent3>
        <a:srgbClr val="FFC000"/>
      </a:accent3>
      <a:accent4>
        <a:srgbClr val="61B545"/>
      </a:accent4>
      <a:accent5>
        <a:srgbClr val="EF2C11"/>
      </a:accent5>
      <a:accent6>
        <a:srgbClr val="8257AA"/>
      </a:accent6>
      <a:hlink>
        <a:srgbClr val="3D84CC"/>
      </a:hlink>
      <a:folHlink>
        <a:srgbClr val="CACACA"/>
      </a:folHlink>
    </a:clrScheme>
    <a:fontScheme name="Myriad Pro">
      <a:majorFont>
        <a:latin typeface="Myriad Pro SemiCondensed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yriad Pro Light SemiCondensed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3" id="{137A7BCA-FCE1-B34C-942D-89492F09B334}" vid="{27AC6A60-7C40-AF4A-A972-D596D000DC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MC504-2018s2-v03</Template>
  <TotalTime>7691</TotalTime>
  <Words>1078</Words>
  <Application>Microsoft Macintosh PowerPoint</Application>
  <PresentationFormat>On-screen Show (4:3)</PresentationFormat>
  <Paragraphs>298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40" baseType="lpstr">
      <vt:lpstr>맑은 고딕</vt:lpstr>
      <vt:lpstr>Arial</vt:lpstr>
      <vt:lpstr>Avenir Next Condensed</vt:lpstr>
      <vt:lpstr>Calibri</vt:lpstr>
      <vt:lpstr>Cambria</vt:lpstr>
      <vt:lpstr>CMU Typewriter Text Light</vt:lpstr>
      <vt:lpstr>Courier New</vt:lpstr>
      <vt:lpstr>Fira Code</vt:lpstr>
      <vt:lpstr>Fira Sans Condensed Book</vt:lpstr>
      <vt:lpstr>Fira Sans Condensed Light</vt:lpstr>
      <vt:lpstr>Latin Modern Mono Light 10</vt:lpstr>
      <vt:lpstr>Latin Modern Mono Light Cond 10</vt:lpstr>
      <vt:lpstr>LM Mono Light Cond 10</vt:lpstr>
      <vt:lpstr>Myriad Pro Condensed</vt:lpstr>
      <vt:lpstr>Myriad Pro Light Condensed</vt:lpstr>
      <vt:lpstr>Myriad Pro Light SemiCondensed</vt:lpstr>
      <vt:lpstr>Myriad Pro SemiCondensed</vt:lpstr>
      <vt:lpstr>Roboto Condensed Light</vt:lpstr>
      <vt:lpstr>Wingdings</vt:lpstr>
      <vt:lpstr>Wingdings 3</vt:lpstr>
      <vt:lpstr>MC504-2018s2-v03</vt:lpstr>
      <vt:lpstr>Memory Virtualization Memory API</vt:lpstr>
      <vt:lpstr>malloc()</vt:lpstr>
      <vt:lpstr>sizeof()</vt:lpstr>
      <vt:lpstr>free()</vt:lpstr>
      <vt:lpstr>Memory Allocation</vt:lpstr>
      <vt:lpstr>Memory allocation on a very small machine</vt:lpstr>
      <vt:lpstr>Freeing dynamically allocated memory</vt:lpstr>
      <vt:lpstr>Freeing dynamically allocated memory</vt:lpstr>
      <vt:lpstr>Freeing dynamically allocated memory</vt:lpstr>
      <vt:lpstr>Freeing dynamically allocated memory</vt:lpstr>
      <vt:lpstr>Forgetting to Allocate Memory</vt:lpstr>
      <vt:lpstr>Not Allocating Enough Memory</vt:lpstr>
      <vt:lpstr>Not Allocating Enough Memory</vt:lpstr>
      <vt:lpstr>Forgetting to Initialize</vt:lpstr>
      <vt:lpstr>Memory Leak</vt:lpstr>
      <vt:lpstr>Dangling Pointer</vt:lpstr>
      <vt:lpstr>calloc()</vt:lpstr>
      <vt:lpstr>Double Free</vt:lpstr>
      <vt:lpstr>realloc()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Virtualization Memory API</dc:title>
  <dc:creator>Arthur Catto</dc:creator>
  <cp:lastModifiedBy>Arthur Catto</cp:lastModifiedBy>
  <cp:revision>38</cp:revision>
  <dcterms:created xsi:type="dcterms:W3CDTF">2018-08-19T20:57:10Z</dcterms:created>
  <dcterms:modified xsi:type="dcterms:W3CDTF">2018-08-27T00:44:31Z</dcterms:modified>
</cp:coreProperties>
</file>