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"/>
  </p:sldMasterIdLst>
  <p:notesMasterIdLst>
    <p:notesMasterId r:id="rId30"/>
  </p:notesMasterIdLst>
  <p:sldIdLst>
    <p:sldId id="257" r:id="rId2"/>
    <p:sldId id="362" r:id="rId3"/>
    <p:sldId id="364" r:id="rId4"/>
    <p:sldId id="365" r:id="rId5"/>
    <p:sldId id="556" r:id="rId6"/>
    <p:sldId id="258" r:id="rId7"/>
    <p:sldId id="259" r:id="rId8"/>
    <p:sldId id="368" r:id="rId9"/>
    <p:sldId id="478" r:id="rId10"/>
    <p:sldId id="534" r:id="rId11"/>
    <p:sldId id="559" r:id="rId12"/>
    <p:sldId id="367" r:id="rId13"/>
    <p:sldId id="260" r:id="rId14"/>
    <p:sldId id="261" r:id="rId15"/>
    <p:sldId id="370" r:id="rId16"/>
    <p:sldId id="371" r:id="rId17"/>
    <p:sldId id="557" r:id="rId18"/>
    <p:sldId id="262" r:id="rId19"/>
    <p:sldId id="558" r:id="rId20"/>
    <p:sldId id="264" r:id="rId21"/>
    <p:sldId id="267" r:id="rId22"/>
    <p:sldId id="268" r:id="rId23"/>
    <p:sldId id="479" r:id="rId24"/>
    <p:sldId id="369" r:id="rId25"/>
    <p:sldId id="533" r:id="rId26"/>
    <p:sldId id="482" r:id="rId27"/>
    <p:sldId id="483" r:id="rId28"/>
    <p:sldId id="4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107" userDrawn="1">
          <p15:clr>
            <a:srgbClr val="A4A3A4"/>
          </p15:clr>
        </p15:guide>
        <p15:guide id="5" pos="1655" userDrawn="1">
          <p15:clr>
            <a:srgbClr val="A4A3A4"/>
          </p15:clr>
        </p15:guide>
        <p15:guide id="7" pos="45" userDrawn="1">
          <p15:clr>
            <a:srgbClr val="A4A3A4"/>
          </p15:clr>
        </p15:guide>
        <p15:guide id="8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2D4"/>
    <a:srgbClr val="EBE7F2"/>
    <a:srgbClr val="0000FF"/>
    <a:srgbClr val="D6ECBE"/>
    <a:srgbClr val="A4B592"/>
    <a:srgbClr val="F3A446"/>
    <a:srgbClr val="FFFFFF"/>
    <a:srgbClr val="FF9518"/>
    <a:srgbClr val="C9D4BE"/>
    <a:srgbClr val="F8C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23"/>
    <p:restoredTop sz="94682"/>
  </p:normalViewPr>
  <p:slideViewPr>
    <p:cSldViewPr snapToGrid="0" snapToObjects="1" showGuides="1">
      <p:cViewPr varScale="1">
        <p:scale>
          <a:sx n="227" d="100"/>
          <a:sy n="227" d="100"/>
        </p:scale>
        <p:origin x="1456" y="176"/>
      </p:cViewPr>
      <p:guideLst>
        <p:guide pos="3107"/>
        <p:guide pos="1655"/>
        <p:guide pos="45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4A655-A78C-964B-AB92-ECC699989C56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88877-B916-BA4A-92EA-2FEFA5A3F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4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Means lots of space taken up with page table entries.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29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windows, the compiler reorganizes where</a:t>
            </a:r>
            <a:r>
              <a:rPr lang="en-US" baseline="0" dirty="0"/>
              <a:t> procedures are in the executable, to put the initialization code in a few pages right at the beginning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there a solution that allows simple memory allocation, easy to share memory, </a:t>
            </a:r>
            <a:r>
              <a:rPr lang="en-US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efficient for sparse address spaces?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61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31800" y="6131027"/>
            <a:ext cx="8280400" cy="35867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indent="0">
              <a:spcBef>
                <a:spcPts val="1800"/>
              </a:spcBef>
              <a:buClr>
                <a:srgbClr val="FF6600"/>
              </a:buClr>
              <a:buSzPct val="60000"/>
              <a:buFont typeface="Wingdings 3" panose="05040102010807070707" pitchFamily="18" charset="2"/>
              <a:buNone/>
              <a:defRPr sz="2400" baseline="0">
                <a:cs typeface="Calibri" pitchFamily="34" charset="0"/>
              </a:defRPr>
            </a:lvl1pPr>
            <a:lvl2pPr indent="0" algn="ctr">
              <a:spcBef>
                <a:spcPct val="20000"/>
              </a:spcBef>
              <a:buClr>
                <a:srgbClr val="FF6600"/>
              </a:buClr>
              <a:buSzPct val="100000"/>
              <a:buFont typeface="Wingdings" charset="2"/>
              <a:buNone/>
              <a:defRPr sz="2000" baseline="0">
                <a:cs typeface="Calibri" pitchFamily="34" charset="0"/>
              </a:defRPr>
            </a:lvl2pPr>
            <a:lvl3pPr indent="0" algn="ctr">
              <a:spcBef>
                <a:spcPct val="20000"/>
              </a:spcBef>
              <a:buClr>
                <a:srgbClr val="FF6600"/>
              </a:buClr>
              <a:buSzPct val="80000"/>
              <a:buFont typeface="Lucida Grande"/>
              <a:buNone/>
              <a:defRPr baseline="0">
                <a:cs typeface="Calibri" pitchFamily="34" charset="0"/>
              </a:defRPr>
            </a:lvl3pPr>
            <a:lvl4pPr indent="0" algn="ctr">
              <a:spcBef>
                <a:spcPct val="20000"/>
              </a:spcBef>
              <a:buClr>
                <a:srgbClr val="FF6600"/>
              </a:buClr>
              <a:buSzPct val="75000"/>
              <a:buFont typeface="Arial" pitchFamily="34" charset="0"/>
              <a:buNone/>
              <a:defRPr sz="1600" baseline="0">
                <a:cs typeface="Calibri" pitchFamily="34" charset="0"/>
              </a:defRPr>
            </a:lvl4pPr>
            <a:lvl5pPr indent="0" algn="ctr">
              <a:spcBef>
                <a:spcPct val="20000"/>
              </a:spcBef>
              <a:buClr>
                <a:srgbClr val="FF6600"/>
              </a:buClr>
              <a:buFont typeface="Arial" pitchFamily="34" charset="0"/>
              <a:buNone/>
              <a:defRPr sz="1600" baseline="0">
                <a:cs typeface="Calibri" pitchFamily="34" charset="0"/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1600"/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1600"/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1600"/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1600"/>
            </a:lvl9pPr>
          </a:lstStyle>
          <a:p>
            <a:pPr marL="0" lvl="0" indent="0">
              <a:tabLst>
                <a:tab pos="8256267" algn="r"/>
              </a:tabLst>
            </a:pPr>
            <a:r>
              <a:rPr lang="pt-BR" sz="1859" b="0" i="0" noProof="0" dirty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rPr>
              <a:t>Arthur João Catto, PhD	2º semestre de 2018</a:t>
            </a:r>
          </a:p>
        </p:txBody>
      </p:sp>
      <p:sp>
        <p:nvSpPr>
          <p:cNvPr id="11" name="Título 1"/>
          <p:cNvSpPr>
            <a:spLocks noGrp="1"/>
          </p:cNvSpPr>
          <p:nvPr>
            <p:ph type="ctrTitle"/>
          </p:nvPr>
        </p:nvSpPr>
        <p:spPr>
          <a:xfrm>
            <a:off x="2974315" y="1994653"/>
            <a:ext cx="5737885" cy="1440714"/>
          </a:xfrm>
        </p:spPr>
        <p:txBody>
          <a:bodyPr lIns="90000" bIns="0" anchor="ctr"/>
          <a:lstStyle>
            <a:lvl1pPr algn="l">
              <a:lnSpc>
                <a:spcPct val="80000"/>
              </a:lnSpc>
              <a:defRPr sz="6000" b="0" i="0" spc="-100" baseline="0">
                <a:solidFill>
                  <a:schemeClr val="tx1"/>
                </a:solidFill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1955" y="279400"/>
            <a:ext cx="8280246" cy="8362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Universidade Estadual de Campinas</a:t>
            </a:r>
          </a:p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Instituto de Computação</a:t>
            </a:r>
          </a:p>
          <a:p>
            <a:pPr algn="l"/>
            <a:r>
              <a:rPr lang="pt-BR" sz="1859" b="0" i="0" noProof="0" dirty="0">
                <a:solidFill>
                  <a:schemeClr val="tx1"/>
                </a:solidFill>
                <a:latin typeface="+mj-lt"/>
                <a:ea typeface="Fira Sans Condensed Book" charset="0"/>
                <a:cs typeface="Fira Sans Condensed Book" charset="0"/>
              </a:rPr>
              <a:t>MC504 Sistemas Operacionais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36242" y="3901500"/>
            <a:ext cx="8280398" cy="286545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buFontTx/>
              <a:buNone/>
              <a:defRPr sz="1800" b="0" i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431799" y="1995506"/>
            <a:ext cx="2319741" cy="1439862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66612" indent="-266612" algn="ctr">
              <a:buNone/>
              <a:defRPr lang="pt-BR" sz="10224" b="0" i="0" spc="-100" baseline="0" noProof="0" dirty="0">
                <a:solidFill>
                  <a:schemeClr val="bg1"/>
                </a:solidFill>
                <a:latin typeface="Myriad Pro Light Condensed" panose="020B0406030403020204" pitchFamily="34" charset="0"/>
              </a:defRPr>
            </a:lvl1pPr>
          </a:lstStyle>
          <a:p>
            <a:pPr marL="0" lvl="0" indent="0" algn="ctr"/>
            <a:r>
              <a:rPr lang="pt-BR" noProof="0" dirty="0" err="1"/>
              <a:t>Txx</a:t>
            </a:r>
            <a:endParaRPr lang="pt-BR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B1D79-01D5-C74A-86BC-75A1E797D0F3}"/>
              </a:ext>
            </a:extLst>
          </p:cNvPr>
          <p:cNvSpPr txBox="1"/>
          <p:nvPr/>
        </p:nvSpPr>
        <p:spPr>
          <a:xfrm>
            <a:off x="436242" y="3616960"/>
            <a:ext cx="12455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Referência</a:t>
            </a:r>
            <a:r>
              <a:rPr lang="en-US" sz="1800" b="0" i="1" dirty="0">
                <a:latin typeface="Myriad Pro Light Condensed" panose="020B0406030403020204" pitchFamily="34" charset="0"/>
              </a:rPr>
              <a:t> principal</a:t>
            </a:r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92365CFE-4931-FA40-B3B3-7FDA61D3A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31844" y="4232731"/>
            <a:ext cx="1378583" cy="276999"/>
          </a:xfrm>
        </p:spPr>
        <p:txBody>
          <a:bodyPr wrap="non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b="0" i="1" kern="1200" noProof="0" dirty="0">
                <a:solidFill>
                  <a:schemeClr val="tx1"/>
                </a:solidFill>
                <a:latin typeface="Myriad Pro Light Condensed" panose="020B0406030403020204" pitchFamily="34" charset="0"/>
                <a:ea typeface="+mn-ea"/>
                <a:cs typeface="+mn-cs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8B04B-6D80-3540-84AC-28843BF4A2D3}"/>
              </a:ext>
            </a:extLst>
          </p:cNvPr>
          <p:cNvSpPr txBox="1"/>
          <p:nvPr/>
        </p:nvSpPr>
        <p:spPr>
          <a:xfrm>
            <a:off x="436242" y="4232731"/>
            <a:ext cx="14956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Discutido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classe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394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1" pos="1401">
          <p15:clr>
            <a:srgbClr val="FBAE40"/>
          </p15:clr>
        </p15:guide>
        <p15:guide id="14" pos="1993">
          <p15:clr>
            <a:srgbClr val="FBAE40"/>
          </p15:clr>
        </p15:guide>
        <p15:guide id="15" pos="1224">
          <p15:clr>
            <a:srgbClr val="FBAE40"/>
          </p15:clr>
        </p15:guide>
        <p15:guide id="16" pos="1495">
          <p15:clr>
            <a:srgbClr val="FBAE40"/>
          </p15:clr>
        </p15:guide>
        <p15:guide id="17" orient="horz" pos="193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esq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574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d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>
              <a:defRPr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44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se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3869268" cy="621030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279400"/>
            <a:ext cx="3852862" cy="6210300"/>
          </a:xfrm>
        </p:spPr>
        <p:txBody>
          <a:bodyPr/>
          <a:lstStyle>
            <a:lvl4pPr>
              <a:defRPr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2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doi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500793"/>
            <a:ext cx="3721862" cy="836499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36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650863"/>
            <a:ext cx="3721862" cy="483883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625427" indent="-35874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188913"/>
            <a:ext cx="3721862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90337" y="499101"/>
            <a:ext cx="3721863" cy="836499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>
            <a:lvl1pPr lvl="0" defTabSz="914047">
              <a:lnSpc>
                <a:spcPct val="80000"/>
              </a:lnSpc>
              <a:spcBef>
                <a:spcPct val="0"/>
              </a:spcBef>
              <a:buNone/>
              <a:defRPr sz="4800" b="0" i="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sz="3600" dirty="0"/>
              <a:t>Click to edit Master title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/>
          </p:nvPr>
        </p:nvSpPr>
        <p:spPr>
          <a:xfrm>
            <a:off x="4990337" y="1649172"/>
            <a:ext cx="3721863" cy="4840528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625427" indent="-35874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90337" y="187221"/>
            <a:ext cx="3721863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52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trê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31800" y="639763"/>
            <a:ext cx="8280400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318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 sz="1800"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9322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 sz="1800"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318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0" i="0">
                <a:latin typeface="Myriad Pro SemiCondensed" charset="0"/>
                <a:ea typeface="Myriad Pro SemiCondensed" charset="0"/>
                <a:cs typeface="Myriad Pro SemiCondensed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9322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0" i="0">
                <a:latin typeface="Myriad Pro SemiCondensed" charset="0"/>
                <a:ea typeface="Myriad Pro SemiCondensed" charset="0"/>
                <a:cs typeface="Myriad Pro SemiCondensed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431800" y="279400"/>
            <a:ext cx="8280400" cy="3603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960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/>
        </p:nvSpPr>
        <p:spPr>
          <a:xfrm>
            <a:off x="431800" y="279400"/>
            <a:ext cx="8323014" cy="2836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lvl="3"/>
            <a:r>
              <a:rPr lang="en-US" sz="2000" noProof="0" dirty="0">
                <a:latin typeface="Courier Condensed" charset="0"/>
                <a:ea typeface="Courier Condensed" charset="0"/>
                <a:cs typeface="Courier Condensed" charset="0"/>
              </a:rPr>
              <a:t>Fourth level</a:t>
            </a:r>
          </a:p>
          <a:p>
            <a:pPr lvl="4"/>
            <a:r>
              <a:rPr lang="en-US" sz="2000" noProof="0" dirty="0">
                <a:latin typeface="Courier Condensed" charset="0"/>
                <a:ea typeface="Courier Condensed" charset="0"/>
                <a:cs typeface="Courier Condensed" charset="0"/>
              </a:rPr>
              <a:t>Fifth level</a:t>
            </a:r>
            <a:endParaRPr lang="pt-BR" sz="2000" noProof="0" dirty="0">
              <a:latin typeface="Courier Condensed" charset="0"/>
              <a:ea typeface="Courier Condensed" charset="0"/>
              <a:cs typeface="Courier Condensed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/>
        </p:nvSpPr>
        <p:spPr>
          <a:xfrm>
            <a:off x="389185" y="3743465"/>
            <a:ext cx="8365630" cy="27188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lvl="3"/>
            <a:r>
              <a:rPr lang="en-US" sz="2000" noProof="0" dirty="0">
                <a:latin typeface="Courier Condensed" charset="0"/>
                <a:ea typeface="Courier Condensed" charset="0"/>
                <a:cs typeface="Courier Condensed" charset="0"/>
              </a:rPr>
              <a:t>Fourth level</a:t>
            </a:r>
          </a:p>
          <a:p>
            <a:pPr lvl="4"/>
            <a:r>
              <a:rPr lang="en-US" sz="2000" noProof="0" dirty="0">
                <a:latin typeface="Courier Condensed" charset="0"/>
                <a:ea typeface="Courier Condensed" charset="0"/>
                <a:cs typeface="Courier Condensed" charset="0"/>
              </a:rPr>
              <a:t>Fifth level</a:t>
            </a:r>
            <a:endParaRPr lang="pt-BR" sz="2000" noProof="0" dirty="0">
              <a:latin typeface="Courier Condensed" charset="0"/>
              <a:ea typeface="Courier Condensed" charset="0"/>
              <a:cs typeface="Courier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41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 co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809749"/>
            <a:ext cx="8280400" cy="216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291" indent="-457118">
              <a:spcBef>
                <a:spcPts val="0"/>
              </a:spcBef>
              <a:defRPr lang="en-US" sz="2000" b="0" i="0" kern="1200" spc="0" baseline="0" noProof="0" smtClean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spcBef>
                <a:spcPts val="0"/>
              </a:spcBef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4329700"/>
            <a:ext cx="8280400" cy="216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291" indent="-457118">
              <a:spcBef>
                <a:spcPts val="0"/>
              </a:spcBef>
              <a:defRPr lang="en-US" sz="2000" b="0" i="0" kern="1200" spc="0" baseline="0" noProof="0" smtClean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spcBef>
                <a:spcPts val="0"/>
              </a:spcBef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60351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175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646171"/>
            <a:ext cx="8280402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pc="-100" baseline="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549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-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246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Conteúdo (esquerd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1628777"/>
            <a:ext cx="3784599" cy="4824413"/>
          </a:xfrm>
        </p:spPr>
        <p:txBody>
          <a:bodyPr vert="horz" lIns="0" tIns="0" rIns="0" bIns="0" rtlCol="0">
            <a:normAutofit/>
          </a:bodyPr>
          <a:lstStyle>
            <a:lvl1pPr>
              <a:buSzPct val="80000"/>
              <a:defRPr lang="x-none" smtClean="0"/>
            </a:lvl1pPr>
            <a:lvl2pPr marL="536438" indent="-269805">
              <a:buSzPct val="80000"/>
              <a:defRPr lang="en-US" sz="2400" kern="1200" spc="0" baseline="0" noProof="0" dirty="0" smtClean="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lang="x-none" sz="2000" smtClean="0"/>
            </a:lvl3pPr>
            <a:lvl4pPr marL="460327" indent="-457154">
              <a:spcBef>
                <a:spcPts val="0"/>
              </a:spcBef>
              <a:defRPr lang="en-US" sz="2400" kern="1200" spc="0" baseline="0" noProof="0" smtClean="0">
                <a:solidFill>
                  <a:schemeClr val="tx1"/>
                </a:solidFill>
                <a:latin typeface="Latin Modern Mono Light Cond 10" charset="0"/>
                <a:ea typeface="+mn-ea"/>
                <a:cs typeface="Calibri" pitchFamily="34" charset="0"/>
              </a:defRPr>
            </a:lvl4pPr>
            <a:lvl5pPr marL="873035" indent="-514298">
              <a:spcBef>
                <a:spcPts val="0"/>
              </a:spcBef>
              <a:defRPr lang="pt-BR" sz="2400" kern="1200" spc="0" baseline="0" noProof="0" dirty="0">
                <a:solidFill>
                  <a:schemeClr val="tx1"/>
                </a:solidFill>
                <a:latin typeface="Latin Modern Mono Light Cond 10" charset="0"/>
                <a:ea typeface="+mn-ea"/>
                <a:cs typeface="Calibri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1801" y="549277"/>
            <a:ext cx="8280400" cy="863598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1" y="188914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1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09366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5400" b="0" i="0" kern="1200" spc="-100" baseline="0" noProof="0" dirty="0">
                <a:solidFill>
                  <a:schemeClr val="tx1"/>
                </a:solidFill>
                <a:latin typeface="Myriad Pro Light Condensed" charset="0"/>
                <a:ea typeface="Myriad Pro Light Condensed" charset="0"/>
                <a:cs typeface="Myriad Pro Light Condensed" charset="0"/>
              </a:defRPr>
            </a:lvl1pPr>
          </a:lstStyle>
          <a:p>
            <a:r>
              <a:rPr lang="pt-BR" noProof="0" dirty="0"/>
              <a:t>Título do 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0" y="2543053"/>
            <a:ext cx="8280401" cy="1606672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Algum detalhe sobre o exemplo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pt-BR" noProof="0" dirty="0"/>
              <a:t>Número do exemplo</a:t>
            </a:r>
          </a:p>
        </p:txBody>
      </p:sp>
    </p:spTree>
    <p:extLst>
      <p:ext uri="{BB962C8B-B14F-4D97-AF65-F5344CB8AC3E}">
        <p14:creationId xmlns:p14="http://schemas.microsoft.com/office/powerpoint/2010/main" val="345886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6" y="908050"/>
            <a:ext cx="4141788" cy="54068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6" y="1538748"/>
            <a:ext cx="4141788" cy="49382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388" y="908051"/>
            <a:ext cx="4141787" cy="54068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388" y="1538749"/>
            <a:ext cx="4141787" cy="49509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6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60"/>
          </a:xfrm>
        </p:spPr>
        <p:txBody>
          <a:bodyPr/>
          <a:lstStyle>
            <a:lvl1pPr marL="450850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799" y="3971928"/>
            <a:ext cx="8280401" cy="2517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1800" y="1089025"/>
            <a:ext cx="8280400" cy="2519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2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D09FA4-D782-704D-BA4F-C6B6CE6C5758}" type="datetimeFigureOut">
              <a:rPr lang="en-US" smtClean="0"/>
              <a:pPr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518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7374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ctrTitle"/>
          </p:nvPr>
        </p:nvSpPr>
        <p:spPr>
          <a:xfrm>
            <a:off x="3163888" y="1994653"/>
            <a:ext cx="5548312" cy="1440714"/>
          </a:xfrm>
        </p:spPr>
        <p:txBody>
          <a:bodyPr lIns="90000" bIns="0" anchor="ctr"/>
          <a:lstStyle>
            <a:lvl1pPr algn="l">
              <a:lnSpc>
                <a:spcPct val="80000"/>
              </a:lnSpc>
              <a:defRPr sz="6000" b="0" i="0" spc="-300">
                <a:solidFill>
                  <a:schemeClr val="tx1"/>
                </a:solidFill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31801" y="3618853"/>
            <a:ext cx="8280400" cy="116975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24" b="0" i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431799" y="1995506"/>
            <a:ext cx="2591956" cy="1439862"/>
          </a:xfr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66612" indent="-266612" algn="ctr">
              <a:buNone/>
              <a:defRPr lang="pt-BR" sz="10224" spc="-300" noProof="0" dirty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pt-BR" noProof="0" dirty="0" err="1"/>
              <a:t>Txxx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278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559550"/>
            <a:ext cx="1285875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3C9C5D36-E9E2-4B45-A5B0-D2956CC94561}" type="datetime1">
              <a:rPr lang="ko-KR" altLang="en-US" smtClean="0">
                <a:solidFill>
                  <a:srgbClr val="1F497D">
                    <a:lumMod val="50000"/>
                  </a:srgbClr>
                </a:solidFill>
              </a:rPr>
              <a:t>2018. 9. 3.</a:t>
            </a:fld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6" name="Picture 2" descr="http://esos.hanyang.ac.kr/img/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" y="6572318"/>
            <a:ext cx="2931253" cy="26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067549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 al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97698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7200" b="0" i="0" kern="1200" spc="-100" baseline="0" noProof="0" dirty="0">
                <a:solidFill>
                  <a:schemeClr val="bg1"/>
                </a:solidFill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r>
              <a:rPr lang="pt-BR" noProof="0" dirty="0"/>
              <a:t>Título do 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1" y="4149274"/>
            <a:ext cx="8280401" cy="2340426"/>
          </a:xfrm>
        </p:spPr>
        <p:txBody>
          <a:bodyPr anchor="t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Algum detalhe sobre o exemplo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pt-BR" noProof="0" dirty="0"/>
              <a:t>Número do exemplo</a:t>
            </a:r>
          </a:p>
        </p:txBody>
      </p:sp>
    </p:spTree>
    <p:extLst>
      <p:ext uri="{BB962C8B-B14F-4D97-AF65-F5344CB8AC3E}">
        <p14:creationId xmlns:p14="http://schemas.microsoft.com/office/powerpoint/2010/main" val="144246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720000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400" b="0" i="0" spc="-100" baseline="0" noProof="0" dirty="0"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378813"/>
            <a:ext cx="8280401" cy="511088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803275" indent="-266700">
              <a:lnSpc>
                <a:spcPct val="100000"/>
              </a:lnSpc>
              <a:spcBef>
                <a:spcPts val="300"/>
              </a:spcBef>
              <a:buSzPct val="100000"/>
              <a:tabLst/>
              <a:defRPr lang="en-US" sz="2000" noProof="0" smtClean="0"/>
            </a:lvl3pPr>
            <a:lvl4pPr marL="1071563" indent="-268288">
              <a:lnSpc>
                <a:spcPct val="90000"/>
              </a:lnSpc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  <a:def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4pPr>
            <a:lvl5pPr marL="357188" indent="-34766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en-US" sz="240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623888" indent="-357188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4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4131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68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  <p15:guide id="2" orient="horz" pos="86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1169987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400" b="0" i="0" spc="-100" baseline="0" noProof="0" dirty="0"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803275" indent="-266700">
              <a:lnSpc>
                <a:spcPct val="100000"/>
              </a:lnSpc>
              <a:spcBef>
                <a:spcPts val="300"/>
              </a:spcBef>
              <a:buSzPct val="100000"/>
              <a:tabLst/>
              <a:defRPr lang="en-US" sz="2000" noProof="0" smtClean="0"/>
            </a:lvl3pPr>
            <a:lvl4pPr marL="1071563" indent="-268288">
              <a:lnSpc>
                <a:spcPct val="90000"/>
              </a:lnSpc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  <a:def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4pPr>
            <a:lvl5pPr marL="357188" indent="-34766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en-US" sz="240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623888" indent="-357188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4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4131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366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  <p15:guide id="2" orient="horz" pos="113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spec)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b="0" i="0" noProof="0" dirty="0">
                <a:solidFill>
                  <a:srgbClr val="EBEBEB"/>
                </a:solidFill>
                <a:latin typeface="Myriad Pro Condensed" panose="020B0506030403020204" pitchFamily="34" charset="0"/>
                <a:ea typeface="Myriad Pro Condensed" panose="020B0506030403020204" pitchFamily="34" charset="0"/>
                <a:cs typeface="Myriad Pro Condensed" panose="020B0506030403020204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>
              <a:spcBef>
                <a:spcPts val="1200"/>
              </a:spcBef>
              <a:spcAft>
                <a:spcPts val="600"/>
              </a:spcAft>
              <a:defRPr lang="en-US" sz="2400" b="0" i="0" noProof="0" smtClean="0">
                <a:solidFill>
                  <a:srgbClr val="EBEBEB"/>
                </a:solidFill>
                <a:latin typeface="+mn-lt"/>
                <a:ea typeface="Myriad Pro SemiCondensed" charset="0"/>
                <a:cs typeface="Myriad Pro SemiCondensed" charset="0"/>
              </a:defRPr>
            </a:lvl1pPr>
            <a:lvl2pPr>
              <a:defRPr lang="en-US" sz="2400" noProof="0" smtClean="0">
                <a:solidFill>
                  <a:srgbClr val="EBEBEB"/>
                </a:solidFill>
                <a:latin typeface="+mn-lt"/>
              </a:defRPr>
            </a:lvl2pPr>
            <a:lvl3pPr>
              <a:defRPr lang="en-US" sz="2000" noProof="0" smtClean="0">
                <a:solidFill>
                  <a:srgbClr val="EBEBEB"/>
                </a:solidFill>
                <a:latin typeface="+mn-lt"/>
              </a:defRPr>
            </a:lvl3pPr>
            <a:lvl4pPr>
              <a:defRPr lang="en-US" noProof="0" smtClean="0">
                <a:solidFill>
                  <a:srgbClr val="EBEBEB"/>
                </a:solidFill>
              </a:defRPr>
            </a:lvl4pPr>
            <a:lvl5pPr>
              <a:defRPr lang="pt-BR" noProof="0" dirty="0">
                <a:solidFill>
                  <a:srgbClr val="EBEBEB"/>
                </a:solidFill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 noProof="0"/>
              <a:t>Edit Master text styles</a:t>
            </a:r>
          </a:p>
          <a:p>
            <a:pPr lvl="1">
              <a:lnSpc>
                <a:spcPct val="100000"/>
              </a:lnSpc>
            </a:pPr>
            <a:r>
              <a:rPr lang="en-US" noProof="0"/>
              <a:t>Second level</a:t>
            </a:r>
          </a:p>
          <a:p>
            <a:pPr lvl="2">
              <a:lnSpc>
                <a:spcPct val="100000"/>
              </a:lnSpc>
            </a:pPr>
            <a:r>
              <a:rPr lang="en-US" noProof="0"/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 noProof="0"/>
              <a:t>Fourth level</a:t>
            </a:r>
          </a:p>
          <a:p>
            <a:pPr lvl="4">
              <a:lnSpc>
                <a:spcPct val="100000"/>
              </a:lnSpc>
            </a:pPr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79400"/>
            <a:ext cx="8280400" cy="360363"/>
          </a:xfrm>
        </p:spPr>
        <p:txBody>
          <a:bodyPr vert="horz" lIns="0" tIns="0" rIns="0" bIns="0" rtlCol="0" anchor="b">
            <a:noAutofit/>
          </a:bodyPr>
          <a:lstStyle>
            <a:lvl1pPr marL="266612" indent="-266612">
              <a:buFontTx/>
              <a:buNone/>
              <a:defRPr lang="en-US" sz="2000" smtClean="0">
                <a:solidFill>
                  <a:srgbClr val="EBEBEB"/>
                </a:solidFill>
              </a:defRPr>
            </a:lvl1pPr>
          </a:lstStyle>
          <a:p>
            <a:pPr marL="0" lvl="0" indent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94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desenvolvime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noProof="0" dirty="0"/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5040312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00" noProof="0" smtClean="0"/>
            </a:lvl3pPr>
            <a:lvl4pPr marL="358710" indent="-358710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defRPr lang="en-US" sz="18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628650" indent="-3556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lang="pt-BR" sz="18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889000" indent="-352425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8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227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1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8280400" cy="6210300"/>
          </a:xfrm>
        </p:spPr>
        <p:txBody>
          <a:bodyPr/>
          <a:lstStyle>
            <a:lvl4pPr marL="454025" indent="-450850">
              <a:buFont typeface="+mj-lt"/>
              <a:buAutoNum type="arabicPeriod"/>
              <a:defRPr b="0" i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711200" indent="-442913">
              <a:buFont typeface="+mj-lt"/>
              <a:buAutoNum type="arabicPeriod"/>
              <a:defRPr b="0" i="0"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9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>
              <a:defRPr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59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620713"/>
            <a:ext cx="8280400" cy="1189037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/>
          <a:p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o título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809750"/>
            <a:ext cx="8280400" cy="4679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66612" lvl="0" indent="-266612" algn="l" defTabSz="914047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Edit Master text styles</a:t>
            </a:r>
          </a:p>
          <a:p>
            <a:pPr marL="536397" lvl="1" indent="-269784" algn="l" defTabSz="91404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Second level</a:t>
            </a:r>
          </a:p>
          <a:p>
            <a:pPr marL="803275" lvl="2" indent="-266700" algn="l" defTabSz="91404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Third level</a:t>
            </a:r>
          </a:p>
          <a:p>
            <a:pPr marL="1071563" lvl="3" indent="-268288" algn="l" defTabSz="251680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</a:pPr>
            <a:r>
              <a:rPr lang="en-US" noProof="0" dirty="0"/>
              <a:t>Fourth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noProof="0" dirty="0"/>
              <a:t>Fifth level</a:t>
            </a:r>
          </a:p>
          <a:p>
            <a:pPr marL="623888" lvl="5" indent="-357188" algn="l" defTabSz="3600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</a:pPr>
            <a:r>
              <a:rPr lang="en-US" noProof="0" dirty="0"/>
              <a:t>Sixth level</a:t>
            </a:r>
          </a:p>
          <a:p>
            <a:pPr lvl="5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533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51" r:id="rId18"/>
    <p:sldLayoutId id="2147483752" r:id="rId19"/>
    <p:sldLayoutId id="2147483753" r:id="rId20"/>
    <p:sldLayoutId id="2147483754" r:id="rId21"/>
    <p:sldLayoutId id="2147483755" r:id="rId22"/>
    <p:sldLayoutId id="2147483756" r:id="rId23"/>
    <p:sldLayoutId id="2147483757" r:id="rId24"/>
    <p:sldLayoutId id="2147483760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047" rtl="0" eaLnBrk="1" latinLnBrk="0" hangingPunct="1">
        <a:lnSpc>
          <a:spcPct val="80000"/>
        </a:lnSpc>
        <a:spcBef>
          <a:spcPct val="0"/>
        </a:spcBef>
        <a:buNone/>
        <a:defRPr sz="4400" b="0" i="0" kern="1200" spc="-100" baseline="0">
          <a:solidFill>
            <a:schemeClr val="tx1">
              <a:lumMod val="75000"/>
              <a:lumOff val="25000"/>
            </a:schemeClr>
          </a:solidFill>
          <a:latin typeface="Myriad Pro Condensed" charset="0"/>
          <a:ea typeface="Myriad Pro Condensed" charset="0"/>
          <a:cs typeface="Myriad Pro Condensed" charset="0"/>
        </a:defRPr>
      </a:lvl1pPr>
    </p:titleStyle>
    <p:bodyStyle>
      <a:lvl1pPr marL="266612" indent="-266612" algn="l" defTabSz="914047" rtl="0" eaLnBrk="1" latinLnBrk="0" hangingPunct="1">
        <a:spcBef>
          <a:spcPts val="1800"/>
        </a:spcBef>
        <a:buClr>
          <a:schemeClr val="accent2"/>
        </a:buClr>
        <a:buSzPct val="100000"/>
        <a:buFont typeface="Wingdings" panose="05000000000000000000" pitchFamily="2" charset="2"/>
        <a:buChar char="§"/>
        <a:tabLst/>
        <a:defRPr lang="en-US" sz="24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1pPr>
      <a:lvl2pPr marL="536397" indent="-269784" algn="l" defTabSz="914047" rtl="0" eaLnBrk="1" latinLnBrk="0" hangingPunct="1">
        <a:spcBef>
          <a:spcPts val="600"/>
        </a:spcBef>
        <a:spcAft>
          <a:spcPts val="0"/>
        </a:spcAft>
        <a:buClr>
          <a:schemeClr val="bg1">
            <a:lumMod val="65000"/>
          </a:schemeClr>
        </a:buClr>
        <a:buSzPct val="100000"/>
        <a:buFont typeface="Wingdings" panose="05000000000000000000" pitchFamily="2" charset="2"/>
        <a:buChar char="§"/>
        <a:tabLst/>
        <a:defRPr lang="en-US" sz="24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2pPr>
      <a:lvl3pPr marL="879475" indent="-342900" algn="l" defTabSz="914047" rtl="0" eaLnBrk="1" latinLnBrk="0" hangingPunct="1">
        <a:spcBef>
          <a:spcPts val="300"/>
        </a:spcBef>
        <a:spcAft>
          <a:spcPts val="0"/>
        </a:spcAft>
        <a:buClr>
          <a:schemeClr val="bg1">
            <a:lumMod val="85000"/>
          </a:schemeClr>
        </a:buClr>
        <a:buSzPct val="100000"/>
        <a:buFont typeface="Wingdings" panose="05000000000000000000" pitchFamily="2" charset="2"/>
        <a:buChar char="§"/>
        <a:tabLst/>
        <a:defRPr lang="en-US" sz="20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3pPr>
      <a:lvl4pPr marL="1146175" indent="-342900" algn="l" defTabSz="251680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20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4pPr>
      <a:lvl5pPr marL="466725" indent="-457200" algn="l" defTabSz="91404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2400" b="0" i="0" kern="1200" spc="0" baseline="0" noProof="0" dirty="0" smtClean="0">
          <a:solidFill>
            <a:schemeClr val="tx1"/>
          </a:solidFill>
          <a:latin typeface="Latin Modern Mono Light Cond 10" charset="0"/>
          <a:ea typeface="Latin Modern Mono Light Cond 10" charset="0"/>
          <a:cs typeface="Latin Modern Mono Light Cond 10" charset="0"/>
        </a:defRPr>
      </a:lvl5pPr>
      <a:lvl6pPr marL="723900" indent="-457200" algn="l" defTabSz="914047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2400" b="0" i="0" kern="1200" spc="0" baseline="0" noProof="0" dirty="0" smtClean="0">
          <a:solidFill>
            <a:schemeClr val="tx1"/>
          </a:solidFill>
          <a:latin typeface="Latin Modern Mono Light Cond 10" charset="0"/>
          <a:ea typeface="Latin Modern Mono Light Cond 10" charset="0"/>
          <a:cs typeface="Latin Modern Mono Light Cond 10" charset="0"/>
        </a:defRPr>
      </a:lvl6pPr>
      <a:lvl7pPr marL="2970658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84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05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47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7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9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21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4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69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96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88">
          <p15:clr>
            <a:srgbClr val="F26B43"/>
          </p15:clr>
        </p15:guide>
        <p15:guide id="6" orient="horz" pos="7007">
          <p15:clr>
            <a:srgbClr val="F26B43"/>
          </p15:clr>
        </p15:guide>
        <p15:guide id="11" pos="9493">
          <p15:clr>
            <a:srgbClr val="F26B43"/>
          </p15:clr>
        </p15:guide>
        <p15:guide id="42" pos="2880">
          <p15:clr>
            <a:srgbClr val="F26B43"/>
          </p15:clr>
        </p15:guide>
        <p15:guide id="45" orient="horz" pos="2614">
          <p15:clr>
            <a:srgbClr val="F26B43"/>
          </p15:clr>
        </p15:guide>
        <p15:guide id="49" orient="horz" pos="176">
          <p15:clr>
            <a:srgbClr val="F26B43"/>
          </p15:clr>
        </p15:guide>
        <p15:guide id="52" orient="horz" pos="391">
          <p15:clr>
            <a:srgbClr val="F26B43"/>
          </p15:clr>
        </p15:guide>
        <p15:guide id="54" pos="5488">
          <p15:clr>
            <a:srgbClr val="F26B43"/>
          </p15:clr>
        </p15:guide>
        <p15:guide id="55" pos="272">
          <p15:clr>
            <a:srgbClr val="F26B43"/>
          </p15:clr>
        </p15:guide>
        <p15:guide id="56" orient="horz" pos="59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pages.cs.wisc.edu/~remzi/OSTE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Memory Virtualization</a:t>
            </a:r>
            <a:br>
              <a:rPr lang="en-US" sz="4000" dirty="0"/>
            </a:br>
            <a:r>
              <a:rPr lang="en-US" sz="7200" dirty="0"/>
              <a:t>Paging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 fontScale="85000" lnSpcReduction="10000"/>
          </a:bodyPr>
          <a:lstStyle/>
          <a:p>
            <a:r>
              <a:rPr lang="en-US" dirty="0"/>
              <a:t>Ch.18 of </a:t>
            </a:r>
            <a:r>
              <a:rPr lang="en-US" i="1" dirty="0"/>
              <a:t>Operating Systems: Three Easy Pieces </a:t>
            </a:r>
            <a:r>
              <a:rPr lang="en-US" dirty="0"/>
              <a:t>by </a:t>
            </a:r>
            <a:r>
              <a:rPr lang="en-US" dirty="0" err="1"/>
              <a:t>Remzi</a:t>
            </a:r>
            <a:r>
              <a:rPr lang="en-US" dirty="0"/>
              <a:t> and Andrea </a:t>
            </a:r>
            <a:r>
              <a:rPr lang="en-US" dirty="0" err="1"/>
              <a:t>Arpaci-Dusseau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pages.cs.wisc.edu/~remzi/OSTEP/</a:t>
            </a:r>
            <a:r>
              <a:rPr lang="en-US" dirty="0"/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63B4FE-A007-B247-A791-E508E61738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T11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4C37E-9E8C-4648-B956-02E54BCB1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31844" y="4232731"/>
            <a:ext cx="1542089" cy="276999"/>
          </a:xfrm>
        </p:spPr>
        <p:txBody>
          <a:bodyPr/>
          <a:lstStyle/>
          <a:p>
            <a:r>
              <a:rPr lang="en-US" dirty="0"/>
              <a:t>03 de </a:t>
            </a:r>
            <a:r>
              <a:rPr lang="en-US" dirty="0" err="1"/>
              <a:t>setembro</a:t>
            </a:r>
            <a:r>
              <a:rPr lang="en-US" dirty="0"/>
              <a:t> de 2018</a:t>
            </a:r>
          </a:p>
        </p:txBody>
      </p:sp>
    </p:spTree>
    <p:extLst>
      <p:ext uri="{BB962C8B-B14F-4D97-AF65-F5344CB8AC3E}">
        <p14:creationId xmlns:p14="http://schemas.microsoft.com/office/powerpoint/2010/main" val="35145497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209923" y="2997200"/>
            <a:ext cx="523877" cy="2301874"/>
            <a:chOff x="3209923" y="2997200"/>
            <a:chExt cx="523877" cy="2301874"/>
          </a:xfrm>
        </p:grpSpPr>
        <p:sp>
          <p:nvSpPr>
            <p:cNvPr id="3" name="Rectangle 2"/>
            <p:cNvSpPr/>
            <p:nvPr/>
          </p:nvSpPr>
          <p:spPr>
            <a:xfrm>
              <a:off x="3209925" y="2997200"/>
              <a:ext cx="523875" cy="4127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209925" y="3409950"/>
              <a:ext cx="523875" cy="4127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9924" y="3822700"/>
              <a:ext cx="523875" cy="6032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9923" y="4889499"/>
              <a:ext cx="523875" cy="4095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92744" y="2378075"/>
            <a:ext cx="523881" cy="3336924"/>
            <a:chOff x="5492744" y="2378075"/>
            <a:chExt cx="523881" cy="3336924"/>
          </a:xfrm>
        </p:grpSpPr>
        <p:sp>
          <p:nvSpPr>
            <p:cNvPr id="9" name="Rectangle 8"/>
            <p:cNvSpPr/>
            <p:nvPr/>
          </p:nvSpPr>
          <p:spPr>
            <a:xfrm>
              <a:off x="5492750" y="2378075"/>
              <a:ext cx="523875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92748" y="2794000"/>
              <a:ext cx="523875" cy="203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92745" y="4673600"/>
              <a:ext cx="523875" cy="20637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92747" y="5508625"/>
              <a:ext cx="523875" cy="20637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92749" y="3213100"/>
              <a:ext cx="523875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92748" y="3629025"/>
              <a:ext cx="523875" cy="203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92746" y="5092700"/>
              <a:ext cx="523875" cy="20637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92744" y="3419475"/>
              <a:ext cx="523875" cy="20637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92744" y="2997200"/>
              <a:ext cx="523875" cy="20637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037" y="285750"/>
            <a:ext cx="8280400" cy="1189037"/>
          </a:xfrm>
        </p:spPr>
        <p:txBody>
          <a:bodyPr/>
          <a:lstStyle/>
          <a:p>
            <a:r>
              <a:rPr lang="en-US" dirty="0"/>
              <a:t>Paged Translation (Abstract)</a:t>
            </a:r>
          </a:p>
        </p:txBody>
      </p:sp>
      <p:pic>
        <p:nvPicPr>
          <p:cNvPr id="6" name="Content Placeholder 5" descr="ch8-06_pagedSegment.pdf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109" r="60866"/>
          <a:stretch/>
        </p:blipFill>
        <p:spPr>
          <a:xfrm>
            <a:off x="2235201" y="1316832"/>
            <a:ext cx="1524000" cy="5546005"/>
          </a:xfr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087" y="1325637"/>
            <a:ext cx="4686300" cy="55372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Content Placeholder 5" descr="ch8-06_pagedSegment.pdf"/>
          <p:cNvPicPr>
            <a:picLocks noChangeAspect="1"/>
          </p:cNvPicPr>
          <p:nvPr/>
        </p:nvPicPr>
        <p:blipFill rotWithShape="1">
          <a:blip r:embed="rId2"/>
          <a:srcRect l="39134" r="21408"/>
          <a:stretch/>
        </p:blipFill>
        <p:spPr>
          <a:xfrm>
            <a:off x="3759200" y="1316832"/>
            <a:ext cx="3160889" cy="554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8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2D16DF-D174-C247-9BDD-430122443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14" y="279400"/>
            <a:ext cx="8280401" cy="714360"/>
          </a:xfrm>
        </p:spPr>
        <p:txBody>
          <a:bodyPr/>
          <a:lstStyle/>
          <a:p>
            <a:pPr marL="0"/>
            <a:r>
              <a:rPr lang="en-US" dirty="0"/>
              <a:t>Address Translation Scheme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765927-953C-D04B-86E8-D989BF270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3790953"/>
            <a:ext cx="8280401" cy="2517772"/>
          </a:xfrm>
        </p:spPr>
        <p:txBody>
          <a:bodyPr>
            <a:normAutofit/>
          </a:bodyPr>
          <a:lstStyle/>
          <a:p>
            <a:r>
              <a:rPr lang="en-US" altLang="ko-KR" dirty="0"/>
              <a:t>In our simple paging example, 6 bits will be required to cover the address space.</a:t>
            </a:r>
          </a:p>
          <a:p>
            <a:pPr lvl="1"/>
            <a:r>
              <a:rPr lang="en-US" altLang="ko-KR" dirty="0"/>
              <a:t>There are 4 pages, so the VPN </a:t>
            </a:r>
            <a:br>
              <a:rPr lang="en-US" altLang="ko-KR" dirty="0"/>
            </a:br>
            <a:r>
              <a:rPr lang="en-US" altLang="ko-KR" dirty="0"/>
              <a:t>will take 2 bits</a:t>
            </a:r>
          </a:p>
          <a:p>
            <a:pPr lvl="1"/>
            <a:r>
              <a:rPr lang="en-US" altLang="ko-KR" dirty="0"/>
              <a:t>The size of each page is 16B, </a:t>
            </a:r>
            <a:br>
              <a:rPr lang="en-US" altLang="ko-KR" dirty="0"/>
            </a:br>
            <a:r>
              <a:rPr lang="en-US" altLang="ko-KR" dirty="0"/>
              <a:t>so the offset will require 4 bits.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2">
                <a:extLst>
                  <a:ext uri="{FF2B5EF4-FFF2-40B4-BE49-F238E27FC236}">
                    <a16:creationId xmlns:a16="http://schemas.microsoft.com/office/drawing/2014/main" id="{C7F723DD-FB2D-4C46-9955-E48B42F56C1B}"/>
                  </a:ext>
                </a:extLst>
              </p:cNvPr>
              <p:cNvGraphicFramePr>
                <a:graphicFrameLocks noGrp="1"/>
              </p:cNvGraphicFramePr>
              <p:nvPr>
                <p:ph sz="quarter" idx="10"/>
                <p:extLst>
                  <p:ext uri="{D42A27DB-BD31-4B8C-83A1-F6EECF244321}">
                    <p14:modId xmlns:p14="http://schemas.microsoft.com/office/powerpoint/2010/main" val="1520701444"/>
                  </p:ext>
                </p:extLst>
              </p:nvPr>
            </p:nvGraphicFramePr>
            <p:xfrm>
              <a:off x="431800" y="1089025"/>
              <a:ext cx="8280399" cy="212400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6188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092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00925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40000">
                    <a:tc gridSpan="3">
                      <a:txBody>
                        <a:bodyPr/>
                        <a:lstStyle/>
                        <a:p>
                          <a:pPr marL="266612" marR="0" lvl="0" indent="-266612" algn="l" defTabSz="91404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800"/>
                            </a:spcBef>
                            <a:spcAft>
                              <a:spcPts val="1200"/>
                            </a:spcAft>
                            <a:buClr>
                              <a:srgbClr val="F3A447"/>
                            </a:buClr>
                            <a:buSzPct val="100000"/>
                            <a:buFont typeface="Wingdings" panose="05000000000000000000" pitchFamily="2" charset="2"/>
                            <a:buChar char="§"/>
                            <a:tabLst/>
                            <a:defRPr/>
                          </a:pPr>
                          <a:r>
                            <a:rPr kumimoji="0" 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Roboto Condensed Light" charset="0"/>
                              <a:cs typeface="Roboto Condensed Light" charset="0"/>
                            </a:rPr>
                            <a:t>Virtual address generated by CPU is divided into two parts</a:t>
                          </a:r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pPr marL="266612" marR="0" lvl="0" indent="-266612" algn="l" defTabSz="91404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800"/>
                            </a:spcBef>
                            <a:spcAft>
                              <a:spcPts val="1200"/>
                            </a:spcAft>
                            <a:buClr>
                              <a:srgbClr val="F3A447"/>
                            </a:buClr>
                            <a:buSzPct val="100000"/>
                            <a:buFont typeface="Wingdings" panose="05000000000000000000" pitchFamily="2" charset="2"/>
                            <a:buChar char="§"/>
                            <a:tabLst/>
                            <a:defRPr/>
                          </a:pPr>
                          <a:endPara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Roboto Condensed Light" charset="0"/>
                            <a:cs typeface="Roboto Condensed Light" charset="0"/>
                          </a:endParaRPr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marL="0" marR="0" lvl="1" indent="0" algn="ctr" defTabSz="91404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04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Virtual Page Number (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𝑉𝑃𝑁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9525" lvl="1" indent="0" algn="ctr">
                            <a:tabLst/>
                          </a:pPr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Page offset (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044000">
                    <a:tc>
                      <a:txBody>
                        <a:bodyPr/>
                        <a:lstStyle/>
                        <a:p>
                          <a:pPr marL="0" marR="0" lvl="2" indent="0" algn="l" defTabSz="91404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b"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04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Used as an index into a page table which contains the base address of each page in physical memory.</a:t>
                          </a:r>
                        </a:p>
                      </a:txBody>
                      <a:tcPr anchor="b"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04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Combined with base address to define the physical memory address that is sent to the memory unit.</a:t>
                          </a:r>
                        </a:p>
                      </a:txBody>
                      <a:tcPr anchor="b"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2">
                <a:extLst>
                  <a:ext uri="{FF2B5EF4-FFF2-40B4-BE49-F238E27FC236}">
                    <a16:creationId xmlns:a16="http://schemas.microsoft.com/office/drawing/2014/main" id="{C7F723DD-FB2D-4C46-9955-E48B42F56C1B}"/>
                  </a:ext>
                </a:extLst>
              </p:cNvPr>
              <p:cNvGraphicFramePr>
                <a:graphicFrameLocks noGrp="1"/>
              </p:cNvGraphicFramePr>
              <p:nvPr>
                <p:ph sz="quarter" idx="10"/>
                <p:extLst>
                  <p:ext uri="{D42A27DB-BD31-4B8C-83A1-F6EECF244321}">
                    <p14:modId xmlns:p14="http://schemas.microsoft.com/office/powerpoint/2010/main" val="1520701444"/>
                  </p:ext>
                </p:extLst>
              </p:nvPr>
            </p:nvGraphicFramePr>
            <p:xfrm>
              <a:off x="431800" y="1089025"/>
              <a:ext cx="8280399" cy="212400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6188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092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00925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40000">
                    <a:tc gridSpan="3">
                      <a:txBody>
                        <a:bodyPr/>
                        <a:lstStyle/>
                        <a:p>
                          <a:pPr marL="266612" marR="0" lvl="0" indent="-266612" algn="l" defTabSz="91404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800"/>
                            </a:spcBef>
                            <a:spcAft>
                              <a:spcPts val="1200"/>
                            </a:spcAft>
                            <a:buClr>
                              <a:srgbClr val="F3A447"/>
                            </a:buClr>
                            <a:buSzPct val="100000"/>
                            <a:buFont typeface="Wingdings" panose="05000000000000000000" pitchFamily="2" charset="2"/>
                            <a:buChar char="§"/>
                            <a:tabLst/>
                            <a:defRPr/>
                          </a:pPr>
                          <a:r>
                            <a:rPr kumimoji="0" 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Roboto Condensed Light" charset="0"/>
                              <a:cs typeface="Roboto Condensed Light" charset="0"/>
                            </a:rPr>
                            <a:t>Virtual address generated by CPU is divided into two parts</a:t>
                          </a:r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pPr marL="266612" marR="0" lvl="0" indent="-266612" algn="l" defTabSz="91404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800"/>
                            </a:spcBef>
                            <a:spcAft>
                              <a:spcPts val="1200"/>
                            </a:spcAft>
                            <a:buClr>
                              <a:srgbClr val="F3A447"/>
                            </a:buClr>
                            <a:buSzPct val="100000"/>
                            <a:buFont typeface="Wingdings" panose="05000000000000000000" pitchFamily="2" charset="2"/>
                            <a:buChar char="§"/>
                            <a:tabLst/>
                            <a:defRPr/>
                          </a:pPr>
                          <a:endPara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Roboto Condensed Light" charset="0"/>
                            <a:cs typeface="Roboto Condensed Light" charset="0"/>
                          </a:endParaRPr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marL="0" marR="0" lvl="1" indent="0" algn="ctr" defTabSz="91404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619" t="-119048" r="-101587" b="-2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7278" t="-119048" r="-1266" b="-2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044000">
                    <a:tc>
                      <a:txBody>
                        <a:bodyPr/>
                        <a:lstStyle/>
                        <a:p>
                          <a:pPr marL="0" marR="0" lvl="2" indent="0" algn="l" defTabSz="91404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b"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04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Used as an index into a page table which contains the base address of each page in physical memory.</a:t>
                          </a:r>
                        </a:p>
                      </a:txBody>
                      <a:tcPr anchor="b"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04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Combined with base address to define the physical memory address that is sent to the memory unit.</a:t>
                          </a:r>
                        </a:p>
                      </a:txBody>
                      <a:tcPr anchor="b"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그룹 6">
            <a:extLst>
              <a:ext uri="{FF2B5EF4-FFF2-40B4-BE49-F238E27FC236}">
                <a16:creationId xmlns:a16="http://schemas.microsoft.com/office/drawing/2014/main" id="{E0D02ACE-EE3B-9F45-BF6C-1A0A59174160}"/>
              </a:ext>
            </a:extLst>
          </p:cNvPr>
          <p:cNvGrpSpPr/>
          <p:nvPr/>
        </p:nvGrpSpPr>
        <p:grpSpPr>
          <a:xfrm>
            <a:off x="5467243" y="4518034"/>
            <a:ext cx="3024336" cy="1063610"/>
            <a:chOff x="2915816" y="3429000"/>
            <a:chExt cx="3024336" cy="1063610"/>
          </a:xfrm>
        </p:grpSpPr>
        <p:sp>
          <p:nvSpPr>
            <p:cNvPr id="12" name="직사각형 12">
              <a:extLst>
                <a:ext uri="{FF2B5EF4-FFF2-40B4-BE49-F238E27FC236}">
                  <a16:creationId xmlns:a16="http://schemas.microsoft.com/office/drawing/2014/main" id="{01F643E5-9798-B447-B2F3-4B53102023C1}"/>
                </a:ext>
              </a:extLst>
            </p:cNvPr>
            <p:cNvSpPr/>
            <p:nvPr/>
          </p:nvSpPr>
          <p:spPr>
            <a:xfrm>
              <a:off x="2915816" y="3988554"/>
              <a:ext cx="504056" cy="504056"/>
            </a:xfrm>
            <a:prstGeom prst="rect">
              <a:avLst/>
            </a:prstGeom>
            <a:solidFill>
              <a:srgbClr val="A4B592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Va5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3" name="직사각형 13">
              <a:extLst>
                <a:ext uri="{FF2B5EF4-FFF2-40B4-BE49-F238E27FC236}">
                  <a16:creationId xmlns:a16="http://schemas.microsoft.com/office/drawing/2014/main" id="{E019040F-4978-4F46-A295-0CEDE8732DBB}"/>
                </a:ext>
              </a:extLst>
            </p:cNvPr>
            <p:cNvSpPr/>
            <p:nvPr/>
          </p:nvSpPr>
          <p:spPr>
            <a:xfrm>
              <a:off x="3419872" y="3988554"/>
              <a:ext cx="504056" cy="504056"/>
            </a:xfrm>
            <a:prstGeom prst="rect">
              <a:avLst/>
            </a:prstGeom>
            <a:solidFill>
              <a:srgbClr val="A4B592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Va4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4" name="직사각형 14">
              <a:extLst>
                <a:ext uri="{FF2B5EF4-FFF2-40B4-BE49-F238E27FC236}">
                  <a16:creationId xmlns:a16="http://schemas.microsoft.com/office/drawing/2014/main" id="{AAEF5978-141E-DB44-BD56-B514BDDEEF5E}"/>
                </a:ext>
              </a:extLst>
            </p:cNvPr>
            <p:cNvSpPr/>
            <p:nvPr/>
          </p:nvSpPr>
          <p:spPr>
            <a:xfrm>
              <a:off x="3923928" y="3988554"/>
              <a:ext cx="504056" cy="504056"/>
            </a:xfrm>
            <a:prstGeom prst="rect">
              <a:avLst/>
            </a:prstGeom>
            <a:solidFill>
              <a:srgbClr val="F3A446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Va3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5" name="직사각형 15">
              <a:extLst>
                <a:ext uri="{FF2B5EF4-FFF2-40B4-BE49-F238E27FC236}">
                  <a16:creationId xmlns:a16="http://schemas.microsoft.com/office/drawing/2014/main" id="{08BBB49C-7548-8844-9DA9-BE05EB61D9F2}"/>
                </a:ext>
              </a:extLst>
            </p:cNvPr>
            <p:cNvSpPr/>
            <p:nvPr/>
          </p:nvSpPr>
          <p:spPr>
            <a:xfrm>
              <a:off x="4427984" y="3988554"/>
              <a:ext cx="504056" cy="504056"/>
            </a:xfrm>
            <a:prstGeom prst="rect">
              <a:avLst/>
            </a:prstGeom>
            <a:solidFill>
              <a:srgbClr val="F3A446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Va2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6" name="직사각형 16">
              <a:extLst>
                <a:ext uri="{FF2B5EF4-FFF2-40B4-BE49-F238E27FC236}">
                  <a16:creationId xmlns:a16="http://schemas.microsoft.com/office/drawing/2014/main" id="{32CC600F-A1F6-7F45-AE65-024C672AECF0}"/>
                </a:ext>
              </a:extLst>
            </p:cNvPr>
            <p:cNvSpPr/>
            <p:nvPr/>
          </p:nvSpPr>
          <p:spPr>
            <a:xfrm>
              <a:off x="4932040" y="3988554"/>
              <a:ext cx="504056" cy="504056"/>
            </a:xfrm>
            <a:prstGeom prst="rect">
              <a:avLst/>
            </a:prstGeom>
            <a:solidFill>
              <a:srgbClr val="F3A446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7" name="직사각형 17">
              <a:extLst>
                <a:ext uri="{FF2B5EF4-FFF2-40B4-BE49-F238E27FC236}">
                  <a16:creationId xmlns:a16="http://schemas.microsoft.com/office/drawing/2014/main" id="{3E2648EE-7636-724B-AE8C-2308D8FA840F}"/>
                </a:ext>
              </a:extLst>
            </p:cNvPr>
            <p:cNvSpPr/>
            <p:nvPr/>
          </p:nvSpPr>
          <p:spPr>
            <a:xfrm>
              <a:off x="5436096" y="3988554"/>
              <a:ext cx="504056" cy="504056"/>
            </a:xfrm>
            <a:prstGeom prst="rect">
              <a:avLst/>
            </a:prstGeom>
            <a:solidFill>
              <a:srgbClr val="F3A446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18" name="그룹 26">
              <a:extLst>
                <a:ext uri="{FF2B5EF4-FFF2-40B4-BE49-F238E27FC236}">
                  <a16:creationId xmlns:a16="http://schemas.microsoft.com/office/drawing/2014/main" id="{622A3415-C9DC-5C40-941E-B6C1702943C1}"/>
                </a:ext>
              </a:extLst>
            </p:cNvPr>
            <p:cNvGrpSpPr/>
            <p:nvPr/>
          </p:nvGrpSpPr>
          <p:grpSpPr>
            <a:xfrm>
              <a:off x="2915816" y="3754529"/>
              <a:ext cx="936104" cy="162022"/>
              <a:chOff x="1763688" y="3699031"/>
              <a:chExt cx="1008112" cy="162022"/>
            </a:xfrm>
          </p:grpSpPr>
          <p:sp>
            <p:nvSpPr>
              <p:cNvPr id="24" name="왼쪽 대괄호 18">
                <a:extLst>
                  <a:ext uri="{FF2B5EF4-FFF2-40B4-BE49-F238E27FC236}">
                    <a16:creationId xmlns:a16="http://schemas.microsoft.com/office/drawing/2014/main" id="{60EDF67F-9AEE-7A4C-8C06-B7389F881FB1}"/>
                  </a:ext>
                </a:extLst>
              </p:cNvPr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21">
                <a:extLst>
                  <a:ext uri="{FF2B5EF4-FFF2-40B4-BE49-F238E27FC236}">
                    <a16:creationId xmlns:a16="http://schemas.microsoft.com/office/drawing/2014/main" id="{A675162B-0AE8-0F44-A1C5-A3DF2A756ADF}"/>
                  </a:ext>
                </a:extLst>
              </p:cNvPr>
              <p:cNvCxnSpPr>
                <a:stCxn id="24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27">
              <a:extLst>
                <a:ext uri="{FF2B5EF4-FFF2-40B4-BE49-F238E27FC236}">
                  <a16:creationId xmlns:a16="http://schemas.microsoft.com/office/drawing/2014/main" id="{5FE5E395-A515-3644-B0F2-4AB80A79E717}"/>
                </a:ext>
              </a:extLst>
            </p:cNvPr>
            <p:cNvGrpSpPr/>
            <p:nvPr/>
          </p:nvGrpSpPr>
          <p:grpSpPr>
            <a:xfrm>
              <a:off x="3995936" y="3754529"/>
              <a:ext cx="1944216" cy="162023"/>
              <a:chOff x="2771800" y="3700791"/>
              <a:chExt cx="2016224" cy="160263"/>
            </a:xfrm>
          </p:grpSpPr>
          <p:sp>
            <p:nvSpPr>
              <p:cNvPr id="22" name="왼쪽 대괄호 19">
                <a:extLst>
                  <a:ext uri="{FF2B5EF4-FFF2-40B4-BE49-F238E27FC236}">
                    <a16:creationId xmlns:a16="http://schemas.microsoft.com/office/drawing/2014/main" id="{3DC5F7D1-D5E2-0149-A2DB-E494F5D5A44C}"/>
                  </a:ext>
                </a:extLst>
              </p:cNvPr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" name="직선 연결선 24">
                <a:extLst>
                  <a:ext uri="{FF2B5EF4-FFF2-40B4-BE49-F238E27FC236}">
                    <a16:creationId xmlns:a16="http://schemas.microsoft.com/office/drawing/2014/main" id="{FDDF8253-7418-3A4C-B592-AF446F022B37}"/>
                  </a:ext>
                </a:extLst>
              </p:cNvPr>
              <p:cNvCxnSpPr>
                <a:stCxn id="22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2ABFB6-73EE-E948-827C-649F814AE4B6}"/>
                </a:ext>
              </a:extLst>
            </p:cNvPr>
            <p:cNvSpPr txBox="1"/>
            <p:nvPr/>
          </p:nvSpPr>
          <p:spPr>
            <a:xfrm>
              <a:off x="3059832" y="3429000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VPN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7E4FC7-F112-4E4B-B4B7-419265A93A14}"/>
                </a:ext>
              </a:extLst>
            </p:cNvPr>
            <p:cNvSpPr txBox="1"/>
            <p:nvPr/>
          </p:nvSpPr>
          <p:spPr>
            <a:xfrm>
              <a:off x="4644988" y="3429000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84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750" y="1253531"/>
            <a:ext cx="8169275" cy="548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329989" y="3704117"/>
            <a:ext cx="995368" cy="264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2308724" y="3028171"/>
            <a:ext cx="2171713" cy="35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3222172" y="2416020"/>
            <a:ext cx="1631342" cy="35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7828492" y="1233310"/>
            <a:ext cx="1154096" cy="453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856284" y="3336140"/>
            <a:ext cx="1798636" cy="630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/>
          <p:cNvSpPr/>
          <p:nvPr/>
        </p:nvSpPr>
        <p:spPr>
          <a:xfrm>
            <a:off x="1871524" y="2400780"/>
            <a:ext cx="1798636" cy="630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17"/>
          <p:cNvSpPr/>
          <p:nvPr/>
        </p:nvSpPr>
        <p:spPr>
          <a:xfrm>
            <a:off x="5589148" y="3320900"/>
            <a:ext cx="429584" cy="630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4385189" y="2416020"/>
            <a:ext cx="1452567" cy="3076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3334572" y="4316268"/>
            <a:ext cx="1044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6019676" y="1325738"/>
            <a:ext cx="1764000" cy="442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645" y="1279394"/>
            <a:ext cx="8169275" cy="548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77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50" dirty="0"/>
              <a:t>Address Translation Scheme </a:t>
            </a:r>
            <a:endParaRPr lang="en-US" sz="2400" spc="-15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105688" y="1299874"/>
            <a:ext cx="722804" cy="45151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615846"/>
              </p:ext>
            </p:extLst>
          </p:nvPr>
        </p:nvGraphicFramePr>
        <p:xfrm>
          <a:off x="819589" y="2893837"/>
          <a:ext cx="1044000" cy="129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CPU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985681" y="1279394"/>
            <a:ext cx="1116000" cy="4535673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337647"/>
              </p:ext>
            </p:extLst>
          </p:nvPr>
        </p:nvGraphicFramePr>
        <p:xfrm>
          <a:off x="6000354" y="1306261"/>
          <a:ext cx="1829980" cy="45088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9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1785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472">
                <a:tc>
                  <a:txBody>
                    <a:bodyPr/>
                    <a:lstStyle/>
                    <a:p>
                      <a:pPr algn="r"/>
                      <a:r>
                        <a:rPr lang="en-US" sz="2400" b="0" i="0" dirty="0"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f0</a:t>
                      </a:r>
                      <a:r>
                        <a:rPr lang="is-IS" sz="2400" b="0" i="0" baseline="0" dirty="0"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…</a:t>
                      </a:r>
                      <a:r>
                        <a:rPr lang="en-US" sz="2400" b="0" i="0" dirty="0"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000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41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523">
                <a:tc>
                  <a:txBody>
                    <a:bodyPr/>
                    <a:lstStyle/>
                    <a:p>
                      <a:pPr algn="r"/>
                      <a:r>
                        <a:rPr lang="en-US" sz="2400" b="0" i="0" dirty="0"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f1</a:t>
                      </a:r>
                      <a:r>
                        <a:rPr lang="is-IS" sz="2400" b="0" i="0" baseline="0" dirty="0"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…</a:t>
                      </a:r>
                      <a:r>
                        <a:rPr lang="en-US" sz="2400" b="0" i="0" dirty="0"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111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91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3310939" y="4289896"/>
            <a:ext cx="1074249" cy="20848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57776"/>
              </p:ext>
            </p:extLst>
          </p:nvPr>
        </p:nvGraphicFramePr>
        <p:xfrm>
          <a:off x="3318363" y="4289916"/>
          <a:ext cx="1080000" cy="20951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86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574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PFN = 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93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485183"/>
              </p:ext>
            </p:extLst>
          </p:nvPr>
        </p:nvGraphicFramePr>
        <p:xfrm>
          <a:off x="2104819" y="3356670"/>
          <a:ext cx="1133508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6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Myriad Pro Semibold Condensed" charset="0"/>
                          <a:ea typeface="Myriad Pro Semibold Condensed" charset="0"/>
                          <a:cs typeface="Myriad Pro Semibold Condensed" charset="0"/>
                        </a:rPr>
                        <a:t>VPN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Myriad Pro Semibold Condensed" charset="0"/>
                          <a:ea typeface="Myriad Pro Semibold Condensed" charset="0"/>
                          <a:cs typeface="Myriad Pro Semibold Condensed" charset="0"/>
                        </a:rPr>
                        <a:t>d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026064"/>
              </p:ext>
            </p:extLst>
          </p:nvPr>
        </p:nvGraphicFramePr>
        <p:xfrm>
          <a:off x="4448963" y="3367244"/>
          <a:ext cx="1133508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6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Myriad Pro Semibold Condensed" charset="0"/>
                          <a:ea typeface="Myriad Pro Semibold Condensed" charset="0"/>
                          <a:cs typeface="Myriad Pro Semibold Condensed" charset="0"/>
                        </a:rPr>
                        <a:t>PFN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Myriad Pro Semibold Condensed" charset="0"/>
                          <a:ea typeface="Myriad Pro Semibold Condensed" charset="0"/>
                          <a:cs typeface="Myriad Pro Semibold Condensed" charset="0"/>
                        </a:rPr>
                        <a:t>d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C04D46D-A3BC-C84B-8B2D-43413630B14A}"/>
              </a:ext>
            </a:extLst>
          </p:cNvPr>
          <p:cNvSpPr txBox="1"/>
          <p:nvPr/>
        </p:nvSpPr>
        <p:spPr>
          <a:xfrm>
            <a:off x="2584127" y="4647180"/>
            <a:ext cx="45777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VPN</a:t>
            </a:r>
          </a:p>
        </p:txBody>
      </p:sp>
    </p:spTree>
    <p:extLst>
      <p:ext uri="{BB962C8B-B14F-4D97-AF65-F5344CB8AC3E}">
        <p14:creationId xmlns:p14="http://schemas.microsoft.com/office/powerpoint/2010/main" val="19075178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6" grpId="0" animBg="1"/>
      <p:bldP spid="17" grpId="0" animBg="1"/>
      <p:bldP spid="18" grpId="0" animBg="1"/>
      <p:bldP spid="12" grpId="0" animBg="1"/>
      <p:bldP spid="15" grpId="0" animBg="1"/>
      <p:bldP spid="1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Translation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Consider the 64B address space in the simple paging scheme example. </a:t>
                </a:r>
              </a:p>
              <a:p>
                <a:r>
                  <a:rPr lang="en-US" altLang="ko-KR" dirty="0"/>
                  <a:t>Take virtual address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ko-KR" dirty="0"/>
                  <a:t> and let us decompose it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010101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which means</a:t>
                </a:r>
              </a:p>
              <a:p>
                <a:pPr lvl="2"/>
                <a:r>
                  <a:rPr lang="en-US" altLang="ko-KR" dirty="0"/>
                  <a:t>VPN = 1 and</a:t>
                </a:r>
              </a:p>
              <a:p>
                <a:pPr lvl="2"/>
                <a:r>
                  <a:rPr lang="en-US" altLang="ko-KR" dirty="0"/>
                  <a:t>Offset = 5B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4248" t="-1897" r="-4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A1B10B-B80A-4646-944B-32ECC4412E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AF575D-1F5F-C34E-B2F4-30B48B98CC3D}"/>
              </a:ext>
            </a:extLst>
          </p:cNvPr>
          <p:cNvGrpSpPr/>
          <p:nvPr/>
        </p:nvGrpSpPr>
        <p:grpSpPr>
          <a:xfrm>
            <a:off x="5490453" y="1809750"/>
            <a:ext cx="3024336" cy="1117617"/>
            <a:chOff x="4935977" y="4789428"/>
            <a:chExt cx="3024336" cy="1117617"/>
          </a:xfrm>
        </p:grpSpPr>
        <p:sp>
          <p:nvSpPr>
            <p:cNvPr id="88" name="직사각형 87"/>
            <p:cNvSpPr/>
            <p:nvPr/>
          </p:nvSpPr>
          <p:spPr>
            <a:xfrm>
              <a:off x="4935977" y="5402989"/>
              <a:ext cx="504056" cy="504056"/>
            </a:xfrm>
            <a:prstGeom prst="rect">
              <a:avLst/>
            </a:prstGeom>
            <a:solidFill>
              <a:srgbClr val="A4B592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440033" y="5402989"/>
              <a:ext cx="504056" cy="504056"/>
            </a:xfrm>
            <a:prstGeom prst="rect">
              <a:avLst/>
            </a:prstGeom>
            <a:solidFill>
              <a:srgbClr val="A4B592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944089" y="5402989"/>
              <a:ext cx="504056" cy="504056"/>
            </a:xfrm>
            <a:prstGeom prst="rect">
              <a:avLst/>
            </a:prstGeom>
            <a:solidFill>
              <a:srgbClr val="F3A446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6448145" y="5402989"/>
              <a:ext cx="504056" cy="504056"/>
            </a:xfrm>
            <a:prstGeom prst="rect">
              <a:avLst/>
            </a:prstGeom>
            <a:solidFill>
              <a:srgbClr val="F3A446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952201" y="5402989"/>
              <a:ext cx="504056" cy="504056"/>
            </a:xfrm>
            <a:prstGeom prst="rect">
              <a:avLst/>
            </a:prstGeom>
            <a:solidFill>
              <a:srgbClr val="F3A446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7456257" y="5402989"/>
              <a:ext cx="504056" cy="504056"/>
            </a:xfrm>
            <a:prstGeom prst="rect">
              <a:avLst/>
            </a:prstGeom>
            <a:solidFill>
              <a:srgbClr val="F3A446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94" name="그룹 93"/>
            <p:cNvGrpSpPr/>
            <p:nvPr/>
          </p:nvGrpSpPr>
          <p:grpSpPr>
            <a:xfrm>
              <a:off x="4935977" y="5168964"/>
              <a:ext cx="936104" cy="162022"/>
              <a:chOff x="1763688" y="3699031"/>
              <a:chExt cx="1008112" cy="162022"/>
            </a:xfrm>
          </p:grpSpPr>
          <p:sp>
            <p:nvSpPr>
              <p:cNvPr id="95" name="왼쪽 대괄호 94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6" name="직선 연결선 95"/>
              <p:cNvCxnSpPr>
                <a:stCxn id="95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6016097" y="5168964"/>
              <a:ext cx="1944216" cy="162023"/>
              <a:chOff x="2771800" y="3700791"/>
              <a:chExt cx="2016224" cy="160263"/>
            </a:xfrm>
          </p:grpSpPr>
          <p:sp>
            <p:nvSpPr>
              <p:cNvPr id="98" name="왼쪽 대괄호 97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/>
              <p:cNvCxnSpPr>
                <a:stCxn id="98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Box 99"/>
            <p:cNvSpPr txBox="1"/>
            <p:nvPr/>
          </p:nvSpPr>
          <p:spPr>
            <a:xfrm>
              <a:off x="5079993" y="4789428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VPN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665149" y="4789428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28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 91">
            <a:extLst>
              <a:ext uri="{FF2B5EF4-FFF2-40B4-BE49-F238E27FC236}">
                <a16:creationId xmlns:a16="http://schemas.microsoft.com/office/drawing/2014/main" id="{8EBC8F38-E674-4449-AA23-965AF0567C36}"/>
              </a:ext>
            </a:extLst>
          </p:cNvPr>
          <p:cNvSpPr/>
          <p:nvPr/>
        </p:nvSpPr>
        <p:spPr>
          <a:xfrm>
            <a:off x="431800" y="2526193"/>
            <a:ext cx="8280400" cy="3963507"/>
          </a:xfrm>
          <a:custGeom>
            <a:avLst/>
            <a:gdLst>
              <a:gd name="connsiteX0" fmla="*/ 4140200 w 8280400"/>
              <a:gd name="connsiteY0" fmla="*/ 0 h 3963507"/>
              <a:gd name="connsiteX1" fmla="*/ 8280400 w 8280400"/>
              <a:gd name="connsiteY1" fmla="*/ 0 h 3963507"/>
              <a:gd name="connsiteX2" fmla="*/ 8280400 w 8280400"/>
              <a:gd name="connsiteY2" fmla="*/ 3963506 h 3963507"/>
              <a:gd name="connsiteX3" fmla="*/ 4140200 w 8280400"/>
              <a:gd name="connsiteY3" fmla="*/ 3963506 h 3963507"/>
              <a:gd name="connsiteX4" fmla="*/ 4140200 w 8280400"/>
              <a:gd name="connsiteY4" fmla="*/ 3963507 h 3963507"/>
              <a:gd name="connsiteX5" fmla="*/ 0 w 8280400"/>
              <a:gd name="connsiteY5" fmla="*/ 3963507 h 3963507"/>
              <a:gd name="connsiteX6" fmla="*/ 0 w 8280400"/>
              <a:gd name="connsiteY6" fmla="*/ 2101905 h 3963507"/>
              <a:gd name="connsiteX7" fmla="*/ 4140200 w 8280400"/>
              <a:gd name="connsiteY7" fmla="*/ 2101905 h 396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80400" h="3963507">
                <a:moveTo>
                  <a:pt x="4140200" y="0"/>
                </a:moveTo>
                <a:lnTo>
                  <a:pt x="8280400" y="0"/>
                </a:lnTo>
                <a:lnTo>
                  <a:pt x="8280400" y="3963506"/>
                </a:lnTo>
                <a:lnTo>
                  <a:pt x="4140200" y="3963506"/>
                </a:lnTo>
                <a:lnTo>
                  <a:pt x="4140200" y="3963507"/>
                </a:lnTo>
                <a:lnTo>
                  <a:pt x="0" y="3963507"/>
                </a:lnTo>
                <a:lnTo>
                  <a:pt x="0" y="2101905"/>
                </a:lnTo>
                <a:lnTo>
                  <a:pt x="4140200" y="2101905"/>
                </a:lnTo>
                <a:close/>
              </a:path>
            </a:pathLst>
          </a:custGeom>
          <a:solidFill>
            <a:srgbClr val="FAF2D4">
              <a:alpha val="50196"/>
            </a:srgb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6B36DA21-A174-F24A-91BE-C80F67E3192B}"/>
              </a:ext>
            </a:extLst>
          </p:cNvPr>
          <p:cNvSpPr/>
          <p:nvPr/>
        </p:nvSpPr>
        <p:spPr>
          <a:xfrm>
            <a:off x="431800" y="1351966"/>
            <a:ext cx="6468274" cy="3061288"/>
          </a:xfrm>
          <a:custGeom>
            <a:avLst/>
            <a:gdLst>
              <a:gd name="connsiteX0" fmla="*/ 0 w 6468274"/>
              <a:gd name="connsiteY0" fmla="*/ 0 h 3061288"/>
              <a:gd name="connsiteX1" fmla="*/ 6468274 w 6468274"/>
              <a:gd name="connsiteY1" fmla="*/ 0 h 3061288"/>
              <a:gd name="connsiteX2" fmla="*/ 6468274 w 6468274"/>
              <a:gd name="connsiteY2" fmla="*/ 923151 h 3061288"/>
              <a:gd name="connsiteX3" fmla="*/ 3383857 w 6468274"/>
              <a:gd name="connsiteY3" fmla="*/ 923151 h 3061288"/>
              <a:gd name="connsiteX4" fmla="*/ 3383857 w 6468274"/>
              <a:gd name="connsiteY4" fmla="*/ 3061288 h 3061288"/>
              <a:gd name="connsiteX5" fmla="*/ 2 w 6468274"/>
              <a:gd name="connsiteY5" fmla="*/ 3061288 h 3061288"/>
              <a:gd name="connsiteX6" fmla="*/ 2 w 6468274"/>
              <a:gd name="connsiteY6" fmla="*/ 923151 h 3061288"/>
              <a:gd name="connsiteX7" fmla="*/ 0 w 6468274"/>
              <a:gd name="connsiteY7" fmla="*/ 923151 h 306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8274" h="3061288">
                <a:moveTo>
                  <a:pt x="0" y="0"/>
                </a:moveTo>
                <a:lnTo>
                  <a:pt x="6468274" y="0"/>
                </a:lnTo>
                <a:lnTo>
                  <a:pt x="6468274" y="923151"/>
                </a:lnTo>
                <a:lnTo>
                  <a:pt x="3383857" y="923151"/>
                </a:lnTo>
                <a:lnTo>
                  <a:pt x="3383857" y="3061288"/>
                </a:lnTo>
                <a:lnTo>
                  <a:pt x="2" y="3061288"/>
                </a:lnTo>
                <a:lnTo>
                  <a:pt x="2" y="923151"/>
                </a:lnTo>
                <a:lnTo>
                  <a:pt x="0" y="923151"/>
                </a:lnTo>
                <a:close/>
              </a:path>
            </a:pathLst>
          </a:custGeom>
          <a:solidFill>
            <a:srgbClr val="FAF2D4">
              <a:alpha val="50196"/>
            </a:srgb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1800" y="1423914"/>
            <a:ext cx="8280400" cy="88743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This table shows how Virtual Pages map onto Physical Frames </a:t>
            </a:r>
            <a:br>
              <a:rPr lang="en-US" altLang="ko-KR" sz="2000" dirty="0"/>
            </a:br>
            <a:r>
              <a:rPr lang="en-US" altLang="ko-KR" sz="2000" dirty="0"/>
              <a:t>in our simple system: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800" y="620713"/>
            <a:ext cx="8280400" cy="665693"/>
          </a:xfrm>
        </p:spPr>
        <p:txBody>
          <a:bodyPr/>
          <a:lstStyle/>
          <a:p>
            <a:r>
              <a:rPr lang="en-US" altLang="ko-KR" dirty="0"/>
              <a:t>Address Translation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DD22D-9796-2746-95D9-DABA8EA673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3913870" y="2575621"/>
            <a:ext cx="4680520" cy="3979936"/>
            <a:chOff x="1403648" y="1465288"/>
            <a:chExt cx="4680520" cy="3979936"/>
          </a:xfrm>
        </p:grpSpPr>
        <p:sp>
          <p:nvSpPr>
            <p:cNvPr id="46" name="직사각형 45"/>
            <p:cNvSpPr/>
            <p:nvPr/>
          </p:nvSpPr>
          <p:spPr>
            <a:xfrm>
              <a:off x="3059832" y="2078849"/>
              <a:ext cx="504056" cy="504056"/>
            </a:xfrm>
            <a:prstGeom prst="rect">
              <a:avLst/>
            </a:prstGeom>
            <a:solidFill>
              <a:srgbClr val="A4B592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6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563888" y="2078849"/>
              <a:ext cx="504056" cy="504056"/>
            </a:xfrm>
            <a:prstGeom prst="rect">
              <a:avLst/>
            </a:prstGeom>
            <a:solidFill>
              <a:srgbClr val="A4B592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6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67944" y="2078849"/>
              <a:ext cx="504056" cy="504056"/>
            </a:xfrm>
            <a:prstGeom prst="rect">
              <a:avLst/>
            </a:prstGeom>
            <a:solidFill>
              <a:srgbClr val="F3A446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6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572000" y="2078849"/>
              <a:ext cx="504056" cy="504056"/>
            </a:xfrm>
            <a:prstGeom prst="rect">
              <a:avLst/>
            </a:prstGeom>
            <a:solidFill>
              <a:srgbClr val="F3A446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6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76056" y="2078849"/>
              <a:ext cx="504056" cy="504056"/>
            </a:xfrm>
            <a:prstGeom prst="rect">
              <a:avLst/>
            </a:prstGeom>
            <a:solidFill>
              <a:srgbClr val="F3A446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6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580112" y="2078849"/>
              <a:ext cx="504056" cy="504056"/>
            </a:xfrm>
            <a:prstGeom prst="rect">
              <a:avLst/>
            </a:prstGeom>
            <a:solidFill>
              <a:srgbClr val="F3A446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6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3059832" y="1844824"/>
              <a:ext cx="936104" cy="162022"/>
              <a:chOff x="1763688" y="3699031"/>
              <a:chExt cx="1008112" cy="162022"/>
            </a:xfrm>
          </p:grpSpPr>
          <p:sp>
            <p:nvSpPr>
              <p:cNvPr id="85" name="왼쪽 대괄호 84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cxnSp>
            <p:nvCxnSpPr>
              <p:cNvPr id="86" name="직선 연결선 85"/>
              <p:cNvCxnSpPr>
                <a:stCxn id="85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4139952" y="1844824"/>
              <a:ext cx="1944216" cy="162023"/>
              <a:chOff x="2771800" y="3700791"/>
              <a:chExt cx="2016224" cy="160263"/>
            </a:xfrm>
          </p:grpSpPr>
          <p:sp>
            <p:nvSpPr>
              <p:cNvPr id="83" name="왼쪽 대괄호 82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cxnSp>
            <p:nvCxnSpPr>
              <p:cNvPr id="84" name="직선 연결선 83"/>
              <p:cNvCxnSpPr>
                <a:stCxn id="83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3203848" y="1465288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ea typeface="맑은 고딕" panose="020B0503020000020004" pitchFamily="50" charset="-127"/>
                </a:rPr>
                <a:t>VPN</a:t>
              </a:r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9004" y="1465288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ea typeface="맑은 고딕" panose="020B0503020000020004" pitchFamily="50" charset="-127"/>
                </a:rPr>
                <a:t>offset</a:t>
              </a:r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059832" y="4344935"/>
              <a:ext cx="504056" cy="504056"/>
            </a:xfrm>
            <a:prstGeom prst="rect">
              <a:avLst/>
            </a:prstGeom>
            <a:solidFill>
              <a:srgbClr val="D6ECBE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6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563888" y="4344935"/>
              <a:ext cx="504056" cy="504056"/>
            </a:xfrm>
            <a:prstGeom prst="rect">
              <a:avLst/>
            </a:prstGeom>
            <a:solidFill>
              <a:srgbClr val="D6ECBE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6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067944" y="4344935"/>
              <a:ext cx="504056" cy="504056"/>
            </a:xfrm>
            <a:prstGeom prst="rect">
              <a:avLst/>
            </a:prstGeom>
            <a:solidFill>
              <a:srgbClr val="F3A446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6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72000" y="4344935"/>
              <a:ext cx="504056" cy="504056"/>
            </a:xfrm>
            <a:prstGeom prst="rect">
              <a:avLst/>
            </a:prstGeom>
            <a:solidFill>
              <a:srgbClr val="F3A446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6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076056" y="4344935"/>
              <a:ext cx="504056" cy="504056"/>
            </a:xfrm>
            <a:prstGeom prst="rect">
              <a:avLst/>
            </a:prstGeom>
            <a:solidFill>
              <a:srgbClr val="F3A446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6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580112" y="4344935"/>
              <a:ext cx="504056" cy="504056"/>
            </a:xfrm>
            <a:prstGeom prst="rect">
              <a:avLst/>
            </a:prstGeom>
            <a:solidFill>
              <a:srgbClr val="F3A446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6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 rot="10800000">
              <a:off x="2555776" y="4902990"/>
              <a:ext cx="1440160" cy="180518"/>
              <a:chOff x="1763688" y="3699031"/>
              <a:chExt cx="1008112" cy="162022"/>
            </a:xfrm>
          </p:grpSpPr>
          <p:sp>
            <p:nvSpPr>
              <p:cNvPr id="81" name="왼쪽 대괄호 80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cxnSp>
            <p:nvCxnSpPr>
              <p:cNvPr id="82" name="직선 연결선 81"/>
              <p:cNvCxnSpPr>
                <a:stCxn id="81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/>
            <p:cNvGrpSpPr/>
            <p:nvPr/>
          </p:nvGrpSpPr>
          <p:grpSpPr>
            <a:xfrm rot="10800000">
              <a:off x="4139952" y="4902991"/>
              <a:ext cx="1944216" cy="162023"/>
              <a:chOff x="2771800" y="3700791"/>
              <a:chExt cx="2016224" cy="160263"/>
            </a:xfrm>
          </p:grpSpPr>
          <p:sp>
            <p:nvSpPr>
              <p:cNvPr id="79" name="왼쪽 대괄호 78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cxnSp>
            <p:nvCxnSpPr>
              <p:cNvPr id="80" name="직선 연결선 79"/>
              <p:cNvCxnSpPr>
                <a:stCxn id="79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2951821" y="5124915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ea typeface="맑은 고딕" panose="020B0503020000020004" pitchFamily="50" charset="-127"/>
                </a:rPr>
                <a:t>PFN</a:t>
              </a:r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89004" y="5119965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ea typeface="맑은 고딕" panose="020B0503020000020004" pitchFamily="50" charset="-127"/>
                </a:rPr>
                <a:t>offset</a:t>
              </a:r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555776" y="4346443"/>
              <a:ext cx="504056" cy="504056"/>
            </a:xfrm>
            <a:prstGeom prst="rect">
              <a:avLst/>
            </a:prstGeom>
            <a:solidFill>
              <a:srgbClr val="D6ECBE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6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979713" y="2061778"/>
              <a:ext cx="972108" cy="5381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ea typeface="맑은 고딕" panose="020B0503020000020004" pitchFamily="50" charset="-127"/>
                </a:rPr>
                <a:t>Virtual</a:t>
              </a:r>
            </a:p>
            <a:p>
              <a:pPr algn="ctr"/>
              <a:r>
                <a:rPr lang="en-US" altLang="ko-KR" sz="1600" dirty="0">
                  <a:ea typeface="맑은 고딕" panose="020B0503020000020004" pitchFamily="50" charset="-127"/>
                </a:rPr>
                <a:t>Address</a:t>
              </a:r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03648" y="4327864"/>
              <a:ext cx="972108" cy="5381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ea typeface="맑은 고딕" panose="020B0503020000020004" pitchFamily="50" charset="-127"/>
                </a:rPr>
                <a:t>Physical</a:t>
              </a:r>
            </a:p>
            <a:p>
              <a:pPr algn="ctr"/>
              <a:r>
                <a:rPr lang="en-US" altLang="ko-KR" sz="1600" dirty="0">
                  <a:ea typeface="맑은 고딕" panose="020B0503020000020004" pitchFamily="50" charset="-127"/>
                </a:rPr>
                <a:t>Address</a:t>
              </a:r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555777" y="2996952"/>
              <a:ext cx="1440160" cy="936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Address Translation</a:t>
              </a:r>
              <a:endParaRPr lang="ko-KR" altLang="en-US" b="1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cxnSp>
          <p:nvCxnSpPr>
            <p:cNvPr id="70" name="직선 화살표 연결선 69"/>
            <p:cNvCxnSpPr>
              <a:stCxn id="51" idx="2"/>
              <a:endCxn id="61" idx="0"/>
            </p:cNvCxnSpPr>
            <p:nvPr/>
          </p:nvCxnSpPr>
          <p:spPr>
            <a:xfrm>
              <a:off x="5832140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50" idx="2"/>
              <a:endCxn id="60" idx="0"/>
            </p:cNvCxnSpPr>
            <p:nvPr/>
          </p:nvCxnSpPr>
          <p:spPr>
            <a:xfrm>
              <a:off x="5328084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49" idx="2"/>
              <a:endCxn id="59" idx="0"/>
            </p:cNvCxnSpPr>
            <p:nvPr/>
          </p:nvCxnSpPr>
          <p:spPr>
            <a:xfrm>
              <a:off x="4824028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48" idx="2"/>
              <a:endCxn id="58" idx="0"/>
            </p:cNvCxnSpPr>
            <p:nvPr/>
          </p:nvCxnSpPr>
          <p:spPr>
            <a:xfrm>
              <a:off x="4319972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>
              <a:off x="3815916" y="2635529"/>
              <a:ext cx="0" cy="3169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>
              <a:off x="3311860" y="2635529"/>
              <a:ext cx="0" cy="316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>
              <a:off x="2807804" y="3976634"/>
              <a:ext cx="0" cy="3013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>
              <a:off x="3311860" y="3976181"/>
              <a:ext cx="0" cy="316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>
              <a:off x="3815916" y="3975516"/>
              <a:ext cx="0" cy="3169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101E50-8CCD-B844-B711-B5FA249DC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884580"/>
              </p:ext>
            </p:extLst>
          </p:nvPr>
        </p:nvGraphicFramePr>
        <p:xfrm>
          <a:off x="1294653" y="2152961"/>
          <a:ext cx="1472248" cy="1854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74993">
                  <a:extLst>
                    <a:ext uri="{9D8B030D-6E8A-4147-A177-3AD203B41FA5}">
                      <a16:colId xmlns:a16="http://schemas.microsoft.com/office/drawing/2014/main" val="2163004843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3247233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spc="0" dirty="0">
                          <a:latin typeface="Latin Modern Mono Light Cond 10" pitchFamily="49" charset="77"/>
                        </a:rPr>
                        <a:t>VPN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spc="0" dirty="0">
                          <a:latin typeface="Latin Modern Mono Light Cond 10" pitchFamily="49" charset="77"/>
                        </a:rPr>
                        <a:t>PFN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30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Latin Modern Mono Light Cond 10" pitchFamily="49" charset="77"/>
                        </a:rPr>
                        <a:t>0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Latin Modern Mono Light Cond 10" pitchFamily="49" charset="77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Latin Modern Mono Light Cond 10" pitchFamily="49" charset="77"/>
                        </a:rPr>
                        <a:t>1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Latin Modern Mono Light Cond 10" pitchFamily="49" charset="77"/>
                        </a:rPr>
                        <a:t>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41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Latin Modern Mono Light Cond 10" pitchFamily="49" charset="77"/>
                        </a:rPr>
                        <a:t>2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Latin Modern Mono Light Cond 10" pitchFamily="49" charset="77"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02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Latin Modern Mono Light Cond 10" pitchFamily="49" charset="77"/>
                        </a:rPr>
                        <a:t>3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Latin Modern Mono Light Cond 10" pitchFamily="49" charset="77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42704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8" name="내용 개체 틀 2">
                <a:extLst>
                  <a:ext uri="{FF2B5EF4-FFF2-40B4-BE49-F238E27FC236}">
                    <a16:creationId xmlns:a16="http://schemas.microsoft.com/office/drawing/2014/main" id="{57BB4A04-DBDC-B840-B504-FAF5E955BB95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431800" y="4839016"/>
                <a:ext cx="3640148" cy="1650683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66612" indent="-266612" algn="l" defTabSz="914047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spcAft>
                    <a:spcPts val="0"/>
                  </a:spcAft>
                  <a:buClr>
                    <a:schemeClr val="accent2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 lang="en-US" sz="2400" b="0" i="0" kern="1200" spc="0" baseline="0" noProof="0" smtClean="0">
                    <a:solidFill>
                      <a:schemeClr val="tx1"/>
                    </a:solidFill>
                    <a:latin typeface="+mn-lt"/>
                    <a:ea typeface="Roboto Condensed Light" charset="0"/>
                    <a:cs typeface="Roboto Condensed Light" charset="0"/>
                  </a:defRPr>
                </a:lvl1pPr>
                <a:lvl2pPr marL="536397" indent="-269784" algn="l" defTabSz="914047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>
                      <a:lumMod val="65000"/>
                    </a:schemeClr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 lang="en-US" sz="2400" b="0" i="0" kern="1200" spc="0" baseline="0" noProof="0" smtClean="0">
                    <a:solidFill>
                      <a:schemeClr val="tx1"/>
                    </a:solidFill>
                    <a:latin typeface="+mn-lt"/>
                    <a:ea typeface="Roboto Condensed Light" charset="0"/>
                    <a:cs typeface="Roboto Condensed Light" charset="0"/>
                  </a:defRPr>
                </a:lvl2pPr>
                <a:lvl3pPr marL="803275" indent="-266700" algn="l" defTabSz="914047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chemeClr val="bg1">
                      <a:lumMod val="85000"/>
                    </a:schemeClr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 lang="en-US" sz="2000" b="0" i="0" kern="1200" spc="0" baseline="0" noProof="0" smtClean="0">
                    <a:solidFill>
                      <a:schemeClr val="tx1"/>
                    </a:solidFill>
                    <a:latin typeface="+mn-lt"/>
                    <a:ea typeface="Roboto Condensed Light" charset="0"/>
                    <a:cs typeface="Roboto Condensed Light" charset="0"/>
                  </a:defRPr>
                </a:lvl3pPr>
                <a:lvl4pPr marL="1071563" indent="-268288" algn="l" defTabSz="2516807" rtl="0" eaLnBrk="1" latinLnBrk="0" hangingPunct="1">
                  <a:lnSpc>
                    <a:spcPct val="90000"/>
                  </a:lnSpc>
                  <a:spcBef>
                    <a:spcPts val="0"/>
                  </a:spcBef>
                  <a:buClr>
                    <a:schemeClr val="bg1">
                      <a:lumMod val="85000"/>
                    </a:schemeClr>
                  </a:buClr>
                  <a:buSzPct val="75000"/>
                  <a:buFont typeface="Wingdings" pitchFamily="2" charset="2"/>
                  <a:buChar char="§"/>
                  <a:tabLst/>
                  <a:defRPr lang="en-US" sz="2000" b="0" i="0" kern="1200" spc="0" baseline="0" noProof="0" dirty="0">
                    <a:solidFill>
                      <a:schemeClr val="tx1"/>
                    </a:solidFill>
                    <a:latin typeface="+mn-lt"/>
                    <a:ea typeface="Roboto Condensed Light" charset="0"/>
                    <a:cs typeface="Roboto Condensed Light" charset="0"/>
                  </a:defRPr>
                </a:lvl4pPr>
                <a:lvl5pPr marL="357188" indent="-347663" algn="l" defTabSz="914047" rtl="0" eaLnBrk="1" latinLnBrk="0" hangingPunct="1">
                  <a:lnSpc>
                    <a:spcPct val="90000"/>
                  </a:lnSpc>
                  <a:spcBef>
                    <a:spcPts val="0"/>
                  </a:spcBef>
                  <a:buClr>
                    <a:schemeClr val="bg1">
                      <a:lumMod val="50000"/>
                    </a:schemeClr>
                  </a:buClr>
                  <a:buSzPct val="75000"/>
                  <a:buFont typeface="+mj-lt"/>
                  <a:buAutoNum type="arabicPeriod"/>
                  <a:tabLst>
                    <a:tab pos="989013" algn="l"/>
                    <a:tab pos="1349375" algn="l"/>
                    <a:tab pos="1709738" algn="l"/>
                    <a:tab pos="2068513" algn="l"/>
                  </a:tabLst>
                  <a:defRPr lang="en-US" sz="2400" b="0" i="0" kern="1200" spc="0" baseline="0" noProof="0" dirty="0" smtClean="0">
                    <a:solidFill>
                      <a:schemeClr val="tx1"/>
                    </a:solidFill>
                    <a:latin typeface="Latin Modern Mono Light Cond 10" charset="0"/>
                    <a:ea typeface="Latin Modern Mono Light Cond 10" charset="0"/>
                    <a:cs typeface="Latin Modern Mono Light Cond 10" charset="0"/>
                  </a:defRPr>
                </a:lvl5pPr>
                <a:lvl6pPr marL="623888" indent="-357188" algn="l" defTabSz="360000" rtl="0" eaLnBrk="1" latinLnBrk="0" hangingPunct="1">
                  <a:lnSpc>
                    <a:spcPct val="90000"/>
                  </a:lnSpc>
                  <a:spcBef>
                    <a:spcPts val="0"/>
                  </a:spcBef>
                  <a:buClr>
                    <a:schemeClr val="bg1">
                      <a:lumMod val="50000"/>
                    </a:schemeClr>
                  </a:buClr>
                  <a:buSzPct val="75000"/>
                  <a:buFont typeface="+mj-lt"/>
                  <a:buAutoNum type="arabicPeriod"/>
                  <a:tabLst>
                    <a:tab pos="1079500" algn="l"/>
                    <a:tab pos="1439863" algn="l"/>
                    <a:tab pos="1798638" algn="l"/>
                  </a:tabLst>
                  <a:defRPr lang="pt-BR" sz="2400" b="0" i="0" kern="1200" spc="0" baseline="0" noProof="0" dirty="0">
                    <a:solidFill>
                      <a:schemeClr val="tx1"/>
                    </a:solidFill>
                    <a:latin typeface="Latin Modern Mono Light Cond 10" charset="0"/>
                    <a:ea typeface="Latin Modern Mono Light Cond 10" charset="0"/>
                    <a:cs typeface="Latin Modern Mono Light Cond 10" charset="0"/>
                  </a:defRPr>
                </a:lvl6pPr>
                <a:lvl7pPr marL="628650" indent="-360000" algn="l" defTabSz="3600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+mj-lt"/>
                  <a:buAutoNum type="arabicPeriod"/>
                  <a:tabLst>
                    <a:tab pos="990000" algn="l"/>
                    <a:tab pos="1350000" algn="l"/>
                    <a:tab pos="1710000" algn="l"/>
                    <a:tab pos="2070000" algn="l"/>
                  </a:tabLst>
                  <a:defRPr sz="1800" b="0" i="0" kern="1200">
                    <a:solidFill>
                      <a:schemeClr val="tx1"/>
                    </a:solidFill>
                    <a:latin typeface="Cambria" charset="0"/>
                    <a:ea typeface="Cambria" charset="0"/>
                    <a:cs typeface="Cambria" charset="0"/>
                  </a:defRPr>
                </a:lvl7pPr>
                <a:lvl8pPr marL="3427684" indent="-228512" algn="l" defTabSz="91404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705" indent="-228512" algn="l" defTabSz="91404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000" spc="-30" dirty="0"/>
                  <a:t>In this case, virtual address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sz="2000" i="1" spc="-3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ko-KR" sz="2000" i="1" spc="-30">
                            <a:latin typeface="Cambria Math" panose="02040503050406030204" pitchFamily="18" charset="0"/>
                          </a:rPr>
                          <m:t>21</m:t>
                        </m:r>
                      </m:e>
                      <m:sub>
                        <m:r>
                          <a:rPr lang="ar-AE" altLang="ko-KR" sz="2000" i="1" spc="-30">
                            <a:latin typeface="Cambria Math" panose="02040503050406030204" pitchFamily="18" charset="0"/>
                          </a:rPr>
                          <m:t>10 </m:t>
                        </m:r>
                      </m:sub>
                    </m:sSub>
                  </m:oMath>
                </a14:m>
                <a:r>
                  <a:rPr lang="en-US" altLang="ko-KR" sz="2000" spc="-30" dirty="0"/>
                  <a:t> would be mapped onto memory address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sz="2000" i="1" spc="-3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ko-KR" sz="2000" i="1" spc="-30">
                            <a:latin typeface="Cambria Math" panose="02040503050406030204" pitchFamily="18" charset="0"/>
                          </a:rPr>
                          <m:t>117</m:t>
                        </m:r>
                      </m:e>
                      <m:sub>
                        <m:r>
                          <a:rPr lang="ar-AE" altLang="ko-KR" sz="2000" i="1" spc="-3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ar-AE" altLang="ko-KR" sz="2000" spc="-30" dirty="0"/>
                  <a:t> </a:t>
                </a:r>
                <a:r>
                  <a:rPr lang="en-US" altLang="ko-KR" sz="2000" spc="-30" dirty="0"/>
                  <a:t>as shown by the diagram on the right.</a:t>
                </a:r>
              </a:p>
            </p:txBody>
          </p:sp>
        </mc:Choice>
        <mc:Fallback>
          <p:sp>
            <p:nvSpPr>
              <p:cNvPr id="88" name="내용 개체 틀 2">
                <a:extLst>
                  <a:ext uri="{FF2B5EF4-FFF2-40B4-BE49-F238E27FC236}">
                    <a16:creationId xmlns:a16="http://schemas.microsoft.com/office/drawing/2014/main" id="{57BB4A04-DBDC-B840-B504-FAF5E955BB9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1800" y="4839016"/>
                <a:ext cx="3640148" cy="1650683"/>
              </a:xfrm>
              <a:prstGeom prst="rect">
                <a:avLst/>
              </a:prstGeom>
              <a:blipFill>
                <a:blip r:embed="rId2"/>
                <a:stretch>
                  <a:fillRect l="-3819" t="-4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54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3" grpId="0" uiExpand="1" build="p"/>
      <p:bldP spid="8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99659"/>
              </p:ext>
            </p:extLst>
          </p:nvPr>
        </p:nvGraphicFramePr>
        <p:xfrm>
          <a:off x="431800" y="1397820"/>
          <a:ext cx="8256124" cy="5181600"/>
        </p:xfrm>
        <a:graphic>
          <a:graphicData uri="http://schemas.openxmlformats.org/drawingml/2006/table">
            <a:tbl>
              <a:tblPr firstRow="1">
                <a:effectLst/>
                <a:tableStyleId>{D113A9D2-9D6B-4929-AA2D-F23B5EE8CBE7}</a:tableStyleId>
              </a:tblPr>
              <a:tblGrid>
                <a:gridCol w="70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8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8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8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8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84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84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VA</a:t>
                      </a:r>
                      <a:r>
                        <a:rPr lang="en-US" sz="2000" b="0" i="0" baseline="-2500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10</a:t>
                      </a:r>
                      <a:endParaRPr lang="en-US" sz="2000" b="0" i="0" dirty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VA</a:t>
                      </a:r>
                      <a:r>
                        <a:rPr lang="en-US" sz="2000" b="0" i="0" baseline="-2500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4</a:t>
                      </a:r>
                      <a:endParaRPr lang="en-US" sz="2000" b="0" i="0" dirty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Value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Page Table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PA</a:t>
                      </a:r>
                      <a:r>
                        <a:rPr lang="en-US" sz="2000" b="0" i="0" baseline="-2500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4</a:t>
                      </a:r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PA</a:t>
                      </a:r>
                      <a:r>
                        <a:rPr lang="en-US" sz="2000" b="0" i="0" baseline="-2500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10</a:t>
                      </a:r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Value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PA</a:t>
                      </a:r>
                      <a:r>
                        <a:rPr lang="en-US" sz="2000" b="0" i="0" baseline="-2500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4</a:t>
                      </a:r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PA</a:t>
                      </a:r>
                      <a:r>
                        <a:rPr lang="en-US" sz="2000" b="0" i="0" baseline="-2500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10</a:t>
                      </a:r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Value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00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A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5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R>
                      <a:noFill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01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B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6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02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C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3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18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3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03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D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03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3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103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19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10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E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M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20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A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5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11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F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5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N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21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B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6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12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G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6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O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22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13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H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P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23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D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8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20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I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8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9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21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J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9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25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F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10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22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K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10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26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G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11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23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L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11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123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H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12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30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M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12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I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28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13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31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N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13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J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29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32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O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K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30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15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33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P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33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15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L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133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31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5" name="Retângulo 24"/>
          <p:cNvSpPr/>
          <p:nvPr/>
        </p:nvSpPr>
        <p:spPr>
          <a:xfrm>
            <a:off x="4211952" y="954619"/>
            <a:ext cx="4590612" cy="565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2681748" y="954619"/>
            <a:ext cx="6120816" cy="565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268413"/>
            <a:ext cx="9144000" cy="5589587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Paging Example (4B pages, 32B mem)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69" y="1244771"/>
            <a:ext cx="8293100" cy="54229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3138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Free Frame Allocation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063479817"/>
              </p:ext>
            </p:extLst>
          </p:nvPr>
        </p:nvGraphicFramePr>
        <p:xfrm>
          <a:off x="2098159" y="2363573"/>
          <a:ext cx="729733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free-frame </a:t>
                      </a:r>
                      <a:br>
                        <a:rPr lang="en-US" dirty="0"/>
                      </a:br>
                      <a:r>
                        <a:rPr lang="en-US" dirty="0"/>
                        <a:t>list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14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13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18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20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15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Content Placeholder 11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02725683"/>
              </p:ext>
            </p:extLst>
          </p:nvPr>
        </p:nvGraphicFramePr>
        <p:xfrm>
          <a:off x="6229987" y="2321789"/>
          <a:ext cx="115506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free-frame </a:t>
                      </a:r>
                      <a:br>
                        <a:rPr lang="en-US" dirty="0"/>
                      </a:br>
                      <a:r>
                        <a:rPr lang="en-US" dirty="0"/>
                        <a:t>list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15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31799" y="1809750"/>
            <a:ext cx="3960813" cy="4679950"/>
          </a:xfrm>
          <a:solidFill>
            <a:schemeClr val="bg1">
              <a:lumMod val="95000"/>
            </a:schemeClr>
          </a:solidFill>
        </p:spPr>
        <p:txBody>
          <a:bodyPr lIns="72000"/>
          <a:lstStyle/>
          <a:p>
            <a:r>
              <a:rPr lang="en-US" sz="3200" dirty="0">
                <a:latin typeface="Myriad Pro Semibold Condensed" charset="0"/>
                <a:ea typeface="Myriad Pro Semibold Condensed" charset="0"/>
                <a:cs typeface="Myriad Pro Semibold Condensed" charset="0"/>
              </a:rPr>
              <a:t>BEFORE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716200" y="1825502"/>
            <a:ext cx="3996000" cy="4664198"/>
          </a:xfrm>
          <a:solidFill>
            <a:schemeClr val="bg1">
              <a:lumMod val="95000"/>
            </a:schemeClr>
          </a:solidFill>
        </p:spPr>
        <p:txBody>
          <a:bodyPr lIns="72000"/>
          <a:lstStyle/>
          <a:p>
            <a:r>
              <a:rPr lang="en-US" sz="3200" dirty="0">
                <a:latin typeface="Myriad Pro Semibold Condensed" charset="0"/>
                <a:ea typeface="Myriad Pro Semibold Condensed" charset="0"/>
                <a:cs typeface="Myriad Pro Semibold Condensed" charset="0"/>
              </a:rPr>
              <a:t>AFTER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8" name="Content Placeholder 12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451928847"/>
              </p:ext>
            </p:extLst>
          </p:nvPr>
        </p:nvGraphicFramePr>
        <p:xfrm>
          <a:off x="2858133" y="2279831"/>
          <a:ext cx="1357226" cy="4079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7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 marR="127440"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14</a:t>
                      </a:r>
                    </a:p>
                  </a:txBody>
                  <a:tcPr marR="127440"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</a:t>
                      </a:r>
                    </a:p>
                  </a:txBody>
                  <a:tcPr marR="127440"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 marR="127440"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 marR="127440"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18</a:t>
                      </a:r>
                    </a:p>
                  </a:txBody>
                  <a:tcPr marR="127440"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19</a:t>
                      </a:r>
                    </a:p>
                  </a:txBody>
                  <a:tcPr marR="127440"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 marR="127440"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 marR="127440"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2" name="Content Placeholder 12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587098036"/>
              </p:ext>
            </p:extLst>
          </p:nvPr>
        </p:nvGraphicFramePr>
        <p:xfrm>
          <a:off x="7148059" y="2229485"/>
          <a:ext cx="1357226" cy="4079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7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 marR="127440"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page 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14</a:t>
                      </a:r>
                    </a:p>
                  </a:txBody>
                  <a:tcPr marR="127440"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page 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</a:t>
                      </a:r>
                    </a:p>
                  </a:txBody>
                  <a:tcPr marR="127440"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 marR="127440"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 marR="127440"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18</a:t>
                      </a:r>
                    </a:p>
                  </a:txBody>
                  <a:tcPr marR="127440"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page 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19</a:t>
                      </a:r>
                    </a:p>
                  </a:txBody>
                  <a:tcPr marR="127440"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 marR="127440"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page 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 marR="127440"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559123" y="3070225"/>
            <a:ext cx="1080000" cy="2096386"/>
            <a:chOff x="745353" y="3855308"/>
            <a:chExt cx="1080000" cy="2096386"/>
          </a:xfrm>
        </p:grpSpPr>
        <p:sp>
          <p:nvSpPr>
            <p:cNvPr id="2" name="Can 1"/>
            <p:cNvSpPr/>
            <p:nvPr/>
          </p:nvSpPr>
          <p:spPr>
            <a:xfrm>
              <a:off x="745353" y="3855308"/>
              <a:ext cx="1080000" cy="2096386"/>
            </a:xfrm>
            <a:prstGeom prst="can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779231" y="4363555"/>
              <a:ext cx="990977" cy="1481351"/>
              <a:chOff x="762816" y="4363555"/>
              <a:chExt cx="990977" cy="148135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881423" y="4363555"/>
                <a:ext cx="753762" cy="1113364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Myriad Pro Condensed" charset="0"/>
                    <a:ea typeface="Myriad Pro Condensed" charset="0"/>
                    <a:cs typeface="Myriad Pro Condensed" charset="0"/>
                  </a:rPr>
                  <a:t>page 0</a:t>
                </a:r>
                <a:br>
                  <a:rPr lang="en-US">
                    <a:solidFill>
                      <a:schemeClr val="tx1"/>
                    </a:solidFill>
                    <a:latin typeface="Myriad Pro Condensed" charset="0"/>
                    <a:ea typeface="Myriad Pro Condensed" charset="0"/>
                    <a:cs typeface="Myriad Pro Condensed" charset="0"/>
                  </a:rPr>
                </a:br>
                <a:r>
                  <a:rPr lang="en-US">
                    <a:solidFill>
                      <a:schemeClr val="tx1"/>
                    </a:solidFill>
                    <a:latin typeface="Myriad Pro Condensed" charset="0"/>
                    <a:ea typeface="Myriad Pro Condensed" charset="0"/>
                    <a:cs typeface="Myriad Pro Condensed" charset="0"/>
                  </a:rPr>
                  <a:t>page 1</a:t>
                </a:r>
                <a:br>
                  <a:rPr lang="en-US">
                    <a:solidFill>
                      <a:schemeClr val="tx1"/>
                    </a:solidFill>
                    <a:latin typeface="Myriad Pro Condensed" charset="0"/>
                    <a:ea typeface="Myriad Pro Condensed" charset="0"/>
                    <a:cs typeface="Myriad Pro Condensed" charset="0"/>
                  </a:rPr>
                </a:br>
                <a:r>
                  <a:rPr lang="en-US">
                    <a:solidFill>
                      <a:schemeClr val="tx1"/>
                    </a:solidFill>
                    <a:latin typeface="Myriad Pro Condensed" charset="0"/>
                    <a:ea typeface="Myriad Pro Condensed" charset="0"/>
                    <a:cs typeface="Myriad Pro Condensed" charset="0"/>
                  </a:rPr>
                  <a:t>page 2</a:t>
                </a:r>
                <a:br>
                  <a:rPr lang="en-US">
                    <a:solidFill>
                      <a:schemeClr val="tx1"/>
                    </a:solidFill>
                    <a:latin typeface="Myriad Pro Condensed" charset="0"/>
                    <a:ea typeface="Myriad Pro Condensed" charset="0"/>
                    <a:cs typeface="Myriad Pro Condensed" charset="0"/>
                  </a:rPr>
                </a:br>
                <a:r>
                  <a:rPr lang="en-US">
                    <a:solidFill>
                      <a:schemeClr val="tx1"/>
                    </a:solidFill>
                    <a:latin typeface="Myriad Pro Condensed" charset="0"/>
                    <a:ea typeface="Myriad Pro Condensed" charset="0"/>
                    <a:cs typeface="Myriad Pro Condensed" charset="0"/>
                  </a:rPr>
                  <a:t>page 3</a:t>
                </a:r>
                <a:endParaRPr lang="en-US" dirty="0">
                  <a:solidFill>
                    <a:schemeClr val="tx1"/>
                  </a:solidFill>
                  <a:latin typeface="Myriad Pro Condensed" charset="0"/>
                  <a:ea typeface="Myriad Pro Condensed" charset="0"/>
                  <a:cs typeface="Myriad Pro Condensed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62816" y="5475574"/>
                <a:ext cx="990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Myriad Pro Light Condensed" charset="0"/>
                    <a:ea typeface="Myriad Pro Light Condensed" charset="0"/>
                    <a:cs typeface="Myriad Pro Light Condensed" charset="0"/>
                  </a:rPr>
                  <a:t>new process</a:t>
                </a:r>
              </a:p>
            </p:txBody>
          </p:sp>
        </p:grpSp>
      </p:grpSp>
      <p:graphicFrame>
        <p:nvGraphicFramePr>
          <p:cNvPr id="23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668601"/>
              </p:ext>
            </p:extLst>
          </p:nvPr>
        </p:nvGraphicFramePr>
        <p:xfrm>
          <a:off x="6111409" y="3070225"/>
          <a:ext cx="1026477" cy="2001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75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new-process</a:t>
                      </a:r>
                      <a:br>
                        <a:rPr lang="en-US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page table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14</a:t>
                      </a:r>
                    </a:p>
                  </a:txBody>
                  <a:tcPr marL="45720" marR="457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13</a:t>
                      </a:r>
                    </a:p>
                  </a:txBody>
                  <a:tcPr marL="45720" marR="457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18</a:t>
                      </a:r>
                    </a:p>
                  </a:txBody>
                  <a:tcPr marL="45720" marR="457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20</a:t>
                      </a:r>
                    </a:p>
                  </a:txBody>
                  <a:tcPr marL="45720" marR="457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4826399" y="3070225"/>
            <a:ext cx="1080000" cy="2096386"/>
            <a:chOff x="695925" y="3855308"/>
            <a:chExt cx="1080000" cy="2096386"/>
          </a:xfrm>
        </p:grpSpPr>
        <p:sp>
          <p:nvSpPr>
            <p:cNvPr id="28" name="Can 27"/>
            <p:cNvSpPr/>
            <p:nvPr/>
          </p:nvSpPr>
          <p:spPr>
            <a:xfrm>
              <a:off x="695925" y="3855308"/>
              <a:ext cx="1080000" cy="2096386"/>
            </a:xfrm>
            <a:prstGeom prst="can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40437" y="4363555"/>
              <a:ext cx="990977" cy="1481351"/>
              <a:chOff x="724022" y="4363555"/>
              <a:chExt cx="990977" cy="1481351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842629" y="4363555"/>
                <a:ext cx="753762" cy="1113364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Myriad Pro Condensed" charset="0"/>
                    <a:ea typeface="Myriad Pro Condensed" charset="0"/>
                    <a:cs typeface="Myriad Pro Condensed" charset="0"/>
                  </a:rPr>
                  <a:t>page 0</a:t>
                </a:r>
                <a:br>
                  <a:rPr lang="en-US">
                    <a:solidFill>
                      <a:schemeClr val="tx1"/>
                    </a:solidFill>
                    <a:latin typeface="Myriad Pro Condensed" charset="0"/>
                    <a:ea typeface="Myriad Pro Condensed" charset="0"/>
                    <a:cs typeface="Myriad Pro Condensed" charset="0"/>
                  </a:rPr>
                </a:br>
                <a:r>
                  <a:rPr lang="en-US">
                    <a:solidFill>
                      <a:schemeClr val="tx1"/>
                    </a:solidFill>
                    <a:latin typeface="Myriad Pro Condensed" charset="0"/>
                    <a:ea typeface="Myriad Pro Condensed" charset="0"/>
                    <a:cs typeface="Myriad Pro Condensed" charset="0"/>
                  </a:rPr>
                  <a:t>page 1</a:t>
                </a:r>
                <a:br>
                  <a:rPr lang="en-US">
                    <a:solidFill>
                      <a:schemeClr val="tx1"/>
                    </a:solidFill>
                    <a:latin typeface="Myriad Pro Condensed" charset="0"/>
                    <a:ea typeface="Myriad Pro Condensed" charset="0"/>
                    <a:cs typeface="Myriad Pro Condensed" charset="0"/>
                  </a:rPr>
                </a:br>
                <a:r>
                  <a:rPr lang="en-US">
                    <a:solidFill>
                      <a:schemeClr val="tx1"/>
                    </a:solidFill>
                    <a:latin typeface="Myriad Pro Condensed" charset="0"/>
                    <a:ea typeface="Myriad Pro Condensed" charset="0"/>
                    <a:cs typeface="Myriad Pro Condensed" charset="0"/>
                  </a:rPr>
                  <a:t>page 2</a:t>
                </a:r>
                <a:br>
                  <a:rPr lang="en-US">
                    <a:solidFill>
                      <a:schemeClr val="tx1"/>
                    </a:solidFill>
                    <a:latin typeface="Myriad Pro Condensed" charset="0"/>
                    <a:ea typeface="Myriad Pro Condensed" charset="0"/>
                    <a:cs typeface="Myriad Pro Condensed" charset="0"/>
                  </a:rPr>
                </a:br>
                <a:r>
                  <a:rPr lang="en-US">
                    <a:solidFill>
                      <a:schemeClr val="tx1"/>
                    </a:solidFill>
                    <a:latin typeface="Myriad Pro Condensed" charset="0"/>
                    <a:ea typeface="Myriad Pro Condensed" charset="0"/>
                    <a:cs typeface="Myriad Pro Condensed" charset="0"/>
                  </a:rPr>
                  <a:t>page 3</a:t>
                </a:r>
                <a:endParaRPr lang="en-US" dirty="0">
                  <a:solidFill>
                    <a:schemeClr val="tx1"/>
                  </a:solidFill>
                  <a:latin typeface="Myriad Pro Condensed" charset="0"/>
                  <a:ea typeface="Myriad Pro Condensed" charset="0"/>
                  <a:cs typeface="Myriad Pro Condensed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22" y="5475574"/>
                <a:ext cx="990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Myriad Pro Light Condensed" charset="0"/>
                    <a:ea typeface="Myriad Pro Light Condensed" charset="0"/>
                    <a:cs typeface="Myriad Pro Light Condensed" charset="0"/>
                  </a:rPr>
                  <a:t>new process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22877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E3E9-4202-1342-92E1-157564DC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ponder…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7E69E-7962-9347-9FBD-777F4F9F7E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365125" indent="-365125"/>
            <a:r>
              <a:rPr lang="en-US" sz="3600" dirty="0"/>
              <a:t>How big are page tables? </a:t>
            </a:r>
          </a:p>
          <a:p>
            <a:pPr marL="365125" indent="-365125"/>
            <a:r>
              <a:rPr lang="en-US" sz="3600" dirty="0"/>
              <a:t>Where are page tables stored? </a:t>
            </a:r>
          </a:p>
          <a:p>
            <a:pPr marL="365125" indent="-365125"/>
            <a:r>
              <a:rPr lang="en-US" sz="3600" dirty="0"/>
              <a:t>What are the typical contents of a page table?</a:t>
            </a:r>
          </a:p>
          <a:p>
            <a:pPr marL="365125" indent="-365125"/>
            <a:r>
              <a:rPr lang="en-US" sz="3600" dirty="0"/>
              <a:t>Does paging make the system (too) slow?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BD225-0140-6248-8AAC-96A1796EF3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1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Big Are Page Tables?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Page tables can get awfully large, much larger than segment tables or base/bound registers that we have already discussed.</a:t>
                </a:r>
              </a:p>
              <a:p>
                <a:pPr lvl="1"/>
                <a:r>
                  <a:rPr lang="en-US" altLang="ko-KR" dirty="0"/>
                  <a:t>For example, take a 32-bit address space with 4KB pages.</a:t>
                </a:r>
              </a:p>
              <a:p>
                <a:pPr lvl="2"/>
                <a:r>
                  <a:rPr lang="en-US" altLang="ko-KR" dirty="0"/>
                  <a:t>Generating every possible address within a page requires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altLang="ko-KR" dirty="0"/>
                  <a:t> bits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dirty="0"/>
                  <a:t>).</a:t>
                </a:r>
              </a:p>
              <a:p>
                <a:pPr lvl="2"/>
                <a:r>
                  <a:rPr lang="en-US" altLang="ko-KR" dirty="0"/>
                  <a:t>Since there are 32 bits in the address space and we have used 12, there will be 20 bits left, which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altLang="ko-KR" dirty="0"/>
                  <a:t> pages.</a:t>
                </a:r>
              </a:p>
              <a:p>
                <a:pPr lvl="2"/>
                <a:r>
                  <a:rPr lang="en-US" altLang="ko-KR" b="0" dirty="0"/>
                  <a:t>Assuming that each entry in a page table takes 4B, this page table will occupy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And there will be one of these tables for each running process…</a:t>
                </a:r>
              </a:p>
              <a:p>
                <a:pPr lvl="1">
                  <a:spcBef>
                    <a:spcPts val="1800"/>
                  </a:spcBef>
                </a:pPr>
                <a:r>
                  <a:rPr lang="en-US" altLang="ko-KR" dirty="0"/>
                  <a:t>What would be the size of that page table in a 64-bit system?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991" t="-1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239D4-187E-CE4B-980D-7D23AE2746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1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Where Are Page Tables Stored?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Because page tables are so big, they cannot fit into any special on-chip hardware. </a:t>
            </a:r>
          </a:p>
          <a:p>
            <a:r>
              <a:rPr lang="en-US" altLang="ko-KR" dirty="0"/>
              <a:t>Instead, they are kept in the kernel physical memory.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239D4-187E-CE4B-980D-7D23AE2746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4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We have seen that</a:t>
            </a:r>
          </a:p>
          <a:p>
            <a:pPr lvl="1"/>
            <a:r>
              <a:rPr lang="en-US" dirty="0"/>
              <a:t>With fixed partitioning, any program, no matter how small, occupies an entire partition.  </a:t>
            </a:r>
          </a:p>
          <a:p>
            <a:pPr lvl="2"/>
            <a:r>
              <a:rPr lang="en-US" dirty="0"/>
              <a:t>This sort of memory waste is called </a:t>
            </a:r>
            <a:r>
              <a:rPr lang="en-US" dirty="0">
                <a:latin typeface="+mj-lt"/>
              </a:rPr>
              <a:t>internal fragmentation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With variable partitioning, due to the process allocation policy, holes of various sizes may appear and be scattered throughout memory.</a:t>
            </a:r>
          </a:p>
          <a:p>
            <a:pPr lvl="2"/>
            <a:r>
              <a:rPr lang="en-US" dirty="0"/>
              <a:t>This sort of memory waste is called </a:t>
            </a:r>
            <a:r>
              <a:rPr lang="en-US" dirty="0">
                <a:latin typeface="+mj-lt"/>
              </a:rPr>
              <a:t>external fragmentation</a:t>
            </a:r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FE2223-7990-424C-B311-CBFF1713CE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5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In The Page Table?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431799" y="1378813"/>
            <a:ext cx="8280401" cy="3426867"/>
          </a:xfrm>
        </p:spPr>
        <p:txBody>
          <a:bodyPr>
            <a:normAutofit/>
          </a:bodyPr>
          <a:lstStyle/>
          <a:p>
            <a:r>
              <a:rPr lang="en-US" altLang="ko-KR" sz="2200" dirty="0"/>
              <a:t>The page table is just a </a:t>
            </a:r>
            <a:r>
              <a:rPr lang="en-US" altLang="ko-KR" sz="2200" b="1" dirty="0"/>
              <a:t>data structure</a:t>
            </a:r>
            <a:r>
              <a:rPr lang="en-US" altLang="ko-KR" sz="2200" dirty="0"/>
              <a:t> that is used to map a virtual address to a physical address, and in its simplest form is just an array.</a:t>
            </a:r>
          </a:p>
          <a:p>
            <a:r>
              <a:rPr lang="en-US" altLang="ko-KR" sz="2200" spc="-70" dirty="0"/>
              <a:t>The OS </a:t>
            </a:r>
            <a:r>
              <a:rPr lang="en-US" altLang="ko-KR" sz="2200" b="1" spc="-70" dirty="0"/>
              <a:t>indexes</a:t>
            </a:r>
            <a:r>
              <a:rPr lang="en-US" altLang="ko-KR" sz="2200" spc="-70" dirty="0"/>
              <a:t> the PT by VPN to get the Physical Frame Number and some flags, e.g.</a:t>
            </a:r>
          </a:p>
          <a:p>
            <a:pPr lvl="1"/>
            <a:r>
              <a:rPr lang="en-US" altLang="ko-KR" sz="2200" b="1" dirty="0"/>
              <a:t>Valid (V)</a:t>
            </a:r>
            <a:r>
              <a:rPr lang="en-US" altLang="ko-KR" sz="2200" dirty="0"/>
              <a:t>: whether the frame is valid.</a:t>
            </a:r>
          </a:p>
          <a:p>
            <a:pPr lvl="1"/>
            <a:r>
              <a:rPr lang="en-US" altLang="ko-KR" sz="2200" b="1" dirty="0"/>
              <a:t>Read/Write (R/W)</a:t>
            </a:r>
            <a:r>
              <a:rPr lang="en-US" altLang="ko-KR" sz="2200" dirty="0"/>
              <a:t>: </a:t>
            </a:r>
            <a:r>
              <a:rPr lang="en-US" altLang="ko-KR" sz="2200" spc="-60" dirty="0"/>
              <a:t>whether the page can be read from or written to</a:t>
            </a:r>
          </a:p>
          <a:p>
            <a:pPr lvl="1"/>
            <a:r>
              <a:rPr lang="en-US" altLang="ko-KR" sz="2200" b="1" dirty="0"/>
              <a:t>Present (P)</a:t>
            </a:r>
            <a:r>
              <a:rPr lang="en-US" altLang="ko-KR" sz="2200" dirty="0"/>
              <a:t>: whether the page is in physical memory or on disk</a:t>
            </a:r>
          </a:p>
          <a:p>
            <a:pPr lvl="1"/>
            <a:r>
              <a:rPr lang="en-US" altLang="ko-KR" sz="2200" b="1" dirty="0"/>
              <a:t>Dirty (D)</a:t>
            </a:r>
            <a:r>
              <a:rPr lang="en-US" altLang="ko-KR" sz="2200" dirty="0"/>
              <a:t>: whether the page has been modified since it was read</a:t>
            </a:r>
          </a:p>
          <a:p>
            <a:pPr lvl="1"/>
            <a:r>
              <a:rPr lang="en-US" altLang="ko-KR" sz="2200" b="1" dirty="0"/>
              <a:t>Accessed (A): </a:t>
            </a:r>
            <a:r>
              <a:rPr lang="en-US" altLang="ko-KR" sz="2200" dirty="0"/>
              <a:t>whether the page has been accessed</a:t>
            </a:r>
          </a:p>
          <a:p>
            <a:pPr lvl="1"/>
            <a:endParaRPr lang="en-US" altLang="ko-KR" sz="2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69161-4E90-954F-B5BE-CED3FB8A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그룹 30">
            <a:extLst>
              <a:ext uri="{FF2B5EF4-FFF2-40B4-BE49-F238E27FC236}">
                <a16:creationId xmlns:a16="http://schemas.microsoft.com/office/drawing/2014/main" id="{F65EA4BD-9419-1942-80B3-0DC2018545CA}"/>
              </a:ext>
            </a:extLst>
          </p:cNvPr>
          <p:cNvGrpSpPr/>
          <p:nvPr/>
        </p:nvGrpSpPr>
        <p:grpSpPr>
          <a:xfrm>
            <a:off x="1057272" y="4895850"/>
            <a:ext cx="7029456" cy="763136"/>
            <a:chOff x="899592" y="1657752"/>
            <a:chExt cx="7029456" cy="763136"/>
          </a:xfrm>
        </p:grpSpPr>
        <p:graphicFrame>
          <p:nvGraphicFramePr>
            <p:cNvPr id="6" name="내용 개체 틀 11">
              <a:extLst>
                <a:ext uri="{FF2B5EF4-FFF2-40B4-BE49-F238E27FC236}">
                  <a16:creationId xmlns:a16="http://schemas.microsoft.com/office/drawing/2014/main" id="{9D3D4BC9-29E5-DD4F-9028-D2014E78EECC}"/>
                </a:ext>
              </a:extLst>
            </p:cNvPr>
            <p:cNvGraphicFramePr>
              <a:graphicFrameLocks/>
            </p:cNvGraphicFramePr>
            <p:nvPr>
              <p:extLst/>
            </p:nvPr>
          </p:nvGraphicFramePr>
          <p:xfrm>
            <a:off x="899592" y="1657752"/>
            <a:ext cx="7029456" cy="27432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1967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2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3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4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5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6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7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8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9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0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1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2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3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4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5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6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7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8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9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30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31"/>
                      </a:ext>
                    </a:extLst>
                  </a:gridCol>
                </a:tblGrid>
                <a:tr h="216024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7" name="직사각형 18">
              <a:extLst>
                <a:ext uri="{FF2B5EF4-FFF2-40B4-BE49-F238E27FC236}">
                  <a16:creationId xmlns:a16="http://schemas.microsoft.com/office/drawing/2014/main" id="{B5287C4F-0B03-A84A-AC45-ECF6918039D1}"/>
                </a:ext>
              </a:extLst>
            </p:cNvPr>
            <p:cNvSpPr/>
            <p:nvPr/>
          </p:nvSpPr>
          <p:spPr>
            <a:xfrm>
              <a:off x="899592" y="1916832"/>
              <a:ext cx="4392488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Physical Frame Number (PFN)</a:t>
              </a:r>
              <a:endParaRPr lang="ko-KR" altLang="en-US" sz="1600" b="1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8" name="직사각형 19">
              <a:extLst>
                <a:ext uri="{FF2B5EF4-FFF2-40B4-BE49-F238E27FC236}">
                  <a16:creationId xmlns:a16="http://schemas.microsoft.com/office/drawing/2014/main" id="{01894916-F55C-A14B-87A3-DD7BF11A831C}"/>
                </a:ext>
              </a:extLst>
            </p:cNvPr>
            <p:cNvSpPr/>
            <p:nvPr/>
          </p:nvSpPr>
          <p:spPr>
            <a:xfrm>
              <a:off x="5292079" y="1916832"/>
              <a:ext cx="658800" cy="50405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6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9" name="직사각형 20">
              <a:extLst>
                <a:ext uri="{FF2B5EF4-FFF2-40B4-BE49-F238E27FC236}">
                  <a16:creationId xmlns:a16="http://schemas.microsoft.com/office/drawing/2014/main" id="{44A5AFF3-2889-6D4A-8B44-43032E86201D}"/>
                </a:ext>
              </a:extLst>
            </p:cNvPr>
            <p:cNvSpPr/>
            <p:nvPr/>
          </p:nvSpPr>
          <p:spPr>
            <a:xfrm>
              <a:off x="59508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G</a:t>
              </a:r>
              <a:endParaRPr lang="ko-KR" altLang="en-US" sz="14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0" name="직사각형 22">
              <a:extLst>
                <a:ext uri="{FF2B5EF4-FFF2-40B4-BE49-F238E27FC236}">
                  <a16:creationId xmlns:a16="http://schemas.microsoft.com/office/drawing/2014/main" id="{43431168-B3B0-D948-8989-859B64AAA706}"/>
                </a:ext>
              </a:extLst>
            </p:cNvPr>
            <p:cNvSpPr/>
            <p:nvPr/>
          </p:nvSpPr>
          <p:spPr>
            <a:xfrm>
              <a:off x="61704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PAT</a:t>
              </a:r>
              <a:endParaRPr lang="ko-KR" altLang="en-US" sz="14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1" name="직사각형 23">
              <a:extLst>
                <a:ext uri="{FF2B5EF4-FFF2-40B4-BE49-F238E27FC236}">
                  <a16:creationId xmlns:a16="http://schemas.microsoft.com/office/drawing/2014/main" id="{F277EA26-1A8C-BD41-AC50-0B49D3FAD090}"/>
                </a:ext>
              </a:extLst>
            </p:cNvPr>
            <p:cNvSpPr/>
            <p:nvPr/>
          </p:nvSpPr>
          <p:spPr>
            <a:xfrm>
              <a:off x="63900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D</a:t>
              </a:r>
              <a:endParaRPr lang="ko-KR" altLang="en-US" sz="14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2" name="직사각형 24">
              <a:extLst>
                <a:ext uri="{FF2B5EF4-FFF2-40B4-BE49-F238E27FC236}">
                  <a16:creationId xmlns:a16="http://schemas.microsoft.com/office/drawing/2014/main" id="{C1132C0C-43EC-954E-847D-B0B8718BC95D}"/>
                </a:ext>
              </a:extLst>
            </p:cNvPr>
            <p:cNvSpPr/>
            <p:nvPr/>
          </p:nvSpPr>
          <p:spPr>
            <a:xfrm>
              <a:off x="66096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A</a:t>
              </a:r>
              <a:endParaRPr lang="ko-KR" altLang="en-US" sz="14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3" name="직사각형 25">
              <a:extLst>
                <a:ext uri="{FF2B5EF4-FFF2-40B4-BE49-F238E27FC236}">
                  <a16:creationId xmlns:a16="http://schemas.microsoft.com/office/drawing/2014/main" id="{68BF1207-5005-8D41-A2D6-5FB8D7704E00}"/>
                </a:ext>
              </a:extLst>
            </p:cNvPr>
            <p:cNvSpPr/>
            <p:nvPr/>
          </p:nvSpPr>
          <p:spPr>
            <a:xfrm>
              <a:off x="68292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PCD</a:t>
              </a:r>
              <a:endParaRPr lang="ko-KR" altLang="en-US" sz="14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4" name="직사각형 26">
              <a:extLst>
                <a:ext uri="{FF2B5EF4-FFF2-40B4-BE49-F238E27FC236}">
                  <a16:creationId xmlns:a16="http://schemas.microsoft.com/office/drawing/2014/main" id="{34FE3570-5821-CF44-933E-DCFEDCB72531}"/>
                </a:ext>
              </a:extLst>
            </p:cNvPr>
            <p:cNvSpPr/>
            <p:nvPr/>
          </p:nvSpPr>
          <p:spPr>
            <a:xfrm>
              <a:off x="70488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PWT</a:t>
              </a:r>
              <a:endParaRPr lang="ko-KR" altLang="en-US" sz="14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5" name="직사각형 27">
              <a:extLst>
                <a:ext uri="{FF2B5EF4-FFF2-40B4-BE49-F238E27FC236}">
                  <a16:creationId xmlns:a16="http://schemas.microsoft.com/office/drawing/2014/main" id="{0F375A22-7DDC-6347-A2D7-005107299AAB}"/>
                </a:ext>
              </a:extLst>
            </p:cNvPr>
            <p:cNvSpPr/>
            <p:nvPr/>
          </p:nvSpPr>
          <p:spPr>
            <a:xfrm>
              <a:off x="72684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U/S</a:t>
              </a:r>
              <a:endParaRPr lang="ko-KR" altLang="en-US" sz="14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6" name="직사각형 28">
              <a:extLst>
                <a:ext uri="{FF2B5EF4-FFF2-40B4-BE49-F238E27FC236}">
                  <a16:creationId xmlns:a16="http://schemas.microsoft.com/office/drawing/2014/main" id="{1FD3C939-488A-4D45-AF17-92424A7B1B5F}"/>
                </a:ext>
              </a:extLst>
            </p:cNvPr>
            <p:cNvSpPr/>
            <p:nvPr/>
          </p:nvSpPr>
          <p:spPr>
            <a:xfrm>
              <a:off x="74880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R/W</a:t>
              </a:r>
              <a:endParaRPr lang="ko-KR" altLang="en-US" sz="14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7" name="직사각형 29">
              <a:extLst>
                <a:ext uri="{FF2B5EF4-FFF2-40B4-BE49-F238E27FC236}">
                  <a16:creationId xmlns:a16="http://schemas.microsoft.com/office/drawing/2014/main" id="{78823D99-56A0-9141-9551-2733E5C488FE}"/>
                </a:ext>
              </a:extLst>
            </p:cNvPr>
            <p:cNvSpPr/>
            <p:nvPr/>
          </p:nvSpPr>
          <p:spPr>
            <a:xfrm>
              <a:off x="77076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P</a:t>
              </a:r>
              <a:endParaRPr lang="ko-KR" altLang="en-US" sz="14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DDF8E99-BAEF-1046-ACC6-F9E8274BBBE4}"/>
              </a:ext>
            </a:extLst>
          </p:cNvPr>
          <p:cNvSpPr txBox="1"/>
          <p:nvPr/>
        </p:nvSpPr>
        <p:spPr>
          <a:xfrm>
            <a:off x="1872945" y="5774025"/>
            <a:ext cx="5416638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>
                <a:ea typeface="맑은 고딕" pitchFamily="50" charset="-127"/>
              </a:rPr>
              <a:t>Example: An x86 Page Table Entry (PTE)</a:t>
            </a:r>
            <a:endParaRPr lang="ko-KR" altLang="en-US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461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 Is  Also Too Slow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We have seen that in order to translate a virtual address, we need to access the Page Table to get the corresponding Physical Frame Number.</a:t>
            </a:r>
          </a:p>
          <a:p>
            <a:r>
              <a:rPr lang="en-US" altLang="ko-KR" dirty="0"/>
              <a:t>Since the Page Table is stored in memory, this implies that, for every memory reference, paging requires the OS to perform </a:t>
            </a:r>
            <a:r>
              <a:rPr lang="en-US" altLang="ko-KR" b="1" dirty="0"/>
              <a:t>one extra memory reference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An abstract protocol for what happens on each memory reference is shown on the next slide.</a:t>
            </a:r>
            <a:endParaRPr lang="ko-KR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1832A-C34D-0E49-A40B-201230C20A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6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Memory With Paging</a:t>
            </a:r>
            <a:endParaRPr lang="ko-KR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EE748C-72F9-004C-BB2B-B6350C49E2E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31800" y="1394233"/>
            <a:ext cx="8280400" cy="508077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4C155-CC36-9F41-89FE-27BDD5F0F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6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62416" y="1790699"/>
            <a:ext cx="4580600" cy="3064764"/>
            <a:chOff x="1262416" y="1790699"/>
            <a:chExt cx="4580600" cy="3064764"/>
          </a:xfrm>
        </p:grpSpPr>
        <p:sp>
          <p:nvSpPr>
            <p:cNvPr id="4" name="Rectangle 3"/>
            <p:cNvSpPr/>
            <p:nvPr/>
          </p:nvSpPr>
          <p:spPr>
            <a:xfrm>
              <a:off x="1262416" y="1790699"/>
              <a:ext cx="791809" cy="7524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388041" y="2884930"/>
              <a:ext cx="1454975" cy="19705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38920" y="185078"/>
            <a:ext cx="5708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 Condensed" charset="0"/>
                <a:ea typeface="Myriad Pro Condensed" charset="0"/>
                <a:cs typeface="Myriad Pro Condensed" charset="0"/>
              </a:rPr>
              <a:t>Paged Translation (Implementation)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83469" y="3153157"/>
            <a:ext cx="1454975" cy="271272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88041" y="4322164"/>
            <a:ext cx="1454975" cy="271272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 descr="ch8-05_paged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7466" r="-27466"/>
          <a:stretch>
            <a:fillRect/>
          </a:stretch>
        </p:blipFill>
        <p:spPr>
          <a:xfrm>
            <a:off x="-1314685" y="560226"/>
            <a:ext cx="11676120" cy="6421416"/>
          </a:xfrm>
        </p:spPr>
      </p:pic>
    </p:spTree>
    <p:extLst>
      <p:ext uri="{BB962C8B-B14F-4D97-AF65-F5344CB8AC3E}">
        <p14:creationId xmlns:p14="http://schemas.microsoft.com/office/powerpoint/2010/main" val="170639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Paging Example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1800" y="1893726"/>
            <a:ext cx="1666116" cy="4739356"/>
          </a:xfrm>
          <a:prstGeom prst="rect">
            <a:avLst/>
          </a:prstGeom>
          <a:ln>
            <a:noFill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2490776" y="6082291"/>
            <a:ext cx="2345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latin typeface="Arial" pitchFamily="34" charset="0"/>
                <a:cs typeface="Arial" pitchFamily="34" charset="0"/>
              </a:rPr>
              <a:t>Page size = 4B</a:t>
            </a:r>
          </a:p>
          <a:p>
            <a:r>
              <a:rPr lang="pt-BR" sz="1600">
                <a:latin typeface="Arial" pitchFamily="34" charset="0"/>
                <a:cs typeface="Arial" pitchFamily="34" charset="0"/>
              </a:rPr>
              <a:t>Physical memory = 32B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93403" y="3304937"/>
            <a:ext cx="1188109" cy="1916935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31800" y="1767365"/>
            <a:ext cx="1666116" cy="4992079"/>
          </a:xfrm>
          <a:prstGeom prst="rect">
            <a:avLst/>
          </a:prstGeom>
          <a:solidFill>
            <a:srgbClr val="4F81B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7253268" y="1199598"/>
            <a:ext cx="1458932" cy="4825593"/>
            <a:chOff x="7253268" y="1340006"/>
            <a:chExt cx="1458932" cy="4825593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3268" y="1543999"/>
              <a:ext cx="1458932" cy="4621600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16" name="Oval 15"/>
            <p:cNvSpPr/>
            <p:nvPr/>
          </p:nvSpPr>
          <p:spPr>
            <a:xfrm>
              <a:off x="7842286" y="1340006"/>
              <a:ext cx="349234" cy="34923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3" descr="C:\Documents and Settings\arthur.catto\Local Settings\Temporary Internet Files\Content.IE5\8Z1RHK1L\MCj04417350000[1].png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</a:blip>
            <a:srcRect/>
            <a:stretch>
              <a:fillRect/>
            </a:stretch>
          </p:blipFill>
          <p:spPr bwMode="auto">
            <a:xfrm rot="19318658" flipH="1">
              <a:off x="7729630" y="1404701"/>
              <a:ext cx="945940" cy="444855"/>
            </a:xfrm>
            <a:prstGeom prst="rect">
              <a:avLst/>
            </a:prstGeom>
            <a:noFill/>
          </p:spPr>
        </p:pic>
      </p:grpSp>
      <p:grpSp>
        <p:nvGrpSpPr>
          <p:cNvPr id="17" name="Group 16"/>
          <p:cNvGrpSpPr/>
          <p:nvPr/>
        </p:nvGrpSpPr>
        <p:grpSpPr>
          <a:xfrm>
            <a:off x="5763959" y="1455823"/>
            <a:ext cx="1432193" cy="5191444"/>
            <a:chOff x="4976059" y="1047218"/>
            <a:chExt cx="1432193" cy="519144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059" y="1047218"/>
              <a:ext cx="1432193" cy="4992079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14" name="Oval 13"/>
            <p:cNvSpPr/>
            <p:nvPr/>
          </p:nvSpPr>
          <p:spPr>
            <a:xfrm>
              <a:off x="6059018" y="5889428"/>
              <a:ext cx="349234" cy="34923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3" descr="C:\Documents and Settings\arthur.catto\Local Settings\Temporary Internet Files\Content.IE5\8Z1RHK1L\MCj04417350000[1].png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</a:blip>
            <a:srcRect/>
            <a:stretch>
              <a:fillRect/>
            </a:stretch>
          </p:blipFill>
          <p:spPr bwMode="auto">
            <a:xfrm rot="19318658" flipH="1">
              <a:off x="5425682" y="5769070"/>
              <a:ext cx="945940" cy="444855"/>
            </a:xfrm>
            <a:prstGeom prst="rect">
              <a:avLst/>
            </a:prstGeom>
            <a:noFill/>
          </p:spPr>
        </p:pic>
      </p:grpSp>
      <p:sp>
        <p:nvSpPr>
          <p:cNvPr id="20" name="Rectangle 19"/>
          <p:cNvSpPr/>
          <p:nvPr/>
        </p:nvSpPr>
        <p:spPr>
          <a:xfrm>
            <a:off x="3293403" y="3113701"/>
            <a:ext cx="1188109" cy="2262200"/>
          </a:xfrm>
          <a:prstGeom prst="rect">
            <a:avLst/>
          </a:prstGeom>
          <a:gradFill>
            <a:gsLst>
              <a:gs pos="0">
                <a:schemeClr val="accent6">
                  <a:shade val="51000"/>
                  <a:satMod val="130000"/>
                  <a:alpha val="20000"/>
                </a:schemeClr>
              </a:gs>
              <a:gs pos="80000">
                <a:schemeClr val="accent6">
                  <a:shade val="93000"/>
                  <a:satMod val="130000"/>
                  <a:alpha val="20000"/>
                </a:schemeClr>
              </a:gs>
              <a:gs pos="100000">
                <a:schemeClr val="accent6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37423" y="6389447"/>
            <a:ext cx="1787513" cy="343774"/>
          </a:xfrm>
          <a:prstGeom prst="rect">
            <a:avLst/>
          </a:prstGeom>
          <a:ln>
            <a:noFill/>
          </a:ln>
          <a:effectLst/>
        </p:spPr>
      </p:pic>
      <p:sp>
        <p:nvSpPr>
          <p:cNvPr id="19" name="Rectangle 18"/>
          <p:cNvSpPr/>
          <p:nvPr/>
        </p:nvSpPr>
        <p:spPr>
          <a:xfrm>
            <a:off x="5567368" y="1020163"/>
            <a:ext cx="3257568" cy="5739281"/>
          </a:xfrm>
          <a:prstGeom prst="rect">
            <a:avLst/>
          </a:prstGeom>
          <a:gradFill>
            <a:gsLst>
              <a:gs pos="0">
                <a:schemeClr val="accent6">
                  <a:shade val="51000"/>
                  <a:satMod val="130000"/>
                  <a:alpha val="20000"/>
                </a:schemeClr>
              </a:gs>
              <a:gs pos="80000">
                <a:schemeClr val="accent6">
                  <a:shade val="93000"/>
                  <a:satMod val="130000"/>
                  <a:alpha val="20000"/>
                </a:schemeClr>
              </a:gs>
              <a:gs pos="100000">
                <a:schemeClr val="accent6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0911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Ponder…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602291"/>
              </p:ext>
            </p:extLst>
          </p:nvPr>
        </p:nvGraphicFramePr>
        <p:xfrm>
          <a:off x="431800" y="1809750"/>
          <a:ext cx="8280399" cy="388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0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0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3200" b="0" i="0" dirty="0"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With paging, </a:t>
                      </a:r>
                      <a:br>
                        <a:rPr lang="en-US" sz="3200" b="0" i="0" dirty="0"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</a:br>
                      <a:r>
                        <a:rPr lang="en-US" sz="3200" b="0" i="0" dirty="0"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what is</a:t>
                      </a:r>
                      <a:r>
                        <a:rPr lang="en-US" sz="3200" b="0" i="0" baseline="0" dirty="0"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 </a:t>
                      </a:r>
                      <a:r>
                        <a:rPr lang="en-US" sz="3200" b="0" i="0" dirty="0"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saved or  restored on a process context switch?</a:t>
                      </a:r>
                    </a:p>
                  </a:txBody>
                  <a:tcPr marL="137160" marR="137160" marT="137160" marB="137160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80000"/>
                        </a:lnSpc>
                      </a:pPr>
                      <a:r>
                        <a:rPr lang="en-US" sz="3200" b="0" i="0" dirty="0"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What if the page size is very small?</a:t>
                      </a:r>
                    </a:p>
                  </a:txBody>
                  <a:tcPr marL="137160" marR="137160" marT="137160" marB="13716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047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What if the page size is very large?</a:t>
                      </a:r>
                    </a:p>
                  </a:txBody>
                  <a:tcPr marL="137160" marR="137160" marT="137160" marB="13716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2400" dirty="0"/>
                        <a:t>Pointer to page table, size of page table</a:t>
                      </a: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400" dirty="0"/>
                        <a:t>Page table may become too large.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lvl="0"/>
                      <a:r>
                        <a:rPr lang="en-US" sz="2400" dirty="0"/>
                        <a:t>Internal fragmentation, if we don’t need all of the space inside a fixed size chunk.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2400" dirty="0"/>
                        <a:t>Page table itself is in main memory</a:t>
                      </a: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93914" y="4073253"/>
            <a:ext cx="2906486" cy="174488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4073253"/>
            <a:ext cx="2906486" cy="174488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58113" y="4073253"/>
            <a:ext cx="2906486" cy="174488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05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CF566EF-F9BC-894A-96D3-FCB32865AA4F}"/>
              </a:ext>
            </a:extLst>
          </p:cNvPr>
          <p:cNvSpPr/>
          <p:nvPr/>
        </p:nvSpPr>
        <p:spPr>
          <a:xfrm>
            <a:off x="4932362" y="1739044"/>
            <a:ext cx="3779837" cy="4569682"/>
          </a:xfrm>
          <a:prstGeom prst="rect">
            <a:avLst/>
          </a:prstGeom>
          <a:solidFill>
            <a:srgbClr val="FAF2D4">
              <a:alpha val="50196"/>
            </a:srgb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Paging and Copy on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000" dirty="0">
                <a:latin typeface="Myriad Pro Condensed" panose="020B0506030403020204" pitchFamily="34" charset="0"/>
              </a:rPr>
              <a:t>Can we share memory between processes?</a:t>
            </a:r>
          </a:p>
          <a:p>
            <a:pPr lvl="1"/>
            <a:r>
              <a:rPr lang="en-US" sz="2400" dirty="0"/>
              <a:t>Set entries in both page tables to point to same page frames</a:t>
            </a:r>
          </a:p>
          <a:p>
            <a:pPr lvl="1"/>
            <a:r>
              <a:rPr lang="en-US" sz="2400" dirty="0"/>
              <a:t>Need core map of page frames to track which processes are pointing to which page frames (e.g., reference count)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775188" y="1809750"/>
            <a:ext cx="3852862" cy="4679950"/>
          </a:xfrm>
        </p:spPr>
        <p:txBody>
          <a:bodyPr>
            <a:normAutofit/>
          </a:bodyPr>
          <a:lstStyle/>
          <a:p>
            <a:pPr>
              <a:buClr>
                <a:srgbClr val="FDF9E9"/>
              </a:buClr>
            </a:pPr>
            <a:r>
              <a:rPr lang="en-US" sz="3200" dirty="0">
                <a:latin typeface="Myriad Pro Condensed" panose="020B0506030403020204" pitchFamily="34" charset="0"/>
              </a:rPr>
              <a:t>UNIX fork with copy on write</a:t>
            </a:r>
          </a:p>
          <a:p>
            <a:pPr lvl="1"/>
            <a:r>
              <a:rPr lang="en-US" dirty="0"/>
              <a:t>Copy page table of parent into child process</a:t>
            </a:r>
          </a:p>
          <a:p>
            <a:pPr lvl="1"/>
            <a:r>
              <a:rPr lang="en-US" dirty="0"/>
              <a:t>Mark all pages (in new and old page tables) as read-only</a:t>
            </a:r>
          </a:p>
          <a:p>
            <a:pPr lvl="1"/>
            <a:r>
              <a:rPr lang="en-US" dirty="0"/>
              <a:t>Trap into kernel on write (in child or parent)</a:t>
            </a:r>
          </a:p>
          <a:p>
            <a:pPr lvl="1"/>
            <a:r>
              <a:rPr lang="en-US" dirty="0"/>
              <a:t>Copy page</a:t>
            </a:r>
          </a:p>
          <a:p>
            <a:pPr lvl="1"/>
            <a:r>
              <a:rPr lang="en-US" dirty="0"/>
              <a:t>Mark both as writeable</a:t>
            </a:r>
          </a:p>
          <a:p>
            <a:pPr lvl="1"/>
            <a:r>
              <a:rPr lang="en-US" dirty="0"/>
              <a:t>Resume execution</a:t>
            </a:r>
          </a:p>
        </p:txBody>
      </p:sp>
    </p:spTree>
    <p:extLst>
      <p:ext uri="{BB962C8B-B14F-4D97-AF65-F5344CB8AC3E}">
        <p14:creationId xmlns:p14="http://schemas.microsoft.com/office/powerpoint/2010/main" val="204347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build="p" bldLvl="2"/>
      <p:bldP spid="5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On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>
                <a:latin typeface="Myriad Pro Condensed" panose="020B0506030403020204" pitchFamily="34" charset="0"/>
              </a:rPr>
              <a:t>Can I start running a program before its code is in physical memory?</a:t>
            </a:r>
          </a:p>
          <a:p>
            <a:pPr lvl="1"/>
            <a:r>
              <a:rPr lang="en-US" dirty="0"/>
              <a:t>Set all page table entries to invalid</a:t>
            </a:r>
          </a:p>
          <a:p>
            <a:pPr lvl="1"/>
            <a:r>
              <a:rPr lang="en-US" dirty="0"/>
              <a:t>When a page is referenced for first time, kernel trap</a:t>
            </a:r>
          </a:p>
          <a:p>
            <a:pPr lvl="1"/>
            <a:r>
              <a:rPr lang="en-US" dirty="0"/>
              <a:t>Kernel brings page in from disk</a:t>
            </a:r>
          </a:p>
          <a:p>
            <a:pPr lvl="1"/>
            <a:r>
              <a:rPr lang="en-US" dirty="0"/>
              <a:t>Resume execution</a:t>
            </a:r>
          </a:p>
          <a:p>
            <a:pPr lvl="1"/>
            <a:r>
              <a:rPr lang="en-US" dirty="0"/>
              <a:t>Remaining pages can be transferred in the background while program is running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Address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>
                <a:latin typeface="Myriad Pro Condensed" panose="020B0506030403020204" pitchFamily="34" charset="0"/>
              </a:rPr>
              <a:t>I may want many separate dynamic modules</a:t>
            </a:r>
          </a:p>
          <a:p>
            <a:pPr lvl="1"/>
            <a:r>
              <a:rPr lang="en-US" dirty="0"/>
              <a:t>Per-processor heaps</a:t>
            </a:r>
          </a:p>
          <a:p>
            <a:pPr lvl="1"/>
            <a:r>
              <a:rPr lang="en-US" dirty="0"/>
              <a:t>Per-thread stacks</a:t>
            </a:r>
          </a:p>
          <a:p>
            <a:pPr lvl="1"/>
            <a:r>
              <a:rPr lang="en-US" dirty="0"/>
              <a:t>Memory-mapped files</a:t>
            </a:r>
          </a:p>
          <a:p>
            <a:pPr lvl="1"/>
            <a:r>
              <a:rPr lang="en-US" dirty="0"/>
              <a:t>Dynamically linked libraries</a:t>
            </a:r>
          </a:p>
          <a:p>
            <a:pPr marL="0" indent="0">
              <a:buNone/>
            </a:pPr>
            <a:r>
              <a:rPr lang="en-US" sz="4000" dirty="0">
                <a:latin typeface="Myriad Pro Condensed" panose="020B0506030403020204" pitchFamily="34" charset="0"/>
              </a:rPr>
              <a:t>What if virtual address space is large?</a:t>
            </a:r>
          </a:p>
          <a:p>
            <a:pPr lvl="1"/>
            <a:r>
              <a:rPr lang="en-US" dirty="0"/>
              <a:t>32-bits, 4KB pages </a:t>
            </a:r>
            <a:r>
              <a:rPr lang="en-US" dirty="0">
                <a:solidFill>
                  <a:schemeClr val="bg1"/>
                </a:solidFill>
              </a:rPr>
              <a:t>➜ 500K page table entries</a:t>
            </a:r>
          </a:p>
          <a:p>
            <a:pPr lvl="1"/>
            <a:r>
              <a:rPr lang="en-US" dirty="0"/>
              <a:t>64-bits, 4KB pages </a:t>
            </a:r>
            <a:r>
              <a:rPr lang="en-US" dirty="0">
                <a:solidFill>
                  <a:schemeClr val="bg1"/>
                </a:solidFill>
              </a:rPr>
              <a:t>➜ 4 quadrillion page table entries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1861" y="5074424"/>
            <a:ext cx="5933034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marL="4763" lvl="1" defTabSz="914047">
              <a:spcBef>
                <a:spcPts val="600"/>
              </a:spcBef>
              <a:buClr>
                <a:prstClr val="white">
                  <a:lumMod val="65000"/>
                </a:prstClr>
              </a:buClr>
              <a:buSzPct val="100000"/>
            </a:pPr>
            <a:r>
              <a:rPr lang="en-US" sz="2400" dirty="0">
                <a:solidFill>
                  <a:prstClr val="black"/>
                </a:solidFill>
                <a:ea typeface="Roboto Condensed Light" charset="0"/>
                <a:cs typeface="Roboto Condensed Light" charset="0"/>
              </a:rPr>
              <a:t>64-bits, 4KB pages 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ea typeface="Roboto Condensed Light" charset="0"/>
                <a:cs typeface="Roboto Condensed Light" charset="0"/>
              </a:rPr>
              <a:t>➜</a:t>
            </a:r>
            <a:r>
              <a:rPr lang="en-US" sz="2400" dirty="0">
                <a:solidFill>
                  <a:prstClr val="black"/>
                </a:solidFill>
                <a:ea typeface="Roboto Condensed Light" charset="0"/>
                <a:cs typeface="Roboto Condensed Light" charset="0"/>
              </a:rPr>
              <a:t> 4 quadrillion page table entries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1861" y="4628634"/>
            <a:ext cx="5089855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marL="4763" lvl="1"/>
            <a:r>
              <a:rPr lang="en-US" sz="2400" dirty="0"/>
              <a:t>32-bits, 4KB pages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➜</a:t>
            </a:r>
            <a:r>
              <a:rPr lang="en-US" sz="2400" dirty="0"/>
              <a:t> 500K page table entries</a:t>
            </a:r>
          </a:p>
        </p:txBody>
      </p:sp>
    </p:spTree>
    <p:extLst>
      <p:ext uri="{BB962C8B-B14F-4D97-AF65-F5344CB8AC3E}">
        <p14:creationId xmlns:p14="http://schemas.microsoft.com/office/powerpoint/2010/main" val="116724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Noncontiguous allocation</a:t>
            </a:r>
          </a:p>
        </p:txBody>
      </p:sp>
      <p:sp>
        <p:nvSpPr>
          <p:cNvPr id="73731" name="Rectangle 1027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One way to fight external fragmentation is to make the physical address space of a process noncontiguous.</a:t>
            </a:r>
          </a:p>
          <a:p>
            <a:pPr lvl="1"/>
            <a:r>
              <a:rPr lang="en-US" dirty="0"/>
              <a:t>The idea is to make all the available physical memory accessible to any running process.</a:t>
            </a:r>
          </a:p>
          <a:p>
            <a:r>
              <a:rPr lang="en-US" dirty="0"/>
              <a:t>We have already studied segmentation, an early noncontiguous allocation concept, which reminds us of the pros and cons of variable partitioning. </a:t>
            </a:r>
          </a:p>
          <a:p>
            <a:r>
              <a:rPr lang="en-US" dirty="0"/>
              <a:t>Paging is another early noncontiguous allocation concept, which takes a different approach.</a:t>
            </a:r>
          </a:p>
          <a:p>
            <a:pPr lvl="1"/>
            <a:r>
              <a:rPr lang="en-US" dirty="0"/>
              <a:t>It was designed at the University of Manchester and implemented in the Atlas Computer, which was commissioned in 1962.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2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Paging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731" name="Rectangle 1027"/>
              <p:cNvSpPr>
                <a:spLocks noGrp="1" noChangeArrowheads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idea is to use fixed-sized units instead of variable-sized logical segments.</a:t>
                </a:r>
              </a:p>
              <a:p>
                <a:r>
                  <a:rPr lang="en-US" dirty="0"/>
                  <a:t>Split virtual memory into blocks of the same size (</a:t>
                </a:r>
                <a:r>
                  <a:rPr lang="en-US" dirty="0">
                    <a:solidFill>
                      <a:srgbClr val="0000FF"/>
                    </a:solidFill>
                    <a:latin typeface="+mj-lt"/>
                    <a:ea typeface="Myriad Pro Semibold SemiCondensed" charset="0"/>
                    <a:cs typeface="Myriad Pro Semibold SemiCondensed" charset="0"/>
                  </a:rPr>
                  <a:t>pages</a:t>
                </a:r>
                <a:r>
                  <a:rPr lang="en-US" dirty="0"/>
                  <a:t>).</a:t>
                </a:r>
              </a:p>
              <a:p>
                <a:r>
                  <a:rPr lang="en-US" dirty="0"/>
                  <a:t>Split physical memory into fixed-sized blocks (</a:t>
                </a:r>
                <a:r>
                  <a:rPr lang="en-US" dirty="0">
                    <a:solidFill>
                      <a:srgbClr val="0000FF"/>
                    </a:solidFill>
                    <a:latin typeface="+mj-lt"/>
                    <a:ea typeface="Myriad Pro Semibold SemiCondensed" charset="0"/>
                    <a:cs typeface="Myriad Pro Semibold SemiCondensed" charset="0"/>
                  </a:rPr>
                  <a:t>frames</a:t>
                </a:r>
                <a:r>
                  <a:rPr lang="en-US" dirty="0"/>
                  <a:t>).</a:t>
                </a:r>
              </a:p>
              <a:p>
                <a:pPr lvl="1"/>
                <a:r>
                  <a:rPr lang="en-US" spc="-20" dirty="0"/>
                  <a:t>Frame size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pc="-2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pc="-2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pt-BR" spc="-20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pc="-20" dirty="0"/>
                  <a:t> bytes (today usually </a:t>
                </a:r>
                <a14:m>
                  <m:oMath xmlns:m="http://schemas.openxmlformats.org/officeDocument/2006/math">
                    <m:r>
                      <a:rPr lang="pt-BR" spc="-20" smtClean="0">
                        <a:latin typeface="Cambria Math"/>
                      </a:rPr>
                      <m:t>9≤</m:t>
                    </m:r>
                    <m:r>
                      <a:rPr lang="pt-BR" spc="-20" smtClean="0">
                        <a:latin typeface="Cambria Math"/>
                      </a:rPr>
                      <m:t>𝑥</m:t>
                    </m:r>
                    <m:r>
                      <a:rPr lang="pt-BR" spc="-20" smtClean="0">
                        <a:latin typeface="Cambria Math"/>
                      </a:rPr>
                      <m:t>≤13</m:t>
                    </m:r>
                  </m:oMath>
                </a14:m>
                <a:r>
                  <a:rPr lang="en-US" spc="-20" dirty="0"/>
                  <a:t> but it can be as high as </a:t>
                </a:r>
                <a:r>
                  <a:rPr lang="en-US" spc="-20" dirty="0">
                    <a:latin typeface="Cambria Math"/>
                  </a:rPr>
                  <a:t>31</a:t>
                </a:r>
                <a:r>
                  <a:rPr lang="en-US" spc="-20" dirty="0"/>
                  <a:t>).</a:t>
                </a:r>
              </a:p>
              <a:p>
                <a:r>
                  <a:rPr lang="en-US" dirty="0"/>
                  <a:t>Keep track of all free frames.</a:t>
                </a:r>
              </a:p>
              <a:p>
                <a:r>
                  <a:rPr lang="en-US" dirty="0"/>
                  <a:t>To run a program with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pages, load it into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free frames.</a:t>
                </a:r>
              </a:p>
              <a:p>
                <a:r>
                  <a:rPr lang="en-US" spc="-50" dirty="0"/>
                  <a:t>Set up a </a:t>
                </a:r>
                <a:r>
                  <a:rPr lang="en-US" dirty="0">
                    <a:solidFill>
                      <a:srgbClr val="0000FF"/>
                    </a:solidFill>
                    <a:latin typeface="+mj-lt"/>
                    <a:ea typeface="Myriad Pro Semibold SemiCondensed" charset="0"/>
                    <a:cs typeface="Myriad Pro Semibold SemiCondensed" charset="0"/>
                  </a:rPr>
                  <a:t>page table </a:t>
                </a:r>
                <a:r>
                  <a:rPr lang="en-US" spc="-50" dirty="0"/>
                  <a:t>to map virtual pages to the associated physical frames.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3731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991" t="-1737" r="-2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5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7FA5-C19C-0A47-93FF-7BA99D5D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ponder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3B78-74E4-9A47-921E-FB57B6762DC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How can we virtualize memory with pages, so as to avoid the problems of segmentation? </a:t>
            </a:r>
          </a:p>
          <a:p>
            <a:r>
              <a:rPr lang="en-US" dirty="0"/>
              <a:t>What are the basic techniques?</a:t>
            </a:r>
          </a:p>
          <a:p>
            <a:r>
              <a:rPr lang="en-US" dirty="0"/>
              <a:t> How do we make those techniques work well, with minimal space and time overheads?</a:t>
            </a:r>
          </a:p>
          <a:p>
            <a:r>
              <a:rPr lang="en-US" dirty="0"/>
              <a:t>Is this strategy prone to</a:t>
            </a:r>
            <a:r>
              <a:rPr lang="mr-IN" dirty="0"/>
              <a:t>…</a:t>
            </a:r>
            <a:r>
              <a:rPr lang="pt-BR" dirty="0"/>
              <a:t> </a:t>
            </a:r>
            <a:endParaRPr lang="en-US" dirty="0"/>
          </a:p>
          <a:p>
            <a:pPr lvl="1"/>
            <a:r>
              <a:rPr lang="en-US" dirty="0"/>
              <a:t>Internal fragmentation? Why?</a:t>
            </a:r>
          </a:p>
          <a:p>
            <a:pPr lvl="1"/>
            <a:r>
              <a:rPr lang="en-US" dirty="0"/>
              <a:t>External fragmentation? Why?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8ADB93-B827-9240-BEFB-8292A9D079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8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Advantages Of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Flexibility</a:t>
            </a:r>
          </a:p>
          <a:p>
            <a:pPr lvl="1"/>
            <a:r>
              <a:rPr lang="en-US" altLang="ko-KR" dirty="0"/>
              <a:t>It supports the abstraction of an address space effectively.</a:t>
            </a:r>
            <a:endParaRPr lang="ko-KR" altLang="en-US" dirty="0"/>
          </a:p>
          <a:p>
            <a:pPr lvl="2"/>
            <a:r>
              <a:rPr lang="en-US" altLang="ko-KR" dirty="0"/>
              <a:t>E.g. there will be no assumptions about how heap and stack grow and are used.</a:t>
            </a:r>
          </a:p>
          <a:p>
            <a:r>
              <a:rPr lang="en-US" altLang="ko-KR" dirty="0">
                <a:latin typeface="+mj-lt"/>
              </a:rPr>
              <a:t>Simplicity</a:t>
            </a:r>
          </a:p>
          <a:p>
            <a:pPr lvl="1"/>
            <a:r>
              <a:rPr lang="en-US" altLang="ko-KR" dirty="0"/>
              <a:t>Managing the page table requires only two hardware registers</a:t>
            </a:r>
          </a:p>
          <a:p>
            <a:pPr lvl="2"/>
            <a:r>
              <a:rPr lang="en-US" dirty="0"/>
              <a:t>Page-table base register (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PTBR</a:t>
            </a:r>
            <a:r>
              <a:rPr lang="en-US" dirty="0"/>
              <a:t>) points to page table.</a:t>
            </a:r>
          </a:p>
          <a:p>
            <a:pPr lvl="2"/>
            <a:r>
              <a:rPr lang="en-US" dirty="0"/>
              <a:t>Page-table length register (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PTLR</a:t>
            </a:r>
            <a:r>
              <a:rPr lang="en-US" dirty="0"/>
              <a:t>) indicates the size of the page table.</a:t>
            </a:r>
          </a:p>
          <a:p>
            <a:pPr lvl="1"/>
            <a:r>
              <a:rPr lang="en-US" altLang="ko-KR" dirty="0"/>
              <a:t>It is easy to manage the free-space.</a:t>
            </a:r>
          </a:p>
          <a:p>
            <a:pPr lvl="2"/>
            <a:r>
              <a:rPr lang="en-US" altLang="ko-KR" dirty="0"/>
              <a:t>The pages in the address space and the frames in the physical memory are the same size.</a:t>
            </a:r>
          </a:p>
          <a:p>
            <a:pPr lvl="2"/>
            <a:r>
              <a:rPr lang="en-US" altLang="ko-KR" dirty="0"/>
              <a:t>It is easy to allocate and keep a free list, e.g. b</a:t>
            </a:r>
            <a:r>
              <a:rPr lang="en-US" dirty="0"/>
              <a:t>y using a bitmap like 0011111100000001100, where each bit represents one physical page frame.</a:t>
            </a:r>
          </a:p>
          <a:p>
            <a:pPr lvl="3"/>
            <a:endParaRPr lang="en-US" altLang="ko-KR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0C22FC2-8117-C54C-9503-427A1F383E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Simple Paging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431799" y="1378813"/>
            <a:ext cx="4140201" cy="5110887"/>
          </a:xfrm>
        </p:spPr>
        <p:txBody>
          <a:bodyPr/>
          <a:lstStyle/>
          <a:p>
            <a:r>
              <a:rPr lang="en-US" altLang="ko-KR" dirty="0"/>
              <a:t>Consider</a:t>
            </a:r>
          </a:p>
          <a:p>
            <a:pPr lvl="1"/>
            <a:r>
              <a:rPr lang="en-US" altLang="ko-KR" dirty="0"/>
              <a:t>A tiny 64B address space with four 16B pages</a:t>
            </a:r>
          </a:p>
          <a:p>
            <a:pPr lvl="1"/>
            <a:r>
              <a:rPr lang="en-US" altLang="ko-KR" dirty="0"/>
              <a:t>A small 128B physical memory with eight 16B page frames.</a:t>
            </a:r>
            <a:endParaRPr lang="ko-KR" alt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0FD10B9-F76A-B14A-B5AC-C8B6B6C0CF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859023" y="4069847"/>
            <a:ext cx="3748180" cy="2340290"/>
            <a:chOff x="2294211" y="3207007"/>
            <a:chExt cx="3791832" cy="2340290"/>
          </a:xfrm>
        </p:grpSpPr>
        <p:sp>
          <p:nvSpPr>
            <p:cNvPr id="6" name="직사각형 5"/>
            <p:cNvSpPr/>
            <p:nvPr/>
          </p:nvSpPr>
          <p:spPr>
            <a:xfrm>
              <a:off x="2726259" y="3367162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26259" y="3799210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26259" y="4227458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26259" y="4659506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66219" y="3207007"/>
              <a:ext cx="36004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94211" y="3600480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94211" y="4067303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94211" y="4499351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48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94211" y="4931399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1043" y="3357219"/>
              <a:ext cx="1715000" cy="4977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0)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04373" y="3855079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1)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93697" y="4283326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2)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04373" y="4715374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3)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82219" y="5226988"/>
              <a:ext cx="300182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 Simple 64B Address Space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391395" y="1873633"/>
            <a:ext cx="4531929" cy="4536504"/>
            <a:chOff x="2024895" y="1733326"/>
            <a:chExt cx="4896544" cy="4536504"/>
          </a:xfrm>
        </p:grpSpPr>
        <p:sp>
          <p:nvSpPr>
            <p:cNvPr id="49" name="TextBox 48"/>
            <p:cNvSpPr txBox="1"/>
            <p:nvPr/>
          </p:nvSpPr>
          <p:spPr>
            <a:xfrm>
              <a:off x="2746987" y="1733326"/>
              <a:ext cx="602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13522" y="221763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411957" y="1887700"/>
              <a:ext cx="1456785" cy="4988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reserved for OS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411957" y="289063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411957" y="238657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411957" y="3389510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411957" y="388838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411957" y="439244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24895" y="5962053"/>
              <a:ext cx="48965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The Address Space Placed In Physical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411956" y="4891320"/>
              <a:ext cx="1455993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411957" y="5395376"/>
              <a:ext cx="1456784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13522" y="272011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13523" y="325101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13521" y="374988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713525" y="425394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13525" y="475282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96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713522" y="5260138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112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13521" y="5724544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903546" y="1838483"/>
              <a:ext cx="1685014" cy="5176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frame 0 of                           physical memory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960116" y="2478450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frame 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60116" y="2979915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frame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960116" y="3478792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frame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960116" y="398025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frame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960116" y="4481726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frame 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960116" y="4983193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frame 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60116" y="548724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frame 7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236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14828" y="1106917"/>
            <a:ext cx="2411412" cy="535131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1448" y="1615456"/>
            <a:ext cx="5327668" cy="433388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CaixaDeTexto 1"/>
          <p:cNvSpPr txBox="1"/>
          <p:nvPr/>
        </p:nvSpPr>
        <p:spPr>
          <a:xfrm>
            <a:off x="5554160" y="885505"/>
            <a:ext cx="966931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5000"/>
              </a:lnSpc>
            </a:pPr>
            <a:r>
              <a:rPr lang="pt-BR">
                <a:latin typeface="Arial" pitchFamily="34" charset="0"/>
                <a:cs typeface="Arial" pitchFamily="34" charset="0"/>
              </a:rPr>
              <a:t>frame</a:t>
            </a:r>
            <a:br>
              <a:rPr lang="pt-BR">
                <a:latin typeface="Arial" pitchFamily="34" charset="0"/>
                <a:cs typeface="Arial" pitchFamily="34" charset="0"/>
              </a:rPr>
            </a:br>
            <a:r>
              <a:rPr lang="pt-BR" err="1">
                <a:latin typeface="Arial" pitchFamily="34" charset="0"/>
                <a:cs typeface="Arial" pitchFamily="34" charset="0"/>
              </a:rPr>
              <a:t>number</a:t>
            </a:r>
            <a:endParaRPr lang="pt-BR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643780" y="5679300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err="1">
                <a:latin typeface="Arial" pitchFamily="34" charset="0"/>
                <a:cs typeface="Arial" pitchFamily="34" charset="0"/>
              </a:rPr>
              <a:t>physical</a:t>
            </a:r>
            <a:br>
              <a:rPr lang="pt-BR">
                <a:latin typeface="Arial" pitchFamily="34" charset="0"/>
                <a:cs typeface="Arial" pitchFamily="34" charset="0"/>
              </a:rPr>
            </a:br>
            <a:r>
              <a:rPr lang="pt-BR" err="1">
                <a:latin typeface="Arial" pitchFamily="34" charset="0"/>
                <a:cs typeface="Arial" pitchFamily="34" charset="0"/>
              </a:rPr>
              <a:t>memory</a:t>
            </a:r>
            <a:endParaRPr lang="pt-BR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221820" y="2528880"/>
            <a:ext cx="966931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5000"/>
              </a:lnSpc>
            </a:pPr>
            <a:r>
              <a:rPr lang="pt-BR" err="1">
                <a:latin typeface="Arial" pitchFamily="34" charset="0"/>
                <a:cs typeface="Arial" pitchFamily="34" charset="0"/>
              </a:rPr>
              <a:t>page</a:t>
            </a:r>
            <a:br>
              <a:rPr lang="pt-BR">
                <a:latin typeface="Arial" pitchFamily="34" charset="0"/>
                <a:cs typeface="Arial" pitchFamily="34" charset="0"/>
              </a:rPr>
            </a:br>
            <a:r>
              <a:rPr lang="pt-BR" err="1">
                <a:latin typeface="Arial" pitchFamily="34" charset="0"/>
                <a:cs typeface="Arial" pitchFamily="34" charset="0"/>
              </a:rPr>
              <a:t>number</a:t>
            </a:r>
            <a:endParaRPr lang="pt-BR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041796" y="885505"/>
            <a:ext cx="2340312" cy="5572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606114" y="916678"/>
            <a:ext cx="3081541" cy="5572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8625" y="840215"/>
            <a:ext cx="8285163" cy="5638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768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 Simple Paging System </a:t>
            </a:r>
            <a:endParaRPr lang="en-US" sz="24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DF993E3-C473-3445-B84F-31F89E7F02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999715"/>
              </p:ext>
            </p:extLst>
          </p:nvPr>
        </p:nvGraphicFramePr>
        <p:xfrm>
          <a:off x="795291" y="2464027"/>
          <a:ext cx="1268385" cy="2768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24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page 0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24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page 1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24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page 2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24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page 3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886579"/>
              </p:ext>
            </p:extLst>
          </p:nvPr>
        </p:nvGraphicFramePr>
        <p:xfrm>
          <a:off x="4115735" y="3081418"/>
          <a:ext cx="522366" cy="1556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917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17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17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17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563965"/>
              </p:ext>
            </p:extLst>
          </p:nvPr>
        </p:nvGraphicFramePr>
        <p:xfrm>
          <a:off x="6465739" y="1199698"/>
          <a:ext cx="1188000" cy="52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250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bg1"/>
                        </a:solidFill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50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bg1"/>
                        </a:solidFill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5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page 3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5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page 0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250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bg1"/>
                        </a:solidFill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5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page 2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250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bg1"/>
                        </a:solidFill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25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page 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4655" y="5233011"/>
            <a:ext cx="101822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>
            <a:spAutoFit/>
          </a:bodyPr>
          <a:lstStyle/>
          <a:p>
            <a:pPr algn="ctr"/>
            <a:r>
              <a:rPr lang="en-US">
                <a:latin typeface="Helvetica" charset="0"/>
                <a:ea typeface="Helvetica" charset="0"/>
                <a:cs typeface="Helvetica" charset="0"/>
              </a:rPr>
              <a:t>virtual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0170763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09923" y="2378075"/>
            <a:ext cx="2806702" cy="3336924"/>
            <a:chOff x="3209923" y="2378075"/>
            <a:chExt cx="2806702" cy="3336924"/>
          </a:xfrm>
        </p:grpSpPr>
        <p:sp>
          <p:nvSpPr>
            <p:cNvPr id="3" name="Rectangle 2"/>
            <p:cNvSpPr/>
            <p:nvPr/>
          </p:nvSpPr>
          <p:spPr>
            <a:xfrm>
              <a:off x="3209925" y="2997200"/>
              <a:ext cx="523875" cy="4127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209925" y="3409950"/>
              <a:ext cx="523875" cy="4127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9924" y="3822700"/>
              <a:ext cx="523875" cy="6032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9923" y="4889499"/>
              <a:ext cx="523875" cy="4095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492750" y="2378075"/>
              <a:ext cx="523875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92748" y="2794000"/>
              <a:ext cx="523875" cy="203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92745" y="4673600"/>
              <a:ext cx="523875" cy="20637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92747" y="5508625"/>
              <a:ext cx="523875" cy="20637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92749" y="3213100"/>
              <a:ext cx="523875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92748" y="3629025"/>
              <a:ext cx="523875" cy="203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92746" y="5092700"/>
              <a:ext cx="523875" cy="20637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92744" y="3419475"/>
              <a:ext cx="523875" cy="20637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92744" y="2997200"/>
              <a:ext cx="523875" cy="20637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Paged Translation (Abstract)</a:t>
            </a:r>
          </a:p>
        </p:txBody>
      </p:sp>
      <p:pic>
        <p:nvPicPr>
          <p:cNvPr id="6" name="Content Placeholder 5" descr="ch8-06_pagedSegment.pdf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110" r="21408"/>
          <a:stretch/>
        </p:blipFill>
        <p:spPr>
          <a:xfrm>
            <a:off x="2235200" y="1316832"/>
            <a:ext cx="4684889" cy="5546005"/>
          </a:xfrm>
        </p:spPr>
      </p:pic>
    </p:spTree>
    <p:extLst>
      <p:ext uri="{BB962C8B-B14F-4D97-AF65-F5344CB8AC3E}">
        <p14:creationId xmlns:p14="http://schemas.microsoft.com/office/powerpoint/2010/main" val="81350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C504-2018s2-v05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yriad Pro">
      <a:majorFont>
        <a:latin typeface="Myriad Pro SemiCondensed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yriad Pro Light SemiCondensed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C504-2018s2-v05" id="{0E41FF53-B19E-6247-B2BE-BF4B3B931707}" vid="{31DA0473-85BD-774B-8FA5-6EEE9548DE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MC504-2018s2-v05</Template>
  <TotalTime>7906</TotalTime>
  <Words>1905</Words>
  <Application>Microsoft Macintosh PowerPoint</Application>
  <PresentationFormat>On-screen Show (4:3)</PresentationFormat>
  <Paragraphs>499</Paragraphs>
  <Slides>28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22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51" baseType="lpstr">
      <vt:lpstr>맑은 고딕</vt:lpstr>
      <vt:lpstr>Arial</vt:lpstr>
      <vt:lpstr>Avenir Next Condensed</vt:lpstr>
      <vt:lpstr>Calibri</vt:lpstr>
      <vt:lpstr>Cambria</vt:lpstr>
      <vt:lpstr>Cambria Math</vt:lpstr>
      <vt:lpstr>Courier Condensed</vt:lpstr>
      <vt:lpstr>Courier New</vt:lpstr>
      <vt:lpstr>Fira Sans Condensed Book</vt:lpstr>
      <vt:lpstr>Fira Sans Condensed Light</vt:lpstr>
      <vt:lpstr>Helvetica</vt:lpstr>
      <vt:lpstr>Latin Modern Mono Light Cond 10</vt:lpstr>
      <vt:lpstr>LM Mono Light Cond 10</vt:lpstr>
      <vt:lpstr>Myriad Pro Condensed</vt:lpstr>
      <vt:lpstr>Myriad Pro Light Condensed</vt:lpstr>
      <vt:lpstr>Myriad Pro Light SemiCondensed</vt:lpstr>
      <vt:lpstr>Myriad Pro Semibold Condensed</vt:lpstr>
      <vt:lpstr>Myriad Pro Semibold SemiCondensed</vt:lpstr>
      <vt:lpstr>Myriad Pro SemiCondensed</vt:lpstr>
      <vt:lpstr>Roboto Condensed Light</vt:lpstr>
      <vt:lpstr>Wingdings</vt:lpstr>
      <vt:lpstr>Wingdings 3</vt:lpstr>
      <vt:lpstr>MC504-2018s2-v05</vt:lpstr>
      <vt:lpstr>Memory Virtualization Paging</vt:lpstr>
      <vt:lpstr>Partitioning Issues</vt:lpstr>
      <vt:lpstr>Noncontiguous allocation</vt:lpstr>
      <vt:lpstr>The Paging Approach</vt:lpstr>
      <vt:lpstr>Points to ponder</vt:lpstr>
      <vt:lpstr>Advantages Of Paging</vt:lpstr>
      <vt:lpstr>A Simple Paging System</vt:lpstr>
      <vt:lpstr>A Simple Paging System </vt:lpstr>
      <vt:lpstr>Paged Translation (Abstract)</vt:lpstr>
      <vt:lpstr>Paged Translation (Abstract)</vt:lpstr>
      <vt:lpstr>Address Translation Scheme</vt:lpstr>
      <vt:lpstr>Address Translation Scheme </vt:lpstr>
      <vt:lpstr>Address Translation</vt:lpstr>
      <vt:lpstr>Address Translation</vt:lpstr>
      <vt:lpstr>Paging Example (4B pages, 32B mem)</vt:lpstr>
      <vt:lpstr>Free Frame Allocation</vt:lpstr>
      <vt:lpstr>Points to ponder…</vt:lpstr>
      <vt:lpstr>How Big Are Page Tables?</vt:lpstr>
      <vt:lpstr>Where Are Page Tables Stored?</vt:lpstr>
      <vt:lpstr>What Is In The Page Table?</vt:lpstr>
      <vt:lpstr>Paging Is  Also Too Slow</vt:lpstr>
      <vt:lpstr>Accessing Memory With Paging</vt:lpstr>
      <vt:lpstr>PowerPoint Presentation</vt:lpstr>
      <vt:lpstr>Paging Example</vt:lpstr>
      <vt:lpstr>Points to Ponder…</vt:lpstr>
      <vt:lpstr>Paging and Copy on Write</vt:lpstr>
      <vt:lpstr>Fill On Demand</vt:lpstr>
      <vt:lpstr>Sparse Address Spaces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</dc:title>
  <dc:creator>Arthur Catto</dc:creator>
  <cp:lastModifiedBy>Arthur Catto</cp:lastModifiedBy>
  <cp:revision>169</cp:revision>
  <dcterms:created xsi:type="dcterms:W3CDTF">2015-09-27T17:12:24Z</dcterms:created>
  <dcterms:modified xsi:type="dcterms:W3CDTF">2018-09-04T14:03:47Z</dcterms:modified>
</cp:coreProperties>
</file>