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315" r:id="rId3"/>
    <p:sldId id="316" r:id="rId4"/>
    <p:sldId id="317" r:id="rId5"/>
    <p:sldId id="318" r:id="rId6"/>
    <p:sldId id="280" r:id="rId7"/>
    <p:sldId id="257" r:id="rId8"/>
    <p:sldId id="258" r:id="rId9"/>
    <p:sldId id="259" r:id="rId10"/>
    <p:sldId id="282" r:id="rId11"/>
    <p:sldId id="283" r:id="rId12"/>
    <p:sldId id="287" r:id="rId13"/>
    <p:sldId id="261" r:id="rId14"/>
    <p:sldId id="286" r:id="rId15"/>
    <p:sldId id="302" r:id="rId16"/>
    <p:sldId id="264" r:id="rId17"/>
    <p:sldId id="290" r:id="rId18"/>
    <p:sldId id="265" r:id="rId19"/>
    <p:sldId id="291" r:id="rId20"/>
    <p:sldId id="292" r:id="rId21"/>
    <p:sldId id="293" r:id="rId22"/>
    <p:sldId id="266" r:id="rId23"/>
    <p:sldId id="267" r:id="rId24"/>
    <p:sldId id="268" r:id="rId25"/>
    <p:sldId id="288" r:id="rId26"/>
    <p:sldId id="271" r:id="rId27"/>
    <p:sldId id="272" r:id="rId28"/>
    <p:sldId id="273" r:id="rId29"/>
    <p:sldId id="274" r:id="rId30"/>
    <p:sldId id="275" r:id="rId31"/>
    <p:sldId id="304" r:id="rId32"/>
    <p:sldId id="276" r:id="rId33"/>
    <p:sldId id="277" r:id="rId34"/>
    <p:sldId id="278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544" userDrawn="1">
          <p15:clr>
            <a:srgbClr val="A4A3A4"/>
          </p15:clr>
        </p15:guide>
        <p15:guide id="3" orient="horz" pos="3498" userDrawn="1">
          <p15:clr>
            <a:srgbClr val="A4A3A4"/>
          </p15:clr>
        </p15:guide>
        <p15:guide id="4" pos="2472" userDrawn="1">
          <p15:clr>
            <a:srgbClr val="A4A3A4"/>
          </p15:clr>
        </p15:guide>
        <p15:guide id="5" pos="4694" userDrawn="1">
          <p15:clr>
            <a:srgbClr val="A4A3A4"/>
          </p15:clr>
        </p15:guide>
        <p15:guide id="6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B49ACD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333"/>
    <p:restoredTop sz="94674"/>
  </p:normalViewPr>
  <p:slideViewPr>
    <p:cSldViewPr snapToGrid="0" snapToObjects="1" showGuides="1">
      <p:cViewPr varScale="1">
        <p:scale>
          <a:sx n="155" d="100"/>
          <a:sy n="155" d="100"/>
        </p:scale>
        <p:origin x="464" y="176"/>
      </p:cViewPr>
      <p:guideLst>
        <p:guide orient="horz" pos="2432"/>
        <p:guide pos="544"/>
        <p:guide orient="horz" pos="3498"/>
        <p:guide pos="2472"/>
        <p:guide pos="4694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E2785-003A-4397-94C7-5C1D65798B05}" type="doc">
      <dgm:prSet loTypeId="urn:microsoft.com/office/officeart/2005/8/layout/hierarchy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9EF133F-9DDC-4E64-BC44-3726ABA983F4}">
      <dgm:prSet phldrT="[Texto]"/>
      <dgm:spPr/>
      <dgm:t>
        <a:bodyPr/>
        <a:lstStyle/>
        <a:p>
          <a:r>
            <a:rPr lang="pt-BR" b="0" i="0" dirty="0" err="1">
              <a:latin typeface="Myriad Pro SemiCondensed" charset="0"/>
              <a:ea typeface="Myriad Pro SemiCondensed" charset="0"/>
              <a:cs typeface="Myriad Pro SemiCondensed" charset="0"/>
            </a:rPr>
            <a:t>page</a:t>
          </a:r>
          <a:r>
            <a:rPr lang="pt-BR" b="0" i="0" dirty="0">
              <a:latin typeface="Myriad Pro SemiCondensed" charset="0"/>
              <a:ea typeface="Myriad Pro SemiCondensed" charset="0"/>
              <a:cs typeface="Myriad Pro SemiCondensed" charset="0"/>
            </a:rPr>
            <a:t> </a:t>
          </a:r>
          <a:r>
            <a:rPr lang="pt-BR" b="0" i="0" dirty="0" err="1">
              <a:latin typeface="Myriad Pro SemiCondensed" charset="0"/>
              <a:ea typeface="Myriad Pro SemiCondensed" charset="0"/>
              <a:cs typeface="Myriad Pro SemiCondensed" charset="0"/>
            </a:rPr>
            <a:t>number</a:t>
          </a:r>
          <a:endParaRPr lang="pt-BR" b="0" i="0" dirty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BCF929C0-FB10-4C7C-96C0-B29C433D2FEE}" type="parTrans" cxnId="{4AE2932C-07EB-4ECB-B38A-08B0A58FDA7B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905D9B77-9663-44A5-A927-5604E05AFABA}" type="sibTrans" cxnId="{4AE2932C-07EB-4ECB-B38A-08B0A58FDA7B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3A8F8B1C-2950-4A2E-904D-65B79BD83D8C}">
      <dgm:prSet phldrT="[Texto]"/>
      <dgm:spPr/>
      <dgm:t>
        <a:bodyPr/>
        <a:lstStyle/>
        <a:p>
          <a:r>
            <a:rPr lang="pt-BR" b="0" i="1">
              <a:latin typeface="Myriad Pro SemiCondensed" charset="0"/>
              <a:ea typeface="Myriad Pro SemiCondensed" charset="0"/>
              <a:cs typeface="Myriad Pro SemiCondensed" charset="0"/>
            </a:rPr>
            <a:t>p</a:t>
          </a:r>
          <a:r>
            <a:rPr lang="pt-BR" b="0" i="1" baseline="-25000">
              <a:latin typeface="Myriad Pro SemiCondensed" charset="0"/>
              <a:ea typeface="Myriad Pro SemiCondensed" charset="0"/>
              <a:cs typeface="Myriad Pro SemiCondensed" charset="0"/>
            </a:rPr>
            <a:t>1</a:t>
          </a:r>
          <a:endParaRPr lang="pt-BR" b="0" i="1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91B5EB26-E912-4FB7-8CD3-DEA4F5A53CF7}" type="parTrans" cxnId="{71396CEA-D7EA-492B-910D-8263A4BA145E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23C4733D-142F-41F7-9CB7-815220E4F9C2}" type="sibTrans" cxnId="{71396CEA-D7EA-492B-910D-8263A4BA145E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DCDFDB16-7438-4FD9-90A5-7DB5CC88AE50}">
      <dgm:prSet phldrT="[Texto]"/>
      <dgm:spPr/>
      <dgm:t>
        <a:bodyPr/>
        <a:lstStyle/>
        <a:p>
          <a:r>
            <a:rPr lang="pt-BR" b="0" i="1">
              <a:latin typeface="Myriad Pro SemiCondensed" charset="0"/>
              <a:ea typeface="Myriad Pro SemiCondensed" charset="0"/>
              <a:cs typeface="Myriad Pro SemiCondensed" charset="0"/>
            </a:rPr>
            <a:t>p</a:t>
          </a:r>
          <a:r>
            <a:rPr lang="pt-BR" b="0" i="1" baseline="-25000">
              <a:latin typeface="Myriad Pro SemiCondensed" charset="0"/>
              <a:ea typeface="Myriad Pro SemiCondensed" charset="0"/>
              <a:cs typeface="Myriad Pro SemiCondensed" charset="0"/>
            </a:rPr>
            <a:t>2</a:t>
          </a:r>
          <a:endParaRPr lang="pt-BR" b="0" i="1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2F74E8C4-C96D-4F87-A0B8-B6D264978E89}" type="parTrans" cxnId="{CB58B084-3232-4FF2-B222-89456CDA8670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B745F686-5E9C-48EB-8ACE-3AF490C28D95}" type="sibTrans" cxnId="{CB58B084-3232-4FF2-B222-89456CDA8670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6CC7ECED-6FAB-4E61-98F9-4B52EEBEDE66}">
      <dgm:prSet phldrT="[Texto]"/>
      <dgm:spPr/>
      <dgm:t>
        <a:bodyPr/>
        <a:lstStyle/>
        <a:p>
          <a:r>
            <a:rPr lang="pt-BR" b="0" i="0" dirty="0" err="1">
              <a:latin typeface="Myriad Pro SemiCondensed" charset="0"/>
              <a:ea typeface="Myriad Pro SemiCondensed" charset="0"/>
              <a:cs typeface="Myriad Pro SemiCondensed" charset="0"/>
            </a:rPr>
            <a:t>page</a:t>
          </a:r>
          <a:r>
            <a:rPr lang="pt-BR" b="0" i="0" dirty="0">
              <a:latin typeface="Myriad Pro SemiCondensed" charset="0"/>
              <a:ea typeface="Myriad Pro SemiCondensed" charset="0"/>
              <a:cs typeface="Myriad Pro SemiCondensed" charset="0"/>
            </a:rPr>
            <a:t> offset</a:t>
          </a:r>
        </a:p>
      </dgm:t>
    </dgm:pt>
    <dgm:pt modelId="{18858EEF-5D9C-4D2C-8552-E75194D3A680}" type="parTrans" cxnId="{F32AB3BF-D24A-4845-8E3F-D1E925FDD6EF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CC867C29-D215-40EF-9291-3933E258DE7C}" type="sibTrans" cxnId="{F32AB3BF-D24A-4845-8E3F-D1E925FDD6EF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F78CF619-D7A2-4578-988E-51B2F480540B}">
      <dgm:prSet phldrT="[Texto]"/>
      <dgm:spPr/>
      <dgm:t>
        <a:bodyPr/>
        <a:lstStyle/>
        <a:p>
          <a:r>
            <a:rPr lang="pt-BR" b="0" i="1">
              <a:latin typeface="Myriad Pro SemiCondensed" charset="0"/>
              <a:ea typeface="Myriad Pro SemiCondensed" charset="0"/>
              <a:cs typeface="Myriad Pro SemiCondensed" charset="0"/>
            </a:rPr>
            <a:t>d</a:t>
          </a:r>
        </a:p>
      </dgm:t>
    </dgm:pt>
    <dgm:pt modelId="{26FB1A78-DBB8-4CDB-96C8-C2B4B20A3478}" type="parTrans" cxnId="{F146AB18-D3FA-453D-A424-5C86EB26217C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2D715DA5-7F65-409B-BCF5-9E6DDE113D60}" type="sibTrans" cxnId="{F146AB18-D3FA-453D-A424-5C86EB26217C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A826B2F2-C680-461E-9E03-832B4B70CC5B}">
      <dgm:prSet phldrT="[Texto]"/>
      <dgm:spPr/>
      <dgm:t>
        <a:bodyPr/>
        <a:lstStyle/>
        <a:p>
          <a:r>
            <a:rPr lang="pt-BR" b="0" i="0" dirty="0">
              <a:latin typeface="Myriad Pro SemiCondensed" charset="0"/>
              <a:ea typeface="Myriad Pro SemiCondensed" charset="0"/>
              <a:cs typeface="Myriad Pro SemiCondensed" charset="0"/>
            </a:rPr>
            <a:t>virtual </a:t>
          </a:r>
          <a:r>
            <a:rPr lang="pt-BR" b="0" i="0" dirty="0" err="1">
              <a:latin typeface="Myriad Pro SemiCondensed" charset="0"/>
              <a:ea typeface="Myriad Pro SemiCondensed" charset="0"/>
              <a:cs typeface="Myriad Pro SemiCondensed" charset="0"/>
            </a:rPr>
            <a:t>address</a:t>
          </a:r>
          <a:endParaRPr lang="pt-BR" b="0" i="0" dirty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EBC204B0-2283-4BA1-B959-9D08064EDC27}" type="parTrans" cxnId="{CA141733-863B-4C00-84C8-A64CD0CD5EFA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B09A010C-6AB0-47AA-B085-5148B95B1AD0}" type="sibTrans" cxnId="{CA141733-863B-4C00-84C8-A64CD0CD5EFA}">
      <dgm:prSet/>
      <dgm:spPr/>
      <dgm:t>
        <a:bodyPr/>
        <a:lstStyle/>
        <a:p>
          <a:endParaRPr lang="pt-BR" b="0" i="0">
            <a:latin typeface="Myriad Pro SemiCondensed" charset="0"/>
            <a:ea typeface="Myriad Pro SemiCondensed" charset="0"/>
            <a:cs typeface="Myriad Pro SemiCondensed" charset="0"/>
          </a:endParaRPr>
        </a:p>
      </dgm:t>
    </dgm:pt>
    <dgm:pt modelId="{43DCAAC5-C6FE-4739-9A82-7DAB7D436935}" type="pres">
      <dgm:prSet presAssocID="{0F7E2785-003A-4397-94C7-5C1D65798B0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A3D3A4-1C40-4689-BCC0-AA034E438E59}" type="pres">
      <dgm:prSet presAssocID="{A826B2F2-C680-461E-9E03-832B4B70CC5B}" presName="vertOne" presStyleCnt="0"/>
      <dgm:spPr/>
    </dgm:pt>
    <dgm:pt modelId="{D7E5456B-9D61-490F-8DBF-76F38B2FDE6F}" type="pres">
      <dgm:prSet presAssocID="{A826B2F2-C680-461E-9E03-832B4B70CC5B}" presName="txOne" presStyleLbl="node0" presStyleIdx="0" presStyleCnt="1" custLinFactNeighborX="-204" custLinFactNeighborY="-29258">
        <dgm:presLayoutVars>
          <dgm:chPref val="3"/>
        </dgm:presLayoutVars>
      </dgm:prSet>
      <dgm:spPr/>
    </dgm:pt>
    <dgm:pt modelId="{AFEBC131-D56C-4DD7-8675-78D7E8DC1062}" type="pres">
      <dgm:prSet presAssocID="{A826B2F2-C680-461E-9E03-832B4B70CC5B}" presName="parTransOne" presStyleCnt="0"/>
      <dgm:spPr/>
    </dgm:pt>
    <dgm:pt modelId="{ECF1D986-4F57-4A6A-8AE6-E5C6E07BD05C}" type="pres">
      <dgm:prSet presAssocID="{A826B2F2-C680-461E-9E03-832B4B70CC5B}" presName="horzOne" presStyleCnt="0"/>
      <dgm:spPr/>
    </dgm:pt>
    <dgm:pt modelId="{93D3EFA0-AE7C-4339-9620-E6BF742296B5}" type="pres">
      <dgm:prSet presAssocID="{99EF133F-9DDC-4E64-BC44-3726ABA983F4}" presName="vertTwo" presStyleCnt="0"/>
      <dgm:spPr/>
    </dgm:pt>
    <dgm:pt modelId="{CCA0C0A5-A744-4B9E-95C4-5216BF96298C}" type="pres">
      <dgm:prSet presAssocID="{99EF133F-9DDC-4E64-BC44-3726ABA983F4}" presName="txTwo" presStyleLbl="node2" presStyleIdx="0" presStyleCnt="2">
        <dgm:presLayoutVars>
          <dgm:chPref val="3"/>
        </dgm:presLayoutVars>
      </dgm:prSet>
      <dgm:spPr/>
    </dgm:pt>
    <dgm:pt modelId="{438919B4-F40A-4BBE-B736-A154B1ED8F8D}" type="pres">
      <dgm:prSet presAssocID="{99EF133F-9DDC-4E64-BC44-3726ABA983F4}" presName="parTransTwo" presStyleCnt="0"/>
      <dgm:spPr/>
    </dgm:pt>
    <dgm:pt modelId="{B7B3EE6C-C0DD-46E0-84DC-94CF6FEE0919}" type="pres">
      <dgm:prSet presAssocID="{99EF133F-9DDC-4E64-BC44-3726ABA983F4}" presName="horzTwo" presStyleCnt="0"/>
      <dgm:spPr/>
    </dgm:pt>
    <dgm:pt modelId="{8CE6BD0E-AE7B-403B-AB5A-8E8F62050060}" type="pres">
      <dgm:prSet presAssocID="{3A8F8B1C-2950-4A2E-904D-65B79BD83D8C}" presName="vertThree" presStyleCnt="0"/>
      <dgm:spPr/>
    </dgm:pt>
    <dgm:pt modelId="{447F73EC-9085-458B-9B74-6C2D27AE36EC}" type="pres">
      <dgm:prSet presAssocID="{3A8F8B1C-2950-4A2E-904D-65B79BD83D8C}" presName="txThree" presStyleLbl="node3" presStyleIdx="0" presStyleCnt="3">
        <dgm:presLayoutVars>
          <dgm:chPref val="3"/>
        </dgm:presLayoutVars>
      </dgm:prSet>
      <dgm:spPr/>
    </dgm:pt>
    <dgm:pt modelId="{40BCB8B7-4883-4E49-8974-0515A644C88E}" type="pres">
      <dgm:prSet presAssocID="{3A8F8B1C-2950-4A2E-904D-65B79BD83D8C}" presName="horzThree" presStyleCnt="0"/>
      <dgm:spPr/>
    </dgm:pt>
    <dgm:pt modelId="{97D0B49C-CC77-4875-A4C5-A97025476F77}" type="pres">
      <dgm:prSet presAssocID="{23C4733D-142F-41F7-9CB7-815220E4F9C2}" presName="sibSpaceThree" presStyleCnt="0"/>
      <dgm:spPr/>
    </dgm:pt>
    <dgm:pt modelId="{F7172BD1-32C1-43D8-8195-C6EE1FB73979}" type="pres">
      <dgm:prSet presAssocID="{DCDFDB16-7438-4FD9-90A5-7DB5CC88AE50}" presName="vertThree" presStyleCnt="0"/>
      <dgm:spPr/>
    </dgm:pt>
    <dgm:pt modelId="{5E224099-64E2-4610-9F67-50B77B689ECA}" type="pres">
      <dgm:prSet presAssocID="{DCDFDB16-7438-4FD9-90A5-7DB5CC88AE50}" presName="txThree" presStyleLbl="node3" presStyleIdx="1" presStyleCnt="3">
        <dgm:presLayoutVars>
          <dgm:chPref val="3"/>
        </dgm:presLayoutVars>
      </dgm:prSet>
      <dgm:spPr/>
    </dgm:pt>
    <dgm:pt modelId="{D791184D-FAEA-4BC9-AD1E-9E382C6302A4}" type="pres">
      <dgm:prSet presAssocID="{DCDFDB16-7438-4FD9-90A5-7DB5CC88AE50}" presName="horzThree" presStyleCnt="0"/>
      <dgm:spPr/>
    </dgm:pt>
    <dgm:pt modelId="{0A74EAFC-007B-4859-AC25-2EC30C222178}" type="pres">
      <dgm:prSet presAssocID="{905D9B77-9663-44A5-A927-5604E05AFABA}" presName="sibSpaceTwo" presStyleCnt="0"/>
      <dgm:spPr/>
    </dgm:pt>
    <dgm:pt modelId="{7DCB4E09-937D-4580-91E5-472CB3FA8DD7}" type="pres">
      <dgm:prSet presAssocID="{6CC7ECED-6FAB-4E61-98F9-4B52EEBEDE66}" presName="vertTwo" presStyleCnt="0"/>
      <dgm:spPr/>
    </dgm:pt>
    <dgm:pt modelId="{64ACE420-02D3-4267-B3C8-57C3E386FC40}" type="pres">
      <dgm:prSet presAssocID="{6CC7ECED-6FAB-4E61-98F9-4B52EEBEDE66}" presName="txTwo" presStyleLbl="node2" presStyleIdx="1" presStyleCnt="2">
        <dgm:presLayoutVars>
          <dgm:chPref val="3"/>
        </dgm:presLayoutVars>
      </dgm:prSet>
      <dgm:spPr/>
    </dgm:pt>
    <dgm:pt modelId="{903F24FB-BBD6-4251-90C4-6DA1E43890DF}" type="pres">
      <dgm:prSet presAssocID="{6CC7ECED-6FAB-4E61-98F9-4B52EEBEDE66}" presName="parTransTwo" presStyleCnt="0"/>
      <dgm:spPr/>
    </dgm:pt>
    <dgm:pt modelId="{6EE4C438-DE9F-40B6-8B43-73EC584C142B}" type="pres">
      <dgm:prSet presAssocID="{6CC7ECED-6FAB-4E61-98F9-4B52EEBEDE66}" presName="horzTwo" presStyleCnt="0"/>
      <dgm:spPr/>
    </dgm:pt>
    <dgm:pt modelId="{9F0486C2-AE19-498A-9084-0C7C2C1F299C}" type="pres">
      <dgm:prSet presAssocID="{F78CF619-D7A2-4578-988E-51B2F480540B}" presName="vertThree" presStyleCnt="0"/>
      <dgm:spPr/>
    </dgm:pt>
    <dgm:pt modelId="{049FC120-8508-492B-A5B6-3B2389B57429}" type="pres">
      <dgm:prSet presAssocID="{F78CF619-D7A2-4578-988E-51B2F480540B}" presName="txThree" presStyleLbl="node3" presStyleIdx="2" presStyleCnt="3">
        <dgm:presLayoutVars>
          <dgm:chPref val="3"/>
        </dgm:presLayoutVars>
      </dgm:prSet>
      <dgm:spPr/>
    </dgm:pt>
    <dgm:pt modelId="{7A0011BC-0876-459D-BA0B-6E141D1A597D}" type="pres">
      <dgm:prSet presAssocID="{F78CF619-D7A2-4578-988E-51B2F480540B}" presName="horzThree" presStyleCnt="0"/>
      <dgm:spPr/>
    </dgm:pt>
  </dgm:ptLst>
  <dgm:cxnLst>
    <dgm:cxn modelId="{F146AB18-D3FA-453D-A424-5C86EB26217C}" srcId="{6CC7ECED-6FAB-4E61-98F9-4B52EEBEDE66}" destId="{F78CF619-D7A2-4578-988E-51B2F480540B}" srcOrd="0" destOrd="0" parTransId="{26FB1A78-DBB8-4CDB-96C8-C2B4B20A3478}" sibTransId="{2D715DA5-7F65-409B-BCF5-9E6DDE113D60}"/>
    <dgm:cxn modelId="{5C183F2A-84CB-9D46-94F7-447656E45404}" type="presOf" srcId="{3A8F8B1C-2950-4A2E-904D-65B79BD83D8C}" destId="{447F73EC-9085-458B-9B74-6C2D27AE36EC}" srcOrd="0" destOrd="0" presId="urn:microsoft.com/office/officeart/2005/8/layout/hierarchy4"/>
    <dgm:cxn modelId="{4AE2932C-07EB-4ECB-B38A-08B0A58FDA7B}" srcId="{A826B2F2-C680-461E-9E03-832B4B70CC5B}" destId="{99EF133F-9DDC-4E64-BC44-3726ABA983F4}" srcOrd="0" destOrd="0" parTransId="{BCF929C0-FB10-4C7C-96C0-B29C433D2FEE}" sibTransId="{905D9B77-9663-44A5-A927-5604E05AFABA}"/>
    <dgm:cxn modelId="{E2426E31-6B33-AF4B-8C8D-7781EE671CD7}" type="presOf" srcId="{0F7E2785-003A-4397-94C7-5C1D65798B05}" destId="{43DCAAC5-C6FE-4739-9A82-7DAB7D436935}" srcOrd="0" destOrd="0" presId="urn:microsoft.com/office/officeart/2005/8/layout/hierarchy4"/>
    <dgm:cxn modelId="{CA141733-863B-4C00-84C8-A64CD0CD5EFA}" srcId="{0F7E2785-003A-4397-94C7-5C1D65798B05}" destId="{A826B2F2-C680-461E-9E03-832B4B70CC5B}" srcOrd="0" destOrd="0" parTransId="{EBC204B0-2283-4BA1-B959-9D08064EDC27}" sibTransId="{B09A010C-6AB0-47AA-B085-5148B95B1AD0}"/>
    <dgm:cxn modelId="{E606AD33-3B9C-6E4E-AD22-1F94226D8B66}" type="presOf" srcId="{6CC7ECED-6FAB-4E61-98F9-4B52EEBEDE66}" destId="{64ACE420-02D3-4267-B3C8-57C3E386FC40}" srcOrd="0" destOrd="0" presId="urn:microsoft.com/office/officeart/2005/8/layout/hierarchy4"/>
    <dgm:cxn modelId="{74F3D870-5AE6-1E48-9C8C-461609A9986B}" type="presOf" srcId="{A826B2F2-C680-461E-9E03-832B4B70CC5B}" destId="{D7E5456B-9D61-490F-8DBF-76F38B2FDE6F}" srcOrd="0" destOrd="0" presId="urn:microsoft.com/office/officeart/2005/8/layout/hierarchy4"/>
    <dgm:cxn modelId="{CB58B084-3232-4FF2-B222-89456CDA8670}" srcId="{99EF133F-9DDC-4E64-BC44-3726ABA983F4}" destId="{DCDFDB16-7438-4FD9-90A5-7DB5CC88AE50}" srcOrd="1" destOrd="0" parTransId="{2F74E8C4-C96D-4F87-A0B8-B6D264978E89}" sibTransId="{B745F686-5E9C-48EB-8ACE-3AF490C28D95}"/>
    <dgm:cxn modelId="{F32AB3BF-D24A-4845-8E3F-D1E925FDD6EF}" srcId="{A826B2F2-C680-461E-9E03-832B4B70CC5B}" destId="{6CC7ECED-6FAB-4E61-98F9-4B52EEBEDE66}" srcOrd="1" destOrd="0" parTransId="{18858EEF-5D9C-4D2C-8552-E75194D3A680}" sibTransId="{CC867C29-D215-40EF-9291-3933E258DE7C}"/>
    <dgm:cxn modelId="{4F755ACC-F2FA-154A-A461-7BAE4A094C26}" type="presOf" srcId="{F78CF619-D7A2-4578-988E-51B2F480540B}" destId="{049FC120-8508-492B-A5B6-3B2389B57429}" srcOrd="0" destOrd="0" presId="urn:microsoft.com/office/officeart/2005/8/layout/hierarchy4"/>
    <dgm:cxn modelId="{A23216DC-E9D4-894D-B259-FE25456BE8A5}" type="presOf" srcId="{99EF133F-9DDC-4E64-BC44-3726ABA983F4}" destId="{CCA0C0A5-A744-4B9E-95C4-5216BF96298C}" srcOrd="0" destOrd="0" presId="urn:microsoft.com/office/officeart/2005/8/layout/hierarchy4"/>
    <dgm:cxn modelId="{71396CEA-D7EA-492B-910D-8263A4BA145E}" srcId="{99EF133F-9DDC-4E64-BC44-3726ABA983F4}" destId="{3A8F8B1C-2950-4A2E-904D-65B79BD83D8C}" srcOrd="0" destOrd="0" parTransId="{91B5EB26-E912-4FB7-8CD3-DEA4F5A53CF7}" sibTransId="{23C4733D-142F-41F7-9CB7-815220E4F9C2}"/>
    <dgm:cxn modelId="{318F7CF4-4246-DD4D-B4D7-CFD29A0E9224}" type="presOf" srcId="{DCDFDB16-7438-4FD9-90A5-7DB5CC88AE50}" destId="{5E224099-64E2-4610-9F67-50B77B689ECA}" srcOrd="0" destOrd="0" presId="urn:microsoft.com/office/officeart/2005/8/layout/hierarchy4"/>
    <dgm:cxn modelId="{C8F8C78C-E7B3-0540-B28F-A80F984B1CB2}" type="presParOf" srcId="{43DCAAC5-C6FE-4739-9A82-7DAB7D436935}" destId="{C8A3D3A4-1C40-4689-BCC0-AA034E438E59}" srcOrd="0" destOrd="0" presId="urn:microsoft.com/office/officeart/2005/8/layout/hierarchy4"/>
    <dgm:cxn modelId="{566FED82-67C0-A64C-963F-BA58295B3DBE}" type="presParOf" srcId="{C8A3D3A4-1C40-4689-BCC0-AA034E438E59}" destId="{D7E5456B-9D61-490F-8DBF-76F38B2FDE6F}" srcOrd="0" destOrd="0" presId="urn:microsoft.com/office/officeart/2005/8/layout/hierarchy4"/>
    <dgm:cxn modelId="{A36BC933-063F-4448-9ABA-D2AEC2DE46CE}" type="presParOf" srcId="{C8A3D3A4-1C40-4689-BCC0-AA034E438E59}" destId="{AFEBC131-D56C-4DD7-8675-78D7E8DC1062}" srcOrd="1" destOrd="0" presId="urn:microsoft.com/office/officeart/2005/8/layout/hierarchy4"/>
    <dgm:cxn modelId="{FBEF4E89-AF26-1E49-B16A-17505A54EF1D}" type="presParOf" srcId="{C8A3D3A4-1C40-4689-BCC0-AA034E438E59}" destId="{ECF1D986-4F57-4A6A-8AE6-E5C6E07BD05C}" srcOrd="2" destOrd="0" presId="urn:microsoft.com/office/officeart/2005/8/layout/hierarchy4"/>
    <dgm:cxn modelId="{47F18BCC-38F1-8F47-BADB-7FFD14CF47EE}" type="presParOf" srcId="{ECF1D986-4F57-4A6A-8AE6-E5C6E07BD05C}" destId="{93D3EFA0-AE7C-4339-9620-E6BF742296B5}" srcOrd="0" destOrd="0" presId="urn:microsoft.com/office/officeart/2005/8/layout/hierarchy4"/>
    <dgm:cxn modelId="{9C45A291-35EA-DC44-95F0-417BA67E0EA4}" type="presParOf" srcId="{93D3EFA0-AE7C-4339-9620-E6BF742296B5}" destId="{CCA0C0A5-A744-4B9E-95C4-5216BF96298C}" srcOrd="0" destOrd="0" presId="urn:microsoft.com/office/officeart/2005/8/layout/hierarchy4"/>
    <dgm:cxn modelId="{31D55FBB-C77B-0E45-A6CF-ED41785FB6BE}" type="presParOf" srcId="{93D3EFA0-AE7C-4339-9620-E6BF742296B5}" destId="{438919B4-F40A-4BBE-B736-A154B1ED8F8D}" srcOrd="1" destOrd="0" presId="urn:microsoft.com/office/officeart/2005/8/layout/hierarchy4"/>
    <dgm:cxn modelId="{8A93BCA2-7987-AB40-8F1D-AF2585827B9C}" type="presParOf" srcId="{93D3EFA0-AE7C-4339-9620-E6BF742296B5}" destId="{B7B3EE6C-C0DD-46E0-84DC-94CF6FEE0919}" srcOrd="2" destOrd="0" presId="urn:microsoft.com/office/officeart/2005/8/layout/hierarchy4"/>
    <dgm:cxn modelId="{39998ED9-D0CE-7B47-95B5-B4D21D636B6B}" type="presParOf" srcId="{B7B3EE6C-C0DD-46E0-84DC-94CF6FEE0919}" destId="{8CE6BD0E-AE7B-403B-AB5A-8E8F62050060}" srcOrd="0" destOrd="0" presId="urn:microsoft.com/office/officeart/2005/8/layout/hierarchy4"/>
    <dgm:cxn modelId="{3C4A0E6B-ADE8-7C4B-B74F-F112BE27BF40}" type="presParOf" srcId="{8CE6BD0E-AE7B-403B-AB5A-8E8F62050060}" destId="{447F73EC-9085-458B-9B74-6C2D27AE36EC}" srcOrd="0" destOrd="0" presId="urn:microsoft.com/office/officeart/2005/8/layout/hierarchy4"/>
    <dgm:cxn modelId="{C59E8475-D6EC-4048-BD96-681D640324E1}" type="presParOf" srcId="{8CE6BD0E-AE7B-403B-AB5A-8E8F62050060}" destId="{40BCB8B7-4883-4E49-8974-0515A644C88E}" srcOrd="1" destOrd="0" presId="urn:microsoft.com/office/officeart/2005/8/layout/hierarchy4"/>
    <dgm:cxn modelId="{435BB300-965F-3D4C-B2D0-985FD3BC136B}" type="presParOf" srcId="{B7B3EE6C-C0DD-46E0-84DC-94CF6FEE0919}" destId="{97D0B49C-CC77-4875-A4C5-A97025476F77}" srcOrd="1" destOrd="0" presId="urn:microsoft.com/office/officeart/2005/8/layout/hierarchy4"/>
    <dgm:cxn modelId="{AB922673-F589-E94C-BB7E-5229F3F33020}" type="presParOf" srcId="{B7B3EE6C-C0DD-46E0-84DC-94CF6FEE0919}" destId="{F7172BD1-32C1-43D8-8195-C6EE1FB73979}" srcOrd="2" destOrd="0" presId="urn:microsoft.com/office/officeart/2005/8/layout/hierarchy4"/>
    <dgm:cxn modelId="{BFD0CA5F-0BA8-CE4C-8F44-7DFBB9E87128}" type="presParOf" srcId="{F7172BD1-32C1-43D8-8195-C6EE1FB73979}" destId="{5E224099-64E2-4610-9F67-50B77B689ECA}" srcOrd="0" destOrd="0" presId="urn:microsoft.com/office/officeart/2005/8/layout/hierarchy4"/>
    <dgm:cxn modelId="{63D8EEDD-0AB7-AD49-AA7C-2E5E686CEE03}" type="presParOf" srcId="{F7172BD1-32C1-43D8-8195-C6EE1FB73979}" destId="{D791184D-FAEA-4BC9-AD1E-9E382C6302A4}" srcOrd="1" destOrd="0" presId="urn:microsoft.com/office/officeart/2005/8/layout/hierarchy4"/>
    <dgm:cxn modelId="{3B8C82BC-D859-684D-B244-BE7A790E460D}" type="presParOf" srcId="{ECF1D986-4F57-4A6A-8AE6-E5C6E07BD05C}" destId="{0A74EAFC-007B-4859-AC25-2EC30C222178}" srcOrd="1" destOrd="0" presId="urn:microsoft.com/office/officeart/2005/8/layout/hierarchy4"/>
    <dgm:cxn modelId="{3ED5B022-825A-DA4C-A753-61139EF9B08D}" type="presParOf" srcId="{ECF1D986-4F57-4A6A-8AE6-E5C6E07BD05C}" destId="{7DCB4E09-937D-4580-91E5-472CB3FA8DD7}" srcOrd="2" destOrd="0" presId="urn:microsoft.com/office/officeart/2005/8/layout/hierarchy4"/>
    <dgm:cxn modelId="{090505AD-7587-9E45-B5E7-C3827FA76503}" type="presParOf" srcId="{7DCB4E09-937D-4580-91E5-472CB3FA8DD7}" destId="{64ACE420-02D3-4267-B3C8-57C3E386FC40}" srcOrd="0" destOrd="0" presId="urn:microsoft.com/office/officeart/2005/8/layout/hierarchy4"/>
    <dgm:cxn modelId="{2E875C15-BA6C-924D-B97A-835125BD1360}" type="presParOf" srcId="{7DCB4E09-937D-4580-91E5-472CB3FA8DD7}" destId="{903F24FB-BBD6-4251-90C4-6DA1E43890DF}" srcOrd="1" destOrd="0" presId="urn:microsoft.com/office/officeart/2005/8/layout/hierarchy4"/>
    <dgm:cxn modelId="{1284E0EE-C7E1-1F45-A0EB-F1DD3BA47F25}" type="presParOf" srcId="{7DCB4E09-937D-4580-91E5-472CB3FA8DD7}" destId="{6EE4C438-DE9F-40B6-8B43-73EC584C142B}" srcOrd="2" destOrd="0" presId="urn:microsoft.com/office/officeart/2005/8/layout/hierarchy4"/>
    <dgm:cxn modelId="{60DCDAB3-A179-F049-A011-FCF7E4A1C40D}" type="presParOf" srcId="{6EE4C438-DE9F-40B6-8B43-73EC584C142B}" destId="{9F0486C2-AE19-498A-9084-0C7C2C1F299C}" srcOrd="0" destOrd="0" presId="urn:microsoft.com/office/officeart/2005/8/layout/hierarchy4"/>
    <dgm:cxn modelId="{0A64D932-9AAD-1146-AEAF-6AA0042E299E}" type="presParOf" srcId="{9F0486C2-AE19-498A-9084-0C7C2C1F299C}" destId="{049FC120-8508-492B-A5B6-3B2389B57429}" srcOrd="0" destOrd="0" presId="urn:microsoft.com/office/officeart/2005/8/layout/hierarchy4"/>
    <dgm:cxn modelId="{B2CA1235-0BAE-8B4A-8C46-88EE8CB2ACE9}" type="presParOf" srcId="{9F0486C2-AE19-498A-9084-0C7C2C1F299C}" destId="{7A0011BC-0876-459D-BA0B-6E141D1A59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5456B-9D61-490F-8DBF-76F38B2FDE6F}">
      <dsp:nvSpPr>
        <dsp:cNvPr id="0" name=""/>
        <dsp:cNvSpPr/>
      </dsp:nvSpPr>
      <dsp:spPr>
        <a:xfrm>
          <a:off x="0" y="0"/>
          <a:ext cx="6094601" cy="87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b="0" i="0" kern="1200" dirty="0">
              <a:latin typeface="Myriad Pro SemiCondensed" charset="0"/>
              <a:ea typeface="Myriad Pro SemiCondensed" charset="0"/>
              <a:cs typeface="Myriad Pro SemiCondensed" charset="0"/>
            </a:rPr>
            <a:t>virtual </a:t>
          </a:r>
          <a:r>
            <a:rPr lang="pt-BR" sz="3800" b="0" i="0" kern="1200" dirty="0" err="1">
              <a:latin typeface="Myriad Pro SemiCondensed" charset="0"/>
              <a:ea typeface="Myriad Pro SemiCondensed" charset="0"/>
              <a:cs typeface="Myriad Pro SemiCondensed" charset="0"/>
            </a:rPr>
            <a:t>address</a:t>
          </a:r>
          <a:endParaRPr lang="pt-BR" sz="3800" b="0" i="0" kern="1200" dirty="0">
            <a:latin typeface="Myriad Pro SemiCondensed" charset="0"/>
            <a:ea typeface="Myriad Pro SemiCondensed" charset="0"/>
            <a:cs typeface="Myriad Pro SemiCondensed" charset="0"/>
          </a:endParaRPr>
        </a:p>
      </dsp:txBody>
      <dsp:txXfrm>
        <a:off x="25688" y="25688"/>
        <a:ext cx="6043225" cy="825680"/>
      </dsp:txXfrm>
    </dsp:sp>
    <dsp:sp modelId="{CCA0C0A5-A744-4B9E-95C4-5216BF96298C}">
      <dsp:nvSpPr>
        <dsp:cNvPr id="0" name=""/>
        <dsp:cNvSpPr/>
      </dsp:nvSpPr>
      <dsp:spPr>
        <a:xfrm>
          <a:off x="699" y="982525"/>
          <a:ext cx="3981182" cy="877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0" kern="1200" dirty="0" err="1">
              <a:latin typeface="Myriad Pro SemiCondensed" charset="0"/>
              <a:ea typeface="Myriad Pro SemiCondensed" charset="0"/>
              <a:cs typeface="Myriad Pro SemiCondensed" charset="0"/>
            </a:rPr>
            <a:t>page</a:t>
          </a:r>
          <a:r>
            <a:rPr lang="pt-BR" sz="3000" b="0" i="0" kern="1200" dirty="0">
              <a:latin typeface="Myriad Pro SemiCondensed" charset="0"/>
              <a:ea typeface="Myriad Pro SemiCondensed" charset="0"/>
              <a:cs typeface="Myriad Pro SemiCondensed" charset="0"/>
            </a:rPr>
            <a:t> </a:t>
          </a:r>
          <a:r>
            <a:rPr lang="pt-BR" sz="3000" b="0" i="0" kern="1200" dirty="0" err="1">
              <a:latin typeface="Myriad Pro SemiCondensed" charset="0"/>
              <a:ea typeface="Myriad Pro SemiCondensed" charset="0"/>
              <a:cs typeface="Myriad Pro SemiCondensed" charset="0"/>
            </a:rPr>
            <a:t>number</a:t>
          </a:r>
          <a:endParaRPr lang="pt-BR" sz="3000" b="0" i="0" kern="1200" dirty="0">
            <a:latin typeface="Myriad Pro SemiCondensed" charset="0"/>
            <a:ea typeface="Myriad Pro SemiCondensed" charset="0"/>
            <a:cs typeface="Myriad Pro SemiCondensed" charset="0"/>
          </a:endParaRPr>
        </a:p>
      </dsp:txBody>
      <dsp:txXfrm>
        <a:off x="26387" y="1008213"/>
        <a:ext cx="3929806" cy="825680"/>
      </dsp:txXfrm>
    </dsp:sp>
    <dsp:sp modelId="{447F73EC-9085-458B-9B74-6C2D27AE36EC}">
      <dsp:nvSpPr>
        <dsp:cNvPr id="0" name=""/>
        <dsp:cNvSpPr/>
      </dsp:nvSpPr>
      <dsp:spPr>
        <a:xfrm>
          <a:off x="699" y="1964928"/>
          <a:ext cx="1949648" cy="877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1" kern="1200">
              <a:latin typeface="Myriad Pro SemiCondensed" charset="0"/>
              <a:ea typeface="Myriad Pro SemiCondensed" charset="0"/>
              <a:cs typeface="Myriad Pro SemiCondensed" charset="0"/>
            </a:rPr>
            <a:t>p</a:t>
          </a:r>
          <a:r>
            <a:rPr lang="pt-BR" sz="3000" b="0" i="1" kern="1200" baseline="-25000">
              <a:latin typeface="Myriad Pro SemiCondensed" charset="0"/>
              <a:ea typeface="Myriad Pro SemiCondensed" charset="0"/>
              <a:cs typeface="Myriad Pro SemiCondensed" charset="0"/>
            </a:rPr>
            <a:t>1</a:t>
          </a:r>
          <a:endParaRPr lang="pt-BR" sz="3000" b="0" i="1" kern="1200">
            <a:latin typeface="Myriad Pro SemiCondensed" charset="0"/>
            <a:ea typeface="Myriad Pro SemiCondensed" charset="0"/>
            <a:cs typeface="Myriad Pro SemiCondensed" charset="0"/>
          </a:endParaRPr>
        </a:p>
      </dsp:txBody>
      <dsp:txXfrm>
        <a:off x="26387" y="1990616"/>
        <a:ext cx="1898272" cy="825680"/>
      </dsp:txXfrm>
    </dsp:sp>
    <dsp:sp modelId="{5E224099-64E2-4610-9F67-50B77B689ECA}">
      <dsp:nvSpPr>
        <dsp:cNvPr id="0" name=""/>
        <dsp:cNvSpPr/>
      </dsp:nvSpPr>
      <dsp:spPr>
        <a:xfrm>
          <a:off x="2032233" y="1964928"/>
          <a:ext cx="1949648" cy="877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1" kern="1200">
              <a:latin typeface="Myriad Pro SemiCondensed" charset="0"/>
              <a:ea typeface="Myriad Pro SemiCondensed" charset="0"/>
              <a:cs typeface="Myriad Pro SemiCondensed" charset="0"/>
            </a:rPr>
            <a:t>p</a:t>
          </a:r>
          <a:r>
            <a:rPr lang="pt-BR" sz="3000" b="0" i="1" kern="1200" baseline="-25000">
              <a:latin typeface="Myriad Pro SemiCondensed" charset="0"/>
              <a:ea typeface="Myriad Pro SemiCondensed" charset="0"/>
              <a:cs typeface="Myriad Pro SemiCondensed" charset="0"/>
            </a:rPr>
            <a:t>2</a:t>
          </a:r>
          <a:endParaRPr lang="pt-BR" sz="3000" b="0" i="1" kern="1200">
            <a:latin typeface="Myriad Pro SemiCondensed" charset="0"/>
            <a:ea typeface="Myriad Pro SemiCondensed" charset="0"/>
            <a:cs typeface="Myriad Pro SemiCondensed" charset="0"/>
          </a:endParaRPr>
        </a:p>
      </dsp:txBody>
      <dsp:txXfrm>
        <a:off x="2057921" y="1990616"/>
        <a:ext cx="1898272" cy="825680"/>
      </dsp:txXfrm>
    </dsp:sp>
    <dsp:sp modelId="{64ACE420-02D3-4267-B3C8-57C3E386FC40}">
      <dsp:nvSpPr>
        <dsp:cNvPr id="0" name=""/>
        <dsp:cNvSpPr/>
      </dsp:nvSpPr>
      <dsp:spPr>
        <a:xfrm>
          <a:off x="4145652" y="982525"/>
          <a:ext cx="1949648" cy="8770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0" kern="1200" dirty="0" err="1">
              <a:latin typeface="Myriad Pro SemiCondensed" charset="0"/>
              <a:ea typeface="Myriad Pro SemiCondensed" charset="0"/>
              <a:cs typeface="Myriad Pro SemiCondensed" charset="0"/>
            </a:rPr>
            <a:t>page</a:t>
          </a:r>
          <a:r>
            <a:rPr lang="pt-BR" sz="3000" b="0" i="0" kern="1200" dirty="0">
              <a:latin typeface="Myriad Pro SemiCondensed" charset="0"/>
              <a:ea typeface="Myriad Pro SemiCondensed" charset="0"/>
              <a:cs typeface="Myriad Pro SemiCondensed" charset="0"/>
            </a:rPr>
            <a:t> offset</a:t>
          </a:r>
        </a:p>
      </dsp:txBody>
      <dsp:txXfrm>
        <a:off x="4171340" y="1008213"/>
        <a:ext cx="1898272" cy="825680"/>
      </dsp:txXfrm>
    </dsp:sp>
    <dsp:sp modelId="{049FC120-8508-492B-A5B6-3B2389B57429}">
      <dsp:nvSpPr>
        <dsp:cNvPr id="0" name=""/>
        <dsp:cNvSpPr/>
      </dsp:nvSpPr>
      <dsp:spPr>
        <a:xfrm>
          <a:off x="4145652" y="1964928"/>
          <a:ext cx="1949648" cy="877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i="1" kern="1200">
              <a:latin typeface="Myriad Pro SemiCondensed" charset="0"/>
              <a:ea typeface="Myriad Pro SemiCondensed" charset="0"/>
              <a:cs typeface="Myriad Pro SemiCondensed" charset="0"/>
            </a:rPr>
            <a:t>d</a:t>
          </a:r>
        </a:p>
      </dsp:txBody>
      <dsp:txXfrm>
        <a:off x="4171340" y="1990616"/>
        <a:ext cx="1898272" cy="82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3E47-FA24-9B4D-95B8-549B685B21E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67ED-ACA3-324A-8EAB-6DD68754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0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4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0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31746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1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78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01B0-872E-6B45-B594-BF09418B4F08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D100-B937-1A45-A4E2-7B1A8379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5976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67289" y="1649172"/>
            <a:ext cx="3744911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67289" y="187221"/>
            <a:ext cx="374491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67288" y="499101"/>
            <a:ext cx="3744912" cy="823912"/>
          </a:xfrm>
        </p:spPr>
        <p:txBody>
          <a:bodyPr/>
          <a:lstStyle>
            <a:lvl1pPr marL="0" indent="0">
              <a:defRPr lang="en-US" sz="3600" b="0" i="0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marL="0" lvl="0" algn="l" defTabSz="914047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129">
          <p15:clr>
            <a:srgbClr val="FBAE40"/>
          </p15:clr>
        </p15:guide>
        <p15:guide id="2" orient="horz" pos="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0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2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8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pos="4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1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21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4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3275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400" b="0" i="0" kern="1200" spc="0" baseline="0" noProof="0" dirty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4088">
          <p15:clr>
            <a:srgbClr val="F26B43"/>
          </p15:clr>
        </p15:guide>
        <p15:guide id="57" orient="horz" pos="7007">
          <p15:clr>
            <a:srgbClr val="F26B43"/>
          </p15:clr>
        </p15:guide>
        <p15:guide id="58" orient="horz" pos="1140">
          <p15:clr>
            <a:srgbClr val="F26B43"/>
          </p15:clr>
        </p15:guide>
        <p15:guide id="59" pos="7120">
          <p15:clr>
            <a:srgbClr val="F26B43"/>
          </p15:clr>
        </p15:guide>
        <p15:guide id="61" orient="horz" pos="2614">
          <p15:clr>
            <a:srgbClr val="F26B43"/>
          </p15:clr>
        </p15:guide>
        <p15:guide id="62" orient="horz" pos="176">
          <p15:clr>
            <a:srgbClr val="F26B43"/>
          </p15:clr>
        </p15:guide>
        <p15:guide id="63" orient="horz" pos="391">
          <p15:clr>
            <a:srgbClr val="F26B43"/>
          </p15:clr>
        </p15:guide>
        <p15:guide id="6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FFC2D-0471-7C4D-B0D0-9F8036601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Memory Virtualization</a:t>
            </a:r>
            <a:br>
              <a:rPr lang="en-US" dirty="0"/>
            </a:br>
            <a:r>
              <a:rPr lang="en-US" dirty="0"/>
              <a:t>Smaller Page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4AA3D-2A04-E149-AC8E-8BCEF7718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yriad Pro Light Condensed" panose="020B0406030403020204" pitchFamily="34" charset="0"/>
              </a:rPr>
              <a:t>Ch.20 of Operating Systems: Three Easy Pieces 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611506-B10A-6B4F-AA2C-67A8FA65B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34028-5623-874F-A48E-3E1C295337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8" y="82768"/>
            <a:ext cx="8280402" cy="809625"/>
          </a:xfrm>
        </p:spPr>
        <p:txBody>
          <a:bodyPr/>
          <a:lstStyle/>
          <a:p>
            <a:r>
              <a:rPr lang="en-US" altLang="ko-KR" dirty="0"/>
              <a:t>The example mapped by a linear page table</a:t>
            </a:r>
            <a:endParaRPr lang="ko-KR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710B5B0-F27D-364B-8372-E9EB037ABF7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39294" y="2260308"/>
          <a:ext cx="1653452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50">
                  <a:extLst>
                    <a:ext uri="{9D8B030D-6E8A-4147-A177-3AD203B41FA5}">
                      <a16:colId xmlns:a16="http://schemas.microsoft.com/office/drawing/2014/main" val="20664568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heap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77407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712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8576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339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7701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87122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58313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92197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24525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3341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36484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stack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95501"/>
                  </a:ext>
                </a:extLst>
              </a:tr>
            </a:tbl>
          </a:graphicData>
        </a:graphic>
      </p:graphicFrame>
      <p:cxnSp>
        <p:nvCxnSpPr>
          <p:cNvPr id="87" name="직선 화살표 연결선 86"/>
          <p:cNvCxnSpPr>
            <a:cxnSpLocks/>
          </p:cNvCxnSpPr>
          <p:nvPr/>
        </p:nvCxnSpPr>
        <p:spPr>
          <a:xfrm>
            <a:off x="2268538" y="3095625"/>
            <a:ext cx="898525" cy="20637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</p:cNvCxnSpPr>
          <p:nvPr/>
        </p:nvCxnSpPr>
        <p:spPr>
          <a:xfrm flipV="1">
            <a:off x="2268538" y="1676400"/>
            <a:ext cx="898525" cy="34258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>
          <a:xfrm>
            <a:off x="2264950" y="2361712"/>
            <a:ext cx="909073" cy="3819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6630" y="783366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03277"/>
              </p:ext>
            </p:extLst>
          </p:nvPr>
        </p:nvGraphicFramePr>
        <p:xfrm>
          <a:off x="5159855" y="1188000"/>
          <a:ext cx="35523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90651635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VPN</a:t>
                      </a:r>
                      <a:endParaRPr lang="ko-KR" altLang="en-US" sz="1200" b="0" i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PFN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valid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prot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present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dirty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r-x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8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9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9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11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09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12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52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13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14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15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45348"/>
                  </a:ext>
                </a:extLst>
              </a:tr>
            </a:tbl>
          </a:graphicData>
        </a:graphic>
      </p:graphicFrame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50352864-C73F-7F45-B0D1-9128D7831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327712"/>
              </p:ext>
            </p:extLst>
          </p:nvPr>
        </p:nvGraphicFramePr>
        <p:xfrm>
          <a:off x="3249043" y="836395"/>
          <a:ext cx="1306302" cy="587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7740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71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8576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339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770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8712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5831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921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2452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334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3648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9550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1765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628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33022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26321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273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9687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8162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04951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416866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1266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71839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193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4375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841286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70016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3606"/>
                  </a:ext>
                </a:extLst>
              </a:tr>
            </a:tbl>
          </a:graphicData>
        </a:graphic>
      </p:graphicFrame>
      <p:cxnSp>
        <p:nvCxnSpPr>
          <p:cNvPr id="61" name="직선 화살표 연결선 91">
            <a:extLst>
              <a:ext uri="{FF2B5EF4-FFF2-40B4-BE49-F238E27FC236}">
                <a16:creationId xmlns:a16="http://schemas.microsoft.com/office/drawing/2014/main" id="{B7EBEFE5-9234-8C46-818A-FBFB251ED04E}"/>
              </a:ext>
            </a:extLst>
          </p:cNvPr>
          <p:cNvCxnSpPr>
            <a:cxnSpLocks/>
          </p:cNvCxnSpPr>
          <p:nvPr/>
        </p:nvCxnSpPr>
        <p:spPr>
          <a:xfrm>
            <a:off x="2264950" y="4896186"/>
            <a:ext cx="909073" cy="117441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0071AC-9528-3E4B-A279-ADE6DA562239}"/>
              </a:ext>
            </a:extLst>
          </p:cNvPr>
          <p:cNvSpPr txBox="1"/>
          <p:nvPr/>
        </p:nvSpPr>
        <p:spPr>
          <a:xfrm>
            <a:off x="1500702" y="836395"/>
            <a:ext cx="1491755" cy="36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b="1" dirty="0">
                <a:latin typeface="Myriad Pro Semibold Condensed" panose="020B0503030403020204" pitchFamily="34" charset="0"/>
              </a:rPr>
              <a:t>Physical 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3A182E-B7AA-E347-84C9-D849CAFB2646}"/>
              </a:ext>
            </a:extLst>
          </p:cNvPr>
          <p:cNvSpPr txBox="1"/>
          <p:nvPr/>
        </p:nvSpPr>
        <p:spPr>
          <a:xfrm>
            <a:off x="654190" y="1737399"/>
            <a:ext cx="1831592" cy="45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Myriad Pro Semibold Condensed" panose="020B0503030403020204" pitchFamily="34" charset="0"/>
              </a:rPr>
              <a:t>Virtual </a:t>
            </a:r>
            <a:br>
              <a:rPr lang="en-US" sz="1600" b="1" dirty="0">
                <a:latin typeface="Myriad Pro Semibold Condensed" panose="020B0503030403020204" pitchFamily="34" charset="0"/>
              </a:rPr>
            </a:br>
            <a:r>
              <a:rPr lang="en-US" sz="1600" b="1" dirty="0">
                <a:latin typeface="Myriad Pro Semibold Condensed" panose="020B0503030403020204" pitchFamily="34" charset="0"/>
              </a:rPr>
              <a:t>address space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3D1736-5647-4D48-8CBE-B42462162695}"/>
              </a:ext>
            </a:extLst>
          </p:cNvPr>
          <p:cNvSpPr txBox="1"/>
          <p:nvPr/>
        </p:nvSpPr>
        <p:spPr>
          <a:xfrm>
            <a:off x="5159855" y="836395"/>
            <a:ext cx="2732479" cy="36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b="1" dirty="0">
                <a:latin typeface="Myriad Pro Semibold Condensed" panose="020B0503030403020204" pitchFamily="34" charset="0"/>
              </a:rPr>
              <a:t>The associated linear page table</a:t>
            </a:r>
          </a:p>
        </p:txBody>
      </p:sp>
    </p:spTree>
    <p:extLst>
      <p:ext uri="{BB962C8B-B14F-4D97-AF65-F5344CB8AC3E}">
        <p14:creationId xmlns:p14="http://schemas.microsoft.com/office/powerpoint/2010/main" val="37168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8" y="82768"/>
            <a:ext cx="8280402" cy="809625"/>
          </a:xfrm>
        </p:spPr>
        <p:txBody>
          <a:bodyPr/>
          <a:lstStyle/>
          <a:p>
            <a:r>
              <a:rPr lang="en-US" altLang="ko-KR" dirty="0"/>
              <a:t>The example mapped by a linear page table</a:t>
            </a:r>
            <a:endParaRPr lang="ko-KR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710B5B0-F27D-364B-8372-E9EB037ABF7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39294" y="2260308"/>
          <a:ext cx="1653452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50">
                  <a:extLst>
                    <a:ext uri="{9D8B030D-6E8A-4147-A177-3AD203B41FA5}">
                      <a16:colId xmlns:a16="http://schemas.microsoft.com/office/drawing/2014/main" val="20664568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heap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77407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712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8576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339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7701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87122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58313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92197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24525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3341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36484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stack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95501"/>
                  </a:ext>
                </a:extLst>
              </a:tr>
            </a:tbl>
          </a:graphicData>
        </a:graphic>
      </p:graphicFrame>
      <p:cxnSp>
        <p:nvCxnSpPr>
          <p:cNvPr id="87" name="직선 화살표 연결선 86"/>
          <p:cNvCxnSpPr>
            <a:cxnSpLocks/>
          </p:cNvCxnSpPr>
          <p:nvPr/>
        </p:nvCxnSpPr>
        <p:spPr>
          <a:xfrm>
            <a:off x="2268538" y="3095625"/>
            <a:ext cx="898525" cy="20637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</p:cNvCxnSpPr>
          <p:nvPr/>
        </p:nvCxnSpPr>
        <p:spPr>
          <a:xfrm flipV="1">
            <a:off x="2268538" y="1676400"/>
            <a:ext cx="898525" cy="34258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>
          <a:xfrm>
            <a:off x="2264950" y="2361712"/>
            <a:ext cx="909073" cy="3819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6630" y="783366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25777"/>
              </p:ext>
            </p:extLst>
          </p:nvPr>
        </p:nvGraphicFramePr>
        <p:xfrm>
          <a:off x="5159855" y="1188000"/>
          <a:ext cx="35523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90651635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VPN</a:t>
                      </a:r>
                      <a:endParaRPr lang="ko-KR" altLang="en-US" sz="1200" b="0" i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PFN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valid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prot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present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dirty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r-x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8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9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9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11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09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12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52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13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14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15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45348"/>
                  </a:ext>
                </a:extLst>
              </a:tr>
            </a:tbl>
          </a:graphicData>
        </a:graphic>
      </p:graphicFrame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50352864-C73F-7F45-B0D1-9128D783146C}"/>
              </a:ext>
            </a:extLst>
          </p:cNvPr>
          <p:cNvGraphicFramePr>
            <a:graphicFrameLocks/>
          </p:cNvGraphicFramePr>
          <p:nvPr/>
        </p:nvGraphicFramePr>
        <p:xfrm>
          <a:off x="3249043" y="836395"/>
          <a:ext cx="1306302" cy="587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7740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71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8576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339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770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8712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5831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921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2452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334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3648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9550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1765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628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33022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26321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273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9687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8162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04951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416866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1266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71839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193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4375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841286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70016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3606"/>
                  </a:ext>
                </a:extLst>
              </a:tr>
            </a:tbl>
          </a:graphicData>
        </a:graphic>
      </p:graphicFrame>
      <p:cxnSp>
        <p:nvCxnSpPr>
          <p:cNvPr id="61" name="직선 화살표 연결선 91">
            <a:extLst>
              <a:ext uri="{FF2B5EF4-FFF2-40B4-BE49-F238E27FC236}">
                <a16:creationId xmlns:a16="http://schemas.microsoft.com/office/drawing/2014/main" id="{B7EBEFE5-9234-8C46-818A-FBFB251ED04E}"/>
              </a:ext>
            </a:extLst>
          </p:cNvPr>
          <p:cNvCxnSpPr>
            <a:cxnSpLocks/>
          </p:cNvCxnSpPr>
          <p:nvPr/>
        </p:nvCxnSpPr>
        <p:spPr>
          <a:xfrm>
            <a:off x="2264950" y="4896186"/>
            <a:ext cx="909073" cy="117441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0071AC-9528-3E4B-A279-ADE6DA562239}"/>
              </a:ext>
            </a:extLst>
          </p:cNvPr>
          <p:cNvSpPr txBox="1"/>
          <p:nvPr/>
        </p:nvSpPr>
        <p:spPr>
          <a:xfrm>
            <a:off x="1500702" y="836395"/>
            <a:ext cx="1491755" cy="36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b="1" dirty="0">
                <a:latin typeface="Myriad Pro Semibold Condensed" panose="020B0503030403020204" pitchFamily="34" charset="0"/>
              </a:rPr>
              <a:t>Physical 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3A182E-B7AA-E347-84C9-D849CAFB2646}"/>
              </a:ext>
            </a:extLst>
          </p:cNvPr>
          <p:cNvSpPr txBox="1"/>
          <p:nvPr/>
        </p:nvSpPr>
        <p:spPr>
          <a:xfrm>
            <a:off x="654190" y="1737399"/>
            <a:ext cx="1831592" cy="45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Myriad Pro Semibold Condensed" panose="020B0503030403020204" pitchFamily="34" charset="0"/>
              </a:rPr>
              <a:t>Virtual </a:t>
            </a:r>
            <a:br>
              <a:rPr lang="en-US" sz="1600" b="1" dirty="0">
                <a:latin typeface="Myriad Pro Semibold Condensed" panose="020B0503030403020204" pitchFamily="34" charset="0"/>
              </a:rPr>
            </a:br>
            <a:r>
              <a:rPr lang="en-US" sz="1600" b="1" dirty="0">
                <a:latin typeface="Myriad Pro Semibold Condensed" panose="020B0503030403020204" pitchFamily="34" charset="0"/>
              </a:rPr>
              <a:t>address space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3D1736-5647-4D48-8CBE-B42462162695}"/>
              </a:ext>
            </a:extLst>
          </p:cNvPr>
          <p:cNvSpPr txBox="1"/>
          <p:nvPr/>
        </p:nvSpPr>
        <p:spPr>
          <a:xfrm>
            <a:off x="5159855" y="836395"/>
            <a:ext cx="2732479" cy="36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b="1" dirty="0">
                <a:latin typeface="Myriad Pro Semibold Condensed" panose="020B0503030403020204" pitchFamily="34" charset="0"/>
              </a:rPr>
              <a:t>The associated linear page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413C1-DB80-964E-84D9-9F83829854ED}"/>
              </a:ext>
            </a:extLst>
          </p:cNvPr>
          <p:cNvSpPr/>
          <p:nvPr/>
        </p:nvSpPr>
        <p:spPr>
          <a:xfrm>
            <a:off x="5583115" y="1721510"/>
            <a:ext cx="3129085" cy="746809"/>
          </a:xfrm>
          <a:prstGeom prst="rect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9F8E04-4E70-074E-AAE5-CEAE031D959B}"/>
              </a:ext>
            </a:extLst>
          </p:cNvPr>
          <p:cNvSpPr/>
          <p:nvPr/>
        </p:nvSpPr>
        <p:spPr>
          <a:xfrm>
            <a:off x="5583115" y="2734957"/>
            <a:ext cx="3129085" cy="2246559"/>
          </a:xfrm>
          <a:prstGeom prst="rect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E3705-83CD-2B4C-BCEC-932AA70B3663}"/>
              </a:ext>
            </a:extLst>
          </p:cNvPr>
          <p:cNvSpPr txBox="1"/>
          <p:nvPr/>
        </p:nvSpPr>
        <p:spPr>
          <a:xfrm>
            <a:off x="5583115" y="5752319"/>
            <a:ext cx="312908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spc="-50" dirty="0">
                <a:solidFill>
                  <a:schemeClr val="bg1"/>
                </a:solidFill>
                <a:latin typeface="+mj-lt"/>
              </a:rPr>
              <a:t>Most of the page table remains unused, </a:t>
            </a:r>
            <a:br>
              <a:rPr lang="en-US" sz="1600" spc="-50" dirty="0">
                <a:solidFill>
                  <a:schemeClr val="bg1"/>
                </a:solidFill>
                <a:latin typeface="+mj-lt"/>
              </a:rPr>
            </a:br>
            <a:r>
              <a:rPr lang="en-US" sz="1600" spc="-50" dirty="0">
                <a:solidFill>
                  <a:schemeClr val="bg1"/>
                </a:solidFill>
                <a:latin typeface="+mj-lt"/>
              </a:rPr>
              <a:t>full of invalid entries.</a:t>
            </a:r>
          </a:p>
        </p:txBody>
      </p:sp>
    </p:spTree>
    <p:extLst>
      <p:ext uri="{BB962C8B-B14F-4D97-AF65-F5344CB8AC3E}">
        <p14:creationId xmlns:p14="http://schemas.microsoft.com/office/powerpoint/2010/main" val="15575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2A48E3-E419-2A4B-87B4-E76453E704AD}"/>
              </a:ext>
            </a:extLst>
          </p:cNvPr>
          <p:cNvSpPr/>
          <p:nvPr/>
        </p:nvSpPr>
        <p:spPr>
          <a:xfrm>
            <a:off x="791305" y="5380893"/>
            <a:ext cx="5530364" cy="953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Segmentation: a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To conserve space, the idea is to split the address space in a few segments and then use paging to map those segments onto physical memory.</a:t>
            </a:r>
          </a:p>
          <a:p>
            <a:r>
              <a:rPr lang="en-US" altLang="ko-KR" dirty="0"/>
              <a:t>For example, if we assume a 32-bit address space, up to 4 segments and 4KB pages, a virtual address could be interpreted as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Now, how would we map that onto physical memory?</a:t>
            </a:r>
          </a:p>
          <a:p>
            <a:r>
              <a:rPr lang="en-US" altLang="ko-KR" dirty="0"/>
              <a:t>First, let us extract the the virtual address components</a:t>
            </a:r>
          </a:p>
          <a:p>
            <a:pPr marL="445941" lvl="2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SN     = (</a:t>
            </a:r>
            <a:r>
              <a:rPr lang="en-US" altLang="ko-KR" sz="1600" dirty="0" err="1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VirtualAddress</a:t>
            </a:r>
            <a:r>
              <a:rPr lang="en-US" altLang="ko-KR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 &amp; SEG_MASK) &gt;&gt; SN_SHIFT</a:t>
            </a:r>
          </a:p>
          <a:p>
            <a:pPr marL="445941" lvl="2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VPN    = (</a:t>
            </a:r>
            <a:r>
              <a:rPr lang="en-US" altLang="ko-KR" sz="1600" dirty="0" err="1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VirtualAddress</a:t>
            </a:r>
            <a:r>
              <a:rPr lang="en-US" altLang="ko-KR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 &amp; VPN_MASK) &gt;&gt; VPN_SHIFT</a:t>
            </a:r>
          </a:p>
          <a:p>
            <a:pPr marL="445941" lvl="2" indent="0">
              <a:buNone/>
            </a:pPr>
            <a:r>
              <a:rPr lang="en-US" altLang="ko-KR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Offset = (</a:t>
            </a:r>
            <a:r>
              <a:rPr lang="en-US" altLang="ko-KR" sz="1600" dirty="0" err="1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VirtualAddress</a:t>
            </a:r>
            <a:r>
              <a:rPr lang="en-US" altLang="ko-KR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 &amp; OFFSET_MASK)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B2A9F-5E71-BC49-9648-C7E623D91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ACC9F2E-D6AD-B240-BA27-E9856263455E}"/>
              </a:ext>
            </a:extLst>
          </p:cNvPr>
          <p:cNvGraphicFramePr>
            <a:graphicFrameLocks noGrp="1"/>
          </p:cNvGraphicFramePr>
          <p:nvPr/>
        </p:nvGraphicFramePr>
        <p:xfrm>
          <a:off x="1239520" y="3629475"/>
          <a:ext cx="6664960" cy="55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2096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9088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26278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999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7141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19767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7521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3985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1323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627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6462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6696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56962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748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570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501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41794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0603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3481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55823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1347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78318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07051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86328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20359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1784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3215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145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15258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139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5235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702729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</a:rPr>
                        <a:t>31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031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DFAF3A3-357E-B244-9D9E-36E0D090171D}"/>
              </a:ext>
            </a:extLst>
          </p:cNvPr>
          <p:cNvSpPr txBox="1"/>
          <p:nvPr/>
        </p:nvSpPr>
        <p:spPr>
          <a:xfrm>
            <a:off x="1322513" y="3901209"/>
            <a:ext cx="247431" cy="184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b="1" dirty="0">
                <a:latin typeface="+mj-lt"/>
              </a:rPr>
              <a:t>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300C4-17E8-BD40-8DA4-F2EE8B716EB2}"/>
              </a:ext>
            </a:extLst>
          </p:cNvPr>
          <p:cNvSpPr txBox="1"/>
          <p:nvPr/>
        </p:nvSpPr>
        <p:spPr>
          <a:xfrm>
            <a:off x="3360697" y="3901209"/>
            <a:ext cx="343611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b="1" dirty="0">
                <a:latin typeface="+mj-lt"/>
              </a:rPr>
              <a:t>VPN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D6838-DF1B-0E42-9E42-7537E41859B4}"/>
              </a:ext>
            </a:extLst>
          </p:cNvPr>
          <p:cNvSpPr txBox="1"/>
          <p:nvPr/>
        </p:nvSpPr>
        <p:spPr>
          <a:xfrm>
            <a:off x="6422999" y="3901209"/>
            <a:ext cx="463836" cy="1846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b="1" dirty="0">
                <a:latin typeface="+mj-l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0115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uiExpand="1" build="p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28E0403-81F4-CC4D-AE62-C3DB61497788}"/>
              </a:ext>
            </a:extLst>
          </p:cNvPr>
          <p:cNvSpPr/>
          <p:nvPr/>
        </p:nvSpPr>
        <p:spPr>
          <a:xfrm>
            <a:off x="5160109" y="2413428"/>
            <a:ext cx="3552091" cy="5583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Segmentation: a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800" y="1449388"/>
            <a:ext cx="3869268" cy="5040312"/>
          </a:xfrm>
        </p:spPr>
        <p:txBody>
          <a:bodyPr/>
          <a:lstStyle/>
          <a:p>
            <a:r>
              <a:rPr lang="en-US" altLang="ko-KR" dirty="0"/>
              <a:t>Each segment refers to a particular data section, e.g.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Now let us create an “array” of Base/Bounds registers, so that</a:t>
            </a:r>
          </a:p>
          <a:p>
            <a:pPr marL="552363" lvl="1" indent="-285750"/>
            <a:r>
              <a:rPr lang="en-US" sz="180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Base[SN]</a:t>
            </a:r>
            <a:r>
              <a:rPr lang="en-US" sz="1800" dirty="0">
                <a:ea typeface="NanumGothicCoding" panose="020D0009000000000000" pitchFamily="49" charset="-127"/>
              </a:rPr>
              <a:t> is the base address of a linear page table for this segment</a:t>
            </a:r>
          </a:p>
          <a:p>
            <a:pPr marL="552363" lvl="1" indent="-285750"/>
            <a:r>
              <a:rPr lang="en-US" sz="180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Bounds[SN]</a:t>
            </a:r>
            <a:r>
              <a:rPr lang="en-US" sz="1800" dirty="0">
                <a:ea typeface="NanumGothicCoding" panose="020D0009000000000000" pitchFamily="49" charset="-127"/>
              </a:rPr>
              <a:t> is the length of the linear </a:t>
            </a:r>
            <a:r>
              <a:rPr lang="en-US" sz="1800" spc="-20" dirty="0">
                <a:ea typeface="NanumGothicCoding" panose="020D0009000000000000" pitchFamily="49" charset="-127"/>
              </a:rPr>
              <a:t>page table associated with this segment</a:t>
            </a:r>
          </a:p>
          <a:p>
            <a:endParaRPr lang="en-US" altLang="ko-KR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F4FCBD3-1919-6E42-81DF-71C6F85A00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74D1E05-E575-2E41-8671-FB2A5994B4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59338" y="1449388"/>
            <a:ext cx="3852862" cy="5040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enables us to calculate the address of the page table entry </a:t>
            </a:r>
            <a:r>
              <a:rPr lang="en-US" spc="-20" dirty="0"/>
              <a:t>associated to any virtual address</a:t>
            </a:r>
          </a:p>
          <a:p>
            <a:pPr marL="446088" lvl="2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AddressOfPTE</a:t>
            </a:r>
            <a:r>
              <a:rPr lang="en-US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 = </a:t>
            </a:r>
            <a:br>
              <a:rPr lang="en-US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</a:br>
            <a:r>
              <a:rPr lang="en-US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   Base[SN] + (VPN * </a:t>
            </a:r>
            <a:r>
              <a:rPr lang="en-US" sz="1600" dirty="0" err="1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sizeof</a:t>
            </a:r>
            <a:r>
              <a:rPr lang="en-US" sz="1600" dirty="0">
                <a:solidFill>
                  <a:schemeClr val="bg1"/>
                </a:solidFill>
                <a:latin typeface="NanumGothicCoding" panose="020D0009000000000000" pitchFamily="49" charset="-127"/>
                <a:ea typeface="NanumGothicCoding" panose="020D0009000000000000" pitchFamily="49" charset="-127"/>
              </a:rPr>
              <a:t>(PTE))</a:t>
            </a:r>
          </a:p>
          <a:p>
            <a:pPr lvl="1">
              <a:spcBef>
                <a:spcPts val="1200"/>
              </a:spcBef>
            </a:pPr>
            <a:r>
              <a:rPr lang="en-US" sz="1900" dirty="0"/>
              <a:t>Actually, this does not work for the stack because it grows upwards, but we’ll take care of that later.</a:t>
            </a:r>
          </a:p>
          <a:p>
            <a:r>
              <a:rPr lang="en-US" dirty="0"/>
              <a:t>The contents of </a:t>
            </a:r>
            <a:r>
              <a:rPr lang="en-US" sz="2000" dirty="0" err="1">
                <a:latin typeface="NanumGothicCoding" panose="020D0009000000000000" pitchFamily="49" charset="-127"/>
                <a:ea typeface="NanumGothicCoding" panose="020D0009000000000000" pitchFamily="49" charset="-127"/>
              </a:rPr>
              <a:t>AddressOfPTE</a:t>
            </a:r>
            <a:r>
              <a:rPr lang="en-US" dirty="0"/>
              <a:t> is the PFN of the frame that holds that page.</a:t>
            </a:r>
          </a:p>
          <a:p>
            <a:r>
              <a:rPr lang="en-US" dirty="0"/>
              <a:t>A possible mapping of the former example is shown on the next slide.</a:t>
            </a:r>
          </a:p>
          <a:p>
            <a:endParaRPr lang="en-US" dirty="0"/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30BC9BBB-184B-7F4B-9990-4AEBB648B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17"/>
              </p:ext>
            </p:extLst>
          </p:nvPr>
        </p:nvGraphicFramePr>
        <p:xfrm>
          <a:off x="703188" y="2293144"/>
          <a:ext cx="161194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SEG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Content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0 (00</a:t>
                      </a:r>
                      <a:r>
                        <a:rPr lang="en-US" altLang="ko-KR" sz="1600" baseline="-25000" dirty="0">
                          <a:latin typeface="+mn-lt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unused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1 (01</a:t>
                      </a:r>
                      <a:r>
                        <a:rPr lang="en-US" altLang="ko-KR" sz="1600" baseline="-25000" dirty="0">
                          <a:latin typeface="+mn-lt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code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2 (10</a:t>
                      </a:r>
                      <a:r>
                        <a:rPr lang="en-US" altLang="ko-KR" sz="1600" baseline="-25000" dirty="0">
                          <a:latin typeface="+mn-lt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  <a:ea typeface="맑은 고딕" pitchFamily="50" charset="-127"/>
                        </a:rPr>
                        <a:t>heap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3 (11</a:t>
                      </a:r>
                      <a:r>
                        <a:rPr lang="en-US" altLang="ko-KR" sz="1600" baseline="-25000" dirty="0">
                          <a:latin typeface="+mn-lt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ea typeface="맑은 고딕" pitchFamily="50" charset="-127"/>
                        </a:rPr>
                        <a:t>stack</a:t>
                      </a:r>
                      <a:endParaRPr lang="ko-KR" altLang="en-US" sz="1600" dirty="0">
                        <a:latin typeface="+mn-lt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2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2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8" y="82768"/>
            <a:ext cx="8280402" cy="809625"/>
          </a:xfrm>
        </p:spPr>
        <p:txBody>
          <a:bodyPr/>
          <a:lstStyle/>
          <a:p>
            <a:r>
              <a:rPr lang="en-US" altLang="ko-KR" dirty="0"/>
              <a:t>The example mapped by a hybrid model</a:t>
            </a:r>
            <a:endParaRPr lang="ko-KR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710B5B0-F27D-364B-8372-E9EB037ABF74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92378790"/>
              </p:ext>
            </p:extLst>
          </p:nvPr>
        </p:nvGraphicFramePr>
        <p:xfrm>
          <a:off x="439087" y="1455147"/>
          <a:ext cx="1653452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50">
                  <a:extLst>
                    <a:ext uri="{9D8B030D-6E8A-4147-A177-3AD203B41FA5}">
                      <a16:colId xmlns:a16="http://schemas.microsoft.com/office/drawing/2014/main" val="20664568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heap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77407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712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85768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339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7701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87122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58313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92197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24525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3341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36484"/>
                  </a:ext>
                </a:extLst>
              </a:tr>
              <a:tr h="138751">
                <a:tc>
                  <a:txBody>
                    <a:bodyPr/>
                    <a:lstStyle/>
                    <a:p>
                      <a:r>
                        <a:rPr lang="en-US" sz="1200" dirty="0"/>
                        <a:t>stack</a:t>
                      </a: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95501"/>
                  </a:ext>
                </a:extLst>
              </a:tr>
            </a:tbl>
          </a:graphicData>
        </a:graphic>
      </p:graphicFrame>
      <p:cxnSp>
        <p:nvCxnSpPr>
          <p:cNvPr id="87" name="직선 화살표 연결선 86"/>
          <p:cNvCxnSpPr>
            <a:cxnSpLocks/>
          </p:cNvCxnSpPr>
          <p:nvPr/>
        </p:nvCxnSpPr>
        <p:spPr>
          <a:xfrm flipV="1">
            <a:off x="2093656" y="1875447"/>
            <a:ext cx="315553" cy="38434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</p:cNvCxnSpPr>
          <p:nvPr/>
        </p:nvCxnSpPr>
        <p:spPr>
          <a:xfrm flipV="1">
            <a:off x="2086696" y="2067620"/>
            <a:ext cx="322513" cy="20100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>
          <a:xfrm>
            <a:off x="2086696" y="1604475"/>
            <a:ext cx="322513" cy="15191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6630" y="783366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13768"/>
              </p:ext>
            </p:extLst>
          </p:nvPr>
        </p:nvGraphicFramePr>
        <p:xfrm>
          <a:off x="4069429" y="2951455"/>
          <a:ext cx="266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90651635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PFN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valid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prot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prsnt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dirty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VPN  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891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45348"/>
                  </a:ext>
                </a:extLst>
              </a:tr>
            </a:tbl>
          </a:graphicData>
        </a:graphic>
      </p:graphicFrame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50352864-C73F-7F45-B0D1-9128D7831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438239"/>
              </p:ext>
            </p:extLst>
          </p:nvPr>
        </p:nvGraphicFramePr>
        <p:xfrm>
          <a:off x="7474262" y="739679"/>
          <a:ext cx="1306302" cy="587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7740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712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8576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339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770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8712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5831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921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2452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334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3648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9550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1765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628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33022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26321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273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9687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81624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04951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416866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12661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71839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193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4375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29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841286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70016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36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60071AC-9528-3E4B-A279-ADE6DA562239}"/>
              </a:ext>
            </a:extLst>
          </p:cNvPr>
          <p:cNvSpPr txBox="1"/>
          <p:nvPr/>
        </p:nvSpPr>
        <p:spPr>
          <a:xfrm>
            <a:off x="5964923" y="739679"/>
            <a:ext cx="1491755" cy="36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b="1" dirty="0">
                <a:latin typeface="Myriad Pro Semibold Condensed" panose="020B0503030403020204" pitchFamily="34" charset="0"/>
              </a:rPr>
              <a:t>Physical 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3A182E-B7AA-E347-84C9-D849CAFB2646}"/>
              </a:ext>
            </a:extLst>
          </p:cNvPr>
          <p:cNvSpPr txBox="1"/>
          <p:nvPr/>
        </p:nvSpPr>
        <p:spPr>
          <a:xfrm>
            <a:off x="453983" y="1002574"/>
            <a:ext cx="1831592" cy="45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Myriad Pro Semibold Condensed" panose="020B0503030403020204" pitchFamily="34" charset="0"/>
              </a:rPr>
              <a:t>Virtual </a:t>
            </a:r>
            <a:br>
              <a:rPr lang="en-US" sz="1600" b="1" dirty="0">
                <a:latin typeface="Myriad Pro Semibold Condensed" panose="020B0503030403020204" pitchFamily="34" charset="0"/>
              </a:rPr>
            </a:br>
            <a:r>
              <a:rPr lang="en-US" sz="1600" b="1" dirty="0">
                <a:latin typeface="Myriad Pro Semibold Condensed" panose="020B0503030403020204" pitchFamily="34" charset="0"/>
              </a:rPr>
              <a:t>address space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3D1736-5647-4D48-8CBE-B42462162695}"/>
              </a:ext>
            </a:extLst>
          </p:cNvPr>
          <p:cNvSpPr txBox="1"/>
          <p:nvPr/>
        </p:nvSpPr>
        <p:spPr>
          <a:xfrm>
            <a:off x="4148557" y="1090887"/>
            <a:ext cx="2732479" cy="3600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600" b="1" dirty="0">
                <a:latin typeface="Myriad Pro Semibold Condensed" panose="020B0503030403020204" pitchFamily="34" charset="0"/>
              </a:rPr>
              <a:t>The associated linear page tables</a:t>
            </a:r>
          </a:p>
        </p:txBody>
      </p:sp>
      <p:graphicFrame>
        <p:nvGraphicFramePr>
          <p:cNvPr id="14" name="표 100">
            <a:extLst>
              <a:ext uri="{FF2B5EF4-FFF2-40B4-BE49-F238E27FC236}">
                <a16:creationId xmlns:a16="http://schemas.microsoft.com/office/drawing/2014/main" id="{48B3269A-C6C0-E041-8EAF-684BF551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08345"/>
              </p:ext>
            </p:extLst>
          </p:nvPr>
        </p:nvGraphicFramePr>
        <p:xfrm>
          <a:off x="4069424" y="2190851"/>
          <a:ext cx="266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90651635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PFN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valid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prot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prsnt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dirty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VPN   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표 100">
            <a:extLst>
              <a:ext uri="{FF2B5EF4-FFF2-40B4-BE49-F238E27FC236}">
                <a16:creationId xmlns:a16="http://schemas.microsoft.com/office/drawing/2014/main" id="{FE69206A-0A7B-4F4C-ACE3-E2EA4115B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47345"/>
              </p:ext>
            </p:extLst>
          </p:nvPr>
        </p:nvGraphicFramePr>
        <p:xfrm>
          <a:off x="4072423" y="1426092"/>
          <a:ext cx="266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90651635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PFN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valid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prot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prsnt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cap="none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 Bold SemiCondensed" panose="020B0503030403020204" pitchFamily="34" charset="0"/>
                          <a:ea typeface="맑은 고딕" pitchFamily="50" charset="-127"/>
                        </a:rPr>
                        <a:t>dirty</a:t>
                      </a:r>
                      <a:endParaRPr lang="ko-KR" altLang="en-US" sz="1200" b="1" i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 Bold SemiCondensed" panose="020B0503030403020204" pitchFamily="34" charset="0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VPN   0</a:t>
                      </a:r>
                      <a:endParaRPr lang="ko-KR" altLang="en-US" sz="105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9DE27C3-7875-EF4B-8C8F-7170533D5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290332"/>
              </p:ext>
            </p:extLst>
          </p:nvPr>
        </p:nvGraphicFramePr>
        <p:xfrm>
          <a:off x="2502640" y="1162167"/>
          <a:ext cx="1306302" cy="10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yriad Pro Semibold Condensed" panose="020B0503030403020204" pitchFamily="34" charset="0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5283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</a:tbl>
          </a:graphicData>
        </a:graphic>
      </p:graphicFrame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DFBA9D6-CA5F-2144-A722-0B81515F8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148041"/>
              </p:ext>
            </p:extLst>
          </p:nvPr>
        </p:nvGraphicFramePr>
        <p:xfrm>
          <a:off x="2502640" y="2516202"/>
          <a:ext cx="1306302" cy="10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624748085"/>
                    </a:ext>
                  </a:extLst>
                </a:gridCol>
                <a:gridCol w="226302">
                  <a:extLst>
                    <a:ext uri="{9D8B030D-6E8A-4147-A177-3AD203B41FA5}">
                      <a16:colId xmlns:a16="http://schemas.microsoft.com/office/drawing/2014/main" val="3363634949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yriad Pro Semibold Condensed" panose="020B0503030403020204" pitchFamily="34" charset="0"/>
                          <a:ea typeface="+mn-ea"/>
                          <a:cs typeface="+mn-cs"/>
                        </a:rPr>
                        <a:t>Bounds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5283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14195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2794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90100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932128"/>
                  </a:ext>
                </a:extLst>
              </a:tr>
            </a:tbl>
          </a:graphicData>
        </a:graphic>
      </p:graphicFrame>
      <p:sp>
        <p:nvSpPr>
          <p:cNvPr id="32" name="Freeform 31">
            <a:extLst>
              <a:ext uri="{FF2B5EF4-FFF2-40B4-BE49-F238E27FC236}">
                <a16:creationId xmlns:a16="http://schemas.microsoft.com/office/drawing/2014/main" id="{A84FC789-0A65-8A4D-9A13-75D53D3A090D}"/>
              </a:ext>
            </a:extLst>
          </p:cNvPr>
          <p:cNvSpPr/>
          <p:nvPr/>
        </p:nvSpPr>
        <p:spPr>
          <a:xfrm>
            <a:off x="2092811" y="3524495"/>
            <a:ext cx="119986" cy="758093"/>
          </a:xfrm>
          <a:custGeom>
            <a:avLst/>
            <a:gdLst>
              <a:gd name="connsiteX0" fmla="*/ 0 w 276082"/>
              <a:gd name="connsiteY0" fmla="*/ 808893 h 808893"/>
              <a:gd name="connsiteX1" fmla="*/ 272562 w 276082"/>
              <a:gd name="connsiteY1" fmla="*/ 597877 h 808893"/>
              <a:gd name="connsiteX2" fmla="*/ 149470 w 276082"/>
              <a:gd name="connsiteY2" fmla="*/ 342900 h 808893"/>
              <a:gd name="connsiteX3" fmla="*/ 70339 w 276082"/>
              <a:gd name="connsiteY3" fmla="*/ 0 h 808893"/>
              <a:gd name="connsiteX0" fmla="*/ 0 w 276082"/>
              <a:gd name="connsiteY0" fmla="*/ 808893 h 808893"/>
              <a:gd name="connsiteX1" fmla="*/ 272562 w 276082"/>
              <a:gd name="connsiteY1" fmla="*/ 597877 h 808893"/>
              <a:gd name="connsiteX2" fmla="*/ 149470 w 276082"/>
              <a:gd name="connsiteY2" fmla="*/ 342900 h 808893"/>
              <a:gd name="connsiteX3" fmla="*/ 70339 w 276082"/>
              <a:gd name="connsiteY3" fmla="*/ 0 h 808893"/>
              <a:gd name="connsiteX0" fmla="*/ 0 w 276165"/>
              <a:gd name="connsiteY0" fmla="*/ 799368 h 799368"/>
              <a:gd name="connsiteX1" fmla="*/ 272562 w 276165"/>
              <a:gd name="connsiteY1" fmla="*/ 588352 h 799368"/>
              <a:gd name="connsiteX2" fmla="*/ 149470 w 276165"/>
              <a:gd name="connsiteY2" fmla="*/ 333375 h 799368"/>
              <a:gd name="connsiteX3" fmla="*/ 51289 w 276165"/>
              <a:gd name="connsiteY3" fmla="*/ 0 h 799368"/>
              <a:gd name="connsiteX0" fmla="*/ 0 w 276165"/>
              <a:gd name="connsiteY0" fmla="*/ 799368 h 799368"/>
              <a:gd name="connsiteX1" fmla="*/ 272562 w 276165"/>
              <a:gd name="connsiteY1" fmla="*/ 588352 h 799368"/>
              <a:gd name="connsiteX2" fmla="*/ 149470 w 276165"/>
              <a:gd name="connsiteY2" fmla="*/ 333375 h 799368"/>
              <a:gd name="connsiteX3" fmla="*/ 51289 w 276165"/>
              <a:gd name="connsiteY3" fmla="*/ 0 h 799368"/>
              <a:gd name="connsiteX0" fmla="*/ 0 w 272850"/>
              <a:gd name="connsiteY0" fmla="*/ 799368 h 799368"/>
              <a:gd name="connsiteX1" fmla="*/ 272562 w 272850"/>
              <a:gd name="connsiteY1" fmla="*/ 588352 h 799368"/>
              <a:gd name="connsiteX2" fmla="*/ 51289 w 272850"/>
              <a:gd name="connsiteY2" fmla="*/ 0 h 799368"/>
              <a:gd name="connsiteX0" fmla="*/ 0 w 306744"/>
              <a:gd name="connsiteY0" fmla="*/ 799368 h 799368"/>
              <a:gd name="connsiteX1" fmla="*/ 272562 w 306744"/>
              <a:gd name="connsiteY1" fmla="*/ 588352 h 799368"/>
              <a:gd name="connsiteX2" fmla="*/ 51289 w 306744"/>
              <a:gd name="connsiteY2" fmla="*/ 0 h 799368"/>
              <a:gd name="connsiteX0" fmla="*/ 0 w 282642"/>
              <a:gd name="connsiteY0" fmla="*/ 799368 h 799368"/>
              <a:gd name="connsiteX1" fmla="*/ 272562 w 282642"/>
              <a:gd name="connsiteY1" fmla="*/ 588352 h 799368"/>
              <a:gd name="connsiteX2" fmla="*/ 51289 w 282642"/>
              <a:gd name="connsiteY2" fmla="*/ 0 h 799368"/>
              <a:gd name="connsiteX0" fmla="*/ 0 w 51289"/>
              <a:gd name="connsiteY0" fmla="*/ 799368 h 799368"/>
              <a:gd name="connsiteX1" fmla="*/ 51289 w 51289"/>
              <a:gd name="connsiteY1" fmla="*/ 0 h 799368"/>
              <a:gd name="connsiteX0" fmla="*/ 0 w 133679"/>
              <a:gd name="connsiteY0" fmla="*/ 799368 h 799368"/>
              <a:gd name="connsiteX1" fmla="*/ 51289 w 133679"/>
              <a:gd name="connsiteY1" fmla="*/ 0 h 799368"/>
              <a:gd name="connsiteX0" fmla="*/ 0 w 145306"/>
              <a:gd name="connsiteY0" fmla="*/ 808893 h 808893"/>
              <a:gd name="connsiteX1" fmla="*/ 86214 w 145306"/>
              <a:gd name="connsiteY1" fmla="*/ 0 h 808893"/>
              <a:gd name="connsiteX0" fmla="*/ 0 w 152140"/>
              <a:gd name="connsiteY0" fmla="*/ 808893 h 808893"/>
              <a:gd name="connsiteX1" fmla="*/ 86214 w 152140"/>
              <a:gd name="connsiteY1" fmla="*/ 0 h 808893"/>
              <a:gd name="connsiteX0" fmla="*/ 0 w 151023"/>
              <a:gd name="connsiteY0" fmla="*/ 758093 h 758093"/>
              <a:gd name="connsiteX1" fmla="*/ 83039 w 151023"/>
              <a:gd name="connsiteY1" fmla="*/ 0 h 758093"/>
              <a:gd name="connsiteX0" fmla="*/ 0 w 138198"/>
              <a:gd name="connsiteY0" fmla="*/ 758093 h 758093"/>
              <a:gd name="connsiteX1" fmla="*/ 83039 w 138198"/>
              <a:gd name="connsiteY1" fmla="*/ 0 h 758093"/>
              <a:gd name="connsiteX0" fmla="*/ 0 w 119986"/>
              <a:gd name="connsiteY0" fmla="*/ 758093 h 758093"/>
              <a:gd name="connsiteX1" fmla="*/ 83039 w 119986"/>
              <a:gd name="connsiteY1" fmla="*/ 0 h 75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986" h="758093">
                <a:moveTo>
                  <a:pt x="0" y="758093"/>
                </a:moveTo>
                <a:cubicBezTo>
                  <a:pt x="252046" y="504337"/>
                  <a:pt x="18318" y="361706"/>
                  <a:pt x="83039" y="0"/>
                </a:cubicBezTo>
              </a:path>
            </a:pathLst>
          </a:custGeom>
          <a:ln w="12700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직선 화살표 연결선 86">
            <a:extLst>
              <a:ext uri="{FF2B5EF4-FFF2-40B4-BE49-F238E27FC236}">
                <a16:creationId xmlns:a16="http://schemas.microsoft.com/office/drawing/2014/main" id="{B5F4AF6E-899C-6B4B-81B3-AD425CA406F5}"/>
              </a:ext>
            </a:extLst>
          </p:cNvPr>
          <p:cNvCxnSpPr>
            <a:cxnSpLocks/>
          </p:cNvCxnSpPr>
          <p:nvPr/>
        </p:nvCxnSpPr>
        <p:spPr>
          <a:xfrm>
            <a:off x="3026718" y="1905403"/>
            <a:ext cx="1530514" cy="5580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88">
            <a:extLst>
              <a:ext uri="{FF2B5EF4-FFF2-40B4-BE49-F238E27FC236}">
                <a16:creationId xmlns:a16="http://schemas.microsoft.com/office/drawing/2014/main" id="{F04C7C70-E9B6-D04D-BFFC-228B1B2A62C4}"/>
              </a:ext>
            </a:extLst>
          </p:cNvPr>
          <p:cNvCxnSpPr>
            <a:cxnSpLocks/>
          </p:cNvCxnSpPr>
          <p:nvPr/>
        </p:nvCxnSpPr>
        <p:spPr>
          <a:xfrm>
            <a:off x="3026718" y="2083257"/>
            <a:ext cx="1545282" cy="115231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91">
            <a:extLst>
              <a:ext uri="{FF2B5EF4-FFF2-40B4-BE49-F238E27FC236}">
                <a16:creationId xmlns:a16="http://schemas.microsoft.com/office/drawing/2014/main" id="{7580597B-89BD-2540-B3B7-E1909FA1998D}"/>
              </a:ext>
            </a:extLst>
          </p:cNvPr>
          <p:cNvCxnSpPr>
            <a:cxnSpLocks/>
          </p:cNvCxnSpPr>
          <p:nvPr/>
        </p:nvCxnSpPr>
        <p:spPr>
          <a:xfrm flipV="1">
            <a:off x="3026718" y="1705011"/>
            <a:ext cx="1515929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D3DBA02-700E-7945-82B2-639C3DE4715A}"/>
              </a:ext>
            </a:extLst>
          </p:cNvPr>
          <p:cNvSpPr txBox="1"/>
          <p:nvPr/>
        </p:nvSpPr>
        <p:spPr>
          <a:xfrm>
            <a:off x="3332285" y="4177760"/>
            <a:ext cx="3401139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spc="-50" dirty="0">
                <a:solidFill>
                  <a:schemeClr val="bg1"/>
                </a:solidFill>
                <a:latin typeface="+mj-lt"/>
              </a:rPr>
              <a:t>No wasted space</a:t>
            </a:r>
            <a:r>
              <a:rPr lang="en-US" sz="1600" spc="-50" dirty="0">
                <a:solidFill>
                  <a:schemeClr val="bg1"/>
                </a:solidFill>
              </a:rPr>
              <a:t> </a:t>
            </a:r>
            <a:r>
              <a:rPr lang="en-US" sz="1600" spc="-50" dirty="0">
                <a:solidFill>
                  <a:schemeClr val="bg1"/>
                </a:solidFill>
                <a:latin typeface="+mj-lt"/>
              </a:rPr>
              <a:t>in the page table anymore.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794FEC-67EA-034F-A941-227DC80CB7BB}"/>
              </a:ext>
            </a:extLst>
          </p:cNvPr>
          <p:cNvSpPr txBox="1"/>
          <p:nvPr/>
        </p:nvSpPr>
        <p:spPr>
          <a:xfrm>
            <a:off x="3332285" y="4716606"/>
            <a:ext cx="3401139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spc="-50" dirty="0">
                <a:latin typeface="+mj-lt"/>
              </a:rPr>
              <a:t>But variable space allocation is back again.</a:t>
            </a:r>
          </a:p>
        </p:txBody>
      </p:sp>
    </p:spTree>
    <p:extLst>
      <p:ext uri="{BB962C8B-B14F-4D97-AF65-F5344CB8AC3E}">
        <p14:creationId xmlns:p14="http://schemas.microsoft.com/office/powerpoint/2010/main" val="146611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E25B63-9F9B-A24A-B1D1-467BFB09AEC5}"/>
              </a:ext>
            </a:extLst>
          </p:cNvPr>
          <p:cNvSpPr>
            <a:spLocks noChangeAspect="1"/>
          </p:cNvSpPr>
          <p:nvPr/>
        </p:nvSpPr>
        <p:spPr>
          <a:xfrm>
            <a:off x="4937181" y="3143995"/>
            <a:ext cx="180000" cy="180000"/>
          </a:xfrm>
          <a:prstGeom prst="ellipse">
            <a:avLst/>
          </a:prstGeom>
          <a:solidFill>
            <a:schemeClr val="accent5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5425" y="1720850"/>
            <a:ext cx="717550" cy="682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5950" y="2705101"/>
            <a:ext cx="666750" cy="25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9050" y="2705101"/>
            <a:ext cx="666750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8975" y="2705101"/>
            <a:ext cx="666750" cy="25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2249" y="3923505"/>
            <a:ext cx="2003425" cy="98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92375" y="5097459"/>
            <a:ext cx="1336675" cy="13160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2351" y="5583234"/>
            <a:ext cx="673100" cy="2492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5451" y="5583234"/>
            <a:ext cx="666750" cy="25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79401"/>
            <a:ext cx="8280402" cy="709612"/>
          </a:xfrm>
        </p:spPr>
        <p:txBody>
          <a:bodyPr>
            <a:noAutofit/>
          </a:bodyPr>
          <a:lstStyle/>
          <a:p>
            <a:r>
              <a:rPr lang="en-US" altLang="ko-KR" sz="3200" spc="-150" dirty="0"/>
              <a:t>Paged Segmentation Implementation using a Segment Table</a:t>
            </a:r>
            <a:endParaRPr lang="en-US" sz="3200" spc="-150" dirty="0"/>
          </a:p>
        </p:txBody>
      </p:sp>
      <p:pic>
        <p:nvPicPr>
          <p:cNvPr id="4" name="Content Placeholder 3" descr="ch8-07_pagedSegment2.pdf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59" r="59"/>
          <a:stretch/>
        </p:blipFill>
        <p:spPr>
          <a:xfrm>
            <a:off x="1131888" y="989013"/>
            <a:ext cx="6880225" cy="5868987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03D5C0-1301-D140-9DD4-9E47ECAD81F0}"/>
              </a:ext>
            </a:extLst>
          </p:cNvPr>
          <p:cNvSpPr/>
          <p:nvPr/>
        </p:nvSpPr>
        <p:spPr>
          <a:xfrm>
            <a:off x="6484947" y="1121963"/>
            <a:ext cx="942449" cy="53854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E0DA5-A3C3-9547-A467-F84939568DC6}"/>
              </a:ext>
            </a:extLst>
          </p:cNvPr>
          <p:cNvSpPr txBox="1"/>
          <p:nvPr/>
        </p:nvSpPr>
        <p:spPr>
          <a:xfrm>
            <a:off x="6080554" y="1681681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Physical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85172-D4EA-3945-AC0B-3772A5B17C82}"/>
              </a:ext>
            </a:extLst>
          </p:cNvPr>
          <p:cNvSpPr/>
          <p:nvPr/>
        </p:nvSpPr>
        <p:spPr>
          <a:xfrm>
            <a:off x="3455647" y="1121963"/>
            <a:ext cx="1525870" cy="40390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41EF43-B314-014E-A551-E127F8F0582E}"/>
              </a:ext>
            </a:extLst>
          </p:cNvPr>
          <p:cNvSpPr/>
          <p:nvPr/>
        </p:nvSpPr>
        <p:spPr>
          <a:xfrm>
            <a:off x="588109" y="5008135"/>
            <a:ext cx="8124091" cy="1129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with the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hybrid approach is not without issues.</a:t>
            </a:r>
          </a:p>
          <a:p>
            <a:pPr lvl="1"/>
            <a:r>
              <a:rPr lang="en-US" altLang="ko-KR" dirty="0"/>
              <a:t>Internal fragmentation</a:t>
            </a:r>
          </a:p>
          <a:p>
            <a:pPr lvl="2"/>
            <a:r>
              <a:rPr lang="en-US" altLang="ko-KR" dirty="0"/>
              <a:t>If there is a large but sparsely-used heap, we can still end up with a lot of wasted space inside its page table.</a:t>
            </a:r>
          </a:p>
          <a:p>
            <a:pPr lvl="1"/>
            <a:r>
              <a:rPr lang="en-US" altLang="ko-KR" dirty="0"/>
              <a:t>External fragmentation</a:t>
            </a:r>
          </a:p>
          <a:p>
            <a:pPr lvl="2"/>
            <a:r>
              <a:rPr lang="en-US" altLang="ko-KR" dirty="0"/>
              <a:t>Since the size of the page tables is variable, they may have to be relocated, which may lead to external fragmentation.</a:t>
            </a:r>
          </a:p>
          <a:p>
            <a:r>
              <a:rPr lang="en-US" altLang="ko-KR" dirty="0"/>
              <a:t>For reasons like these, people continued to look for better ways to implement smaller page tables.</a:t>
            </a:r>
          </a:p>
          <a:p>
            <a:pPr>
              <a:buClr>
                <a:schemeClr val="bg1"/>
              </a:buClr>
            </a:pPr>
            <a:r>
              <a:rPr lang="en-US" altLang="ko-KR" b="1" dirty="0">
                <a:solidFill>
                  <a:schemeClr val="bg1"/>
                </a:solidFill>
                <a:latin typeface="Myriad Pro Semibold SemiCondens" panose="020B0503030403020204" pitchFamily="34" charset="0"/>
              </a:rPr>
              <a:t>Can we get rid of all those invalid regions in the page table instead of keeping them all in memory?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69B1E-55F7-104D-B5EC-11E2C20245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Another Page Table Structure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Critical issues in page table design</a:t>
            </a:r>
          </a:p>
          <a:p>
            <a:pPr lvl="1"/>
            <a:r>
              <a:rPr lang="en-US" dirty="0"/>
              <a:t>Page table size</a:t>
            </a:r>
          </a:p>
          <a:p>
            <a:pPr lvl="1"/>
            <a:r>
              <a:rPr lang="en-US" dirty="0"/>
              <a:t>Search efficiency</a:t>
            </a:r>
          </a:p>
          <a:p>
            <a:r>
              <a:rPr lang="en-US" dirty="0"/>
              <a:t>Common workarounds</a:t>
            </a:r>
          </a:p>
          <a:p>
            <a:pPr lvl="1"/>
            <a:r>
              <a:rPr lang="en-US" dirty="0"/>
              <a:t>Hierarchical Paging</a:t>
            </a:r>
          </a:p>
          <a:p>
            <a:pPr lvl="1"/>
            <a:r>
              <a:rPr lang="en-US" dirty="0"/>
              <a:t>Hashed Page Tables</a:t>
            </a:r>
          </a:p>
          <a:p>
            <a:pPr lvl="1"/>
            <a:r>
              <a:rPr lang="en-US" dirty="0"/>
              <a:t>Inverted Page Tables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5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Hierarchichal</a:t>
            </a:r>
            <a:r>
              <a:rPr lang="en-US" altLang="ko-KR" dirty="0"/>
              <a:t>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To avoid the variable space issue we change course and will try to page the page table itself.</a:t>
            </a:r>
          </a:p>
          <a:p>
            <a:r>
              <a:rPr lang="en-US" altLang="ko-KR" dirty="0"/>
              <a:t>This approach turns the linear page table into something like a tree that we call a </a:t>
            </a:r>
            <a:r>
              <a:rPr lang="en-US" altLang="ko-KR" dirty="0">
                <a:latin typeface="+mj-lt"/>
              </a:rPr>
              <a:t>hierarchical </a:t>
            </a:r>
            <a:r>
              <a:rPr lang="en-US" altLang="ko-KR" dirty="0"/>
              <a:t>or</a:t>
            </a:r>
            <a:r>
              <a:rPr lang="en-US" altLang="ko-KR" dirty="0">
                <a:latin typeface="+mj-lt"/>
              </a:rPr>
              <a:t> multi-level page table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and in this case where it is, use a new structure, called a </a:t>
            </a:r>
            <a:r>
              <a:rPr lang="en-US" altLang="ko-KR" dirty="0">
                <a:latin typeface="+mj-lt"/>
              </a:rPr>
              <a:t>page directory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This approach is so effective that many modern systems (e.g. x86) employ it. </a:t>
            </a:r>
          </a:p>
          <a:p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84FE-054B-1C47-8896-A81553309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Page Tables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 up the virtual address space into multiple page tables.</a:t>
            </a:r>
          </a:p>
          <a:p>
            <a:r>
              <a:rPr lang="en-US" dirty="0"/>
              <a:t>A simple technique uses a two-level page table.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1289827" y="3007395"/>
          <a:ext cx="6096000" cy="2842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088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E5456B-9D61-490F-8DBF-76F38B2FD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D7E5456B-9D61-490F-8DBF-76F38B2FDE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A0C0A5-A744-4B9E-95C4-5216BF962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CCA0C0A5-A744-4B9E-95C4-5216BF9629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ACE420-02D3-4267-B3C8-57C3E386F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64ACE420-02D3-4267-B3C8-57C3E386F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7F73EC-9085-458B-9B74-6C2D27AE3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447F73EC-9085-458B-9B74-6C2D27AE3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224099-64E2-4610-9F67-50B77B689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5E224099-64E2-4610-9F67-50B77B689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9FC120-8508-492B-A5B6-3B2389B57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049FC120-8508-492B-A5B6-3B2389B574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  <p:bldGraphic spid="2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impact of multiple memory accesses can be reduced using </a:t>
            </a:r>
            <a:br>
              <a:rPr lang="en-US" dirty="0"/>
            </a:br>
            <a:r>
              <a:rPr lang="en-US" dirty="0"/>
              <a:t>a special fast-lookup hardware cache (associative memory) called </a:t>
            </a:r>
            <a:r>
              <a:rPr lang="en-US" dirty="0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translation lookaside buffer</a:t>
            </a:r>
            <a:r>
              <a:rPr lang="en-US" dirty="0"/>
              <a:t>.</a:t>
            </a:r>
          </a:p>
          <a:p>
            <a:r>
              <a:rPr lang="en-US" dirty="0"/>
              <a:t>Translation lookaside buffer (TLB)</a:t>
            </a:r>
          </a:p>
          <a:p>
            <a:pPr lvl="1"/>
            <a:r>
              <a:rPr lang="en-US" dirty="0"/>
              <a:t>Cache of recent </a:t>
            </a:r>
            <a:r>
              <a:rPr lang="en-US" dirty="0">
                <a:solidFill>
                  <a:srgbClr val="0000FF"/>
                </a:solidFill>
              </a:rPr>
              <a:t>virtual page </a:t>
            </a:r>
            <a:r>
              <a:rPr lang="en-US" sz="4000" baseline="-10000" dirty="0">
                <a:solidFill>
                  <a:srgbClr val="0000FF"/>
                </a:solidFill>
              </a:rPr>
              <a:t>⇢</a:t>
            </a:r>
            <a:r>
              <a:rPr lang="en-US" dirty="0">
                <a:solidFill>
                  <a:srgbClr val="0000FF"/>
                </a:solidFill>
              </a:rPr>
              <a:t> physical page</a:t>
            </a:r>
            <a:r>
              <a:rPr lang="en-US" dirty="0"/>
              <a:t> translations</a:t>
            </a:r>
          </a:p>
          <a:p>
            <a:pPr lvl="1"/>
            <a:r>
              <a:rPr lang="en-US" dirty="0"/>
              <a:t>If cache hit, use translation</a:t>
            </a:r>
          </a:p>
          <a:p>
            <a:pPr lvl="1"/>
            <a:r>
              <a:rPr lang="en-US" dirty="0"/>
              <a:t>If cache miss, walk multi-level page table</a:t>
            </a:r>
          </a:p>
          <a:p>
            <a:pPr marL="265113" indent="-265113">
              <a:tabLst>
                <a:tab pos="2574925" algn="l"/>
              </a:tabLst>
            </a:pPr>
            <a:r>
              <a:rPr lang="en-US" spc="-40" dirty="0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Cost of translation</a:t>
            </a:r>
            <a:r>
              <a:rPr lang="en-US" spc="-4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 = </a:t>
            </a:r>
            <a:r>
              <a:rPr lang="en-US" spc="-40" dirty="0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Cost of TLB lookup</a:t>
            </a:r>
            <a:r>
              <a:rPr lang="en-US" spc="-4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 +</a:t>
            </a:r>
            <a:r>
              <a:rPr lang="en-US" spc="-40" dirty="0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 </a:t>
            </a:r>
            <a:r>
              <a:rPr lang="en-US" spc="-40" dirty="0" err="1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prob</a:t>
            </a:r>
            <a:r>
              <a:rPr lang="en-US" spc="-4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(</a:t>
            </a:r>
            <a:r>
              <a:rPr lang="en-US" spc="-40" dirty="0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TLB miss</a:t>
            </a:r>
            <a:r>
              <a:rPr lang="en-US" spc="-4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) * </a:t>
            </a:r>
            <a:r>
              <a:rPr lang="en-US" spc="-40" dirty="0">
                <a:solidFill>
                  <a:srgbClr val="0000FF"/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cost of page table lookup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05CE-D894-3A4D-8F46-5333ABE7B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748065" y="1337293"/>
            <a:ext cx="4145107" cy="4768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Example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32-bit machine with 4KB page size, a virtual address is divided into</a:t>
            </a:r>
          </a:p>
          <a:p>
            <a:pPr lvl="1"/>
            <a:r>
              <a:rPr lang="en-US" dirty="0"/>
              <a:t>a 20-bit page number</a:t>
            </a:r>
          </a:p>
          <a:p>
            <a:pPr lvl="1"/>
            <a:r>
              <a:rPr lang="en-US" dirty="0"/>
              <a:t>a 12-bit page offset</a:t>
            </a:r>
          </a:p>
          <a:p>
            <a:r>
              <a:rPr lang="en-US" dirty="0"/>
              <a:t>Since the page table is paged, and assuming that a page table entry takes 4 bytes,  the page </a:t>
            </a:r>
            <a:r>
              <a:rPr lang="en-US" spc="-50" dirty="0"/>
              <a:t>number can be further divided in</a:t>
            </a:r>
          </a:p>
          <a:p>
            <a:pPr lvl="1"/>
            <a:r>
              <a:rPr lang="en-US" dirty="0"/>
              <a:t>a 10-bit outer page number</a:t>
            </a:r>
          </a:p>
          <a:p>
            <a:pPr lvl="1"/>
            <a:r>
              <a:rPr lang="en-US" dirty="0"/>
              <a:t>a 10-bit inner page number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Thus, a virtual address is as follows:</a:t>
            </a:r>
          </a:p>
          <a:p>
            <a:pPr marL="0" indent="0">
              <a:spcBef>
                <a:spcPts val="10800"/>
              </a:spcBef>
              <a:buNone/>
            </a:pPr>
            <a:r>
              <a:rPr lang="en-US" dirty="0"/>
              <a:t>where 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is an index into the outer page table, and 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is the inner page number and gives the offset within the page of the outer page table.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990337" y="2129532"/>
          <a:ext cx="3690301" cy="11887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6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b="0" i="0" dirty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page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dirty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page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pPr algn="ctr"/>
                      <a:r>
                        <a:rPr lang="pt-BR" sz="2000" b="0" i="1" dirty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p</a:t>
                      </a:r>
                      <a:r>
                        <a:rPr lang="pt-BR" sz="2000" b="0" i="1" baseline="-25000" dirty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1</a:t>
                      </a:r>
                      <a:endParaRPr lang="pt-BR" sz="2000" b="0" i="1" dirty="0">
                        <a:latin typeface="Myriad Pro SemiCondensed" charset="0"/>
                        <a:ea typeface="Myriad Pro SemiCondensed" charset="0"/>
                        <a:cs typeface="Myriad Pro SemiCondens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1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p</a:t>
                      </a:r>
                      <a:r>
                        <a:rPr lang="pt-BR" sz="2000" b="0" i="1" baseline="-2500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2</a:t>
                      </a:r>
                      <a:endParaRPr lang="pt-BR" sz="2000" b="0" i="1">
                        <a:latin typeface="Myriad Pro SemiCondensed" charset="0"/>
                        <a:ea typeface="Myriad Pro SemiCondensed" charset="0"/>
                        <a:cs typeface="Myriad Pro SemiCondens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1" dirty="0" err="1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d</a:t>
                      </a:r>
                      <a:endParaRPr lang="pt-BR" sz="2000" b="0" i="1" dirty="0">
                        <a:latin typeface="Myriad Pro SemiCondensed" charset="0"/>
                        <a:ea typeface="Myriad Pro SemiCondensed" charset="0"/>
                        <a:cs typeface="Myriad Pro SemiCondensed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6"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dirty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10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10 </a:t>
                      </a:r>
                      <a:r>
                        <a:rPr lang="pt-BR" sz="2000" b="0" i="0" err="1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bits</a:t>
                      </a:r>
                      <a:endParaRPr lang="pt-BR" sz="2000" b="0" i="0">
                        <a:latin typeface="Myriad Pro SemiCondensed" charset="0"/>
                        <a:ea typeface="Myriad Pro SemiCondensed" charset="0"/>
                        <a:cs typeface="Myriad Pro SemiCondens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dirty="0">
                          <a:latin typeface="Myriad Pro SemiCondensed" charset="0"/>
                          <a:ea typeface="Myriad Pro SemiCondensed" charset="0"/>
                          <a:cs typeface="Myriad Pro SemiCondensed" charset="0"/>
                        </a:rPr>
                        <a:t>12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25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5891" grpId="0" uiExpand="1" build="p"/>
      <p:bldP spid="2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address translation</a:t>
            </a:r>
            <a:endParaRPr lang="en-US" sz="2400"/>
          </a:p>
        </p:txBody>
      </p:sp>
      <p:sp>
        <p:nvSpPr>
          <p:cNvPr id="83971" name="Rectangle 1027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Address-translation scheme for a two-level 32-bit paging architecture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6" name="Picture 1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75" t="23816" r="2249" b="25221"/>
          <a:stretch>
            <a:fillRect/>
          </a:stretch>
        </p:blipFill>
        <p:spPr bwMode="auto">
          <a:xfrm>
            <a:off x="523336" y="2307695"/>
            <a:ext cx="8338868" cy="3602177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326019" y="3839596"/>
            <a:ext cx="2610908" cy="207104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3935295" y="3250494"/>
            <a:ext cx="2390743" cy="265937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523336" y="2349500"/>
            <a:ext cx="3510468" cy="283917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6" y="2319919"/>
            <a:ext cx="8306204" cy="3591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979" y="2438589"/>
            <a:ext cx="1428844" cy="28257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0" rtlCol="0">
            <a:spAutoFit/>
          </a:bodyPr>
          <a:lstStyle/>
          <a:p>
            <a:r>
              <a:rPr lang="en-US" sz="1600" dirty="0">
                <a:latin typeface="Helvetica Light" charset="0"/>
                <a:ea typeface="Helvetica Light" charset="0"/>
                <a:cs typeface="Helvetica Light" charset="0"/>
              </a:rPr>
              <a:t>virtual address</a:t>
            </a:r>
          </a:p>
        </p:txBody>
      </p:sp>
    </p:spTree>
    <p:extLst>
      <p:ext uri="{BB962C8B-B14F-4D97-AF65-F5344CB8AC3E}">
        <p14:creationId xmlns:p14="http://schemas.microsoft.com/office/powerpoint/2010/main" val="1526819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9730" y="1050983"/>
            <a:ext cx="4945640" cy="5436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Two-level Page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" y="1052736"/>
            <a:ext cx="2897258" cy="5436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81578"/>
            <a:ext cx="8280402" cy="809625"/>
          </a:xfrm>
        </p:spPr>
        <p:txBody>
          <a:bodyPr/>
          <a:lstStyle/>
          <a:p>
            <a:r>
              <a:rPr lang="en-US" altLang="ko-KR" dirty="0"/>
              <a:t>Linear and Multi-Level Page Tables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6962"/>
              </p:ext>
            </p:extLst>
          </p:nvPr>
        </p:nvGraphicFramePr>
        <p:xfrm>
          <a:off x="767144" y="2125362"/>
          <a:ext cx="1728000" cy="38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6857232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9409572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valid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prot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78694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rx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rx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rw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100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22861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56571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03753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13215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rw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86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6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rw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15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4212810" y="4647346"/>
            <a:ext cx="124784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0035"/>
              </p:ext>
            </p:extLst>
          </p:nvPr>
        </p:nvGraphicFramePr>
        <p:xfrm>
          <a:off x="6645176" y="2125362"/>
          <a:ext cx="1728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751089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5149195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valid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prot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44741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rx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rx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rw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100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표 140">
            <a:extLst>
              <a:ext uri="{FF2B5EF4-FFF2-40B4-BE49-F238E27FC236}">
                <a16:creationId xmlns:a16="http://schemas.microsoft.com/office/drawing/2014/main" id="{AB84A533-2F74-9945-A564-F4E08551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36987"/>
              </p:ext>
            </p:extLst>
          </p:nvPr>
        </p:nvGraphicFramePr>
        <p:xfrm>
          <a:off x="6645176" y="4728162"/>
          <a:ext cx="1728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1751089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5149195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valid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prot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44741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rw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86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err="1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rw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15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351EB7-ABC8-364A-ABFA-72D57489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1118"/>
              </p:ext>
            </p:extLst>
          </p:nvPr>
        </p:nvGraphicFramePr>
        <p:xfrm>
          <a:off x="1026826" y="1655520"/>
          <a:ext cx="115859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>
                  <a:extLst>
                    <a:ext uri="{9D8B030D-6E8A-4147-A177-3AD203B41FA5}">
                      <a16:colId xmlns:a16="http://schemas.microsoft.com/office/drawing/2014/main" val="3113323315"/>
                    </a:ext>
                  </a:extLst>
                </a:gridCol>
                <a:gridCol w="657580">
                  <a:extLst>
                    <a:ext uri="{9D8B030D-6E8A-4147-A177-3AD203B41FA5}">
                      <a16:colId xmlns:a16="http://schemas.microsoft.com/office/drawing/2014/main" val="3502867687"/>
                    </a:ext>
                  </a:extLst>
                </a:gridCol>
              </a:tblGrid>
              <a:tr h="2190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PTBR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240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97E7311-2BDB-064D-B6E4-C25405938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71504"/>
              </p:ext>
            </p:extLst>
          </p:nvPr>
        </p:nvGraphicFramePr>
        <p:xfrm>
          <a:off x="4069622" y="1665239"/>
          <a:ext cx="115859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>
                  <a:extLst>
                    <a:ext uri="{9D8B030D-6E8A-4147-A177-3AD203B41FA5}">
                      <a16:colId xmlns:a16="http://schemas.microsoft.com/office/drawing/2014/main" val="3113323315"/>
                    </a:ext>
                  </a:extLst>
                </a:gridCol>
                <a:gridCol w="657580">
                  <a:extLst>
                    <a:ext uri="{9D8B030D-6E8A-4147-A177-3AD203B41FA5}">
                      <a16:colId xmlns:a16="http://schemas.microsoft.com/office/drawing/2014/main" val="3502867687"/>
                    </a:ext>
                  </a:extLst>
                </a:gridCol>
              </a:tblGrid>
              <a:tr h="21905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PDBR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24066"/>
                  </a:ext>
                </a:extLst>
              </a:tr>
            </a:tbl>
          </a:graphicData>
        </a:graphic>
      </p:graphicFrame>
      <p:sp>
        <p:nvSpPr>
          <p:cNvPr id="75" name="Freeform 74">
            <a:extLst>
              <a:ext uri="{FF2B5EF4-FFF2-40B4-BE49-F238E27FC236}">
                <a16:creationId xmlns:a16="http://schemas.microsoft.com/office/drawing/2014/main" id="{A9BE3FBA-A1E7-ED47-9D71-B16A74B47FCF}"/>
              </a:ext>
            </a:extLst>
          </p:cNvPr>
          <p:cNvSpPr/>
          <p:nvPr/>
        </p:nvSpPr>
        <p:spPr>
          <a:xfrm>
            <a:off x="2185421" y="1816764"/>
            <a:ext cx="549435" cy="739775"/>
          </a:xfrm>
          <a:custGeom>
            <a:avLst/>
            <a:gdLst>
              <a:gd name="connsiteX0" fmla="*/ 0 w 409575"/>
              <a:gd name="connsiteY0" fmla="*/ 0 h 739775"/>
              <a:gd name="connsiteX1" fmla="*/ 409575 w 409575"/>
              <a:gd name="connsiteY1" fmla="*/ 0 h 739775"/>
              <a:gd name="connsiteX2" fmla="*/ 409575 w 409575"/>
              <a:gd name="connsiteY2" fmla="*/ 736600 h 739775"/>
              <a:gd name="connsiteX3" fmla="*/ 241300 w 409575"/>
              <a:gd name="connsiteY3" fmla="*/ 736600 h 739775"/>
              <a:gd name="connsiteX4" fmla="*/ 241300 w 409575"/>
              <a:gd name="connsiteY4" fmla="*/ 739775 h 739775"/>
              <a:gd name="connsiteX0" fmla="*/ 0 w 437377"/>
              <a:gd name="connsiteY0" fmla="*/ 3175 h 739775"/>
              <a:gd name="connsiteX1" fmla="*/ 437377 w 437377"/>
              <a:gd name="connsiteY1" fmla="*/ 0 h 739775"/>
              <a:gd name="connsiteX2" fmla="*/ 437377 w 437377"/>
              <a:gd name="connsiteY2" fmla="*/ 736600 h 739775"/>
              <a:gd name="connsiteX3" fmla="*/ 269102 w 437377"/>
              <a:gd name="connsiteY3" fmla="*/ 736600 h 739775"/>
              <a:gd name="connsiteX4" fmla="*/ 269102 w 437377"/>
              <a:gd name="connsiteY4" fmla="*/ 739775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377" h="739775">
                <a:moveTo>
                  <a:pt x="0" y="3175"/>
                </a:moveTo>
                <a:lnTo>
                  <a:pt x="437377" y="0"/>
                </a:lnTo>
                <a:lnTo>
                  <a:pt x="437377" y="736600"/>
                </a:lnTo>
                <a:lnTo>
                  <a:pt x="269102" y="736600"/>
                </a:lnTo>
                <a:lnTo>
                  <a:pt x="269102" y="739775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A9748-78F3-3D46-8063-2C19705D3999}"/>
              </a:ext>
            </a:extLst>
          </p:cNvPr>
          <p:cNvSpPr txBox="1"/>
          <p:nvPr/>
        </p:nvSpPr>
        <p:spPr>
          <a:xfrm>
            <a:off x="6645176" y="3853982"/>
            <a:ext cx="1728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pc="-60" dirty="0">
                <a:solidFill>
                  <a:schemeClr val="bg1"/>
                </a:solidFill>
                <a:latin typeface="+mj-lt"/>
              </a:rPr>
              <a:t>Pages 1 and 2 of PT</a:t>
            </a:r>
            <a:br>
              <a:rPr lang="en-US" spc="-60" dirty="0">
                <a:solidFill>
                  <a:schemeClr val="bg1"/>
                </a:solidFill>
                <a:latin typeface="+mj-lt"/>
              </a:rPr>
            </a:br>
            <a:r>
              <a:rPr lang="en-US" spc="-60" dirty="0">
                <a:solidFill>
                  <a:schemeClr val="bg1"/>
                </a:solidFill>
                <a:latin typeface="+mj-lt"/>
              </a:rPr>
              <a:t>are not allocated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C812E4-40E6-4349-8990-0967721CD742}"/>
              </a:ext>
            </a:extLst>
          </p:cNvPr>
          <p:cNvGrpSpPr/>
          <p:nvPr/>
        </p:nvGrpSpPr>
        <p:grpSpPr>
          <a:xfrm>
            <a:off x="5250184" y="2556539"/>
            <a:ext cx="1394218" cy="1225905"/>
            <a:chOff x="5250184" y="2556539"/>
            <a:chExt cx="1394218" cy="122590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B2E1C7-135A-6845-95BC-E01AFCEE8A80}"/>
                </a:ext>
              </a:extLst>
            </p:cNvPr>
            <p:cNvSpPr/>
            <p:nvPr/>
          </p:nvSpPr>
          <p:spPr>
            <a:xfrm>
              <a:off x="5250184" y="2556539"/>
              <a:ext cx="1394218" cy="1212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F952F2E-F67A-0C41-8D9B-5F1276F23C1B}"/>
                </a:ext>
              </a:extLst>
            </p:cNvPr>
            <p:cNvCxnSpPr>
              <a:cxnSpLocks/>
            </p:cNvCxnSpPr>
            <p:nvPr/>
          </p:nvCxnSpPr>
          <p:spPr>
            <a:xfrm>
              <a:off x="5937962" y="2556539"/>
              <a:ext cx="70644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73F144-9112-4A40-9F05-2F121B06C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184" y="3782441"/>
              <a:ext cx="709695" cy="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6CEDE4-8204-4049-A7EC-DC84DF7F051C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V="1">
              <a:off x="5947293" y="2556540"/>
              <a:ext cx="0" cy="12122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7990537-78B0-334F-9325-7AEAD5ECA62F}"/>
              </a:ext>
            </a:extLst>
          </p:cNvPr>
          <p:cNvGrpSpPr/>
          <p:nvPr/>
        </p:nvGrpSpPr>
        <p:grpSpPr>
          <a:xfrm flipV="1">
            <a:off x="5262770" y="4405966"/>
            <a:ext cx="1394218" cy="763193"/>
            <a:chOff x="5250184" y="3019250"/>
            <a:chExt cx="1394218" cy="76319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CBB5AF-5E97-B54B-BF68-5589211B0F45}"/>
                </a:ext>
              </a:extLst>
            </p:cNvPr>
            <p:cNvSpPr/>
            <p:nvPr/>
          </p:nvSpPr>
          <p:spPr>
            <a:xfrm>
              <a:off x="5250184" y="3030622"/>
              <a:ext cx="1394218" cy="738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46B8069-C290-FF4E-AC2B-DA014F359528}"/>
                </a:ext>
              </a:extLst>
            </p:cNvPr>
            <p:cNvCxnSpPr/>
            <p:nvPr/>
          </p:nvCxnSpPr>
          <p:spPr>
            <a:xfrm>
              <a:off x="5962700" y="3030621"/>
              <a:ext cx="679218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2DC866-972B-B349-8EAC-E4C2976C9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0184" y="3782443"/>
              <a:ext cx="69710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D86270-60A9-8A40-BC20-446C1AF782AA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V="1">
              <a:off x="5947293" y="3019250"/>
              <a:ext cx="0" cy="74951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BF6621F-C6CF-FB4B-AE49-0890C8756B69}"/>
              </a:ext>
            </a:extLst>
          </p:cNvPr>
          <p:cNvSpPr/>
          <p:nvPr/>
        </p:nvSpPr>
        <p:spPr>
          <a:xfrm>
            <a:off x="5231328" y="1812925"/>
            <a:ext cx="483022" cy="1844675"/>
          </a:xfrm>
          <a:custGeom>
            <a:avLst/>
            <a:gdLst>
              <a:gd name="connsiteX0" fmla="*/ 0 w 409575"/>
              <a:gd name="connsiteY0" fmla="*/ 0 h 739775"/>
              <a:gd name="connsiteX1" fmla="*/ 409575 w 409575"/>
              <a:gd name="connsiteY1" fmla="*/ 0 h 739775"/>
              <a:gd name="connsiteX2" fmla="*/ 409575 w 409575"/>
              <a:gd name="connsiteY2" fmla="*/ 736600 h 739775"/>
              <a:gd name="connsiteX3" fmla="*/ 241300 w 409575"/>
              <a:gd name="connsiteY3" fmla="*/ 736600 h 739775"/>
              <a:gd name="connsiteX4" fmla="*/ 241300 w 409575"/>
              <a:gd name="connsiteY4" fmla="*/ 739775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739775">
                <a:moveTo>
                  <a:pt x="0" y="0"/>
                </a:moveTo>
                <a:lnTo>
                  <a:pt x="409575" y="0"/>
                </a:lnTo>
                <a:lnTo>
                  <a:pt x="409575" y="736600"/>
                </a:lnTo>
                <a:lnTo>
                  <a:pt x="241300" y="736600"/>
                </a:lnTo>
                <a:lnTo>
                  <a:pt x="241300" y="739775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37085"/>
              </p:ext>
            </p:extLst>
          </p:nvPr>
        </p:nvGraphicFramePr>
        <p:xfrm>
          <a:off x="4237160" y="3226503"/>
          <a:ext cx="1224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0178490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168620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973130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valid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vert="vert27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23365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PFN 200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8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6" grpId="0"/>
      <p:bldP spid="75" grpId="0" animBg="1"/>
      <p:bldP spid="28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a Two-level Page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 </a:t>
            </a:r>
            <a:r>
              <a:rPr lang="en-US" altLang="ko-KR" dirty="0">
                <a:latin typeface="+mj-lt"/>
              </a:rPr>
              <a:t>page directory entries </a:t>
            </a:r>
            <a:r>
              <a:rPr lang="en-US" altLang="ko-KR" dirty="0"/>
              <a:t>(</a:t>
            </a:r>
            <a:r>
              <a:rPr lang="en-US" altLang="ko-KR" dirty="0">
                <a:latin typeface="+mj-lt"/>
              </a:rPr>
              <a:t>PDE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Each PDE contains a </a:t>
            </a:r>
            <a:r>
              <a:rPr lang="en-US" altLang="ko-KR" dirty="0">
                <a:latin typeface="+mj-lt"/>
              </a:rPr>
              <a:t>valid bit </a:t>
            </a:r>
            <a:r>
              <a:rPr lang="en-US" altLang="ko-KR" dirty="0"/>
              <a:t>and a </a:t>
            </a:r>
            <a:r>
              <a:rPr lang="en-US" altLang="ko-KR" dirty="0">
                <a:latin typeface="+mj-lt"/>
              </a:rPr>
              <a:t>Page Frame Number </a:t>
            </a:r>
            <a:r>
              <a:rPr lang="en-US" altLang="ko-KR" dirty="0"/>
              <a:t>(</a:t>
            </a:r>
            <a:r>
              <a:rPr lang="en-US" altLang="ko-KR" dirty="0">
                <a:latin typeface="+mj-lt"/>
              </a:rPr>
              <a:t>PFN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The valid bit is set to indicate that at least one of the pages of the page table pointed to the PFN has its valid bit set as well.</a:t>
            </a:r>
          </a:p>
          <a:p>
            <a:pPr lvl="1"/>
            <a:r>
              <a:rPr lang="en-US" altLang="ko-KR" dirty="0"/>
              <a:t>If the valid bit is not set, a page table has not been allocated and the rest of the PDE is not defined.</a:t>
            </a:r>
          </a:p>
          <a:p>
            <a:pPr lvl="1"/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B52142-3BE3-6C48-AEB4-769C5D316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Hierachical</a:t>
            </a:r>
            <a:r>
              <a:rPr lang="en-US" altLang="ko-KR" dirty="0"/>
              <a:t> Page Tables: Pros &amp;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Advantages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If carefully designed to accommodate each portion of the page table within a page, the OS can grab any free page when it needs to allocate or grow a page table.</a:t>
            </a:r>
          </a:p>
          <a:p>
            <a:r>
              <a:rPr lang="en-US" altLang="ko-KR" dirty="0"/>
              <a:t>Disadvantages</a:t>
            </a:r>
          </a:p>
          <a:p>
            <a:pPr lvl="1"/>
            <a:r>
              <a:rPr lang="en-US" altLang="ko-KR" dirty="0"/>
              <a:t>The page directories add at least one level of indirection and a time-penalty on every TLB miss. Thus, multi-level page tables are a small example of a </a:t>
            </a:r>
            <a:r>
              <a:rPr lang="en-US" altLang="ko-KR" dirty="0">
                <a:latin typeface="+mj-lt"/>
              </a:rPr>
              <a:t>time-space trade-off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Complexity, since handling the page-table lookup on a TLB miss is clearly more involved than a simple linear page-table lookup.</a:t>
            </a:r>
          </a:p>
          <a:p>
            <a:pPr lvl="1"/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A809F5-09EB-F342-9A60-BF2BDBAEB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9B97E9B-5BD3-8F4F-B4C5-56F070284C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800" y="1449388"/>
                <a:ext cx="3869268" cy="5040312"/>
              </a:xfrm>
            </p:spPr>
            <p:txBody>
              <a:bodyPr numCol="1" spcCol="360000">
                <a:normAutofit/>
              </a:bodyPr>
              <a:lstStyle/>
              <a:p>
                <a:r>
                  <a:rPr lang="en-US" sz="2000" dirty="0"/>
                  <a:t>Consider the following specifications</a:t>
                </a:r>
              </a:p>
              <a:p>
                <a:pPr lvl="1"/>
                <a:r>
                  <a:rPr lang="en-US" sz="2000" dirty="0"/>
                  <a:t>A 16KB address space, which implies 14-bit virtual addresses.</a:t>
                </a:r>
              </a:p>
              <a:p>
                <a:pPr lvl="1"/>
                <a:r>
                  <a:rPr lang="en-US" sz="2000" dirty="0"/>
                  <a:t>64B pages, which implies 6-bit offsets.</a:t>
                </a:r>
              </a:p>
              <a:p>
                <a:pPr lvl="1"/>
                <a:r>
                  <a:rPr lang="en-US" sz="2000" dirty="0"/>
                  <a:t>Consequently, 8-bit VPN, which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sz="2000" dirty="0"/>
                  <a:t> page table entries (PTE).</a:t>
                </a:r>
              </a:p>
              <a:p>
                <a:pPr lvl="1"/>
                <a:r>
                  <a:rPr lang="en-US" sz="2000" dirty="0"/>
                  <a:t>PTE size is 4 bytes.</a:t>
                </a:r>
              </a:p>
              <a:p>
                <a:r>
                  <a:rPr lang="en-US" sz="2000" dirty="0"/>
                  <a:t>A linear page table would have all these entries even if only a small portion of the address space is in use, as shown on the right.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9B97E9B-5BD3-8F4F-B4C5-56F070284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800" y="1449388"/>
                <a:ext cx="3869268" cy="5040312"/>
              </a:xfrm>
              <a:blipFill>
                <a:blip r:embed="rId2"/>
                <a:stretch>
                  <a:fillRect l="-3595" t="-1256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1D2C11-06F9-A748-8DE5-2A703C9A54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5" name="표 8">
            <a:extLst>
              <a:ext uri="{FF2B5EF4-FFF2-40B4-BE49-F238E27FC236}">
                <a16:creationId xmlns:a16="http://schemas.microsoft.com/office/drawing/2014/main" id="{4B6C9669-790E-BC44-969F-AFD445639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56976"/>
              </p:ext>
            </p:extLst>
          </p:nvPr>
        </p:nvGraphicFramePr>
        <p:xfrm>
          <a:off x="5635690" y="1449388"/>
          <a:ext cx="2621902" cy="505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51">
                  <a:extLst>
                    <a:ext uri="{9D8B030D-6E8A-4147-A177-3AD203B41FA5}">
                      <a16:colId xmlns:a16="http://schemas.microsoft.com/office/drawing/2014/main" val="704989039"/>
                    </a:ext>
                  </a:extLst>
                </a:gridCol>
                <a:gridCol w="131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 (0000 0000)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code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 (0000 0001)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code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 (0000 0010)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(free)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3 (0000 0011)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(free)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4 (0000 0100)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heap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5 (0000 0101)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heap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6 (0000 0110)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(free)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7 (0000 0111)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(free)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650423"/>
                  </a:ext>
                </a:extLst>
              </a:tr>
              <a:tr h="176400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… all free …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252 (1111 1100)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(free)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253 (1111 1101)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(free)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254 (1111 1110)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stack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255 (1111 1111)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stack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 Detailed Multi-Level Example: Page Directory </a:t>
            </a:r>
            <a:r>
              <a:rPr lang="en-US" altLang="ko-KR" sz="3600" dirty="0" err="1"/>
              <a:t>Idx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format of a virtual address in our example is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Page size is 64B and PTE size is 4B. So, a page can hold 16 PTEs, which leads to a 4-bit Inner Page Number.</a:t>
            </a:r>
          </a:p>
          <a:p>
            <a:r>
              <a:rPr lang="en-US" altLang="ko-KR" dirty="0"/>
              <a:t>The remaining top-most 4 bits will give the Page Directory Index.</a:t>
            </a:r>
          </a:p>
          <a:p>
            <a:r>
              <a:rPr lang="en-US" altLang="ko-KR" dirty="0"/>
              <a:t>Each Directory Entry will have an invalid bit which, if set, will cause an exception to be raised if we try to access any of the related inner pages.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994AD0-5032-DF48-B8E1-C1E158C62F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87036"/>
              </p:ext>
            </p:extLst>
          </p:nvPr>
        </p:nvGraphicFramePr>
        <p:xfrm>
          <a:off x="1187624" y="5717407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62538" y="622146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6632" y="618253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192649" y="607570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879264" y="607214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11698" y="6178363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894548" y="6182533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653434" y="607631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191043" y="55285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041621" y="550620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91044" y="5604111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9332" y="5297129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16">
            <a:extLst>
              <a:ext uri="{FF2B5EF4-FFF2-40B4-BE49-F238E27FC236}">
                <a16:creationId xmlns:a16="http://schemas.microsoft.com/office/drawing/2014/main" id="{A29F6FD5-C932-E24D-B732-56AF15172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10552"/>
              </p:ext>
            </p:extLst>
          </p:nvPr>
        </p:nvGraphicFramePr>
        <p:xfrm>
          <a:off x="1123152" y="1956336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0D8FB65-5E16-234E-AFC2-2BADA4F6F7C5}"/>
              </a:ext>
            </a:extLst>
          </p:cNvPr>
          <p:cNvSpPr txBox="1"/>
          <p:nvPr/>
        </p:nvSpPr>
        <p:spPr>
          <a:xfrm>
            <a:off x="2698066" y="246039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D5C5D-76F0-9649-BB45-2E77B6C2A212}"/>
              </a:ext>
            </a:extLst>
          </p:cNvPr>
          <p:cNvSpPr txBox="1"/>
          <p:nvPr/>
        </p:nvSpPr>
        <p:spPr>
          <a:xfrm>
            <a:off x="6012160" y="242146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5">
            <a:extLst>
              <a:ext uri="{FF2B5EF4-FFF2-40B4-BE49-F238E27FC236}">
                <a16:creationId xmlns:a16="http://schemas.microsoft.com/office/drawing/2014/main" id="{1063F1A8-B4F6-5148-B04A-05B397D17E7E}"/>
              </a:ext>
            </a:extLst>
          </p:cNvPr>
          <p:cNvCxnSpPr/>
          <p:nvPr/>
        </p:nvCxnSpPr>
        <p:spPr>
          <a:xfrm flipH="1">
            <a:off x="1128177" y="231463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21">
            <a:extLst>
              <a:ext uri="{FF2B5EF4-FFF2-40B4-BE49-F238E27FC236}">
                <a16:creationId xmlns:a16="http://schemas.microsoft.com/office/drawing/2014/main" id="{032A781E-E128-134A-A9AE-4656F64537F6}"/>
              </a:ext>
            </a:extLst>
          </p:cNvPr>
          <p:cNvCxnSpPr/>
          <p:nvPr/>
        </p:nvCxnSpPr>
        <p:spPr>
          <a:xfrm flipH="1">
            <a:off x="4814792" y="231107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4">
            <a:extLst>
              <a:ext uri="{FF2B5EF4-FFF2-40B4-BE49-F238E27FC236}">
                <a16:creationId xmlns:a16="http://schemas.microsoft.com/office/drawing/2014/main" id="{0A69E523-4207-C749-A3D2-857F340B6A26}"/>
              </a:ext>
            </a:extLst>
          </p:cNvPr>
          <p:cNvCxnSpPr/>
          <p:nvPr/>
        </p:nvCxnSpPr>
        <p:spPr>
          <a:xfrm>
            <a:off x="1147226" y="2417292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22">
            <a:extLst>
              <a:ext uri="{FF2B5EF4-FFF2-40B4-BE49-F238E27FC236}">
                <a16:creationId xmlns:a16="http://schemas.microsoft.com/office/drawing/2014/main" id="{883F63B0-7E59-5342-BAA9-6E7114DF81F1}"/>
              </a:ext>
            </a:extLst>
          </p:cNvPr>
          <p:cNvCxnSpPr/>
          <p:nvPr/>
        </p:nvCxnSpPr>
        <p:spPr>
          <a:xfrm>
            <a:off x="4830076" y="2421462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25">
            <a:extLst>
              <a:ext uri="{FF2B5EF4-FFF2-40B4-BE49-F238E27FC236}">
                <a16:creationId xmlns:a16="http://schemas.microsoft.com/office/drawing/2014/main" id="{46655564-9D87-134C-A654-7D38C4AF3583}"/>
              </a:ext>
            </a:extLst>
          </p:cNvPr>
          <p:cNvCxnSpPr/>
          <p:nvPr/>
        </p:nvCxnSpPr>
        <p:spPr>
          <a:xfrm flipH="1">
            <a:off x="7588962" y="231524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3">
            <a:extLst>
              <a:ext uri="{FF2B5EF4-FFF2-40B4-BE49-F238E27FC236}">
                <a16:creationId xmlns:a16="http://schemas.microsoft.com/office/drawing/2014/main" id="{E8E0FEC7-E334-F242-A6B5-957B7326846F}"/>
              </a:ext>
            </a:extLst>
          </p:cNvPr>
          <p:cNvCxnSpPr/>
          <p:nvPr/>
        </p:nvCxnSpPr>
        <p:spPr>
          <a:xfrm flipH="1">
            <a:off x="4878174" y="550620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24">
            <a:extLst>
              <a:ext uri="{FF2B5EF4-FFF2-40B4-BE49-F238E27FC236}">
                <a16:creationId xmlns:a16="http://schemas.microsoft.com/office/drawing/2014/main" id="{9DD70DF3-487C-184D-956F-EB41A99FF2DE}"/>
              </a:ext>
            </a:extLst>
          </p:cNvPr>
          <p:cNvCxnSpPr/>
          <p:nvPr/>
        </p:nvCxnSpPr>
        <p:spPr>
          <a:xfrm>
            <a:off x="3027597" y="5604111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060401-2C4A-F646-899D-E3365FFEC6AD}"/>
              </a:ext>
            </a:extLst>
          </p:cNvPr>
          <p:cNvSpPr txBox="1"/>
          <p:nvPr/>
        </p:nvSpPr>
        <p:spPr>
          <a:xfrm>
            <a:off x="3138144" y="5297129"/>
            <a:ext cx="16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Inner Page Number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26" grpId="0"/>
      <p:bldP spid="28" grpId="0"/>
      <p:bldP spid="29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 Detailed Multi-Level Example: Page Table </a:t>
            </a:r>
            <a:r>
              <a:rPr lang="en-US" altLang="ko-KR" sz="3600" dirty="0" err="1"/>
              <a:t>Idx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the PDE is valid, we have more work to do to fetch </a:t>
            </a:r>
            <a:br>
              <a:rPr lang="en-US" altLang="ko-KR" dirty="0"/>
            </a:br>
            <a:r>
              <a:rPr lang="en-US" altLang="ko-KR" dirty="0"/>
              <a:t>the page table entry (PTE) from </a:t>
            </a:r>
            <a:br>
              <a:rPr lang="en-US" altLang="ko-KR" dirty="0"/>
            </a:br>
            <a:r>
              <a:rPr lang="en-US" altLang="ko-KR" dirty="0"/>
              <a:t>the page of the page table </a:t>
            </a:r>
            <a:br>
              <a:rPr lang="en-US" altLang="ko-KR" dirty="0"/>
            </a:br>
            <a:r>
              <a:rPr lang="en-US" altLang="ko-KR" dirty="0"/>
              <a:t>pointed to by this page-directory entry.</a:t>
            </a:r>
          </a:p>
          <a:p>
            <a:r>
              <a:rPr lang="en-US" altLang="ko-KR" dirty="0"/>
              <a:t>This page-table index can then be used to index into the page table itself.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38C2A1-EA8C-4544-8E23-6CCCEC79E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29522"/>
              </p:ext>
            </p:extLst>
          </p:nvPr>
        </p:nvGraphicFramePr>
        <p:xfrm>
          <a:off x="1331640" y="4345954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85001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81108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70425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7006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806910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811080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70485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412584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412694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4232658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92920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4234438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412052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926903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1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9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Hierarchical Page Tables with More than Two Levels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possible…</a:t>
            </a:r>
          </a:p>
          <a:p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C3D51-AC18-1243-823A-C67472C5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376922"/>
              </p:ext>
            </p:extLst>
          </p:nvPr>
        </p:nvGraphicFramePr>
        <p:xfrm>
          <a:off x="863600" y="4152110"/>
          <a:ext cx="6590115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23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13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3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42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내용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87615"/>
              </p:ext>
            </p:extLst>
          </p:nvPr>
        </p:nvGraphicFramePr>
        <p:xfrm>
          <a:off x="863600" y="1958644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78069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042254" y="4945972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7140" y="4945972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863600" y="4738950"/>
            <a:ext cx="4184" cy="3132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67784" y="4944198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5476296" y="4738950"/>
            <a:ext cx="0" cy="3132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7458015" y="4738950"/>
            <a:ext cx="0" cy="27476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76296" y="4944198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Levels: Page Table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possible.</a:t>
            </a:r>
          </a:p>
          <a:p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6A8EC-DDF4-8B42-9179-8985802E8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내용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106739"/>
              </p:ext>
            </p:extLst>
          </p:nvPr>
        </p:nvGraphicFramePr>
        <p:xfrm>
          <a:off x="863600" y="1952625"/>
          <a:ext cx="43924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entry per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128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8136" y="342628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128=7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36" y="3426280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 l="-917" r="-36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4608016" y="3610946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83575" y="4936762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4420" y="4905996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863600" y="4747489"/>
            <a:ext cx="2" cy="8055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 flipH="1">
            <a:off x="5472112" y="4732821"/>
            <a:ext cx="2543" cy="82025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7453833" y="4727468"/>
            <a:ext cx="0" cy="82560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3924300" y="4729552"/>
            <a:ext cx="0" cy="38008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</p:cNvCxnSpPr>
          <p:nvPr/>
        </p:nvCxnSpPr>
        <p:spPr>
          <a:xfrm>
            <a:off x="863602" y="4950043"/>
            <a:ext cx="3074888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3938490" y="4950043"/>
            <a:ext cx="15257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내용 개체 틀 11">
            <a:extLst>
              <a:ext uri="{FF2B5EF4-FFF2-40B4-BE49-F238E27FC236}">
                <a16:creationId xmlns:a16="http://schemas.microsoft.com/office/drawing/2014/main" id="{E6695243-0315-3041-BADD-190797A9E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941819"/>
              </p:ext>
            </p:extLst>
          </p:nvPr>
        </p:nvGraphicFramePr>
        <p:xfrm>
          <a:off x="863716" y="4148534"/>
          <a:ext cx="6590115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23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13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3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42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E86128B-A8AC-6F4C-B34E-6F7E73050975}"/>
              </a:ext>
            </a:extLst>
          </p:cNvPr>
          <p:cNvSpPr txBox="1"/>
          <p:nvPr/>
        </p:nvSpPr>
        <p:spPr>
          <a:xfrm>
            <a:off x="6038070" y="5378370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8DB4B8-7813-6B4C-B6A3-7491D5326C65}"/>
              </a:ext>
            </a:extLst>
          </p:cNvPr>
          <p:cNvSpPr txBox="1"/>
          <p:nvPr/>
        </p:nvSpPr>
        <p:spPr>
          <a:xfrm>
            <a:off x="2742956" y="5378370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13">
            <a:extLst>
              <a:ext uri="{FF2B5EF4-FFF2-40B4-BE49-F238E27FC236}">
                <a16:creationId xmlns:a16="http://schemas.microsoft.com/office/drawing/2014/main" id="{BF3E0C92-4D56-DE46-A0F5-55A0E04E85E2}"/>
              </a:ext>
            </a:extLst>
          </p:cNvPr>
          <p:cNvCxnSpPr/>
          <p:nvPr/>
        </p:nvCxnSpPr>
        <p:spPr>
          <a:xfrm>
            <a:off x="863600" y="5376596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21">
            <a:extLst>
              <a:ext uri="{FF2B5EF4-FFF2-40B4-BE49-F238E27FC236}">
                <a16:creationId xmlns:a16="http://schemas.microsoft.com/office/drawing/2014/main" id="{E4E10C17-5347-1548-9262-5866224C8AD4}"/>
              </a:ext>
            </a:extLst>
          </p:cNvPr>
          <p:cNvCxnSpPr/>
          <p:nvPr/>
        </p:nvCxnSpPr>
        <p:spPr>
          <a:xfrm>
            <a:off x="5472112" y="5376596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8C69B57-60FE-C548-A591-F101F6A29A52}"/>
              </a:ext>
            </a:extLst>
          </p:cNvPr>
          <p:cNvSpPr/>
          <p:nvPr/>
        </p:nvSpPr>
        <p:spPr>
          <a:xfrm>
            <a:off x="5132981" y="4151760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8045" y="1711899"/>
            <a:ext cx="837668" cy="786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995" y="1706397"/>
            <a:ext cx="837668" cy="792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9945" y="1700895"/>
            <a:ext cx="837668" cy="103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7995" y="3849522"/>
            <a:ext cx="837668" cy="792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h8-11_tlbBox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0" y="1031875"/>
            <a:ext cx="10061575" cy="55324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Page Table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3334-56C6-9149-B7CA-970587272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Levels: Page Directory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our page directory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ko-KR" dirty="0"/>
                  <a:t>entries, it spans not one page but 128.</a:t>
                </a:r>
              </a:p>
              <a:p>
                <a:r>
                  <a:rPr lang="en-US" altLang="ko-KR" dirty="0"/>
                  <a:t>To remedy this problem, we build a further level of the tree, by splitting the page directory itself into multiple pages of the page directory.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582922-A2E9-0D4E-9F89-FEA6E9E2F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13325" y="3876856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0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6636" y="3871255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1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2376489" y="3716054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 flipV="1">
            <a:off x="867826" y="3876856"/>
            <a:ext cx="1508663" cy="5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>
            <a:off x="2376489" y="3876907"/>
            <a:ext cx="15459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318542-BD17-7341-B928-89587817ED40}"/>
              </a:ext>
            </a:extLst>
          </p:cNvPr>
          <p:cNvSpPr txBox="1"/>
          <p:nvPr/>
        </p:nvSpPr>
        <p:spPr>
          <a:xfrm>
            <a:off x="3988213" y="3867555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26">
            <a:extLst>
              <a:ext uri="{FF2B5EF4-FFF2-40B4-BE49-F238E27FC236}">
                <a16:creationId xmlns:a16="http://schemas.microsoft.com/office/drawing/2014/main" id="{D9F11934-CA8B-6441-9111-C3F2DDE71595}"/>
              </a:ext>
            </a:extLst>
          </p:cNvPr>
          <p:cNvCxnSpPr>
            <a:cxnSpLocks/>
          </p:cNvCxnSpPr>
          <p:nvPr/>
        </p:nvCxnSpPr>
        <p:spPr>
          <a:xfrm flipH="1">
            <a:off x="868238" y="3678282"/>
            <a:ext cx="2" cy="8055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28">
            <a:extLst>
              <a:ext uri="{FF2B5EF4-FFF2-40B4-BE49-F238E27FC236}">
                <a16:creationId xmlns:a16="http://schemas.microsoft.com/office/drawing/2014/main" id="{E52FCB78-E294-DA48-940D-21EEC4B0A597}"/>
              </a:ext>
            </a:extLst>
          </p:cNvPr>
          <p:cNvCxnSpPr>
            <a:cxnSpLocks/>
          </p:cNvCxnSpPr>
          <p:nvPr/>
        </p:nvCxnSpPr>
        <p:spPr>
          <a:xfrm flipH="1">
            <a:off x="5476750" y="3663614"/>
            <a:ext cx="2543" cy="82025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29">
            <a:extLst>
              <a:ext uri="{FF2B5EF4-FFF2-40B4-BE49-F238E27FC236}">
                <a16:creationId xmlns:a16="http://schemas.microsoft.com/office/drawing/2014/main" id="{A436A2A5-3706-194F-A8BD-B84B46C485F3}"/>
              </a:ext>
            </a:extLst>
          </p:cNvPr>
          <p:cNvCxnSpPr>
            <a:cxnSpLocks/>
          </p:cNvCxnSpPr>
          <p:nvPr/>
        </p:nvCxnSpPr>
        <p:spPr>
          <a:xfrm>
            <a:off x="7458471" y="3658261"/>
            <a:ext cx="0" cy="82560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2">
            <a:extLst>
              <a:ext uri="{FF2B5EF4-FFF2-40B4-BE49-F238E27FC236}">
                <a16:creationId xmlns:a16="http://schemas.microsoft.com/office/drawing/2014/main" id="{1106F1F9-5E7D-E64E-A95C-2CB72DF8171D}"/>
              </a:ext>
            </a:extLst>
          </p:cNvPr>
          <p:cNvCxnSpPr>
            <a:cxnSpLocks/>
          </p:cNvCxnSpPr>
          <p:nvPr/>
        </p:nvCxnSpPr>
        <p:spPr>
          <a:xfrm flipH="1">
            <a:off x="3928938" y="3660345"/>
            <a:ext cx="0" cy="38008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4">
            <a:extLst>
              <a:ext uri="{FF2B5EF4-FFF2-40B4-BE49-F238E27FC236}">
                <a16:creationId xmlns:a16="http://schemas.microsoft.com/office/drawing/2014/main" id="{AA6382FC-81D0-194D-9385-FF86E7220A75}"/>
              </a:ext>
            </a:extLst>
          </p:cNvPr>
          <p:cNvCxnSpPr>
            <a:cxnSpLocks/>
          </p:cNvCxnSpPr>
          <p:nvPr/>
        </p:nvCxnSpPr>
        <p:spPr>
          <a:xfrm>
            <a:off x="3943128" y="3876907"/>
            <a:ext cx="15257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내용 개체 틀 11">
            <a:extLst>
              <a:ext uri="{FF2B5EF4-FFF2-40B4-BE49-F238E27FC236}">
                <a16:creationId xmlns:a16="http://schemas.microsoft.com/office/drawing/2014/main" id="{1F8627D9-BCA4-794B-A886-27EB9A23A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788896"/>
              </p:ext>
            </p:extLst>
          </p:nvPr>
        </p:nvGraphicFramePr>
        <p:xfrm>
          <a:off x="868354" y="3079327"/>
          <a:ext cx="6590115" cy="5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23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13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9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8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7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6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5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4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3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2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1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NanumGothicCoding" panose="020D0009000000000000" pitchFamily="49" charset="-127"/>
                          <a:ea typeface="NanumGothicCoding" panose="020D0009000000000000" pitchFamily="49" charset="-127"/>
                        </a:rPr>
                        <a:t>0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NanumGothicCoding" panose="020D0009000000000000" pitchFamily="49" charset="-127"/>
                        <a:ea typeface="NanumGothicCoding" panose="020D0009000000000000" pitchFamily="49" charset="-127"/>
                      </a:endParaRPr>
                    </a:p>
                  </a:txBody>
                  <a:tcPr marL="0" marR="0" marT="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42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9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A6165A-5B1C-9A43-AEC8-4CC5E3F9B5E3}"/>
              </a:ext>
            </a:extLst>
          </p:cNvPr>
          <p:cNvSpPr txBox="1"/>
          <p:nvPr/>
        </p:nvSpPr>
        <p:spPr>
          <a:xfrm>
            <a:off x="6042708" y="4309163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AF9FFE-13E2-EB4F-80F0-1A8149E27373}"/>
              </a:ext>
            </a:extLst>
          </p:cNvPr>
          <p:cNvSpPr txBox="1"/>
          <p:nvPr/>
        </p:nvSpPr>
        <p:spPr>
          <a:xfrm>
            <a:off x="2747594" y="4309163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13">
            <a:extLst>
              <a:ext uri="{FF2B5EF4-FFF2-40B4-BE49-F238E27FC236}">
                <a16:creationId xmlns:a16="http://schemas.microsoft.com/office/drawing/2014/main" id="{36C914CC-EA04-EC45-876D-0630564AA947}"/>
              </a:ext>
            </a:extLst>
          </p:cNvPr>
          <p:cNvCxnSpPr/>
          <p:nvPr/>
        </p:nvCxnSpPr>
        <p:spPr>
          <a:xfrm>
            <a:off x="868238" y="4307389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21">
            <a:extLst>
              <a:ext uri="{FF2B5EF4-FFF2-40B4-BE49-F238E27FC236}">
                <a16:creationId xmlns:a16="http://schemas.microsoft.com/office/drawing/2014/main" id="{9AEF9CC6-90C0-514A-87B4-19CE5CAD0440}"/>
              </a:ext>
            </a:extLst>
          </p:cNvPr>
          <p:cNvCxnSpPr/>
          <p:nvPr/>
        </p:nvCxnSpPr>
        <p:spPr>
          <a:xfrm>
            <a:off x="5476750" y="4307389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65313" y="3224300"/>
            <a:ext cx="687418" cy="9614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2465" y="3157568"/>
            <a:ext cx="684000" cy="23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2939" y="3157568"/>
            <a:ext cx="684000" cy="23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3959" y="4200225"/>
            <a:ext cx="687418" cy="9614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2605" y="5176150"/>
            <a:ext cx="687418" cy="936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3657" y="2515972"/>
            <a:ext cx="684000" cy="23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8907" y="2515972"/>
            <a:ext cx="684000" cy="234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3076" y="2515972"/>
            <a:ext cx="684000" cy="23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3337" y="2515972"/>
            <a:ext cx="684000" cy="23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7514" y="1561823"/>
            <a:ext cx="756000" cy="66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79401"/>
            <a:ext cx="8280402" cy="1176396"/>
          </a:xfrm>
        </p:spPr>
        <p:txBody>
          <a:bodyPr/>
          <a:lstStyle/>
          <a:p>
            <a:r>
              <a:rPr lang="en-US" dirty="0"/>
              <a:t>Multilevel Paging Implementation</a:t>
            </a:r>
          </a:p>
        </p:txBody>
      </p:sp>
      <p:pic>
        <p:nvPicPr>
          <p:cNvPr id="6" name="Content Placeholder 5" descr="ch8-08_pageLevels.pdf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20" r="297"/>
          <a:stretch/>
        </p:blipFill>
        <p:spPr>
          <a:xfrm>
            <a:off x="1027990" y="867599"/>
            <a:ext cx="7082340" cy="562210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692AE0-6E1F-BB4F-B35F-5ABC67BCB0E0}"/>
              </a:ext>
            </a:extLst>
          </p:cNvPr>
          <p:cNvSpPr txBox="1"/>
          <p:nvPr/>
        </p:nvSpPr>
        <p:spPr>
          <a:xfrm>
            <a:off x="6147397" y="1580231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Physical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80EED-F271-9043-92F6-BDA29A8EC642}"/>
              </a:ext>
            </a:extLst>
          </p:cNvPr>
          <p:cNvSpPr/>
          <p:nvPr/>
        </p:nvSpPr>
        <p:spPr>
          <a:xfrm>
            <a:off x="3287352" y="948059"/>
            <a:ext cx="4269070" cy="61376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8511-62EC-334B-A724-425F4AE15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2A6BB-D5FC-4D46-AEC1-3371AD51F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number(</a:t>
            </a:r>
            <a:r>
              <a:rPr lang="en-US" altLang="ko-KR" dirty="0" err="1">
                <a:solidFill>
                  <a:prstClr val="black"/>
                </a:solidFill>
              </a:rPr>
              <a:t>VPN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holds the </a:t>
            </a:r>
            <a:r>
              <a:rPr lang="en-US" altLang="ko-KR" dirty="0" err="1">
                <a:solidFill>
                  <a:prstClr val="black"/>
                </a:solidFill>
              </a:rPr>
              <a:t>transalation</a:t>
            </a:r>
            <a:r>
              <a:rPr lang="en-US" altLang="ko-KR" dirty="0">
                <a:solidFill>
                  <a:prstClr val="black"/>
                </a:solidFill>
              </a:rPr>
              <a:t> for this </a:t>
            </a:r>
            <a:r>
              <a:rPr lang="en-US" altLang="ko-KR" dirty="0" err="1">
                <a:solidFill>
                  <a:prstClr val="black"/>
                </a:solidFill>
              </a:rPr>
              <a:t>VPN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4011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43B4-5D1F-B24A-9B85-77A99DECEA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57E5-D3FD-D74E-8B1C-627BC98DA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9739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3FB5-584D-CD40-B0DF-6C5AA6CBFF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9D66-D5A3-E043-A0ED-1F6E640C1B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50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Alternative: Hashed Page Tables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>
            <a:normAutofit/>
          </a:bodyPr>
          <a:lstStyle/>
          <a:p>
            <a:r>
              <a:rPr lang="en-US" dirty="0"/>
              <a:t>Common in address spaces &gt; 32 bits.</a:t>
            </a:r>
          </a:p>
          <a:p>
            <a:r>
              <a:rPr lang="en-US" spc="-10" dirty="0"/>
              <a:t>Page number is hashed into a page table. </a:t>
            </a:r>
          </a:p>
          <a:p>
            <a:r>
              <a:rPr lang="en-US" dirty="0"/>
              <a:t>This page table contains a chain of elements hashing to the same location.</a:t>
            </a:r>
          </a:p>
          <a:p>
            <a:r>
              <a:rPr lang="en-US" dirty="0"/>
              <a:t>Page numbers are compared in this chain searching for a match. </a:t>
            </a:r>
          </a:p>
          <a:p>
            <a:r>
              <a:rPr lang="en-US" dirty="0"/>
              <a:t>If a match is found, the corresponding frame is extracted.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6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Page Table</a:t>
            </a:r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67" t="14336" r="917" b="14780"/>
          <a:stretch>
            <a:fillRect/>
          </a:stretch>
        </p:blipFill>
        <p:spPr bwMode="auto">
          <a:xfrm>
            <a:off x="250825" y="1628775"/>
            <a:ext cx="8621459" cy="468032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28097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Alternative: Inverted Page Table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Keeping a single page table that has an entry for each physical frame of the system memory.</a:t>
            </a:r>
          </a:p>
          <a:p>
            <a:r>
              <a:rPr lang="en-US" dirty="0"/>
              <a:t>Entry consists of the number of the page stored in that frame plus data about the process that owns that page.</a:t>
            </a:r>
          </a:p>
          <a:p>
            <a:r>
              <a:rPr lang="en-US" dirty="0"/>
              <a:t>Decreases memory needed to store each page table, but increases time needed to search the table when a page reference occurs.</a:t>
            </a:r>
          </a:p>
          <a:p>
            <a:r>
              <a:rPr lang="en-US" dirty="0"/>
              <a:t>Use hash table to limit the search to at most a few page-table entries.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4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0824" y="754428"/>
            <a:ext cx="8599821" cy="6005016"/>
          </a:xfrm>
          <a:prstGeom prst="rect">
            <a:avLst/>
          </a:prstGeom>
          <a:ln>
            <a:noFill/>
          </a:ln>
          <a:effectLst/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/>
              <a:t>Inverted Page Table Architecture</a:t>
            </a:r>
            <a:endParaRPr lang="en-US" sz="24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562329" y="2561307"/>
            <a:ext cx="1170156" cy="122805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charset="0"/>
              </a:rPr>
              <a:t>CPU</a:t>
            </a:r>
          </a:p>
        </p:txBody>
      </p:sp>
      <p:sp>
        <p:nvSpPr>
          <p:cNvPr id="5" name="Retângulo 4"/>
          <p:cNvSpPr/>
          <p:nvPr/>
        </p:nvSpPr>
        <p:spPr>
          <a:xfrm>
            <a:off x="6718640" y="818652"/>
            <a:ext cx="1813888" cy="477063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>
                <a:ln>
                  <a:noFill/>
                </a:ln>
                <a:effectLst/>
                <a:latin typeface="Arial" charset="0"/>
              </a:rPr>
              <a:t>physical memory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890258" y="4084086"/>
            <a:ext cx="224214" cy="99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tângulo 30"/>
          <p:cNvSpPr/>
          <p:nvPr/>
        </p:nvSpPr>
        <p:spPr>
          <a:xfrm>
            <a:off x="2240356" y="3343321"/>
            <a:ext cx="900120" cy="81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Conector de seta reta 23"/>
          <p:cNvCxnSpPr/>
          <p:nvPr/>
        </p:nvCxnSpPr>
        <p:spPr bwMode="auto">
          <a:xfrm>
            <a:off x="2861772" y="4059084"/>
            <a:ext cx="0" cy="990132"/>
          </a:xfrm>
          <a:prstGeom prst="straightConnector1">
            <a:avLst/>
          </a:pr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have direita 25"/>
          <p:cNvSpPr/>
          <p:nvPr/>
        </p:nvSpPr>
        <p:spPr bwMode="auto">
          <a:xfrm rot="5400000">
            <a:off x="2617026" y="3133673"/>
            <a:ext cx="180024" cy="590653"/>
          </a:xfrm>
          <a:prstGeom prst="rightBrace">
            <a:avLst>
              <a:gd name="adj1" fmla="val 27591"/>
              <a:gd name="adj2" fmla="val 50000"/>
            </a:avLst>
          </a:pr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to 27"/>
          <p:cNvCxnSpPr>
            <a:stCxn id="26" idx="1"/>
          </p:cNvCxnSpPr>
          <p:nvPr/>
        </p:nvCxnSpPr>
        <p:spPr bwMode="auto">
          <a:xfrm>
            <a:off x="2707038" y="3519012"/>
            <a:ext cx="0" cy="540072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 bwMode="auto">
          <a:xfrm>
            <a:off x="2689702" y="4059084"/>
            <a:ext cx="468000" cy="0"/>
          </a:xfrm>
          <a:prstGeom prst="straightConnector1">
            <a:avLst/>
          </a:pr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1770603" y="2946827"/>
            <a:ext cx="270000" cy="810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Conector de seta reta 33"/>
          <p:cNvCxnSpPr/>
          <p:nvPr/>
        </p:nvCxnSpPr>
        <p:spPr bwMode="auto">
          <a:xfrm flipV="1">
            <a:off x="1749821" y="3175335"/>
            <a:ext cx="319179" cy="3511"/>
          </a:xfrm>
          <a:prstGeom prst="straightConnector1">
            <a:avLst/>
          </a:pr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1" name="Retângulo 9230"/>
          <p:cNvSpPr/>
          <p:nvPr/>
        </p:nvSpPr>
        <p:spPr>
          <a:xfrm>
            <a:off x="4350190" y="3345255"/>
            <a:ext cx="396000" cy="1973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27" name="Forma livre 9226"/>
          <p:cNvSpPr/>
          <p:nvPr/>
        </p:nvSpPr>
        <p:spPr>
          <a:xfrm>
            <a:off x="3571138" y="2545230"/>
            <a:ext cx="1536158" cy="447861"/>
          </a:xfrm>
          <a:custGeom>
            <a:avLst/>
            <a:gdLst>
              <a:gd name="connsiteX0" fmla="*/ 4334 w 1456106"/>
              <a:gd name="connsiteY0" fmla="*/ 273020 h 281688"/>
              <a:gd name="connsiteX1" fmla="*/ 0 w 1456106"/>
              <a:gd name="connsiteY1" fmla="*/ 0 h 281688"/>
              <a:gd name="connsiteX2" fmla="*/ 1451773 w 1456106"/>
              <a:gd name="connsiteY2" fmla="*/ 13001 h 281688"/>
              <a:gd name="connsiteX3" fmla="*/ 1456106 w 1456106"/>
              <a:gd name="connsiteY3" fmla="*/ 281688 h 281688"/>
              <a:gd name="connsiteX0" fmla="*/ 4334 w 1460632"/>
              <a:gd name="connsiteY0" fmla="*/ 273238 h 281906"/>
              <a:gd name="connsiteX1" fmla="*/ 0 w 1460632"/>
              <a:gd name="connsiteY1" fmla="*/ 218 h 281906"/>
              <a:gd name="connsiteX2" fmla="*/ 1460441 w 1460632"/>
              <a:gd name="connsiteY2" fmla="*/ 0 h 281906"/>
              <a:gd name="connsiteX3" fmla="*/ 1456106 w 1460632"/>
              <a:gd name="connsiteY3" fmla="*/ 281906 h 281906"/>
              <a:gd name="connsiteX0" fmla="*/ 4334 w 1465425"/>
              <a:gd name="connsiteY0" fmla="*/ 273238 h 273238"/>
              <a:gd name="connsiteX1" fmla="*/ 0 w 1465425"/>
              <a:gd name="connsiteY1" fmla="*/ 218 h 273238"/>
              <a:gd name="connsiteX2" fmla="*/ 1460441 w 1465425"/>
              <a:gd name="connsiteY2" fmla="*/ 0 h 273238"/>
              <a:gd name="connsiteX3" fmla="*/ 1465425 w 1465425"/>
              <a:gd name="connsiteY3" fmla="*/ 272908 h 273238"/>
              <a:gd name="connsiteX0" fmla="*/ 4334 w 1460632"/>
              <a:gd name="connsiteY0" fmla="*/ 273238 h 273238"/>
              <a:gd name="connsiteX1" fmla="*/ 0 w 1460632"/>
              <a:gd name="connsiteY1" fmla="*/ 218 h 273238"/>
              <a:gd name="connsiteX2" fmla="*/ 1460441 w 1460632"/>
              <a:gd name="connsiteY2" fmla="*/ 0 h 273238"/>
              <a:gd name="connsiteX3" fmla="*/ 1456105 w 1460632"/>
              <a:gd name="connsiteY3" fmla="*/ 271408 h 273238"/>
              <a:gd name="connsiteX0" fmla="*/ 4334 w 1456105"/>
              <a:gd name="connsiteY0" fmla="*/ 273238 h 273238"/>
              <a:gd name="connsiteX1" fmla="*/ 0 w 1456105"/>
              <a:gd name="connsiteY1" fmla="*/ 218 h 273238"/>
              <a:gd name="connsiteX2" fmla="*/ 1448792 w 1456105"/>
              <a:gd name="connsiteY2" fmla="*/ 0 h 273238"/>
              <a:gd name="connsiteX3" fmla="*/ 1456105 w 1456105"/>
              <a:gd name="connsiteY3" fmla="*/ 271408 h 273238"/>
              <a:gd name="connsiteX0" fmla="*/ 4334 w 1456239"/>
              <a:gd name="connsiteY0" fmla="*/ 273238 h 273238"/>
              <a:gd name="connsiteX1" fmla="*/ 0 w 1456239"/>
              <a:gd name="connsiteY1" fmla="*/ 218 h 273238"/>
              <a:gd name="connsiteX2" fmla="*/ 1455782 w 1456239"/>
              <a:gd name="connsiteY2" fmla="*/ 0 h 273238"/>
              <a:gd name="connsiteX3" fmla="*/ 1456105 w 1456239"/>
              <a:gd name="connsiteY3" fmla="*/ 271408 h 273238"/>
              <a:gd name="connsiteX0" fmla="*/ 4334 w 1456105"/>
              <a:gd name="connsiteY0" fmla="*/ 273238 h 273238"/>
              <a:gd name="connsiteX1" fmla="*/ 0 w 1456105"/>
              <a:gd name="connsiteY1" fmla="*/ 218 h 273238"/>
              <a:gd name="connsiteX2" fmla="*/ 1455782 w 1456105"/>
              <a:gd name="connsiteY2" fmla="*/ 0 h 273238"/>
              <a:gd name="connsiteX3" fmla="*/ 1456105 w 1456105"/>
              <a:gd name="connsiteY3" fmla="*/ 271408 h 273238"/>
              <a:gd name="connsiteX0" fmla="*/ 4334 w 1456105"/>
              <a:gd name="connsiteY0" fmla="*/ 273238 h 273238"/>
              <a:gd name="connsiteX1" fmla="*/ 0 w 1456105"/>
              <a:gd name="connsiteY1" fmla="*/ 218 h 273238"/>
              <a:gd name="connsiteX2" fmla="*/ 1455782 w 1456105"/>
              <a:gd name="connsiteY2" fmla="*/ 0 h 273238"/>
              <a:gd name="connsiteX3" fmla="*/ 1456105 w 1456105"/>
              <a:gd name="connsiteY3" fmla="*/ 271408 h 27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105" h="273238">
                <a:moveTo>
                  <a:pt x="4334" y="273238"/>
                </a:moveTo>
                <a:cubicBezTo>
                  <a:pt x="2889" y="182231"/>
                  <a:pt x="1445" y="91225"/>
                  <a:pt x="0" y="218"/>
                </a:cubicBezTo>
                <a:lnTo>
                  <a:pt x="1455782" y="0"/>
                </a:lnTo>
                <a:cubicBezTo>
                  <a:pt x="1454896" y="97061"/>
                  <a:pt x="1454661" y="181846"/>
                  <a:pt x="1456105" y="271408"/>
                </a:cubicBezTo>
              </a:path>
            </a:pathLst>
          </a:custGeom>
          <a:solidFill>
            <a:schemeClr val="bg1"/>
          </a:solidFill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tângulo 50"/>
          <p:cNvSpPr/>
          <p:nvPr/>
        </p:nvSpPr>
        <p:spPr>
          <a:xfrm>
            <a:off x="4909296" y="3359769"/>
            <a:ext cx="396000" cy="1973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tângulo 52"/>
          <p:cNvSpPr/>
          <p:nvPr/>
        </p:nvSpPr>
        <p:spPr>
          <a:xfrm>
            <a:off x="4655834" y="3515877"/>
            <a:ext cx="396000" cy="23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4684731" y="5087844"/>
            <a:ext cx="396000" cy="23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28" name="Forma livre 9227"/>
          <p:cNvSpPr/>
          <p:nvPr/>
        </p:nvSpPr>
        <p:spPr>
          <a:xfrm>
            <a:off x="4341137" y="3345255"/>
            <a:ext cx="710697" cy="1846907"/>
          </a:xfrm>
          <a:custGeom>
            <a:avLst/>
            <a:gdLst>
              <a:gd name="connsiteX0" fmla="*/ 0 w 710697"/>
              <a:gd name="connsiteY0" fmla="*/ 1846907 h 1846907"/>
              <a:gd name="connsiteX1" fmla="*/ 710697 w 710697"/>
              <a:gd name="connsiteY1" fmla="*/ 1846907 h 1846907"/>
              <a:gd name="connsiteX2" fmla="*/ 710697 w 710697"/>
              <a:gd name="connsiteY2" fmla="*/ 276131 h 1846907"/>
              <a:gd name="connsiteX3" fmla="*/ 81481 w 710697"/>
              <a:gd name="connsiteY3" fmla="*/ 276131 h 1846907"/>
              <a:gd name="connsiteX4" fmla="*/ 81481 w 710697"/>
              <a:gd name="connsiteY4" fmla="*/ 0 h 184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97" h="1846907">
                <a:moveTo>
                  <a:pt x="0" y="1846907"/>
                </a:moveTo>
                <a:lnTo>
                  <a:pt x="710697" y="1846907"/>
                </a:lnTo>
                <a:lnTo>
                  <a:pt x="710697" y="276131"/>
                </a:lnTo>
                <a:lnTo>
                  <a:pt x="81481" y="276131"/>
                </a:lnTo>
                <a:lnTo>
                  <a:pt x="81481" y="0"/>
                </a:lnTo>
              </a:path>
            </a:pathLst>
          </a:cu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0" name="Retângulo 9229"/>
          <p:cNvSpPr/>
          <p:nvPr/>
        </p:nvSpPr>
        <p:spPr>
          <a:xfrm>
            <a:off x="4396676" y="3879060"/>
            <a:ext cx="355348" cy="1260168"/>
          </a:xfrm>
          <a:prstGeom prst="rect">
            <a:avLst/>
          </a:prstGeom>
          <a:solidFill>
            <a:schemeClr val="bg1"/>
          </a:solidFill>
          <a:ln w="44450" cmpd="sng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tângulo 55"/>
          <p:cNvSpPr/>
          <p:nvPr/>
        </p:nvSpPr>
        <p:spPr>
          <a:xfrm>
            <a:off x="5373050" y="3081938"/>
            <a:ext cx="1324800" cy="23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Conector de seta reta 53"/>
          <p:cNvCxnSpPr/>
          <p:nvPr/>
        </p:nvCxnSpPr>
        <p:spPr bwMode="auto">
          <a:xfrm>
            <a:off x="5373050" y="3166281"/>
            <a:ext cx="1345590" cy="0"/>
          </a:xfrm>
          <a:prstGeom prst="straightConnector1">
            <a:avLst/>
          </a:prstGeom>
          <a:ln w="44450" cmpd="sng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655834" y="4329113"/>
            <a:ext cx="253462" cy="36005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10216" y="4997261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1412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6D4CAFB5-A7FA-EB4B-8966-E9E8F2E8123F}"/>
              </a:ext>
            </a:extLst>
          </p:cNvPr>
          <p:cNvSpPr/>
          <p:nvPr/>
        </p:nvSpPr>
        <p:spPr>
          <a:xfrm>
            <a:off x="2528726" y="3413053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48331F-B757-E243-BCD2-02000BDDB36E}"/>
              </a:ext>
            </a:extLst>
          </p:cNvPr>
          <p:cNvSpPr/>
          <p:nvPr/>
        </p:nvSpPr>
        <p:spPr>
          <a:xfrm>
            <a:off x="2528726" y="3709842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61FF5B-412C-3B4D-8D4F-EF5D0EF213D5}"/>
              </a:ext>
            </a:extLst>
          </p:cNvPr>
          <p:cNvSpPr/>
          <p:nvPr/>
        </p:nvSpPr>
        <p:spPr>
          <a:xfrm>
            <a:off x="2528726" y="4848104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C29E1C-0862-424D-A313-2307439C05AF}"/>
              </a:ext>
            </a:extLst>
          </p:cNvPr>
          <p:cNvSpPr/>
          <p:nvPr/>
        </p:nvSpPr>
        <p:spPr>
          <a:xfrm>
            <a:off x="2528726" y="5711486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Lookup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00443-D6AD-8541-B39B-9EE19AD1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19E50-F995-3F4D-9CBD-D4C22F4283C3}"/>
              </a:ext>
            </a:extLst>
          </p:cNvPr>
          <p:cNvSpPr/>
          <p:nvPr/>
        </p:nvSpPr>
        <p:spPr>
          <a:xfrm>
            <a:off x="1381832" y="1772007"/>
            <a:ext cx="742302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956A5-A619-7F4F-83B0-F08566D660BD}"/>
              </a:ext>
            </a:extLst>
          </p:cNvPr>
          <p:cNvSpPr/>
          <p:nvPr/>
        </p:nvSpPr>
        <p:spPr>
          <a:xfrm>
            <a:off x="2124134" y="1772007"/>
            <a:ext cx="755374" cy="28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0F487C-0F02-4E45-AE6C-80C106D3F427}"/>
              </a:ext>
            </a:extLst>
          </p:cNvPr>
          <p:cNvSpPr/>
          <p:nvPr/>
        </p:nvSpPr>
        <p:spPr>
          <a:xfrm>
            <a:off x="2902227" y="3407443"/>
            <a:ext cx="2254761" cy="1988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7D6E8-E7B8-9046-A693-C284A868DEFE}"/>
              </a:ext>
            </a:extLst>
          </p:cNvPr>
          <p:cNvSpPr/>
          <p:nvPr/>
        </p:nvSpPr>
        <p:spPr>
          <a:xfrm>
            <a:off x="5414322" y="3677069"/>
            <a:ext cx="742259" cy="2815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5DC1A-B6EB-6848-93DD-61A133783320}"/>
              </a:ext>
            </a:extLst>
          </p:cNvPr>
          <p:cNvSpPr/>
          <p:nvPr/>
        </p:nvSpPr>
        <p:spPr>
          <a:xfrm>
            <a:off x="6156581" y="3684374"/>
            <a:ext cx="755374" cy="266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Content Placeholder 4" descr="ch8-10_tlbLookup.pdf">
            <a:extLst>
              <a:ext uri="{FF2B5EF4-FFF2-40B4-BE49-F238E27FC236}">
                <a16:creationId xmlns:a16="http://schemas.microsoft.com/office/drawing/2014/main" id="{69B41EED-D982-9946-990F-15E4F92B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" t="72" r="-301"/>
          <a:stretch/>
        </p:blipFill>
        <p:spPr>
          <a:xfrm>
            <a:off x="996461" y="279400"/>
            <a:ext cx="7715739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F73451-D59B-EB49-AC89-EB09F837D633}"/>
              </a:ext>
            </a:extLst>
          </p:cNvPr>
          <p:cNvSpPr/>
          <p:nvPr/>
        </p:nvSpPr>
        <p:spPr>
          <a:xfrm>
            <a:off x="483476" y="5274726"/>
            <a:ext cx="8409700" cy="1255496"/>
          </a:xfrm>
          <a:prstGeom prst="rect">
            <a:avLst/>
          </a:prstGeom>
          <a:solidFill>
            <a:srgbClr val="FADCB5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80000"/>
              </a:lnSpc>
            </a:pPr>
            <a:endParaRPr lang="en-US" sz="3600" dirty="0">
              <a:solidFill>
                <a:schemeClr val="accent2">
                  <a:lumMod val="50000"/>
                </a:schemeClr>
              </a:solidFill>
              <a:latin typeface="Myriad Pro Semibold Condensed" charset="0"/>
              <a:ea typeface="Myriad Pro Semibold Condensed" charset="0"/>
              <a:cs typeface="Myriad Pro Semibold Condensed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476" y="5274726"/>
            <a:ext cx="8409700" cy="1255496"/>
          </a:xfrm>
          <a:prstGeom prst="rect">
            <a:avLst/>
          </a:prstGeom>
          <a:solidFill>
            <a:srgbClr val="FADCB5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80000"/>
              </a:lnSpc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What does </a:t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</a:b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Myriad Pro Semibold Condensed" charset="0"/>
                <a:ea typeface="Myriad Pro Semibold Condensed" charset="0"/>
                <a:cs typeface="Myriad Pro Semibold Condensed" charset="0"/>
              </a:rPr>
              <a:t>it mean?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Access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746" y="5291555"/>
            <a:ext cx="6037200" cy="369332"/>
          </a:xfrm>
          <a:prstGeom prst="rect">
            <a:avLst/>
          </a:prstGeom>
          <a:solidFill>
            <a:srgbClr val="FADCB5"/>
          </a:solidFill>
        </p:spPr>
        <p:txBody>
          <a:bodyPr wrap="square" lIns="90000" tIns="0" rIns="0" bIns="0" rtlCol="0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 pitchFamily="18" charset="2"/>
                  </a:rPr>
                  <a:t>Assume memory cycle time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time unit</a:t>
                </a:r>
              </a:p>
              <a:p>
                <a:r>
                  <a:rPr lang="en-US" dirty="0"/>
                  <a:t>Assume associative lookup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  <a:sym typeface="Symbol" pitchFamily="18" charset="2"/>
                      </a:rPr>
                      <m:t>𝜀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time units</a:t>
                </a:r>
              </a:p>
              <a:p>
                <a:r>
                  <a:rPr lang="en-US" dirty="0">
                    <a:sym typeface="Symbol" pitchFamily="18" charset="2"/>
                  </a:rPr>
                  <a:t>Assume hit ratio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  <a:sym typeface="Symbol" pitchFamily="18" charset="2"/>
                      </a:rPr>
                      <m:t>𝛼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lvl="1"/>
                <a:r>
                  <a:rPr lang="en-US" dirty="0">
                    <a:sym typeface="Symbol" pitchFamily="18" charset="2"/>
                  </a:rPr>
                  <a:t>Hit ratio is the proportion of times that a page number is found in the associative registers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Hit ratio is related to program locality and number of associative registers</a:t>
                </a:r>
              </a:p>
              <a:p>
                <a:r>
                  <a:rPr lang="en-US" dirty="0">
                    <a:sym typeface="Symbol" pitchFamily="18" charset="2"/>
                  </a:rPr>
                  <a:t>Effective Access Time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ym typeface="Symbol" pitchFamily="18" charset="2"/>
                      </a:rPr>
                      <m:t>EAT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)</a:t>
                </a:r>
              </a:p>
              <a:p>
                <a:pPr lvl="1">
                  <a:buClr>
                    <a:srgbClr val="FADDB5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mtClean="0"/>
                      <m:t>EAT</m:t>
                    </m:r>
                    <m:r>
                      <a:rPr lang="pt-BR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i="1" smtClean="0">
                            <a:solidFill>
                              <a:srgbClr val="FADCB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mtClean="0">
                            <a:solidFill>
                              <a:srgbClr val="FADCB5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pt-BR" smtClean="0">
                            <a:solidFill>
                              <a:srgbClr val="FADCB5"/>
                            </a:solidFill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pt-BR" smtClean="0">
                        <a:solidFill>
                          <a:srgbClr val="FADCB5"/>
                        </a:solidFill>
                        <a:latin typeface="Cambria Math"/>
                      </a:rPr>
                      <m:t>𝛼</m:t>
                    </m:r>
                    <m:r>
                      <a:rPr lang="pt-BR" smtClean="0">
                        <a:solidFill>
                          <a:srgbClr val="FADCB5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BR" i="1" smtClean="0">
                            <a:solidFill>
                              <a:srgbClr val="FADCB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mtClean="0">
                            <a:solidFill>
                              <a:srgbClr val="FADCB5"/>
                            </a:solidFill>
                            <a:latin typeface="Cambria Math"/>
                          </a:rPr>
                          <m:t>2+</m:t>
                        </m:r>
                        <m:r>
                          <a:rPr lang="pt-BR" smtClean="0">
                            <a:solidFill>
                              <a:srgbClr val="FADCB5"/>
                            </a:solidFill>
                            <a:latin typeface="Cambria Math"/>
                          </a:rPr>
                          <m:t>𝜀</m:t>
                        </m:r>
                      </m:e>
                    </m:d>
                    <m:d>
                      <m:dPr>
                        <m:ctrlPr>
                          <a:rPr lang="pt-BR" i="1" smtClean="0">
                            <a:solidFill>
                              <a:srgbClr val="FADCB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mtClean="0">
                            <a:solidFill>
                              <a:srgbClr val="FADCB5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pt-BR" smtClean="0">
                            <a:solidFill>
                              <a:srgbClr val="FADCB5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pt-BR" smtClean="0">
                        <a:solidFill>
                          <a:srgbClr val="FADCB5"/>
                        </a:solidFill>
                        <a:latin typeface="Cambria Math"/>
                      </a:rPr>
                      <m:t>=2+</m:t>
                    </m:r>
                    <m:r>
                      <a:rPr lang="pt-BR" smtClean="0">
                        <a:solidFill>
                          <a:srgbClr val="FADCB5"/>
                        </a:solidFill>
                        <a:latin typeface="Cambria Math"/>
                      </a:rPr>
                      <m:t>𝜀</m:t>
                    </m:r>
                    <m:r>
                      <a:rPr lang="pt-BR" smtClean="0">
                        <a:solidFill>
                          <a:srgbClr val="FADCB5"/>
                        </a:solidFill>
                        <a:latin typeface="Cambria Math"/>
                      </a:rPr>
                      <m:t>−</m:t>
                    </m:r>
                    <m:r>
                      <a:rPr lang="pt-BR" smtClean="0">
                        <a:solidFill>
                          <a:srgbClr val="FADCB5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>
                  <a:buClr>
                    <a:srgbClr val="FADDB5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mtClean="0">
                        <a:sym typeface="Symbol" pitchFamily="18" charset="2"/>
                      </a:rPr>
                      <m:t>For</m:t>
                    </m:r>
                    <m:r>
                      <m:rPr>
                        <m:nor/>
                      </m:rPr>
                      <a:rPr lang="pt-BR" smtClean="0">
                        <a:sym typeface="Symbol" pitchFamily="18" charset="2"/>
                      </a:rPr>
                      <m:t> </m:t>
                    </m:r>
                    <m:r>
                      <a:rPr lang="el-GR" smtClean="0">
                        <a:latin typeface="Cambria Math"/>
                        <a:sym typeface="Symbol" pitchFamily="18" charset="2"/>
                      </a:rPr>
                      <m:t>𝜀</m:t>
                    </m:r>
                    <m:r>
                      <a:rPr lang="pt-BR" smtClean="0">
                        <a:latin typeface="Cambria Math"/>
                        <a:sym typeface="Symbol" pitchFamily="18" charset="2"/>
                      </a:rPr>
                      <m:t>=0.2 </m:t>
                    </m:r>
                    <m:r>
                      <m:rPr>
                        <m:nor/>
                      </m:rPr>
                      <a:rPr lang="pt-BR" smtClean="0">
                        <a:sym typeface="Symbol" pitchFamily="18" charset="2"/>
                      </a:rPr>
                      <m:t>and</m:t>
                    </m:r>
                    <m:r>
                      <m:rPr>
                        <m:nor/>
                      </m:rPr>
                      <a:rPr lang="pt-BR" smtClean="0">
                        <a:sym typeface="Symbol" pitchFamily="18" charset="2"/>
                      </a:rPr>
                      <m:t> </m:t>
                    </m:r>
                    <m:r>
                      <a:rPr lang="el-GR" smtClean="0">
                        <a:latin typeface="Cambria Math"/>
                        <a:sym typeface="Symbol" pitchFamily="18" charset="2"/>
                      </a:rPr>
                      <m:t>𝛼</m:t>
                    </m:r>
                    <m:r>
                      <a:rPr lang="pt-BR" smtClean="0">
                        <a:latin typeface="Cambria Math"/>
                        <a:sym typeface="Symbol" pitchFamily="18" charset="2"/>
                      </a:rPr>
                      <m:t>=0.8</m:t>
                    </m:r>
                    <m:r>
                      <a:rPr lang="pt-BR" b="0" i="0" smtClean="0">
                        <a:latin typeface="Cambria Math" charset="0"/>
                        <a:sym typeface="Symbol" pitchFamily="18" charset="2"/>
                      </a:rPr>
                      <m:t>0</m:t>
                    </m:r>
                    <m:r>
                      <m:rPr>
                        <m:nor/>
                      </m:rPr>
                      <a:rPr lang="pt-BR" smtClean="0">
                        <a:sym typeface="Symbol" pitchFamily="18" charset="2"/>
                      </a:rPr>
                      <m:t>, </m:t>
                    </m:r>
                    <m:r>
                      <m:rPr>
                        <m:nor/>
                      </m:rPr>
                      <a:rPr lang="pt-BR" smtClean="0">
                        <a:sym typeface="Symbol" pitchFamily="18" charset="2"/>
                      </a:rPr>
                      <m:t>EAT</m:t>
                    </m:r>
                    <m:r>
                      <a:rPr lang="pt-BR" smtClean="0">
                        <a:latin typeface="Cambria Math"/>
                        <a:sym typeface="Symbol" pitchFamily="18" charset="2"/>
                      </a:rPr>
                      <m:t>=1.4</m:t>
                    </m:r>
                    <m:r>
                      <a:rPr lang="pt-BR" b="0" i="0" smtClean="0">
                        <a:latin typeface="Cambria Math" charset="0"/>
                        <a:sym typeface="Symbol" pitchFamily="18" charset="2"/>
                      </a:rPr>
                      <m:t>0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lvl="2">
                  <a:buClr>
                    <a:srgbClr val="FADDB5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>
                        <a:sym typeface="Symbol" pitchFamily="18" charset="2"/>
                      </a:rPr>
                      <m:t>For</m:t>
                    </m:r>
                    <m:r>
                      <m:rPr>
                        <m:nor/>
                      </m:rPr>
                      <a:rPr lang="pt-BR">
                        <a:sym typeface="Symbol" pitchFamily="18" charset="2"/>
                      </a:rPr>
                      <m:t> </m:t>
                    </m:r>
                    <m:r>
                      <a:rPr lang="el-GR">
                        <a:latin typeface="Cambria Math"/>
                        <a:sym typeface="Symbol" pitchFamily="18" charset="2"/>
                      </a:rPr>
                      <m:t>𝜀</m:t>
                    </m:r>
                    <m:r>
                      <a:rPr lang="pt-BR">
                        <a:latin typeface="Cambria Math"/>
                        <a:sym typeface="Symbol" pitchFamily="18" charset="2"/>
                      </a:rPr>
                      <m:t>=0.2 </m:t>
                    </m:r>
                    <m:r>
                      <m:rPr>
                        <m:nor/>
                      </m:rPr>
                      <a:rPr lang="pt-BR">
                        <a:sym typeface="Symbol" pitchFamily="18" charset="2"/>
                      </a:rPr>
                      <m:t>and</m:t>
                    </m:r>
                    <m:r>
                      <m:rPr>
                        <m:nor/>
                      </m:rPr>
                      <a:rPr lang="pt-BR">
                        <a:sym typeface="Symbol" pitchFamily="18" charset="2"/>
                      </a:rPr>
                      <m:t> </m:t>
                    </m:r>
                    <m:r>
                      <a:rPr lang="el-GR">
                        <a:latin typeface="Cambria Math"/>
                        <a:sym typeface="Symbol" pitchFamily="18" charset="2"/>
                      </a:rPr>
                      <m:t>𝛼</m:t>
                    </m:r>
                    <m:r>
                      <a:rPr lang="pt-BR">
                        <a:latin typeface="Cambria Math"/>
                        <a:sym typeface="Symbol" pitchFamily="18" charset="2"/>
                      </a:rPr>
                      <m:t>=0.</m:t>
                    </m:r>
                    <m:r>
                      <a:rPr lang="pt-BR" smtClean="0">
                        <a:latin typeface="Cambria Math"/>
                        <a:sym typeface="Symbol" pitchFamily="18" charset="2"/>
                      </a:rPr>
                      <m:t>9</m:t>
                    </m:r>
                    <m:r>
                      <a:rPr lang="pt-BR">
                        <a:latin typeface="Cambria Math"/>
                        <a:sym typeface="Symbol" pitchFamily="18" charset="2"/>
                      </a:rPr>
                      <m:t>8</m:t>
                    </m:r>
                    <m:r>
                      <m:rPr>
                        <m:nor/>
                      </m:rPr>
                      <a:rPr lang="pt-BR">
                        <a:sym typeface="Symbol" pitchFamily="18" charset="2"/>
                      </a:rPr>
                      <m:t>, </m:t>
                    </m:r>
                    <m:r>
                      <m:rPr>
                        <m:nor/>
                      </m:rPr>
                      <a:rPr lang="pt-BR">
                        <a:sym typeface="Symbol" pitchFamily="18" charset="2"/>
                      </a:rPr>
                      <m:t>EAT</m:t>
                    </m:r>
                    <m:r>
                      <a:rPr lang="pt-BR">
                        <a:latin typeface="Cambria Math"/>
                        <a:sym typeface="Symbol" pitchFamily="18" charset="2"/>
                      </a:rPr>
                      <m:t>=1.</m:t>
                    </m:r>
                    <m:r>
                      <a:rPr lang="pt-BR" smtClean="0">
                        <a:latin typeface="Cambria Math"/>
                        <a:sym typeface="Symbol" pitchFamily="18" charset="2"/>
                      </a:rPr>
                      <m:t>22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9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59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solidFill>
                <a:srgbClr val="FADCB5"/>
              </a:solidFill>
            </p:spPr>
            <p:txBody>
              <a:bodyPr wrap="square" lIns="90000" tIns="0" rIns="0" bIns="0" rtlCol="0">
                <a:spAutoFit/>
              </a:bodyPr>
              <a:lstStyle/>
              <a:p>
                <a:pPr marL="0" lvl="1" defTabSz="914047">
                  <a:buClr>
                    <a:prstClr val="white">
                      <a:lumMod val="65000"/>
                    </a:prstClr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>
                          <a:solidFill>
                            <a:prstClr val="black"/>
                          </a:solidFill>
                          <a:ea typeface="Roboto Condensed Light" charset="0"/>
                          <a:cs typeface="Roboto Condensed Light" charset="0"/>
                        </a:rPr>
                        <m:t>EAT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ADCB5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2+</m:t>
                          </m:r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d>
                        <m:dPr>
                          <m:ctrlPr>
                            <a:rPr lang="pt-BR" sz="2400" i="1">
                              <a:solidFill>
                                <a:srgbClr val="FADCB5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1−</m:t>
                          </m:r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𝛼</m:t>
                          </m:r>
                        </m:e>
                      </m:d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=2+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𝜀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−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ea typeface="Roboto Condensed Light" charset="0"/>
                  <a:cs typeface="Roboto Condensed Light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blipFill>
                <a:blip r:embed="rId3"/>
                <a:stretch>
                  <a:fillRect l="-2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solidFill>
                <a:srgbClr val="FADCB5"/>
              </a:solidFill>
            </p:spPr>
            <p:txBody>
              <a:bodyPr wrap="square" lIns="90000" tIns="0" rIns="0" bIns="0" rtlCol="0">
                <a:spAutoFit/>
              </a:bodyPr>
              <a:lstStyle/>
              <a:p>
                <a:pPr marL="0" lvl="1" defTabSz="914047">
                  <a:buClr>
                    <a:prstClr val="white">
                      <a:lumMod val="65000"/>
                    </a:prstClr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>
                          <a:solidFill>
                            <a:prstClr val="black"/>
                          </a:solidFill>
                          <a:ea typeface="Roboto Condensed Light" charset="0"/>
                          <a:cs typeface="Roboto Condensed Light" charset="0"/>
                        </a:rPr>
                        <m:t>EAT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2+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d>
                        <m:dPr>
                          <m:ctrlPr>
                            <a:rPr lang="pt-BR" sz="2400" i="1" smtClean="0">
                              <a:solidFill>
                                <a:srgbClr val="FADCB5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1−</m:t>
                          </m:r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𝛼</m:t>
                          </m:r>
                        </m:e>
                      </m:d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=2+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𝜀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−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ea typeface="Roboto Condensed Light" charset="0"/>
                  <a:cs typeface="Roboto Condensed Light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blipFill>
                <a:blip r:embed="rId4"/>
                <a:stretch>
                  <a:fillRect l="-2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solidFill>
                <a:srgbClr val="FADCB5"/>
              </a:solidFill>
            </p:spPr>
            <p:txBody>
              <a:bodyPr wrap="square" lIns="90000" tIns="0" rIns="0" bIns="0" rtlCol="0">
                <a:spAutoFit/>
              </a:bodyPr>
              <a:lstStyle/>
              <a:p>
                <a:pPr marL="0" lvl="1" defTabSz="914047">
                  <a:buClr>
                    <a:prstClr val="white">
                      <a:lumMod val="65000"/>
                    </a:prstClr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>
                          <a:solidFill>
                            <a:prstClr val="black"/>
                          </a:solidFill>
                          <a:ea typeface="Roboto Condensed Light" charset="0"/>
                          <a:cs typeface="Roboto Condensed Light" charset="0"/>
                        </a:rPr>
                        <m:t>EAT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2+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d>
                        <m:dPr>
                          <m:ctrlPr>
                            <a:rPr lang="pt-BR" sz="2400" i="1" smtClean="0">
                              <a:solidFill>
                                <a:srgbClr val="FADCB5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1−</m:t>
                          </m:r>
                          <m:r>
                            <a:rPr lang="pt-BR" sz="2400">
                              <a:solidFill>
                                <a:srgbClr val="FADCB5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𝛼</m:t>
                          </m:r>
                        </m:e>
                      </m:d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=2+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𝜀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−</m:t>
                      </m:r>
                      <m:r>
                        <a:rPr lang="pt-BR" sz="240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ea typeface="Roboto Condensed Light" charset="0"/>
                  <a:cs typeface="Roboto Condensed Light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blipFill>
                <a:blip r:embed="rId5"/>
                <a:stretch>
                  <a:fillRect l="-2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solidFill>
                <a:srgbClr val="FADCB5"/>
              </a:solidFill>
            </p:spPr>
            <p:txBody>
              <a:bodyPr wrap="square" lIns="90000" tIns="0" rIns="0" bIns="0" rtlCol="0">
                <a:spAutoFit/>
              </a:bodyPr>
              <a:lstStyle/>
              <a:p>
                <a:pPr marL="0" lvl="1" defTabSz="914047">
                  <a:buClr>
                    <a:prstClr val="white">
                      <a:lumMod val="65000"/>
                    </a:prstClr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>
                          <a:solidFill>
                            <a:prstClr val="black"/>
                          </a:solidFill>
                          <a:ea typeface="Roboto Condensed Light" charset="0"/>
                          <a:cs typeface="Roboto Condensed Light" charset="0"/>
                        </a:rPr>
                        <m:t>EAT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2+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1−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𝛼</m:t>
                          </m:r>
                        </m:e>
                      </m:d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=2+</m:t>
                      </m:r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𝜀</m:t>
                      </m:r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−</m:t>
                      </m:r>
                      <m:r>
                        <a:rPr lang="pt-BR" sz="2400" smtClean="0">
                          <a:solidFill>
                            <a:srgbClr val="FADCB5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FADCB5"/>
                  </a:solidFill>
                  <a:ea typeface="Roboto Condensed Light" charset="0"/>
                  <a:cs typeface="Roboto Condensed Light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blipFill>
                <a:blip r:embed="rId6"/>
                <a:stretch>
                  <a:fillRect l="-2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solidFill>
                <a:srgbClr val="FADCB5"/>
              </a:solidFill>
            </p:spPr>
            <p:txBody>
              <a:bodyPr wrap="square" lIns="90000" tIns="0" rIns="0" bIns="0" rtlCol="0">
                <a:spAutoFit/>
              </a:bodyPr>
              <a:lstStyle/>
              <a:p>
                <a:pPr marL="0" lvl="1" defTabSz="914047">
                  <a:buClr>
                    <a:prstClr val="white">
                      <a:lumMod val="65000"/>
                    </a:prstClr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>
                          <a:solidFill>
                            <a:prstClr val="black"/>
                          </a:solidFill>
                          <a:ea typeface="Roboto Condensed Light" charset="0"/>
                          <a:cs typeface="Roboto Condensed Light" charset="0"/>
                        </a:rPr>
                        <m:t>EAT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  <m:r>
                        <a:rPr lang="pt-BR" sz="2400">
                          <a:solidFill>
                            <a:prstClr val="black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2+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𝜀</m:t>
                          </m:r>
                        </m:e>
                      </m:d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Roboto Condensed Light" charset="0"/>
                              <a:cs typeface="Roboto Condensed Light" charset="0"/>
                            </a:rPr>
                          </m:ctrlPr>
                        </m:dPr>
                        <m:e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1−</m:t>
                          </m:r>
                          <m:r>
                            <a:rPr lang="pt-BR" sz="2400">
                              <a:solidFill>
                                <a:prstClr val="black"/>
                              </a:solidFill>
                              <a:latin typeface="Cambria Math"/>
                              <a:ea typeface="Roboto Condensed Light" charset="0"/>
                              <a:cs typeface="Roboto Condensed Light" charset="0"/>
                            </a:rPr>
                            <m:t>𝛼</m:t>
                          </m:r>
                        </m:e>
                      </m:d>
                      <m:r>
                        <a:rPr lang="pt-BR" sz="2400" smtClean="0">
                          <a:solidFill>
                            <a:schemeClr val="tx1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=2+</m:t>
                      </m:r>
                      <m:r>
                        <a:rPr lang="pt-BR" sz="2400" smtClean="0">
                          <a:solidFill>
                            <a:schemeClr val="tx1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𝜀</m:t>
                      </m:r>
                      <m:r>
                        <a:rPr lang="pt-BR" sz="2400" smtClean="0">
                          <a:solidFill>
                            <a:schemeClr val="tx1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−</m:t>
                      </m:r>
                      <m:r>
                        <a:rPr lang="pt-BR" sz="2400" smtClean="0">
                          <a:solidFill>
                            <a:schemeClr val="tx1"/>
                          </a:solidFill>
                          <a:latin typeface="Cambria Math"/>
                          <a:ea typeface="Roboto Condensed Light" charset="0"/>
                          <a:cs typeface="Roboto Condensed Light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FADCB5"/>
                  </a:solidFill>
                  <a:ea typeface="Roboto Condensed Light" charset="0"/>
                  <a:cs typeface="Roboto Condensed Light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7" y="5291556"/>
                <a:ext cx="6037469" cy="369332"/>
              </a:xfrm>
              <a:prstGeom prst="rect">
                <a:avLst/>
              </a:prstGeom>
              <a:blipFill>
                <a:blip r:embed="rId7"/>
                <a:stretch>
                  <a:fillRect l="-2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49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79875" grpId="0" uiExpand="1" build="p"/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EB44BC-13E9-FF40-A1B4-F555C978385D}"/>
              </a:ext>
            </a:extLst>
          </p:cNvPr>
          <p:cNvSpPr/>
          <p:nvPr/>
        </p:nvSpPr>
        <p:spPr>
          <a:xfrm>
            <a:off x="431798" y="3323492"/>
            <a:ext cx="8280401" cy="3166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3A2130-1426-F54B-9B11-B82F35EA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big issue with Paging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6E518-13B4-FA4E-ACDB-65A4E84704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>
            <a:normAutofit/>
          </a:bodyPr>
          <a:lstStyle/>
          <a:p>
            <a:r>
              <a:rPr lang="en-US" dirty="0"/>
              <a:t>We’ve already treated the extra access to memory that paging requires.</a:t>
            </a:r>
          </a:p>
          <a:p>
            <a:r>
              <a:rPr lang="en-US" dirty="0"/>
              <a:t>Now we will address another big issue: the size of the page tables.</a:t>
            </a:r>
          </a:p>
          <a:p>
            <a:pPr lvl="1"/>
            <a:r>
              <a:rPr lang="en-US" sz="2000" dirty="0"/>
              <a:t>The smaller the tables, the more of them we can have in memory at the same time.</a:t>
            </a:r>
          </a:p>
          <a:p>
            <a:endParaRPr lang="en-US" dirty="0"/>
          </a:p>
          <a:p>
            <a:pPr marL="269875" indent="0">
              <a:buNone/>
            </a:pPr>
            <a:r>
              <a:rPr lang="en-US" dirty="0">
                <a:solidFill>
                  <a:srgbClr val="FFDE00"/>
                </a:solidFill>
                <a:latin typeface="+mj-lt"/>
              </a:rPr>
              <a:t>Linear, i.e. array-based, page tables take too much memory on typical systems.</a:t>
            </a:r>
          </a:p>
          <a:p>
            <a:pPr marL="269875" indent="0">
              <a:buNone/>
            </a:pPr>
            <a:r>
              <a:rPr lang="en-US" dirty="0">
                <a:solidFill>
                  <a:schemeClr val="bg1"/>
                </a:solidFill>
              </a:rPr>
              <a:t>Can they be made smaller?</a:t>
            </a:r>
          </a:p>
          <a:p>
            <a:pPr marL="269875" indent="0">
              <a:buNone/>
            </a:pPr>
            <a:r>
              <a:rPr lang="en-US" dirty="0">
                <a:solidFill>
                  <a:schemeClr val="bg1"/>
                </a:solidFill>
              </a:rPr>
              <a:t>What would be the key ideas?</a:t>
            </a:r>
          </a:p>
          <a:p>
            <a:pPr marL="269875" indent="0">
              <a:buNone/>
            </a:pPr>
            <a:r>
              <a:rPr lang="en-US" dirty="0">
                <a:solidFill>
                  <a:schemeClr val="bg1"/>
                </a:solidFill>
              </a:rPr>
              <a:t>What inefficiencies may arise as a result of such design decisions?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E800E6-B361-304C-A896-938FB53FFF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Small Pages lead to Big Page Tables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Usually, each process in a system has its own page table.</a:t>
                </a:r>
              </a:p>
              <a:p>
                <a:r>
                  <a:rPr lang="en-US" altLang="ko-KR" dirty="0"/>
                  <a:t>Assume that we have a 32-bit address space with 4KB pages and </a:t>
                </a:r>
                <a:br>
                  <a:rPr lang="en-US" altLang="ko-KR" dirty="0"/>
                </a:br>
                <a:r>
                  <a:rPr lang="en-US" altLang="ko-KR" dirty="0"/>
                  <a:t>4B page-table entries.</a:t>
                </a:r>
              </a:p>
              <a:p>
                <a:r>
                  <a:rPr lang="en-US" altLang="ko-KR" dirty="0"/>
                  <a:t>Then, the range of the address 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ko-KR" dirty="0"/>
                  <a:t> bytes. </a:t>
                </a:r>
              </a:p>
              <a:p>
                <a:r>
                  <a:rPr lang="en-US" altLang="ko-KR" dirty="0"/>
                  <a:t>Since each page covers 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ko-KR" dirty="0"/>
                  <a:t> bytes, </a:t>
                </a:r>
                <a:br>
                  <a:rPr lang="en-US" altLang="ko-KR" dirty="0"/>
                </a:br>
                <a:r>
                  <a:rPr lang="en-US" altLang="ko-KR" dirty="0"/>
                  <a:t>the system will have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pages.</a:t>
                </a:r>
              </a:p>
              <a:p>
                <a:r>
                  <a:rPr lang="en-US" altLang="ko-KR" dirty="0"/>
                  <a:t>Since the page table has one entry for each page and each entry takes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dirty="0"/>
                  <a:t> bytes, storing the page table will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dirty="0"/>
                  <a:t> bytes.</a:t>
                </a:r>
              </a:p>
              <a:p>
                <a:r>
                  <a:rPr lang="en-US" altLang="ko-KR" dirty="0"/>
                  <a:t>This is way too much to be considered acceptable.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489803-2BC8-554F-B9EF-3E6B94CA54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/>
              <a:t>Larger Pages lead to Smaller Page Tables, but…</a:t>
            </a:r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 way to reduce the size of the page table is to increase the size of the pages.</a:t>
                </a:r>
              </a:p>
              <a:p>
                <a:r>
                  <a:rPr lang="en-US" altLang="ko-KR" dirty="0"/>
                  <a:t>Assume that, in the example, the page size were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ko-KR" dirty="0"/>
                  <a:t> bytes.</a:t>
                </a:r>
              </a:p>
              <a:p>
                <a:r>
                  <a:rPr lang="en-US" altLang="ko-KR" dirty="0"/>
                  <a:t>Then, there would be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pages which would require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dirty="0"/>
                  <a:t> bytes.</a:t>
                </a:r>
              </a:p>
              <a:p>
                <a:r>
                  <a:rPr lang="en-US" altLang="ko-KR" dirty="0"/>
                  <a:t>Thus, there is a substantial gain on the size of the page table.</a:t>
                </a:r>
              </a:p>
              <a:p>
                <a:r>
                  <a:rPr lang="en-US" altLang="ko-KR" dirty="0"/>
                  <a:t>However, bigger pages bring back the issue of </a:t>
                </a:r>
                <a:r>
                  <a:rPr lang="en-US" altLang="ko-KR" dirty="0">
                    <a:latin typeface="+mj-lt"/>
                  </a:rPr>
                  <a:t>internal fragmentation</a:t>
                </a:r>
                <a:r>
                  <a:rPr lang="en-US" altLang="ko-KR" dirty="0"/>
                  <a:t>, which, as we remember, cannot be treated.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59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00D74-37AA-FD4D-BFE1-2642EDDA6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Pages and Segments: a Hybrid Approach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D2C33B-DFC4-9F4C-A4D9-F78657FC0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직사각형 55"/>
          <p:cNvSpPr/>
          <p:nvPr/>
        </p:nvSpPr>
        <p:spPr>
          <a:xfrm>
            <a:off x="3097494" y="7670102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6630" y="783366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7BB3B64-7330-D54D-AED0-4D794C9261C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49388"/>
                <a:ext cx="8280401" cy="50403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hybrid approach was proposed (by Jack Dennis) for Multics (1965).</a:t>
                </a:r>
              </a:p>
              <a:p>
                <a:r>
                  <a:rPr lang="en-US" dirty="0"/>
                  <a:t>To understand the idea, let us consider a tiny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en-US" dirty="0"/>
                  <a:t> address space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pages. </a:t>
                </a:r>
              </a:p>
              <a:p>
                <a:r>
                  <a:rPr lang="en-US" dirty="0"/>
                  <a:t>Thus, we have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-bit virtual address space, with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-bit offset and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-bit VPN. </a:t>
                </a:r>
              </a:p>
              <a:p>
                <a:r>
                  <a:rPr lang="en-US" dirty="0"/>
                  <a:t>A linear page table would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entries, no matter how many pages are actually in use.</a:t>
                </a:r>
              </a:p>
              <a:p>
                <a:r>
                  <a:rPr lang="en-US" dirty="0"/>
                  <a:t>The next slide shows the mapping of an application where the code and the heap take 1 page each, while the stack takes 2. 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7BB3B64-7330-D54D-AED0-4D794C926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49388"/>
                <a:ext cx="8280401" cy="5040312"/>
              </a:xfrm>
              <a:blipFill>
                <a:blip r:embed="rId2"/>
                <a:stretch>
                  <a:fillRect l="-1991" t="-1759" r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2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MC504-2018s2-v03">
  <a:themeElements>
    <a:clrScheme name="MC504-2018s2-v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FF9200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3" id="{137A7BCA-FCE1-B34C-942D-89492F09B334}" vid="{27AC6A60-7C40-AF4A-A972-D596D000DC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MC504-2018s2-v03</Template>
  <TotalTime>3081</TotalTime>
  <Words>2791</Words>
  <Application>Microsoft Macintosh PowerPoint</Application>
  <PresentationFormat>On-screen Show (4:3)</PresentationFormat>
  <Paragraphs>912</Paragraphs>
  <Slides>38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67" baseType="lpstr">
      <vt:lpstr>맑은 고딕</vt:lpstr>
      <vt:lpstr>NanumGothicCoding</vt:lpstr>
      <vt:lpstr>Arial</vt:lpstr>
      <vt:lpstr>Arial Narrow</vt:lpstr>
      <vt:lpstr>Avenir Next Condensed</vt:lpstr>
      <vt:lpstr>Calibri</vt:lpstr>
      <vt:lpstr>Cambria</vt:lpstr>
      <vt:lpstr>Cambria Math</vt:lpstr>
      <vt:lpstr>CMU Typewriter Text Light</vt:lpstr>
      <vt:lpstr>Courier Condensed</vt:lpstr>
      <vt:lpstr>Courier New</vt:lpstr>
      <vt:lpstr>Fira Code</vt:lpstr>
      <vt:lpstr>Fira Sans Condensed Book</vt:lpstr>
      <vt:lpstr>Fira Sans Condensed Light</vt:lpstr>
      <vt:lpstr>Helvetica Light</vt:lpstr>
      <vt:lpstr>Latin Modern Mono Light Cond 10</vt:lpstr>
      <vt:lpstr>LM Mono Light Cond 10</vt:lpstr>
      <vt:lpstr>Myriad Pro Bold SemiCondensed</vt:lpstr>
      <vt:lpstr>Myriad Pro Condensed</vt:lpstr>
      <vt:lpstr>Myriad Pro Light Condensed</vt:lpstr>
      <vt:lpstr>Myriad Pro Light SemiCondensed</vt:lpstr>
      <vt:lpstr>Myriad Pro Semibold Condensed</vt:lpstr>
      <vt:lpstr>Myriad Pro Semibold SemiCondens</vt:lpstr>
      <vt:lpstr>Myriad Pro SemiCondensed</vt:lpstr>
      <vt:lpstr>Roboto Condensed Light</vt:lpstr>
      <vt:lpstr>Symbol</vt:lpstr>
      <vt:lpstr>Wingdings</vt:lpstr>
      <vt:lpstr>Wingdings 3</vt:lpstr>
      <vt:lpstr>MC504-2018s2-v03</vt:lpstr>
      <vt:lpstr>Memory Virtualization Smaller Page Tables</vt:lpstr>
      <vt:lpstr>Efficient Address Translation</vt:lpstr>
      <vt:lpstr>TLB and Page Table Translation</vt:lpstr>
      <vt:lpstr>TLB Lookup</vt:lpstr>
      <vt:lpstr>Effective Access Time</vt:lpstr>
      <vt:lpstr>Another big issue with Paging</vt:lpstr>
      <vt:lpstr>Small Pages lead to Big Page Tables</vt:lpstr>
      <vt:lpstr>Larger Pages lead to Smaller Page Tables, but…</vt:lpstr>
      <vt:lpstr>Pages and Segments: a Hybrid Approach</vt:lpstr>
      <vt:lpstr>The example mapped by a linear page table</vt:lpstr>
      <vt:lpstr>The example mapped by a linear page table</vt:lpstr>
      <vt:lpstr>Paged Segmentation: a Hybrid Approach</vt:lpstr>
      <vt:lpstr>Paged Segmentation: a Hybrid Approach</vt:lpstr>
      <vt:lpstr>The example mapped by a hybrid model</vt:lpstr>
      <vt:lpstr>Paged Segmentation Implementation using a Segment Table</vt:lpstr>
      <vt:lpstr>Issues with the Hybrid Approach</vt:lpstr>
      <vt:lpstr>Looking for Another Page Table Structure</vt:lpstr>
      <vt:lpstr>Hierarchichal Page Tables</vt:lpstr>
      <vt:lpstr>Hierarchical Page Tables</vt:lpstr>
      <vt:lpstr>Two-Level Paging Example</vt:lpstr>
      <vt:lpstr>Two-level paging address translation</vt:lpstr>
      <vt:lpstr>Linear and Multi-Level Page Tables</vt:lpstr>
      <vt:lpstr>Structure of a Two-level Page Table</vt:lpstr>
      <vt:lpstr>Hierachical Page Tables: Pros &amp; Cons</vt:lpstr>
      <vt:lpstr>A Detailed Multi-Level Example</vt:lpstr>
      <vt:lpstr>A Detailed Multi-Level Example: Page Directory Idx</vt:lpstr>
      <vt:lpstr>A Detailed Multi-Level Example: Page Table Idx</vt:lpstr>
      <vt:lpstr>Hierarchical Page Tables with More than Two Levels</vt:lpstr>
      <vt:lpstr>More than Two Levels: Page Table Index</vt:lpstr>
      <vt:lpstr>More than Two Levels: Page Directory</vt:lpstr>
      <vt:lpstr>Multilevel Paging Implementation</vt:lpstr>
      <vt:lpstr>Multi-level Page Table Control Flow</vt:lpstr>
      <vt:lpstr>Multi-level Page Table Control Flow</vt:lpstr>
      <vt:lpstr>The Translation Process: Remember the TLB</vt:lpstr>
      <vt:lpstr>Another Alternative: Hashed Page Tables</vt:lpstr>
      <vt:lpstr>Hashed Page Table</vt:lpstr>
      <vt:lpstr>Another Alternative: Inverted Page Table</vt:lpstr>
      <vt:lpstr>Inverted Page Table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Virtualization Smaller Page Tables</dc:title>
  <dc:creator>Arthur Catto</dc:creator>
  <cp:lastModifiedBy>Arthur Catto</cp:lastModifiedBy>
  <cp:revision>85</cp:revision>
  <dcterms:created xsi:type="dcterms:W3CDTF">2018-08-19T21:20:27Z</dcterms:created>
  <dcterms:modified xsi:type="dcterms:W3CDTF">2018-09-11T10:27:45Z</dcterms:modified>
</cp:coreProperties>
</file>