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1"/>
  </p:notesMasterIdLst>
  <p:sldIdLst>
    <p:sldId id="256" r:id="rId2"/>
    <p:sldId id="268" r:id="rId3"/>
    <p:sldId id="274" r:id="rId4"/>
    <p:sldId id="275" r:id="rId5"/>
    <p:sldId id="276" r:id="rId6"/>
    <p:sldId id="277" r:id="rId7"/>
    <p:sldId id="278" r:id="rId8"/>
    <p:sldId id="279" r:id="rId9"/>
    <p:sldId id="257" r:id="rId10"/>
    <p:sldId id="258" r:id="rId11"/>
    <p:sldId id="259" r:id="rId12"/>
    <p:sldId id="280" r:id="rId13"/>
    <p:sldId id="281" r:id="rId14"/>
    <p:sldId id="267" r:id="rId15"/>
    <p:sldId id="282" r:id="rId16"/>
    <p:sldId id="283" r:id="rId17"/>
    <p:sldId id="284" r:id="rId18"/>
    <p:sldId id="260" r:id="rId19"/>
    <p:sldId id="285" r:id="rId20"/>
    <p:sldId id="262" r:id="rId21"/>
    <p:sldId id="261" r:id="rId22"/>
    <p:sldId id="269" r:id="rId23"/>
    <p:sldId id="270" r:id="rId24"/>
    <p:sldId id="271" r:id="rId25"/>
    <p:sldId id="272" r:id="rId26"/>
    <p:sldId id="287" r:id="rId27"/>
    <p:sldId id="288" r:id="rId28"/>
    <p:sldId id="291" r:id="rId29"/>
    <p:sldId id="290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FF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1841" autoAdjust="0"/>
  </p:normalViewPr>
  <p:slideViewPr>
    <p:cSldViewPr>
      <p:cViewPr varScale="1">
        <p:scale>
          <a:sx n="149" d="100"/>
          <a:sy n="149" d="100"/>
        </p:scale>
        <p:origin x="184" y="296"/>
      </p:cViewPr>
      <p:guideLst>
        <p:guide orient="horz" pos="2160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2018. 9. 22.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4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z="2000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93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D865F-51B6-774E-8F3C-2D37D706D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Beyond Physical Memory</a:t>
            </a:r>
            <a:br>
              <a:rPr lang="en-US" dirty="0"/>
            </a:br>
            <a:r>
              <a:rPr lang="en-US" dirty="0"/>
              <a:t>Swapping Mechanisms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Myriad Pro Light Condensed" panose="020B0406030403020204" pitchFamily="34" charset="0"/>
              </a:rPr>
              <a:t>Ch.21 of </a:t>
            </a:r>
            <a:r>
              <a:rPr lang="en-US" sz="1600" i="1" dirty="0">
                <a:latin typeface="Myriad Pro Light Condensed" panose="020B0406030403020204" pitchFamily="34" charset="0"/>
              </a:rPr>
              <a:t>Operating Systems: Three Easy Pieces </a:t>
            </a:r>
            <a:r>
              <a:rPr lang="en-US" sz="1600" dirty="0">
                <a:latin typeface="Myriad Pro Light Condensed" panose="020B0406030403020204" pitchFamily="34" charset="0"/>
              </a:rPr>
              <a:t>by </a:t>
            </a:r>
            <a:r>
              <a:rPr lang="en-US" sz="1600" dirty="0" err="1">
                <a:latin typeface="Myriad Pro Light Condensed" panose="020B0406030403020204" pitchFamily="34" charset="0"/>
              </a:rPr>
              <a:t>Remzi</a:t>
            </a:r>
            <a:r>
              <a:rPr lang="en-US" sz="1600" dirty="0">
                <a:latin typeface="Myriad Pro Light Condensed" panose="020B0406030403020204" pitchFamily="34" charset="0"/>
              </a:rPr>
              <a:t> and Andrea </a:t>
            </a:r>
            <a:r>
              <a:rPr lang="en-US" sz="1600" dirty="0" err="1">
                <a:latin typeface="Myriad Pro Light Condensed" panose="020B0406030403020204" pitchFamily="34" charset="0"/>
              </a:rPr>
              <a:t>Arpaci-Dusseau</a:t>
            </a:r>
            <a:r>
              <a:rPr lang="en-US" sz="1600" dirty="0">
                <a:latin typeface="Myriad Pro Light Condensed" panose="020B0406030403020204" pitchFamily="34" charset="0"/>
              </a:rPr>
              <a:t> (</a:t>
            </a:r>
            <a:r>
              <a:rPr lang="en-US" sz="1600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sz="1600" dirty="0"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DDB8F-B95D-0144-B62A-9A2CCA5AAE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9B6DA2-5E70-E443-A13B-B74DFCAB07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42089" cy="276999"/>
          </a:xfrm>
        </p:spPr>
        <p:txBody>
          <a:bodyPr/>
          <a:lstStyle/>
          <a:p>
            <a:r>
              <a:rPr lang="en-US" dirty="0"/>
              <a:t>12 de </a:t>
            </a:r>
            <a:r>
              <a:rPr lang="en-US" dirty="0" err="1"/>
              <a:t>setembro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20882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Providing a single large address for 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 always need to arrange for the code or data to be in memory before calling a function or accessing data.</a:t>
            </a:r>
          </a:p>
          <a:p>
            <a:pPr lvl="1"/>
            <a:r>
              <a:rPr lang="en-US" altLang="ko-KR" dirty="0"/>
              <a:t>In older systems this was done via </a:t>
            </a:r>
            <a:r>
              <a:rPr lang="en-US" altLang="ko-KR" dirty="0">
                <a:latin typeface="+mj-lt"/>
              </a:rPr>
              <a:t>memory overlays</a:t>
            </a:r>
            <a:r>
              <a:rPr lang="en-US" altLang="ko-KR" dirty="0"/>
              <a:t>, managed by the programmer.</a:t>
            </a:r>
          </a:p>
          <a:p>
            <a:r>
              <a:rPr lang="en-US" altLang="ko-KR" dirty="0"/>
              <a:t>Going beyond just a single process…</a:t>
            </a:r>
          </a:p>
          <a:p>
            <a:pPr lvl="1"/>
            <a:r>
              <a:rPr lang="en-US" altLang="ko-KR" dirty="0"/>
              <a:t>The addition of </a:t>
            </a:r>
            <a:r>
              <a:rPr lang="en-US" altLang="ko-KR" dirty="0">
                <a:latin typeface="+mj-lt"/>
              </a:rPr>
              <a:t>swap space </a:t>
            </a:r>
            <a:r>
              <a:rPr lang="en-US" altLang="ko-KR" dirty="0"/>
              <a:t>allows the OS to support the illusion of a large virtual memory for multiple concurrently-running processes.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0671F-CED8-ED42-9F06-3727C1941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2050187"/>
          </a:xfrm>
        </p:spPr>
        <p:txBody>
          <a:bodyPr/>
          <a:lstStyle/>
          <a:p>
            <a:r>
              <a:rPr lang="en-US" altLang="ko-KR" dirty="0"/>
              <a:t>Reserved space on the disk for moving pages back and forth.</a:t>
            </a:r>
          </a:p>
          <a:p>
            <a:r>
              <a:rPr lang="en-US" altLang="ko-KR" dirty="0"/>
              <a:t>The OS reads from and writes to the swap space in page-sized units.</a:t>
            </a:r>
          </a:p>
          <a:p>
            <a:r>
              <a:rPr lang="en-US" altLang="ko-KR" dirty="0"/>
              <a:t>The OS remembers what pages of which processes have been swapped to a certain place on the disk.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69A911-497E-F44D-85D6-539EC0C43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59766"/>
              </p:ext>
            </p:extLst>
          </p:nvPr>
        </p:nvGraphicFramePr>
        <p:xfrm>
          <a:off x="2357635" y="3824906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1489" y="3968922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5844" y="358132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1731" y="357435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3859" y="357373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3979" y="357373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88757"/>
              </p:ext>
            </p:extLst>
          </p:nvPr>
        </p:nvGraphicFramePr>
        <p:xfrm>
          <a:off x="1349523" y="5389337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7395" y="5461345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9483" y="5112338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1571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5667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73996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8092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0180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4276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86364" y="510130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683" y="6253433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39050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Demand paging </a:t>
            </a:r>
            <a:r>
              <a:rPr lang="en-US" dirty="0"/>
              <a:t>means bringing a page into memory only when it is needed.</a:t>
            </a:r>
          </a:p>
          <a:p>
            <a:pPr lvl="1"/>
            <a:r>
              <a:rPr lang="en-US" dirty="0"/>
              <a:t>This means that pages that are never accessed will never be loaded into physical memory.</a:t>
            </a:r>
          </a:p>
          <a:p>
            <a:r>
              <a:rPr lang="en-US" dirty="0">
                <a:sym typeface="Symbol" charset="2"/>
              </a:rPr>
              <a:t>The model adopts a </a:t>
            </a:r>
            <a:r>
              <a:rPr lang="en-US" b="1" dirty="0">
                <a:solidFill>
                  <a:schemeClr val="tx2"/>
                </a:solidFill>
                <a:sym typeface="Symbol" charset="2"/>
              </a:rPr>
              <a:t>lazy swapper</a:t>
            </a:r>
            <a:r>
              <a:rPr lang="en-US" dirty="0">
                <a:sym typeface="Symbol" charset="2"/>
              </a:rPr>
              <a:t>, which never swaps a page into memory unless it is needed.</a:t>
            </a:r>
          </a:p>
          <a:p>
            <a:pPr lvl="1"/>
            <a:r>
              <a:rPr lang="en-US" dirty="0">
                <a:sym typeface="Symbol" charset="2"/>
              </a:rPr>
              <a:t>A swapper that deals with pages is called a </a:t>
            </a:r>
            <a:r>
              <a:rPr lang="en-US" b="1" dirty="0">
                <a:solidFill>
                  <a:schemeClr val="tx2"/>
                </a:solidFill>
                <a:sym typeface="Symbol" charset="2"/>
              </a:rPr>
              <a:t>pager</a:t>
            </a:r>
            <a:r>
              <a:rPr lang="en-US" dirty="0">
                <a:sym typeface="Symbol" charset="2"/>
              </a:rPr>
              <a:t>.</a:t>
            </a:r>
            <a:endParaRPr lang="en-US" dirty="0">
              <a:solidFill>
                <a:schemeClr val="accent1"/>
              </a:solidFill>
              <a:sym typeface="Symbol" charset="2"/>
            </a:endParaRPr>
          </a:p>
          <a:p>
            <a:pPr lvl="1"/>
            <a:endParaRPr lang="en-US" dirty="0">
              <a:sym typeface="Symbol" charset="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Transferring entire programs between </a:t>
            </a:r>
            <a:br>
              <a:rPr lang="en-US" sz="3200" dirty="0"/>
            </a:br>
            <a:r>
              <a:rPr lang="en-US" sz="3200" dirty="0"/>
              <a:t>main memory and contiguous disk spaces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3" y="1628775"/>
            <a:ext cx="5491072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Replacements Really Occur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OS waits until memory is entirely full, and only then replaces a page to make room for some other page.</a:t>
            </a:r>
          </a:p>
          <a:p>
            <a:pPr lvl="1"/>
            <a:r>
              <a:rPr lang="en-US" altLang="ko-KR" dirty="0"/>
              <a:t>This is a little bit unrealistic, and there are many reason for the OS to keep a small portion of memory free more proactively.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ko-KR" dirty="0"/>
              <a:t>When there are fewer than </a:t>
            </a:r>
            <a:r>
              <a:rPr lang="en-US" altLang="ko-KR" dirty="0">
                <a:latin typeface="+mj-lt"/>
              </a:rPr>
              <a:t>LW pages</a:t>
            </a:r>
            <a:r>
              <a:rPr lang="en-US" altLang="ko-KR" dirty="0"/>
              <a:t>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 err="1">
                <a:latin typeface="+mj-lt"/>
              </a:rPr>
              <a:t>HW</a:t>
            </a:r>
            <a:r>
              <a:rPr lang="en-US" altLang="ko-KR" dirty="0">
                <a:latin typeface="+mj-lt"/>
              </a:rPr>
              <a:t> pages</a:t>
            </a:r>
            <a:r>
              <a:rPr lang="en-US" altLang="ko-KR" dirty="0"/>
              <a:t> available.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083AD3-F427-D44D-AEB8-D6184BE58C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presence of a page in memory is indicated by a  Valid-Invalid bit in the Page Table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2125683"/>
            <a:ext cx="4144530" cy="45434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valid–invalid bit is associated with each page table entry: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 legal and in-memory</a:t>
            </a:r>
          </a:p>
          <a:p>
            <a:pPr lvl="1" defTabSz="901700">
              <a:lnSpc>
                <a:spcPct val="90000"/>
              </a:lnSpc>
              <a:tabLst>
                <a:tab pos="1169988" algn="l"/>
              </a:tabLst>
            </a:pPr>
            <a:r>
              <a:rPr lang="en-US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 illegal or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not-in-memory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Initially valid–invalid bit is set to</a:t>
            </a:r>
            <a:r>
              <a:rPr lang="en-US" sz="2400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400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During a legal address translation, if valid–invalid bit in page table entry is</a:t>
            </a:r>
            <a:r>
              <a:rPr lang="en-US" sz="2400" b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then there is a page fault</a:t>
            </a:r>
          </a:p>
          <a:p>
            <a:endParaRPr lang="pt-B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48645" y="2125683"/>
            <a:ext cx="4144527" cy="4543406"/>
          </a:xfrm>
        </p:spPr>
        <p:txBody>
          <a:bodyPr>
            <a:normAutofit/>
          </a:bodyPr>
          <a:lstStyle/>
          <a:p>
            <a:r>
              <a:rPr lang="en-US" sz="2400" dirty="0">
                <a:sym typeface="Symbol" charset="2"/>
              </a:rPr>
              <a:t>A snapshot of the Page Table of a 4-page program</a:t>
            </a:r>
            <a:endParaRPr lang="pt-BR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4440" y="2994705"/>
          <a:ext cx="3506784" cy="344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106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Page </a:t>
                      </a:r>
                      <a:r>
                        <a:rPr lang="pt-BR" sz="1800" dirty="0" err="1"/>
                        <a:t>Table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Frame #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Valid-invalid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solidFill>
                            <a:srgbClr val="FF0000"/>
                          </a:solidFill>
                        </a:rPr>
                        <a:t>v</a:t>
                      </a:r>
                      <a:endParaRPr lang="pt-B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...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Table When Some Pages </a:t>
            </a:r>
            <a:br>
              <a:rPr lang="en-US"/>
            </a:br>
            <a:r>
              <a:rPr lang="en-US"/>
              <a:t>Are Not in Main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30363" y="2376475"/>
            <a:ext cx="1471531" cy="4301416"/>
            <a:chOff x="7116508" y="2362620"/>
            <a:chExt cx="1471531" cy="43014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69" b="13139"/>
            <a:stretch/>
          </p:blipFill>
          <p:spPr>
            <a:xfrm>
              <a:off x="7116508" y="2362620"/>
              <a:ext cx="1471531" cy="430141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76730" y="6122939"/>
              <a:ext cx="1351085" cy="535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secondary</a:t>
              </a:r>
              <a:br>
                <a:rPr lang="en-US" sz="16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storage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76150" y="1746391"/>
            <a:ext cx="1423535" cy="4925933"/>
            <a:chOff x="1462295" y="1732536"/>
            <a:chExt cx="1423535" cy="49259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1738" b="39394"/>
            <a:stretch/>
          </p:blipFill>
          <p:spPr>
            <a:xfrm>
              <a:off x="1522097" y="1732536"/>
              <a:ext cx="1363733" cy="4391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62295" y="6122938"/>
              <a:ext cx="1351085" cy="535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virtual</a:t>
              </a:r>
              <a:br>
                <a:rPr lang="en-US" sz="16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memory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0629" y="576416"/>
            <a:ext cx="1454353" cy="6095910"/>
            <a:chOff x="5486774" y="562561"/>
            <a:chExt cx="1454353" cy="60959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79" r="28831" b="3180"/>
            <a:stretch/>
          </p:blipFill>
          <p:spPr>
            <a:xfrm>
              <a:off x="5486774" y="562561"/>
              <a:ext cx="1454353" cy="553343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542193" y="6122940"/>
              <a:ext cx="1351085" cy="535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>
                  <a:latin typeface="Arial" charset="0"/>
                  <a:ea typeface="Arial" charset="0"/>
                  <a:cs typeface="Arial" charset="0"/>
                </a:rPr>
                <a:t>physical</a:t>
              </a:r>
              <a:br>
                <a:rPr lang="en-US" sz="16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memory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8774" y="3644698"/>
              <a:ext cx="702000" cy="324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08774" y="1940400"/>
              <a:ext cx="702000" cy="324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8774" y="2622812"/>
              <a:ext cx="702000" cy="324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6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43180" y="1836403"/>
            <a:ext cx="1975404" cy="4841488"/>
            <a:chOff x="3129325" y="1822548"/>
            <a:chExt cx="1975404" cy="4841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2" r="55285" b="33178"/>
            <a:stretch/>
          </p:blipFill>
          <p:spPr>
            <a:xfrm>
              <a:off x="3129325" y="1822548"/>
              <a:ext cx="1975404" cy="484148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017600" y="4294341"/>
              <a:ext cx="365125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17600" y="5173200"/>
              <a:ext cx="365125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17600" y="3704400"/>
              <a:ext cx="365125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4525" y="5173199"/>
              <a:ext cx="153106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/>
                <a:t>i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4525" y="4294341"/>
              <a:ext cx="153106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/>
                <a:t>i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4525" y="3704399"/>
              <a:ext cx="153106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/>
                <a:t>i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9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Table When Some Pages </a:t>
            </a:r>
            <a:br>
              <a:rPr lang="en-US"/>
            </a:br>
            <a:r>
              <a:rPr lang="en-US"/>
              <a:t>Are Not in Main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1" y="563129"/>
            <a:ext cx="7135200" cy="61812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28280" y="5195425"/>
            <a:ext cx="547275" cy="255174"/>
            <a:chOff x="4028280" y="5209280"/>
            <a:chExt cx="547275" cy="255174"/>
          </a:xfrm>
        </p:grpSpPr>
        <p:sp>
          <p:nvSpPr>
            <p:cNvPr id="32" name="TextBox 31"/>
            <p:cNvSpPr txBox="1"/>
            <p:nvPr/>
          </p:nvSpPr>
          <p:spPr>
            <a:xfrm>
              <a:off x="4028280" y="5209280"/>
              <a:ext cx="360000" cy="252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 dirty="0"/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31555" y="5212454"/>
              <a:ext cx="144000" cy="252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28280" y="4300691"/>
            <a:ext cx="543681" cy="275357"/>
            <a:chOff x="4028280" y="4314546"/>
            <a:chExt cx="543681" cy="275357"/>
          </a:xfrm>
        </p:grpSpPr>
        <p:sp>
          <p:nvSpPr>
            <p:cNvPr id="28" name="TextBox 27"/>
            <p:cNvSpPr txBox="1"/>
            <p:nvPr/>
          </p:nvSpPr>
          <p:spPr>
            <a:xfrm>
              <a:off x="4028280" y="4327246"/>
              <a:ext cx="360000" cy="252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8855" y="4314546"/>
              <a:ext cx="153106" cy="275357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28280" y="3726625"/>
            <a:ext cx="544100" cy="255174"/>
            <a:chOff x="4028280" y="3740480"/>
            <a:chExt cx="544100" cy="255174"/>
          </a:xfrm>
        </p:grpSpPr>
        <p:sp>
          <p:nvSpPr>
            <p:cNvPr id="33" name="TextBox 32"/>
            <p:cNvSpPr txBox="1"/>
            <p:nvPr/>
          </p:nvSpPr>
          <p:spPr>
            <a:xfrm>
              <a:off x="4028280" y="3740480"/>
              <a:ext cx="360000" cy="252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8380" y="3743654"/>
              <a:ext cx="144000" cy="252000"/>
            </a:xfrm>
            <a:prstGeom prst="rect">
              <a:avLst/>
            </a:prstGeom>
            <a:solidFill>
              <a:srgbClr val="C9EBFA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600" dirty="0"/>
                <a:t>v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21575" y="3643745"/>
            <a:ext cx="709412" cy="332835"/>
          </a:xfrm>
          <a:prstGeom prst="rect">
            <a:avLst/>
          </a:prstGeom>
          <a:solidFill>
            <a:srgbClr val="D2D3D4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1575" y="1948345"/>
            <a:ext cx="709412" cy="314275"/>
          </a:xfrm>
          <a:prstGeom prst="rect">
            <a:avLst/>
          </a:prstGeom>
          <a:solidFill>
            <a:srgbClr val="D2D3D4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21574" y="2627126"/>
            <a:ext cx="709413" cy="321294"/>
          </a:xfrm>
          <a:prstGeom prst="rect">
            <a:avLst/>
          </a:prstGeom>
          <a:solidFill>
            <a:srgbClr val="D2D3D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221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3130308"/>
          </a:xfrm>
        </p:spPr>
        <p:txBody>
          <a:bodyPr>
            <a:normAutofit/>
          </a:bodyPr>
          <a:lstStyle/>
          <a:p>
            <a:r>
              <a:rPr lang="en-US" altLang="ko-KR" dirty="0"/>
              <a:t>We need to add some machinery higher up in the system in order to support swapping pages to and from the disk.</a:t>
            </a:r>
          </a:p>
          <a:p>
            <a:r>
              <a:rPr lang="en-US" altLang="ko-KR" dirty="0"/>
              <a:t>Assume that the system has a hardware-managed TLB.</a:t>
            </a:r>
          </a:p>
          <a:p>
            <a:pPr lvl="1"/>
            <a:r>
              <a:rPr lang="en-US" altLang="ko-KR" dirty="0"/>
              <a:t>When the hardware looks in the PTE, it may find that the page is </a:t>
            </a:r>
            <a:r>
              <a:rPr lang="en-US" altLang="ko-KR" i="1" dirty="0"/>
              <a:t>not present </a:t>
            </a:r>
            <a:r>
              <a:rPr lang="en-US" altLang="ko-KR" dirty="0"/>
              <a:t>in physical memory.</a:t>
            </a:r>
          </a:p>
          <a:p>
            <a:pPr lvl="1"/>
            <a:r>
              <a:rPr lang="en-US" altLang="ko-KR" dirty="0"/>
              <a:t>This condition is detected inspecting another component of the PTE: the </a:t>
            </a:r>
            <a:r>
              <a:rPr lang="en-US" altLang="ko-KR" dirty="0">
                <a:latin typeface="+mj-lt"/>
              </a:rPr>
              <a:t>present bit</a:t>
            </a:r>
            <a:r>
              <a:rPr lang="en-US" altLang="ko-KR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9F5946-3136-A147-8314-0CCF2EA88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21520"/>
              </p:ext>
            </p:extLst>
          </p:nvPr>
        </p:nvGraphicFramePr>
        <p:xfrm>
          <a:off x="971600" y="4528171"/>
          <a:ext cx="59766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9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reference to an address in a page which is not in memory will generate a </a:t>
            </a:r>
            <a:r>
              <a:rPr lang="en-US" b="1" dirty="0">
                <a:solidFill>
                  <a:schemeClr val="tx2"/>
                </a:solidFill>
              </a:rPr>
              <a:t>page fault </a:t>
            </a:r>
            <a:r>
              <a:rPr lang="en-US" dirty="0"/>
              <a:t>trap to the OS.</a:t>
            </a:r>
          </a:p>
          <a:p>
            <a:r>
              <a:rPr lang="en-US" dirty="0">
                <a:sym typeface="Symbol" charset="2"/>
              </a:rPr>
              <a:t>The OS checks an internal table to decide</a:t>
            </a:r>
          </a:p>
          <a:p>
            <a:pPr lvl="1"/>
            <a:r>
              <a:rPr lang="en-US" dirty="0"/>
              <a:t>If the reference is invalid,</a:t>
            </a:r>
            <a:r>
              <a:rPr lang="en-US" dirty="0">
                <a:sym typeface="Symbol" charset="2"/>
              </a:rPr>
              <a:t> abort the process.</a:t>
            </a:r>
          </a:p>
          <a:p>
            <a:pPr lvl="1"/>
            <a:r>
              <a:rPr lang="en-US" dirty="0">
                <a:sym typeface="Symbol" charset="2"/>
              </a:rPr>
              <a:t>If the page is legal but not in memory</a:t>
            </a:r>
          </a:p>
          <a:p>
            <a:pPr marL="1144350" lvl="2" indent="-514350">
              <a:buClr>
                <a:schemeClr val="accent4">
                  <a:lumMod val="75000"/>
                </a:schemeClr>
              </a:buClr>
              <a:buSzPct val="75000"/>
              <a:buFont typeface="+mj-lt"/>
              <a:buAutoNum type="arabicPeriod"/>
            </a:pPr>
            <a:r>
              <a:rPr lang="en-US" dirty="0">
                <a:sym typeface="Symbol" charset="2"/>
              </a:rPr>
              <a:t>Find a free frame</a:t>
            </a:r>
          </a:p>
          <a:p>
            <a:pPr marL="1144350" lvl="2" indent="-514350">
              <a:buClr>
                <a:schemeClr val="accent4">
                  <a:lumMod val="75000"/>
                </a:schemeClr>
              </a:buClr>
              <a:buSzPct val="75000"/>
              <a:buFont typeface="+mj-lt"/>
              <a:buAutoNum type="arabicPeriod"/>
            </a:pPr>
            <a:r>
              <a:rPr lang="en-US" dirty="0">
                <a:sym typeface="Symbol" charset="2"/>
              </a:rPr>
              <a:t>Swap page into frame</a:t>
            </a:r>
          </a:p>
          <a:p>
            <a:pPr marL="1144350" lvl="2" indent="-514350">
              <a:buClr>
                <a:schemeClr val="accent4">
                  <a:lumMod val="75000"/>
                </a:schemeClr>
              </a:buClr>
              <a:buSzPct val="75000"/>
              <a:buFont typeface="+mj-lt"/>
              <a:buAutoNum type="arabicPeriod"/>
            </a:pPr>
            <a:r>
              <a:rPr lang="en-US" dirty="0">
                <a:sym typeface="Symbol" charset="2"/>
              </a:rPr>
              <a:t>Modify Page Table and internal table to indicate that the page is now in memory</a:t>
            </a:r>
          </a:p>
          <a:p>
            <a:pPr marL="1144350" lvl="2" indent="-514350">
              <a:buClr>
                <a:schemeClr val="accent4">
                  <a:lumMod val="75000"/>
                </a:schemeClr>
              </a:buClr>
              <a:buSzPct val="75000"/>
              <a:buFont typeface="+mj-lt"/>
              <a:buAutoNum type="arabicPeriod"/>
            </a:pPr>
            <a:r>
              <a:rPr lang="en-US" dirty="0">
                <a:sym typeface="Symbol" charset="2"/>
              </a:rPr>
              <a:t>Restart the instruction that caused the page fault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4B1B-2860-9149-8768-5E156DB2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9E14-0CFB-864A-9C79-8A82F85D36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can the OS make use of a larger, slower device to transparently provide the illusion of a large virtual address space?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79136-1962-2C49-B97D-E89458C95F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Page 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act of accessing a page that is not in physical memory in usually called a </a:t>
            </a:r>
            <a:r>
              <a:rPr lang="en-US" altLang="ko-KR" dirty="0">
                <a:latin typeface="+mj-lt"/>
              </a:rPr>
              <a:t>page fault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Upon a page fault, a particular piece of the OS code – a </a:t>
            </a:r>
            <a:r>
              <a:rPr lang="en-US" altLang="ko-KR" dirty="0">
                <a:latin typeface="+mj-lt"/>
              </a:rPr>
              <a:t>page-fault handler</a:t>
            </a:r>
            <a:r>
              <a:rPr lang="en-US" altLang="ko-KR" dirty="0"/>
              <a:t> – runs and must service the page fault.</a:t>
            </a:r>
          </a:p>
          <a:p>
            <a:pPr lvl="1"/>
            <a:r>
              <a:rPr lang="en-US" altLang="ko-KR" dirty="0"/>
              <a:t>If a page is not present and has been swapped to disk, the page fault handler must swap it back into memory in order to service the page fault.</a:t>
            </a:r>
          </a:p>
          <a:p>
            <a:pPr lvl="1"/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6DBDA1-9BF7-4445-AF77-0ECBAA61A3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If Memory Is Full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OS would like to swap out pages to make room for the new pages it needs to bring in.</a:t>
            </a:r>
          </a:p>
          <a:p>
            <a:r>
              <a:rPr lang="en-US" altLang="ko-KR" dirty="0"/>
              <a:t>The criteria used to pick a page to kick out, or replace, is known as the </a:t>
            </a:r>
            <a:br>
              <a:rPr lang="en-US" altLang="ko-KR" dirty="0"/>
            </a:br>
            <a:r>
              <a:rPr lang="en-US" altLang="ko-KR" dirty="0">
                <a:latin typeface="+mj-lt"/>
              </a:rPr>
              <a:t>page-replacement policy</a:t>
            </a:r>
            <a:r>
              <a:rPr lang="en-US" altLang="ko-KR" dirty="0"/>
              <a:t>.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/>
              <a:t>Kicking out the wrong page can exact a great cost on program performance. </a:t>
            </a:r>
          </a:p>
          <a:p>
            <a:pPr lvl="1"/>
            <a:r>
              <a:rPr lang="en-US" altLang="ko-KR" dirty="0"/>
              <a:t>Making the wrong decision can cause a program to run at disk-like speeds instead of memory-like speeds. </a:t>
            </a:r>
          </a:p>
          <a:p>
            <a:pPr lvl="1"/>
            <a:r>
              <a:rPr lang="en-US" altLang="ko-KR" dirty="0"/>
              <a:t>In current technology, that means a program could run 10,000 or 100,000 times slower.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95C6FE-243D-2B48-8D3D-337F912F2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89152"/>
            <a:ext cx="8280402" cy="809625"/>
          </a:xfrm>
        </p:spPr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pSp>
        <p:nvGrpSpPr>
          <p:cNvPr id="47" name="Group">
            <a:extLst>
              <a:ext uri="{FF2B5EF4-FFF2-40B4-BE49-F238E27FC236}">
                <a16:creationId xmlns:a16="http://schemas.microsoft.com/office/drawing/2014/main" id="{4A554E90-7715-3E48-B48A-B7467B121E52}"/>
              </a:ext>
            </a:extLst>
          </p:cNvPr>
          <p:cNvGrpSpPr/>
          <p:nvPr/>
        </p:nvGrpSpPr>
        <p:grpSpPr>
          <a:xfrm>
            <a:off x="5625101" y="1743700"/>
            <a:ext cx="1682471" cy="3256300"/>
            <a:chOff x="0" y="0"/>
            <a:chExt cx="1682469" cy="3256299"/>
          </a:xfrm>
        </p:grpSpPr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24FFEE6C-97A6-3047-B421-A352FC077472}"/>
                </a:ext>
              </a:extLst>
            </p:cNvPr>
            <p:cNvSpPr/>
            <p:nvPr/>
          </p:nvSpPr>
          <p:spPr>
            <a:xfrm>
              <a:off x="-1" y="245975"/>
              <a:ext cx="1682314" cy="301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433" extrusionOk="0">
                  <a:moveTo>
                    <a:pt x="4" y="0"/>
                  </a:moveTo>
                  <a:lnTo>
                    <a:pt x="4" y="19677"/>
                  </a:lnTo>
                  <a:cubicBezTo>
                    <a:pt x="-2" y="19710"/>
                    <a:pt x="-2" y="19744"/>
                    <a:pt x="4" y="19777"/>
                  </a:cubicBezTo>
                  <a:lnTo>
                    <a:pt x="4" y="19859"/>
                  </a:lnTo>
                  <a:lnTo>
                    <a:pt x="29" y="19859"/>
                  </a:lnTo>
                  <a:cubicBezTo>
                    <a:pt x="222" y="20250"/>
                    <a:pt x="1260" y="20634"/>
                    <a:pt x="3155" y="20934"/>
                  </a:cubicBezTo>
                  <a:cubicBezTo>
                    <a:pt x="7372" y="21600"/>
                    <a:pt x="14210" y="21600"/>
                    <a:pt x="18427" y="20934"/>
                  </a:cubicBezTo>
                  <a:cubicBezTo>
                    <a:pt x="20321" y="20634"/>
                    <a:pt x="21355" y="20250"/>
                    <a:pt x="21547" y="19859"/>
                  </a:cubicBezTo>
                  <a:lnTo>
                    <a:pt x="21598" y="19859"/>
                  </a:lnTo>
                  <a:lnTo>
                    <a:pt x="21598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21FADFB6-E448-8048-B45E-26642252D5CA}"/>
                </a:ext>
              </a:extLst>
            </p:cNvPr>
            <p:cNvSpPr/>
            <p:nvPr/>
          </p:nvSpPr>
          <p:spPr>
            <a:xfrm>
              <a:off x="1502659" y="255662"/>
              <a:ext cx="174455" cy="2744976"/>
            </a:xfrm>
            <a:prstGeom prst="rect">
              <a:avLst/>
            </a:prstGeom>
            <a:solidFill>
              <a:srgbClr val="BBE6F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Oval">
              <a:extLst>
                <a:ext uri="{FF2B5EF4-FFF2-40B4-BE49-F238E27FC236}">
                  <a16:creationId xmlns:a16="http://schemas.microsoft.com/office/drawing/2014/main" id="{A06A3248-E83C-4F45-916A-959800139B0A}"/>
                </a:ext>
              </a:extLst>
            </p:cNvPr>
            <p:cNvSpPr/>
            <p:nvPr/>
          </p:nvSpPr>
          <p:spPr>
            <a:xfrm>
              <a:off x="230" y="0"/>
              <a:ext cx="1682240" cy="479252"/>
            </a:xfrm>
            <a:prstGeom prst="ellipse">
              <a:avLst/>
            </a:prstGeom>
            <a:gradFill flip="none" rotWithShape="1">
              <a:gsLst>
                <a:gs pos="0">
                  <a:srgbClr val="C0E8FB"/>
                </a:gs>
                <a:gs pos="100000">
                  <a:srgbClr val="DEF3FD"/>
                </a:gs>
              </a:gsLst>
              <a:lin ang="162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C71BB48-E7AF-AD47-A2E5-C3EA321BF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79470"/>
              </p:ext>
            </p:extLst>
          </p:nvPr>
        </p:nvGraphicFramePr>
        <p:xfrm>
          <a:off x="984250" y="3200401"/>
          <a:ext cx="770122" cy="277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load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801720C0-5748-B848-A28B-E5BBCFAC96B7}"/>
              </a:ext>
            </a:extLst>
          </p:cNvPr>
          <p:cNvSpPr/>
          <p:nvPr/>
        </p:nvSpPr>
        <p:spPr>
          <a:xfrm>
            <a:off x="1956392" y="1541721"/>
            <a:ext cx="776176" cy="839972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 Light Condensed"/>
              <a:ea typeface="Myriad Pro Light Condensed"/>
              <a:cs typeface="Myriad Pro Light Condensed"/>
              <a:sym typeface="Myriad Pro Light Condensed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D2B4C65-4C26-7B4A-AB61-DCE51675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98489"/>
              </p:ext>
            </p:extLst>
          </p:nvPr>
        </p:nvGraphicFramePr>
        <p:xfrm>
          <a:off x="2822791" y="3488550"/>
          <a:ext cx="766303" cy="92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8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540EBCA-7817-784A-A1B9-B56E786BD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91333"/>
              </p:ext>
            </p:extLst>
          </p:nvPr>
        </p:nvGraphicFramePr>
        <p:xfrm>
          <a:off x="4072573" y="3896221"/>
          <a:ext cx="833433" cy="250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Myriad Pro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Can 56">
            <a:extLst>
              <a:ext uri="{FF2B5EF4-FFF2-40B4-BE49-F238E27FC236}">
                <a16:creationId xmlns:a16="http://schemas.microsoft.com/office/drawing/2014/main" id="{2A320FE5-724C-5944-B395-9E4B5C03E1A5}"/>
              </a:ext>
            </a:extLst>
          </p:cNvPr>
          <p:cNvSpPr/>
          <p:nvPr/>
        </p:nvSpPr>
        <p:spPr>
          <a:xfrm>
            <a:off x="5619901" y="1743700"/>
            <a:ext cx="1682316" cy="3256301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079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 Light Condensed"/>
              <a:ea typeface="Myriad Pro Light Condensed"/>
              <a:cs typeface="Myriad Pro Light Condensed"/>
              <a:sym typeface="Myriad Pro Light Condensed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7CBAB1-3009-2B49-86A5-FE16E5807666}"/>
              </a:ext>
            </a:extLst>
          </p:cNvPr>
          <p:cNvSpPr/>
          <p:nvPr/>
        </p:nvSpPr>
        <p:spPr>
          <a:xfrm>
            <a:off x="6317462" y="3116915"/>
            <a:ext cx="360420" cy="360000"/>
          </a:xfrm>
          <a:prstGeom prst="rect">
            <a:avLst/>
          </a:prstGeom>
          <a:solidFill>
            <a:srgbClr val="FFFFFF"/>
          </a:solidFill>
          <a:ln w="1079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 Light Condensed"/>
              <a:ea typeface="Myriad Pro Light Condensed"/>
              <a:cs typeface="Myriad Pro Light Condensed"/>
              <a:sym typeface="Myriad Pro Light Condensed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D32700-A57B-C44C-B168-75F7FEDD64A8}"/>
              </a:ext>
            </a:extLst>
          </p:cNvPr>
          <p:cNvSpPr>
            <a:spLocks noChangeAspect="1"/>
          </p:cNvSpPr>
          <p:nvPr/>
        </p:nvSpPr>
        <p:spPr>
          <a:xfrm>
            <a:off x="2071676" y="3251753"/>
            <a:ext cx="251539" cy="252000"/>
          </a:xfrm>
          <a:prstGeom prst="ellipse">
            <a:avLst/>
          </a:prstGeom>
          <a:noFill/>
          <a:ln w="1079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6000" rIns="0" bIns="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Semibold Condensed" charset="0"/>
                <a:ea typeface="Myriad Pro Semibold Condensed" charset="0"/>
                <a:cs typeface="Myriad Pro Semibold Condensed" charset="0"/>
                <a:sym typeface="Myriad Pro Light Condensed"/>
              </a:rPr>
              <a:t>1</a:t>
            </a:r>
            <a:endParaRPr kumimoji="0" lang="en-US" sz="1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 Semibold Condensed" charset="0"/>
              <a:ea typeface="Myriad Pro Semibold Condensed" charset="0"/>
              <a:cs typeface="Myriad Pro Semibold Condensed" charset="0"/>
              <a:sym typeface="Myriad Pro Light Condensed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C39EDE-B84D-B548-8865-109857BA673D}"/>
              </a:ext>
            </a:extLst>
          </p:cNvPr>
          <p:cNvSpPr>
            <a:spLocks noChangeAspect="1"/>
          </p:cNvSpPr>
          <p:nvPr/>
        </p:nvSpPr>
        <p:spPr>
          <a:xfrm>
            <a:off x="3928900" y="2563965"/>
            <a:ext cx="251539" cy="252000"/>
          </a:xfrm>
          <a:prstGeom prst="ellipse">
            <a:avLst/>
          </a:prstGeom>
          <a:noFill/>
          <a:ln w="1079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6000" rIns="0" bIns="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Semibold Condensed" charset="0"/>
                <a:ea typeface="Myriad Pro Semibold Condensed" charset="0"/>
                <a:cs typeface="Myriad Pro Semibold Condensed" charset="0"/>
                <a:sym typeface="Myriad Pro Light Condensed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A3331F-4434-4444-9E97-A80D321939DD}"/>
              </a:ext>
            </a:extLst>
          </p:cNvPr>
          <p:cNvSpPr>
            <a:spLocks noChangeAspect="1"/>
          </p:cNvSpPr>
          <p:nvPr/>
        </p:nvSpPr>
        <p:spPr>
          <a:xfrm>
            <a:off x="3539820" y="1470243"/>
            <a:ext cx="251539" cy="252000"/>
          </a:xfrm>
          <a:prstGeom prst="ellipse">
            <a:avLst/>
          </a:prstGeom>
          <a:noFill/>
          <a:ln w="1079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6000" rIns="0" bIns="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Semibold Condensed" charset="0"/>
                <a:ea typeface="Myriad Pro Semibold Condensed" charset="0"/>
                <a:cs typeface="Myriad Pro Semibold Condensed" charset="0"/>
                <a:sym typeface="Myriad Pro Light Condensed"/>
              </a:rPr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BC3F49-2559-8A43-8AA7-49150C94DD17}"/>
              </a:ext>
            </a:extLst>
          </p:cNvPr>
          <p:cNvSpPr>
            <a:spLocks noChangeAspect="1"/>
          </p:cNvSpPr>
          <p:nvPr/>
        </p:nvSpPr>
        <p:spPr>
          <a:xfrm>
            <a:off x="5488229" y="5599833"/>
            <a:ext cx="251539" cy="252000"/>
          </a:xfrm>
          <a:prstGeom prst="ellipse">
            <a:avLst/>
          </a:prstGeom>
          <a:noFill/>
          <a:ln w="1079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6000" rIns="0" bIns="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Semibold Condensed" charset="0"/>
                <a:ea typeface="Myriad Pro Semibold Condensed" charset="0"/>
                <a:cs typeface="Myriad Pro Semibold Condensed" charset="0"/>
                <a:sym typeface="Myriad Pro Light Condensed"/>
              </a:rPr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17286D-243E-B94A-8A98-5D8F3D2C348A}"/>
              </a:ext>
            </a:extLst>
          </p:cNvPr>
          <p:cNvSpPr>
            <a:spLocks noChangeAspect="1"/>
          </p:cNvSpPr>
          <p:nvPr/>
        </p:nvSpPr>
        <p:spPr>
          <a:xfrm>
            <a:off x="2822441" y="5606030"/>
            <a:ext cx="251539" cy="252000"/>
          </a:xfrm>
          <a:prstGeom prst="ellipse">
            <a:avLst/>
          </a:prstGeom>
          <a:noFill/>
          <a:ln w="1079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6000" rIns="0" bIns="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Semibold Condensed" charset="0"/>
                <a:ea typeface="Myriad Pro Semibold Condensed" charset="0"/>
                <a:cs typeface="Myriad Pro Semibold Condensed" charset="0"/>
                <a:sym typeface="Myriad Pro Light Condensed"/>
              </a:rPr>
              <a:t>5</a:t>
            </a:r>
            <a:endParaRPr kumimoji="0" lang="en-US" sz="1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 Semibold Condensed" charset="0"/>
              <a:ea typeface="Myriad Pro Semibold Condensed" charset="0"/>
              <a:cs typeface="Myriad Pro Semibold Condensed" charset="0"/>
              <a:sym typeface="Myriad Pro Light Condensed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3A1F658-965E-AB44-8298-74C6D4809C5D}"/>
              </a:ext>
            </a:extLst>
          </p:cNvPr>
          <p:cNvSpPr>
            <a:spLocks noChangeAspect="1"/>
          </p:cNvSpPr>
          <p:nvPr/>
        </p:nvSpPr>
        <p:spPr>
          <a:xfrm>
            <a:off x="2052679" y="4042916"/>
            <a:ext cx="251539" cy="252000"/>
          </a:xfrm>
          <a:prstGeom prst="ellipse">
            <a:avLst/>
          </a:prstGeom>
          <a:noFill/>
          <a:ln w="1079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6000" rIns="0" bIns="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Semibold Condensed" charset="0"/>
                <a:ea typeface="Myriad Pro Semibold Condensed" charset="0"/>
                <a:cs typeface="Myriad Pro Semibold Condensed" charset="0"/>
                <a:sym typeface="Myriad Pro Light Condensed"/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5D9C73-004F-9C46-B321-5FCD3750DA87}"/>
              </a:ext>
            </a:extLst>
          </p:cNvPr>
          <p:cNvSpPr txBox="1"/>
          <p:nvPr/>
        </p:nvSpPr>
        <p:spPr>
          <a:xfrm>
            <a:off x="3655111" y="1361532"/>
            <a:ext cx="1445542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page </a:t>
            </a: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is on </a:t>
            </a: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backing store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A24906-784E-A443-8638-8349581820E8}"/>
              </a:ext>
            </a:extLst>
          </p:cNvPr>
          <p:cNvSpPr txBox="1"/>
          <p:nvPr/>
        </p:nvSpPr>
        <p:spPr>
          <a:xfrm>
            <a:off x="5003355" y="5877506"/>
            <a:ext cx="1233092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bring in missing page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 Condensed" charset="0"/>
              <a:ea typeface="Myriad Pro Condensed" charset="0"/>
              <a:cs typeface="Myriad Pro Condensed" charset="0"/>
              <a:sym typeface="Myriad Pro Light Condensed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A72337-E0ED-5441-8420-B2AF9BD79A3E}"/>
              </a:ext>
            </a:extLst>
          </p:cNvPr>
          <p:cNvSpPr txBox="1"/>
          <p:nvPr/>
        </p:nvSpPr>
        <p:spPr>
          <a:xfrm>
            <a:off x="957120" y="1470243"/>
            <a:ext cx="98670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operating system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B6E738-5531-D74F-9699-8F256D7E811A}"/>
              </a:ext>
            </a:extLst>
          </p:cNvPr>
          <p:cNvSpPr txBox="1"/>
          <p:nvPr/>
        </p:nvSpPr>
        <p:spPr>
          <a:xfrm>
            <a:off x="1705624" y="2949246"/>
            <a:ext cx="986706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reference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 Condensed" charset="0"/>
              <a:ea typeface="Myriad Pro Condensed" charset="0"/>
              <a:cs typeface="Myriad Pro Condensed" charset="0"/>
              <a:sym typeface="Myriad Pro Light Condensed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2FFB32-AF75-6743-915F-3BED6A1EF173}"/>
              </a:ext>
            </a:extLst>
          </p:cNvPr>
          <p:cNvSpPr txBox="1"/>
          <p:nvPr/>
        </p:nvSpPr>
        <p:spPr>
          <a:xfrm>
            <a:off x="1698283" y="4302928"/>
            <a:ext cx="98670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restart</a:t>
            </a:r>
            <a:b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</a:b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instruction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8E950F-FFA5-6B4E-87D5-5294205FE3C9}"/>
              </a:ext>
            </a:extLst>
          </p:cNvPr>
          <p:cNvSpPr txBox="1"/>
          <p:nvPr/>
        </p:nvSpPr>
        <p:spPr>
          <a:xfrm>
            <a:off x="2712589" y="4416978"/>
            <a:ext cx="986706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page table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25262E-2E8C-6140-97F9-430C17EE2D5D}"/>
              </a:ext>
            </a:extLst>
          </p:cNvPr>
          <p:cNvSpPr txBox="1"/>
          <p:nvPr/>
        </p:nvSpPr>
        <p:spPr>
          <a:xfrm>
            <a:off x="2452604" y="5877506"/>
            <a:ext cx="98670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reset</a:t>
            </a:r>
            <a:b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</a:br>
            <a:r>
              <a:rPr kumimoji="0" lang="en-US" sz="20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pag</a:t>
            </a:r>
            <a:r>
              <a:rPr lang="en-US" sz="2000">
                <a:latin typeface="Myriad Pro Condensed" charset="0"/>
                <a:ea typeface="Myriad Pro Condensed" charset="0"/>
                <a:cs typeface="Myriad Pro Condensed" charset="0"/>
              </a:rPr>
              <a:t>e table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 Condensed" charset="0"/>
              <a:ea typeface="Myriad Pro Condensed" charset="0"/>
              <a:cs typeface="Myriad Pro Condensed" charset="0"/>
              <a:sym typeface="Myriad Pro Light Condense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4C9366-D001-7447-9A81-0AF268AC97B3}"/>
              </a:ext>
            </a:extLst>
          </p:cNvPr>
          <p:cNvSpPr txBox="1"/>
          <p:nvPr/>
        </p:nvSpPr>
        <p:spPr>
          <a:xfrm>
            <a:off x="3995936" y="3356992"/>
            <a:ext cx="986706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physical</a:t>
            </a:r>
            <a:b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</a:b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memory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F5731886-096D-8A46-9428-848A978F9484}"/>
              </a:ext>
            </a:extLst>
          </p:cNvPr>
          <p:cNvSpPr/>
          <p:nvPr/>
        </p:nvSpPr>
        <p:spPr>
          <a:xfrm>
            <a:off x="2755555" y="1887041"/>
            <a:ext cx="3561907" cy="1233377"/>
          </a:xfrm>
          <a:custGeom>
            <a:avLst/>
            <a:gdLst>
              <a:gd name="connsiteX0" fmla="*/ 0 w 3561907"/>
              <a:gd name="connsiteY0" fmla="*/ 0 h 1233377"/>
              <a:gd name="connsiteX1" fmla="*/ 2424223 w 3561907"/>
              <a:gd name="connsiteY1" fmla="*/ 0 h 1233377"/>
              <a:gd name="connsiteX2" fmla="*/ 3561907 w 3561907"/>
              <a:gd name="connsiteY2" fmla="*/ 1137684 h 1233377"/>
              <a:gd name="connsiteX3" fmla="*/ 3561907 w 3561907"/>
              <a:gd name="connsiteY3" fmla="*/ 1233377 h 1233377"/>
              <a:gd name="connsiteX0" fmla="*/ 0 w 3561907"/>
              <a:gd name="connsiteY0" fmla="*/ 0 h 1233377"/>
              <a:gd name="connsiteX1" fmla="*/ 2424223 w 3561907"/>
              <a:gd name="connsiteY1" fmla="*/ 0 h 1233377"/>
              <a:gd name="connsiteX2" fmla="*/ 3561907 w 3561907"/>
              <a:gd name="connsiteY2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1907" h="1233377">
                <a:moveTo>
                  <a:pt x="0" y="0"/>
                </a:moveTo>
                <a:lnTo>
                  <a:pt x="2424223" y="0"/>
                </a:lnTo>
                <a:lnTo>
                  <a:pt x="3561907" y="1233377"/>
                </a:ln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B5CCDD8C-3F82-6E45-B265-57F7EE3E37ED}"/>
              </a:ext>
            </a:extLst>
          </p:cNvPr>
          <p:cNvSpPr/>
          <p:nvPr/>
        </p:nvSpPr>
        <p:spPr>
          <a:xfrm>
            <a:off x="4891835" y="3477180"/>
            <a:ext cx="1599175" cy="2033823"/>
          </a:xfrm>
          <a:custGeom>
            <a:avLst/>
            <a:gdLst>
              <a:gd name="connsiteX0" fmla="*/ 1599175 w 1599175"/>
              <a:gd name="connsiteY0" fmla="*/ 0 h 2033823"/>
              <a:gd name="connsiteX1" fmla="*/ 1599175 w 1599175"/>
              <a:gd name="connsiteY1" fmla="*/ 2033823 h 2033823"/>
              <a:gd name="connsiteX2" fmla="*/ 0 w 1599175"/>
              <a:gd name="connsiteY2" fmla="*/ 2033823 h 203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9175" h="2033823">
                <a:moveTo>
                  <a:pt x="1599175" y="0"/>
                </a:moveTo>
                <a:lnTo>
                  <a:pt x="1599175" y="2033823"/>
                </a:lnTo>
                <a:lnTo>
                  <a:pt x="0" y="2033823"/>
                </a:ln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latinLnBrk="1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1E3AD916-EEF3-AA4A-A4F7-46A61463384C}"/>
              </a:ext>
            </a:extLst>
          </p:cNvPr>
          <p:cNvSpPr/>
          <p:nvPr/>
        </p:nvSpPr>
        <p:spPr>
          <a:xfrm>
            <a:off x="2726798" y="2161662"/>
            <a:ext cx="1098920" cy="1771394"/>
          </a:xfrm>
          <a:custGeom>
            <a:avLst/>
            <a:gdLst>
              <a:gd name="connsiteX0" fmla="*/ 869295 w 1098920"/>
              <a:gd name="connsiteY0" fmla="*/ 1771394 h 1771394"/>
              <a:gd name="connsiteX1" fmla="*/ 1098920 w 1098920"/>
              <a:gd name="connsiteY1" fmla="*/ 1771394 h 1771394"/>
              <a:gd name="connsiteX2" fmla="*/ 1098920 w 1098920"/>
              <a:gd name="connsiteY2" fmla="*/ 0 h 1771394"/>
              <a:gd name="connsiteX3" fmla="*/ 0 w 1098920"/>
              <a:gd name="connsiteY3" fmla="*/ 0 h 177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920" h="1771394">
                <a:moveTo>
                  <a:pt x="869295" y="1771394"/>
                </a:moveTo>
                <a:lnTo>
                  <a:pt x="1098920" y="1771394"/>
                </a:lnTo>
                <a:lnTo>
                  <a:pt x="1098920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latinLnBrk="1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4CFEC0A-DB0F-D743-9B8F-C48BFBFA4F64}"/>
              </a:ext>
            </a:extLst>
          </p:cNvPr>
          <p:cNvSpPr/>
          <p:nvPr/>
        </p:nvSpPr>
        <p:spPr>
          <a:xfrm>
            <a:off x="2627213" y="4010238"/>
            <a:ext cx="1411729" cy="1517166"/>
          </a:xfrm>
          <a:custGeom>
            <a:avLst/>
            <a:gdLst>
              <a:gd name="connsiteX0" fmla="*/ 1312144 w 1312144"/>
              <a:gd name="connsiteY0" fmla="*/ 1492563 h 1492563"/>
              <a:gd name="connsiteX1" fmla="*/ 0 w 1312144"/>
              <a:gd name="connsiteY1" fmla="*/ 1492563 h 1492563"/>
              <a:gd name="connsiteX2" fmla="*/ 0 w 1312144"/>
              <a:gd name="connsiteY2" fmla="*/ 53306 h 1492563"/>
              <a:gd name="connsiteX3" fmla="*/ 53306 w 1312144"/>
              <a:gd name="connsiteY3" fmla="*/ 0 h 1492563"/>
              <a:gd name="connsiteX0" fmla="*/ 1319810 w 1319810"/>
              <a:gd name="connsiteY0" fmla="*/ 1492563 h 1492563"/>
              <a:gd name="connsiteX1" fmla="*/ 7666 w 1319810"/>
              <a:gd name="connsiteY1" fmla="*/ 1492563 h 1492563"/>
              <a:gd name="connsiteX2" fmla="*/ 0 w 1319810"/>
              <a:gd name="connsiteY2" fmla="*/ 180420 h 1492563"/>
              <a:gd name="connsiteX3" fmla="*/ 60972 w 1319810"/>
              <a:gd name="connsiteY3" fmla="*/ 0 h 1492563"/>
              <a:gd name="connsiteX0" fmla="*/ 1319810 w 1319810"/>
              <a:gd name="connsiteY0" fmla="*/ 1517166 h 1517166"/>
              <a:gd name="connsiteX1" fmla="*/ 7666 w 1319810"/>
              <a:gd name="connsiteY1" fmla="*/ 1517166 h 1517166"/>
              <a:gd name="connsiteX2" fmla="*/ 0 w 1319810"/>
              <a:gd name="connsiteY2" fmla="*/ 205023 h 1517166"/>
              <a:gd name="connsiteX3" fmla="*/ 168308 w 1319810"/>
              <a:gd name="connsiteY3" fmla="*/ 0 h 151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810" h="1517166">
                <a:moveTo>
                  <a:pt x="1319810" y="1517166"/>
                </a:moveTo>
                <a:lnTo>
                  <a:pt x="7666" y="1517166"/>
                </a:lnTo>
                <a:cubicBezTo>
                  <a:pt x="5111" y="1079785"/>
                  <a:pt x="2555" y="642404"/>
                  <a:pt x="0" y="205023"/>
                </a:cubicBezTo>
                <a:lnTo>
                  <a:pt x="168308" y="0"/>
                </a:ln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latinLnBrk="1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F6B3AE9-3C0E-2142-821B-A4DAC7D261BA}"/>
              </a:ext>
            </a:extLst>
          </p:cNvPr>
          <p:cNvCxnSpPr/>
          <p:nvPr/>
        </p:nvCxnSpPr>
        <p:spPr>
          <a:xfrm flipH="1">
            <a:off x="1754372" y="3903627"/>
            <a:ext cx="1059705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Freeform 94">
            <a:extLst>
              <a:ext uri="{FF2B5EF4-FFF2-40B4-BE49-F238E27FC236}">
                <a16:creationId xmlns:a16="http://schemas.microsoft.com/office/drawing/2014/main" id="{7CDA0EEE-08E0-3847-9035-D03E1C3CC4E3}"/>
              </a:ext>
            </a:extLst>
          </p:cNvPr>
          <p:cNvSpPr/>
          <p:nvPr/>
        </p:nvSpPr>
        <p:spPr>
          <a:xfrm>
            <a:off x="1759092" y="3612495"/>
            <a:ext cx="988208" cy="237826"/>
          </a:xfrm>
          <a:custGeom>
            <a:avLst/>
            <a:gdLst>
              <a:gd name="connsiteX0" fmla="*/ 0 w 988208"/>
              <a:gd name="connsiteY0" fmla="*/ 0 h 237826"/>
              <a:gd name="connsiteX1" fmla="*/ 750382 w 988208"/>
              <a:gd name="connsiteY1" fmla="*/ 0 h 237826"/>
              <a:gd name="connsiteX2" fmla="*/ 988208 w 988208"/>
              <a:gd name="connsiteY2" fmla="*/ 237826 h 2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08" h="237826">
                <a:moveTo>
                  <a:pt x="0" y="0"/>
                </a:moveTo>
                <a:lnTo>
                  <a:pt x="750382" y="0"/>
                </a:lnTo>
                <a:lnTo>
                  <a:pt x="988208" y="237826"/>
                </a:ln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8F23-5B73-9A40-BB7D-FBAF4BB1AA4B}"/>
              </a:ext>
            </a:extLst>
          </p:cNvPr>
          <p:cNvSpPr txBox="1"/>
          <p:nvPr/>
        </p:nvSpPr>
        <p:spPr>
          <a:xfrm>
            <a:off x="4225252" y="2528383"/>
            <a:ext cx="47443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 Condensed" charset="0"/>
                <a:ea typeface="Myriad Pro Condensed" charset="0"/>
                <a:cs typeface="Myriad Pro Condensed" charset="0"/>
                <a:sym typeface="Myriad Pro Light Condensed"/>
              </a:rPr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26960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B3CF9-4043-CB48-8FD2-2337B6885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BE002-0E77-A04A-A4A0-6EB02BEEB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43" b="58727"/>
          <a:stretch/>
        </p:blipFill>
        <p:spPr>
          <a:xfrm>
            <a:off x="431800" y="1455796"/>
            <a:ext cx="8310891" cy="37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9BAA8-9281-FE43-95B2-F3CBE4299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B6FFA-5067-6344-94D2-686035E02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20" r="20504"/>
          <a:stretch/>
        </p:blipFill>
        <p:spPr>
          <a:xfrm>
            <a:off x="431798" y="1446314"/>
            <a:ext cx="828040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2212-84A7-3648-85DD-2183D4C1B5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274182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soon-be-swapped-in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If there is no such page, wait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 and kick some pages out of memory, before reading from the disk, updating the PTE and retrying the instruction that raised the page fault.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3881D2-FD84-A84F-BBAD-CDB5B79D62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4FC1D-2274-9841-9D2A-09B35C1CF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" r="18498"/>
          <a:stretch/>
        </p:blipFill>
        <p:spPr>
          <a:xfrm>
            <a:off x="684213" y="3750994"/>
            <a:ext cx="8027987" cy="20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A crucial requirement is the ability to restart any instruction after a page fault has been serviced.</a:t>
            </a:r>
          </a:p>
          <a:p>
            <a:r>
              <a:rPr lang="en-US" dirty="0">
                <a:sym typeface="Symbol" charset="2"/>
              </a:rPr>
              <a:t>In some situations this is easier said than done:</a:t>
            </a:r>
          </a:p>
          <a:p>
            <a:pPr lvl="1"/>
            <a:r>
              <a:rPr lang="en-US" dirty="0">
                <a:sym typeface="Symbol" charset="2"/>
              </a:rPr>
              <a:t>Block move</a:t>
            </a:r>
            <a:br>
              <a:rPr lang="en-US" dirty="0">
                <a:sym typeface="Symbol" charset="2"/>
              </a:rPr>
            </a:b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lvl="1">
              <a:buNone/>
            </a:pP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Auto increment/decrement location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4" y="2924944"/>
            <a:ext cx="1662515" cy="1776866"/>
            <a:chOff x="2128824" y="2343144"/>
            <a:chExt cx="1662515" cy="1776866"/>
          </a:xfrm>
        </p:grpSpPr>
        <p:sp>
          <p:nvSpPr>
            <p:cNvPr id="39942" name="Freeform 6"/>
            <p:cNvSpPr>
              <a:spLocks/>
            </p:cNvSpPr>
            <p:nvPr/>
          </p:nvSpPr>
          <p:spPr bwMode="auto">
            <a:xfrm>
              <a:off x="3047223" y="2343144"/>
              <a:ext cx="744116" cy="909375"/>
            </a:xfrm>
            <a:custGeom>
              <a:avLst/>
              <a:gdLst>
                <a:gd name="T0" fmla="*/ 336 w 344"/>
                <a:gd name="T1" fmla="*/ 376 h 376"/>
                <a:gd name="T2" fmla="*/ 288 w 344"/>
                <a:gd name="T3" fmla="*/ 40 h 376"/>
                <a:gd name="T4" fmla="*/ 0 w 344"/>
                <a:gd name="T5" fmla="*/ 136 h 376"/>
                <a:gd name="T6" fmla="*/ 0 60000 65536"/>
                <a:gd name="T7" fmla="*/ 0 60000 65536"/>
                <a:gd name="T8" fmla="*/ 0 60000 65536"/>
                <a:gd name="T9" fmla="*/ 0 w 344"/>
                <a:gd name="T10" fmla="*/ 0 h 376"/>
                <a:gd name="T11" fmla="*/ 344 w 344"/>
                <a:gd name="T12" fmla="*/ 376 h 376"/>
                <a:gd name="connsiteX0" fmla="*/ 9767 w 11628"/>
                <a:gd name="connsiteY0" fmla="*/ 11094 h 11094"/>
                <a:gd name="connsiteX1" fmla="*/ 10000 w 11628"/>
                <a:gd name="connsiteY1" fmla="*/ 1064 h 11094"/>
                <a:gd name="connsiteX2" fmla="*/ 0 w 11628"/>
                <a:gd name="connsiteY2" fmla="*/ 4711 h 11094"/>
                <a:gd name="connsiteX0" fmla="*/ 9767 w 11628"/>
                <a:gd name="connsiteY0" fmla="*/ 12648 h 12648"/>
                <a:gd name="connsiteX1" fmla="*/ 10000 w 11628"/>
                <a:gd name="connsiteY1" fmla="*/ 2618 h 12648"/>
                <a:gd name="connsiteX2" fmla="*/ 0 w 11628"/>
                <a:gd name="connsiteY2" fmla="*/ 6265 h 12648"/>
                <a:gd name="connsiteX0" fmla="*/ 9767 w 11628"/>
                <a:gd name="connsiteY0" fmla="*/ 12648 h 12648"/>
                <a:gd name="connsiteX1" fmla="*/ 10000 w 11628"/>
                <a:gd name="connsiteY1" fmla="*/ 2618 h 12648"/>
                <a:gd name="connsiteX2" fmla="*/ 0 w 11628"/>
                <a:gd name="connsiteY2" fmla="*/ 6265 h 12648"/>
                <a:gd name="connsiteX0" fmla="*/ 9767 w 11628"/>
                <a:gd name="connsiteY0" fmla="*/ 16041 h 16041"/>
                <a:gd name="connsiteX1" fmla="*/ 10000 w 11628"/>
                <a:gd name="connsiteY1" fmla="*/ 2618 h 16041"/>
                <a:gd name="connsiteX2" fmla="*/ 0 w 11628"/>
                <a:gd name="connsiteY2" fmla="*/ 9658 h 16041"/>
                <a:gd name="connsiteX0" fmla="*/ 9767 w 19057"/>
                <a:gd name="connsiteY0" fmla="*/ 16041 h 16041"/>
                <a:gd name="connsiteX1" fmla="*/ 10000 w 19057"/>
                <a:gd name="connsiteY1" fmla="*/ 2618 h 16041"/>
                <a:gd name="connsiteX2" fmla="*/ 0 w 19057"/>
                <a:gd name="connsiteY2" fmla="*/ 9658 h 16041"/>
                <a:gd name="connsiteX0" fmla="*/ 9767 w 19057"/>
                <a:gd name="connsiteY0" fmla="*/ 12648 h 12648"/>
                <a:gd name="connsiteX1" fmla="*/ 10000 w 19057"/>
                <a:gd name="connsiteY1" fmla="*/ 2618 h 12648"/>
                <a:gd name="connsiteX2" fmla="*/ 0 w 19057"/>
                <a:gd name="connsiteY2" fmla="*/ 6265 h 12648"/>
                <a:gd name="connsiteX0" fmla="*/ 9767 w 15432"/>
                <a:gd name="connsiteY0" fmla="*/ 12648 h 12648"/>
                <a:gd name="connsiteX1" fmla="*/ 10000 w 15432"/>
                <a:gd name="connsiteY1" fmla="*/ 2618 h 12648"/>
                <a:gd name="connsiteX2" fmla="*/ 0 w 15432"/>
                <a:gd name="connsiteY2" fmla="*/ 6265 h 12648"/>
                <a:gd name="connsiteX0" fmla="*/ 9767 w 15432"/>
                <a:gd name="connsiteY0" fmla="*/ 12648 h 12648"/>
                <a:gd name="connsiteX1" fmla="*/ 10000 w 15432"/>
                <a:gd name="connsiteY1" fmla="*/ 2618 h 12648"/>
                <a:gd name="connsiteX2" fmla="*/ 0 w 15432"/>
                <a:gd name="connsiteY2" fmla="*/ 6265 h 12648"/>
                <a:gd name="connsiteX0" fmla="*/ 9573 w 15238"/>
                <a:gd name="connsiteY0" fmla="*/ 12648 h 12648"/>
                <a:gd name="connsiteX1" fmla="*/ 9806 w 15238"/>
                <a:gd name="connsiteY1" fmla="*/ 2618 h 12648"/>
                <a:gd name="connsiteX2" fmla="*/ 0 w 15238"/>
                <a:gd name="connsiteY2" fmla="*/ 5621 h 12648"/>
                <a:gd name="connsiteX0" fmla="*/ 9573 w 15238"/>
                <a:gd name="connsiteY0" fmla="*/ 13108 h 13108"/>
                <a:gd name="connsiteX1" fmla="*/ 9806 w 15238"/>
                <a:gd name="connsiteY1" fmla="*/ 3078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15238"/>
                <a:gd name="connsiteY0" fmla="*/ 13108 h 13108"/>
                <a:gd name="connsiteX1" fmla="*/ 9806 w 15238"/>
                <a:gd name="connsiteY1" fmla="*/ 2862 h 13108"/>
                <a:gd name="connsiteX2" fmla="*/ 0 w 15238"/>
                <a:gd name="connsiteY2" fmla="*/ 6081 h 13108"/>
                <a:gd name="connsiteX0" fmla="*/ 9573 w 9573"/>
                <a:gd name="connsiteY0" fmla="*/ 7027 h 7027"/>
                <a:gd name="connsiteX1" fmla="*/ 0 w 9573"/>
                <a:gd name="connsiteY1" fmla="*/ 0 h 7027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2277"/>
                <a:gd name="connsiteY0" fmla="*/ 13969 h 13969"/>
                <a:gd name="connsiteX1" fmla="*/ 0 w 12277"/>
                <a:gd name="connsiteY1" fmla="*/ 3969 h 13969"/>
                <a:gd name="connsiteX0" fmla="*/ 10000 w 12277"/>
                <a:gd name="connsiteY0" fmla="*/ 19393 h 19393"/>
                <a:gd name="connsiteX1" fmla="*/ 0 w 12277"/>
                <a:gd name="connsiteY1" fmla="*/ 9393 h 19393"/>
                <a:gd name="connsiteX0" fmla="*/ 10000 w 15129"/>
                <a:gd name="connsiteY0" fmla="*/ 19393 h 19393"/>
                <a:gd name="connsiteX1" fmla="*/ 0 w 15129"/>
                <a:gd name="connsiteY1" fmla="*/ 9393 h 1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29" h="19393">
                  <a:moveTo>
                    <a:pt x="10000" y="19393"/>
                  </a:moveTo>
                  <a:cubicBezTo>
                    <a:pt x="15129" y="6108"/>
                    <a:pt x="5502" y="0"/>
                    <a:pt x="0" y="9393"/>
                  </a:cubicBezTo>
                </a:path>
              </a:pathLst>
            </a:custGeom>
            <a:noFill/>
            <a:ln w="57150">
              <a:solidFill>
                <a:schemeClr val="bg1">
                  <a:lumMod val="65000"/>
                </a:schemeClr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2128824" y="2784923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643174" y="3205610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437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Performance of Demand Paging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2165350" algn="l"/>
                    <a:tab pos="2857500" algn="l"/>
                  </a:tabLst>
                </a:pPr>
                <a:r>
                  <a:rPr lang="en-US" dirty="0"/>
                  <a:t>Demand paging can significantly affect the performance of a computer system.</a:t>
                </a:r>
              </a:p>
              <a:p>
                <a:pPr>
                  <a:lnSpc>
                    <a:spcPct val="120000"/>
                  </a:lnSpc>
                  <a:tabLst>
                    <a:tab pos="2165350" algn="l"/>
                    <a:tab pos="2857500" algn="l"/>
                  </a:tabLst>
                </a:pPr>
                <a:r>
                  <a:rPr lang="en-US" dirty="0">
                    <a:sym typeface="Symbol" charset="2"/>
                  </a:rPr>
                  <a:t>Let’s compute the </a:t>
                </a:r>
                <a:r>
                  <a:rPr lang="en-US" b="1" dirty="0">
                    <a:solidFill>
                      <a:schemeClr val="tx2"/>
                    </a:solidFill>
                    <a:sym typeface="Symbol" charset="2"/>
                  </a:rPr>
                  <a:t>Effective Access Time (EAT)</a:t>
                </a:r>
                <a:r>
                  <a:rPr lang="en-US" dirty="0">
                    <a:solidFill>
                      <a:schemeClr val="tx2"/>
                    </a:solidFill>
                    <a:sym typeface="Symbol" charset="2"/>
                  </a:rPr>
                  <a:t> </a:t>
                </a:r>
                <a:r>
                  <a:rPr lang="en-US" dirty="0">
                    <a:sym typeface="Symbol" charset="2"/>
                  </a:rPr>
                  <a:t>for a demand-paged memory.</a:t>
                </a:r>
                <a:endParaRPr lang="en-US" b="1" dirty="0">
                  <a:sym typeface="Symbol" charset="2"/>
                </a:endParaRPr>
              </a:p>
              <a:p>
                <a:pPr>
                  <a:lnSpc>
                    <a:spcPct val="120000"/>
                  </a:lnSpc>
                  <a:tabLst>
                    <a:tab pos="2165350" algn="l"/>
                    <a:tab pos="285750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dirty="0">
                    <a:sym typeface="Symbol" charset="2"/>
                  </a:rPr>
                  <a:t> </a:t>
                </a:r>
                <a:r>
                  <a:rPr lang="en-US" dirty="0"/>
                  <a:t>be</a:t>
                </a:r>
                <a:r>
                  <a:rPr lang="en-US" i="1" dirty="0"/>
                  <a:t> </a:t>
                </a:r>
                <a:r>
                  <a:rPr lang="en-US" dirty="0"/>
                  <a:t>the</a:t>
                </a:r>
                <a:r>
                  <a:rPr lang="en-US" i="1" dirty="0"/>
                  <a:t> </a:t>
                </a:r>
                <a:r>
                  <a:rPr lang="en-US" b="1" dirty="0">
                    <a:solidFill>
                      <a:schemeClr val="tx2"/>
                    </a:solidFill>
                  </a:rPr>
                  <a:t>Page Fault Rate</a:t>
                </a:r>
                <a:r>
                  <a:rPr lang="en-US" dirty="0"/>
                  <a:t>, i.e. the probability of a page fault in any memory access.</a:t>
                </a:r>
              </a:p>
              <a:p>
                <a:pPr lvl="1">
                  <a:lnSpc>
                    <a:spcPct val="120000"/>
                  </a:lnSpc>
                  <a:tabLst>
                    <a:tab pos="2165350" algn="l"/>
                    <a:tab pos="2857500" algn="l"/>
                  </a:tabLst>
                </a:pPr>
                <a:r>
                  <a:rPr lang="en-US" dirty="0">
                    <a:sym typeface="Symbol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sym typeface="Symbol" charset="2"/>
                      </a:rPr>
                      <m:t>𝑝</m:t>
                    </m:r>
                    <m:r>
                      <a:rPr lang="pt-BR" b="0" i="1" smtClean="0">
                        <a:latin typeface="Cambria Math"/>
                        <a:sym typeface="Symbol" charset="2"/>
                      </a:rPr>
                      <m:t>=0</m:t>
                    </m:r>
                  </m:oMath>
                </a14:m>
                <a:r>
                  <a:rPr lang="en-US" dirty="0">
                    <a:sym typeface="Symbol" charset="2"/>
                  </a:rPr>
                  <a:t>, no page faults </a:t>
                </a:r>
              </a:p>
              <a:p>
                <a:pPr lvl="1">
                  <a:lnSpc>
                    <a:spcPct val="120000"/>
                  </a:lnSpc>
                  <a:tabLst>
                    <a:tab pos="2165350" algn="l"/>
                    <a:tab pos="2857500" algn="l"/>
                  </a:tabLst>
                </a:pPr>
                <a:r>
                  <a:rPr lang="en-US" dirty="0">
                    <a:sym typeface="Symbol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sym typeface="Symbol" charset="2"/>
                      </a:rPr>
                      <m:t>𝑝</m:t>
                    </m:r>
                    <m:r>
                      <a:rPr lang="pt-BR" b="0" i="1" smtClean="0">
                        <a:latin typeface="Cambria Math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, every reference is a fault</a:t>
                </a: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2257" t="-846" r="-2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2132856"/>
            <a:ext cx="6696744" cy="243374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+mj-lt"/>
              </a:rPr>
              <a:t>Page fault service time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Performance of Demand Paging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Rectangle 3"/>
              <p:cNvSpPr>
                <a:spLocks noGrp="1" noChangeArrowheads="1"/>
              </p:cNvSpPr>
              <p:nvPr>
                <p:ph sz="quarter" idx="10"/>
              </p:nvPr>
            </p:nvSpPr>
            <p:spPr>
              <a:xfrm>
                <a:off x="431799" y="1628775"/>
                <a:ext cx="8280401" cy="4860925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1612900" algn="l"/>
                    <a:tab pos="2246313" algn="l"/>
                  </a:tabLst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𝐸𝐴𝑇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=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pt-BR" sz="2600" b="0" i="1" smtClean="0">
                            <a:latin typeface="Cambria Math"/>
                            <a:sym typeface="Symbol" charset="2"/>
                          </a:rPr>
                          <m:t>1−</m:t>
                        </m:r>
                        <m:r>
                          <a:rPr lang="pt-BR" sz="2600" b="0" i="1" smtClean="0">
                            <a:latin typeface="Cambria Math"/>
                            <a:sym typeface="Symbol" charset="2"/>
                          </a:rPr>
                          <m:t>𝑝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ea typeface="Cambria Math"/>
                        <a:sym typeface="Symbol" charset="2"/>
                      </a:rPr>
                      <m:t>×</m:t>
                    </m:r>
                    <m:r>
                      <a:rPr lang="en-US" sz="2600" b="0" i="1" smtClean="0">
                        <a:latin typeface="Cambria Math" charset="0"/>
                        <a:ea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ea typeface="Cambria Math"/>
                        <a:sym typeface="Symbol" charset="2"/>
                      </a:rPr>
                      <m:t>𝑚𝑒𝑚𝑜𝑟𝑦</m:t>
                    </m:r>
                    <m:r>
                      <a:rPr lang="pt-BR" sz="2600" b="0" i="1" smtClean="0">
                        <a:latin typeface="Cambria Math"/>
                        <a:ea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ea typeface="Cambria Math"/>
                        <a:sym typeface="Symbol" charset="2"/>
                      </a:rPr>
                      <m:t>𝑎𝑐𝑐𝑒𝑠𝑠</m:t>
                    </m:r>
                    <m:r>
                      <a:rPr lang="pt-BR" sz="2600" b="0" i="1" smtClean="0">
                        <a:latin typeface="Cambria Math"/>
                        <a:ea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ea typeface="Cambria Math"/>
                        <a:sym typeface="Symbol" charset="2"/>
                      </a:rPr>
                      <m:t>𝑡𝑖𝑚𝑒</m:t>
                    </m:r>
                  </m:oMath>
                </a14:m>
                <a:endParaRPr lang="pt-BR" sz="2600" b="0" dirty="0">
                  <a:ea typeface="Cambria Math"/>
                  <a:sym typeface="Symbol" charset="2"/>
                </a:endParaRPr>
              </a:p>
              <a:p>
                <a:pPr marL="1438275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+</m:t>
                      </m:r>
                      <m:r>
                        <a:rPr lang="pt-BR" sz="2600" b="0" i="1" smtClean="0">
                          <a:latin typeface="Cambria Math"/>
                          <a:ea typeface="Cambria Math"/>
                          <a:sym typeface="Symbol" charset="2"/>
                        </a:rPr>
                        <m:t>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  <a:ea typeface="Cambria Math"/>
                          <a:sym typeface="Symbol" charset="2"/>
                        </a:rPr>
                        <m:t>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× (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𝑝𝑎𝑔𝑒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𝑓𝑎𝑢𝑙𝑡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𝑖𝑛𝑡𝑒𝑟𝑟𝑢𝑝𝑡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𝑠𝑒𝑟𝑣𝑖𝑐𝑒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 </m:t>
                      </m:r>
                      <m:r>
                        <a:rPr lang="pt-BR" sz="2600" i="1">
                          <a:latin typeface="Cambria Math"/>
                          <a:ea typeface="Cambria Math"/>
                          <a:sym typeface="Symbol" charset="2"/>
                        </a:rPr>
                        <m:t>𝑜𝑣𝑒𝑟h𝑒𝑎𝑑</m:t>
                      </m:r>
                    </m:oMath>
                  </m:oMathPara>
                </a14:m>
                <a:endParaRPr lang="pt-BR" sz="2600" i="1" dirty="0">
                  <a:latin typeface="Cambria Math"/>
                  <a:ea typeface="Cambria Math"/>
                  <a:sym typeface="Symbol" charset="2"/>
                </a:endParaRPr>
              </a:p>
              <a:p>
                <a:pPr marL="2338388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pt-BR" sz="2600" dirty="0">
                    <a:sym typeface="Symbol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pt-BR" sz="2600">
                        <a:latin typeface="Cambria Math"/>
                        <a:sym typeface="Symbol" charset="2"/>
                      </a:rPr>
                      <m:t>+ </m:t>
                    </m:r>
                    <m:r>
                      <a:rPr lang="pt-BR" sz="2600">
                        <a:latin typeface="Cambria Math"/>
                        <a:sym typeface="Symbol" charset="2"/>
                      </a:rPr>
                      <m:t>𝑠𝑤𝑎𝑝</m:t>
                    </m:r>
                    <m:r>
                      <a:rPr lang="pt-BR" sz="260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𝑝𝑎𝑔𝑒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𝑜𝑢𝑡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𝑜𝑣𝑒𝑟h𝑒𝑎𝑑</m:t>
                    </m:r>
                  </m:oMath>
                </a14:m>
                <a:endParaRPr lang="pt-BR" sz="2600" dirty="0">
                  <a:sym typeface="Symbol" charset="2"/>
                </a:endParaRPr>
              </a:p>
              <a:p>
                <a:pPr marL="2338388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pt-BR" sz="2600" b="0" dirty="0">
                    <a:sym typeface="Symbol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+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𝑠𝑤𝑎𝑝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𝑝𝑎𝑔𝑒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𝑖𝑛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𝑜𝑣𝑒𝑟h𝑒𝑎𝑑</m:t>
                    </m:r>
                  </m:oMath>
                </a14:m>
                <a:endParaRPr lang="pt-BR" sz="2600" b="0" dirty="0">
                  <a:sym typeface="Symbol" charset="2"/>
                </a:endParaRPr>
              </a:p>
              <a:p>
                <a:pPr marL="2338388" lvl="1" indent="0" defTabSz="900113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pt-BR" sz="2600" dirty="0">
                    <a:sym typeface="Symbol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/>
                        <a:sym typeface="Symbol" charset="2"/>
                      </a:rPr>
                      <m:t>+ </m:t>
                    </m:r>
                    <m:r>
                      <a:rPr lang="pt-BR" sz="2600" i="1">
                        <a:latin typeface="Cambria Math"/>
                        <a:sym typeface="Symbol" charset="2"/>
                      </a:rPr>
                      <m:t>𝑝𝑟𝑜𝑐𝑒𝑠𝑠</m:t>
                    </m:r>
                    <m:r>
                      <a:rPr lang="pt-BR" sz="2600" i="1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i="1">
                        <a:latin typeface="Cambria Math"/>
                        <a:sym typeface="Symbol" charset="2"/>
                      </a:rPr>
                      <m:t>𝑟𝑒𝑠𝑡𝑎𝑟𝑡</m:t>
                    </m:r>
                    <m:r>
                      <a:rPr lang="pt-BR" sz="2600" i="1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i="1">
                        <a:latin typeface="Cambria Math"/>
                        <a:sym typeface="Symbol" charset="2"/>
                      </a:rPr>
                      <m:t>𝑜𝑣𝑒𝑟h𝑒𝑎𝑑</m:t>
                    </m:r>
                    <m:r>
                      <a:rPr lang="pt-BR" sz="2600" b="0" i="1" smtClean="0">
                        <a:latin typeface="Cambria Math"/>
                        <a:sym typeface="Symbol" charset="2"/>
                      </a:rPr>
                      <m:t> </m:t>
                    </m:r>
                    <m:r>
                      <a:rPr lang="pt-BR" sz="2600" i="1">
                        <a:latin typeface="Cambria Math"/>
                        <a:sym typeface="Symbol" charset="2"/>
                      </a:rPr>
                      <m:t>)</m:t>
                    </m:r>
                  </m:oMath>
                </a14:m>
                <a:endParaRPr lang="en-US" sz="2600" i="1" dirty="0">
                  <a:latin typeface="Cambria Math"/>
                  <a:sym typeface="Symbol" charset="2"/>
                </a:endParaRPr>
              </a:p>
            </p:txBody>
          </p:sp>
        </mc:Choice>
        <mc:Fallback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628775"/>
                <a:ext cx="8280401" cy="4860925"/>
              </a:xfrm>
              <a:blipFill>
                <a:blip r:embed="rId2"/>
                <a:stretch>
                  <a:fillRect l="-2144" t="-521" r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2776441" y="2589783"/>
            <a:ext cx="5875934" cy="53975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31840" y="1628775"/>
            <a:ext cx="5472410" cy="46909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7"/>
          <p:cNvSpPr/>
          <p:nvPr/>
        </p:nvSpPr>
        <p:spPr>
          <a:xfrm>
            <a:off x="2776441" y="2120695"/>
            <a:ext cx="5935759" cy="52915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"/>
          <p:cNvSpPr/>
          <p:nvPr/>
        </p:nvSpPr>
        <p:spPr>
          <a:xfrm>
            <a:off x="2776441" y="3129532"/>
            <a:ext cx="5875934" cy="53974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"/>
          <p:cNvSpPr/>
          <p:nvPr/>
        </p:nvSpPr>
        <p:spPr>
          <a:xfrm>
            <a:off x="2776441" y="3573016"/>
            <a:ext cx="5875934" cy="6911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7"/>
          <p:cNvSpPr/>
          <p:nvPr/>
        </p:nvSpPr>
        <p:spPr>
          <a:xfrm>
            <a:off x="1749354" y="1628775"/>
            <a:ext cx="1382486" cy="46909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7"/>
          <p:cNvSpPr/>
          <p:nvPr/>
        </p:nvSpPr>
        <p:spPr>
          <a:xfrm>
            <a:off x="1749354" y="2075322"/>
            <a:ext cx="947056" cy="46909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0469F-718A-8243-81AB-F2BA12C4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9" y="1600200"/>
            <a:ext cx="8674100" cy="4889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80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092878-28B6-1D4B-A7B9-31DF07DEBECC}"/>
              </a:ext>
            </a:extLst>
          </p:cNvPr>
          <p:cNvSpPr/>
          <p:nvPr/>
        </p:nvSpPr>
        <p:spPr>
          <a:xfrm>
            <a:off x="431799" y="5877272"/>
            <a:ext cx="8280401" cy="612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Demand Paging Overhead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3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tabLst>
                    <a:tab pos="1774825" algn="l"/>
                    <a:tab pos="2279650" algn="l"/>
                  </a:tabLst>
                </a:pPr>
                <a:r>
                  <a:rPr lang="en-US" dirty="0"/>
                  <a:t>Memory access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pt-BR" b="0" i="1" dirty="0" smtClean="0">
                        <a:latin typeface="Cambria Math"/>
                      </a:rPr>
                      <m:t>200</m:t>
                    </m:r>
                    <m:r>
                      <a:rPr lang="pt-BR" b="0" i="1" dirty="0" smtClean="0">
                        <a:latin typeface="Cambria Math"/>
                      </a:rPr>
                      <m:t>𝑛𝑠</m:t>
                    </m:r>
                  </m:oMath>
                </a14:m>
                <a:endParaRPr lang="en-US" dirty="0"/>
              </a:p>
              <a:p>
                <a:pPr>
                  <a:tabLst>
                    <a:tab pos="1774825" algn="l"/>
                    <a:tab pos="2279650" algn="l"/>
                  </a:tabLst>
                </a:pPr>
                <a:r>
                  <a:rPr lang="en-US" spc="-100" dirty="0"/>
                  <a:t>Average page-fault service time </a:t>
                </a:r>
                <a14:m>
                  <m:oMath xmlns:m="http://schemas.openxmlformats.org/officeDocument/2006/math">
                    <m:r>
                      <a:rPr lang="pt-BR" b="0" i="1" spc="-100" smtClean="0">
                        <a:latin typeface="Cambria Math"/>
                      </a:rPr>
                      <m:t>=8</m:t>
                    </m:r>
                    <m:r>
                      <a:rPr lang="pt-BR" b="0" i="1" spc="-100" smtClean="0">
                        <a:latin typeface="Cambria Math"/>
                      </a:rPr>
                      <m:t>𝑚𝑠</m:t>
                    </m:r>
                    <m:r>
                      <a:rPr lang="pt-BR" b="0" i="1" spc="-100" smtClean="0">
                        <a:latin typeface="Cambria Math"/>
                      </a:rPr>
                      <m:t>=8×</m:t>
                    </m:r>
                    <m:sSup>
                      <m:sSupPr>
                        <m:ctrlPr>
                          <a:rPr lang="pt-BR" b="0" i="1" spc="-10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b="0" i="1" spc="-10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pc="-100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  <m:r>
                      <a:rPr lang="pt-BR" b="0" i="1" spc="-100" smtClean="0">
                        <a:latin typeface="Cambria Math"/>
                        <a:ea typeface="Cambria Math"/>
                      </a:rPr>
                      <m:t>𝑛𝑠</m:t>
                    </m:r>
                  </m:oMath>
                </a14:m>
                <a:endParaRPr lang="en-US" spc="-100" dirty="0"/>
              </a:p>
              <a:p>
                <a:pPr>
                  <a:tabLst>
                    <a:tab pos="1774825" algn="l"/>
                    <a:tab pos="2279650" algn="l"/>
                  </a:tabLst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𝐸𝐴𝑇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1−</m:t>
                        </m:r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×200+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8.000.000</m:t>
                        </m:r>
                      </m:e>
                    </m:d>
                  </m:oMath>
                </a14:m>
                <a:endParaRPr lang="pt-BR" b="0" dirty="0">
                  <a:ea typeface="Cambria Math"/>
                </a:endParaRPr>
              </a:p>
              <a:p>
                <a:pPr marL="10779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=200+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7.999.800×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>
                  <a:tabLst>
                    <a:tab pos="1774825" algn="l"/>
                    <a:tab pos="2279650" algn="l"/>
                  </a:tabLst>
                </a:pPr>
                <a:r>
                  <a:rPr lang="en-US" dirty="0"/>
                  <a:t>If one out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pt-BR" b="0" i="1" dirty="0" smtClean="0">
                        <a:latin typeface="Cambria Math"/>
                      </a:rPr>
                      <m:t>.</m:t>
                    </m:r>
                    <m:r>
                      <a:rPr lang="en-US" i="1" dirty="0" smtClean="0">
                        <a:latin typeface="Cambria Math"/>
                      </a:rPr>
                      <m:t>000</m:t>
                    </m:r>
                  </m:oMath>
                </a14:m>
                <a:r>
                  <a:rPr lang="en-US" dirty="0"/>
                  <a:t> accesses causes a page fault</a:t>
                </a:r>
              </a:p>
              <a:p>
                <a:pPr lvl="1">
                  <a:tabLst>
                    <a:tab pos="1774825" algn="l"/>
                    <a:tab pos="2279650" algn="l"/>
                  </a:tabLst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𝐸𝐴𝑇</m:t>
                    </m:r>
                    <m:r>
                      <a:rPr lang="pt-BR" b="0" i="1" smtClean="0">
                        <a:latin typeface="Cambria Math"/>
                      </a:rPr>
                      <m:t>=8.200</m:t>
                    </m:r>
                    <m:r>
                      <a:rPr lang="pt-BR" b="0" i="1" smtClean="0">
                        <a:latin typeface="Cambria Math"/>
                      </a:rPr>
                      <m:t>𝑛𝑠</m:t>
                    </m:r>
                    <m:r>
                      <a:rPr lang="pt-BR" b="0" i="1" smtClean="0">
                        <a:latin typeface="Cambria Math"/>
                      </a:rPr>
                      <m:t>=8,2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>
                  <a:tabLst>
                    <a:tab pos="1774825" algn="l"/>
                    <a:tab pos="2279650" algn="l"/>
                  </a:tabLst>
                </a:pPr>
                <a:r>
                  <a:rPr lang="en-US" dirty="0"/>
                  <a:t>This means a slowdown by a factor of 40!!</a:t>
                </a:r>
              </a:p>
              <a:p>
                <a:pPr>
                  <a:tabLst>
                    <a:tab pos="1774825" algn="l"/>
                    <a:tab pos="2279650" algn="l"/>
                  </a:tabLst>
                </a:pPr>
                <a:r>
                  <a:rPr lang="en-US" dirty="0"/>
                  <a:t>To limit degradation to 10%, less than about one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400</m:t>
                    </m:r>
                    <m:r>
                      <a:rPr lang="pt-BR" b="0" i="1" dirty="0" smtClean="0">
                        <a:latin typeface="Cambria Math"/>
                      </a:rPr>
                      <m:t>.</m:t>
                    </m:r>
                    <m:r>
                      <a:rPr lang="en-US" i="1" dirty="0" smtClean="0">
                        <a:latin typeface="Cambria Math"/>
                      </a:rPr>
                      <m:t>000</m:t>
                    </m:r>
                  </m:oMath>
                </a14:m>
                <a:r>
                  <a:rPr lang="en-US" dirty="0"/>
                  <a:t> accesses can lead to page faults.</a:t>
                </a:r>
              </a:p>
              <a:p>
                <a:pPr>
                  <a:buClr>
                    <a:schemeClr val="tx1">
                      <a:lumMod val="75000"/>
                      <a:lumOff val="25000"/>
                    </a:schemeClr>
                  </a:buClr>
                  <a:tabLst>
                    <a:tab pos="1774825" algn="l"/>
                    <a:tab pos="2279650" algn="l"/>
                  </a:tabLst>
                </a:pPr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Can the OS reach such a demanding goal?</a:t>
                </a:r>
              </a:p>
            </p:txBody>
          </p:sp>
        </mc:Choice>
        <mc:Fallback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297" t="-1737" r="-153" b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08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requirement that instructions must be in physical memory to be executed may limit the size of a program to the size of main memory.</a:t>
            </a:r>
          </a:p>
          <a:p>
            <a:r>
              <a:rPr lang="en-US" dirty="0"/>
              <a:t>In many cases, parts of the program are not needed or, at least, not at the same time, e.g.</a:t>
            </a:r>
          </a:p>
          <a:p>
            <a:pPr lvl="1"/>
            <a:r>
              <a:rPr lang="en-US" dirty="0"/>
              <a:t>Code to handle unusual error conditions.</a:t>
            </a:r>
          </a:p>
          <a:p>
            <a:pPr lvl="1"/>
            <a:r>
              <a:rPr lang="en-US" dirty="0"/>
              <a:t>Data structures that are dimensioned in excess of actual need.</a:t>
            </a:r>
          </a:p>
          <a:p>
            <a:pPr lvl="1"/>
            <a:r>
              <a:rPr lang="en-US" dirty="0"/>
              <a:t>Rarely used options and features.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ability to execute a program which is only partially loaded in memory would have many benefits</a:t>
            </a:r>
          </a:p>
          <a:p>
            <a:pPr lvl="1"/>
            <a:r>
              <a:rPr lang="en-US" dirty="0"/>
              <a:t>The size of the program would no longer be constrained by the physical memory that is available.</a:t>
            </a:r>
          </a:p>
          <a:p>
            <a:pPr lvl="1"/>
            <a:r>
              <a:rPr lang="en-US" dirty="0"/>
              <a:t>Since programs would require less memory, the degree of multiprogramming could be increased.</a:t>
            </a:r>
          </a:p>
          <a:p>
            <a:pPr lvl="1"/>
            <a:r>
              <a:rPr lang="en-US" dirty="0"/>
              <a:t>Loading or swapping user programs into memory would require less I/O.</a:t>
            </a:r>
          </a:p>
          <a:p>
            <a:r>
              <a:rPr lang="en-US" dirty="0"/>
              <a:t>Being able to run a program that is not entirely in memory would benefit both user and system.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26116" y="1443856"/>
          <a:ext cx="720096" cy="46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 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Virtual Memory Can Be Much Larger Than Physical Memory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012192" y="2164581"/>
            <a:ext cx="1710228" cy="3329800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65046" y="2816548"/>
          <a:ext cx="11952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1913" y="6133901"/>
            <a:ext cx="9316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virtual</a:t>
            </a:r>
            <a:b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</a:b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2052" y="4701333"/>
            <a:ext cx="9316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memory</a:t>
            </a:r>
            <a:b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</a:b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5917" y="5863865"/>
            <a:ext cx="9316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physical</a:t>
            </a:r>
            <a:b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</a:b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2021" y="5858766"/>
            <a:ext cx="10903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secondary</a:t>
            </a:r>
            <a:b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</a:br>
            <a:r>
              <a:rPr lang="en-US" dirty="0">
                <a:latin typeface="Myriad Pro SemiCondensed" charset="0"/>
                <a:ea typeface="Myriad Pro SemiCondensed" charset="0"/>
                <a:cs typeface="Myriad Pro SemiCondensed" charset="0"/>
              </a:rPr>
              <a:t>storage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73054" y="2846710"/>
          <a:ext cx="859024" cy="183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v</a:t>
                      </a:r>
                    </a:p>
                  </a:txBody>
                  <a:tcPr marL="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3487267" y="3242171"/>
            <a:ext cx="1190281" cy="191061"/>
          </a:xfrm>
          <a:custGeom>
            <a:avLst/>
            <a:gdLst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581891">
                <a:moveTo>
                  <a:pt x="0" y="0"/>
                </a:moveTo>
                <a:cubicBezTo>
                  <a:pt x="395448" y="2516"/>
                  <a:pt x="550540" y="568113"/>
                  <a:pt x="872836" y="581891"/>
                </a:cubicBezTo>
                <a:lnTo>
                  <a:pt x="872836" y="581891"/>
                </a:lnTo>
              </a:path>
            </a:pathLst>
          </a:custGeom>
          <a:ln w="571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17098" y="2177428"/>
          <a:ext cx="1055656" cy="363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</a:p>
                  </a:txBody>
                  <a:tcPr marL="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m</a:t>
                      </a:r>
                    </a:p>
                  </a:txBody>
                  <a:tcPr marL="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Freeform 28"/>
          <p:cNvSpPr/>
          <p:nvPr/>
        </p:nvSpPr>
        <p:spPr>
          <a:xfrm>
            <a:off x="3491856" y="3530337"/>
            <a:ext cx="3217935" cy="956707"/>
          </a:xfrm>
          <a:custGeom>
            <a:avLst/>
            <a:gdLst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563504 w 872836"/>
              <a:gd name="connsiteY1" fmla="*/ 401246 h 581891"/>
              <a:gd name="connsiteX2" fmla="*/ 872836 w 872836"/>
              <a:gd name="connsiteY2" fmla="*/ 581891 h 581891"/>
              <a:gd name="connsiteX3" fmla="*/ 872836 w 872836"/>
              <a:gd name="connsiteY3" fmla="*/ 581891 h 581891"/>
              <a:gd name="connsiteX0" fmla="*/ 0 w 898059"/>
              <a:gd name="connsiteY0" fmla="*/ 0 h 582114"/>
              <a:gd name="connsiteX1" fmla="*/ 563504 w 898059"/>
              <a:gd name="connsiteY1" fmla="*/ 401246 h 582114"/>
              <a:gd name="connsiteX2" fmla="*/ 872836 w 898059"/>
              <a:gd name="connsiteY2" fmla="*/ 581891 h 582114"/>
              <a:gd name="connsiteX3" fmla="*/ 881276 w 898059"/>
              <a:gd name="connsiteY3" fmla="*/ 435221 h 582114"/>
              <a:gd name="connsiteX0" fmla="*/ 0 w 881276"/>
              <a:gd name="connsiteY0" fmla="*/ 0 h 442962"/>
              <a:gd name="connsiteX1" fmla="*/ 563504 w 881276"/>
              <a:gd name="connsiteY1" fmla="*/ 401246 h 442962"/>
              <a:gd name="connsiteX2" fmla="*/ 881276 w 881276"/>
              <a:gd name="connsiteY2" fmla="*/ 435221 h 442962"/>
              <a:gd name="connsiteX0" fmla="*/ 0 w 885496"/>
              <a:gd name="connsiteY0" fmla="*/ 0 h 419106"/>
              <a:gd name="connsiteX1" fmla="*/ 563504 w 885496"/>
              <a:gd name="connsiteY1" fmla="*/ 401246 h 419106"/>
              <a:gd name="connsiteX2" fmla="*/ 885496 w 885496"/>
              <a:gd name="connsiteY2" fmla="*/ 308552 h 419106"/>
              <a:gd name="connsiteX0" fmla="*/ 0 w 885496"/>
              <a:gd name="connsiteY0" fmla="*/ 0 h 460368"/>
              <a:gd name="connsiteX1" fmla="*/ 563504 w 885496"/>
              <a:gd name="connsiteY1" fmla="*/ 401246 h 460368"/>
              <a:gd name="connsiteX2" fmla="*/ 885496 w 885496"/>
              <a:gd name="connsiteY2" fmla="*/ 308552 h 460368"/>
              <a:gd name="connsiteX0" fmla="*/ 0 w 885496"/>
              <a:gd name="connsiteY0" fmla="*/ 0 h 460368"/>
              <a:gd name="connsiteX1" fmla="*/ 563504 w 885496"/>
              <a:gd name="connsiteY1" fmla="*/ 401246 h 460368"/>
              <a:gd name="connsiteX2" fmla="*/ 885496 w 885496"/>
              <a:gd name="connsiteY2" fmla="*/ 308552 h 46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496" h="460368">
                <a:moveTo>
                  <a:pt x="0" y="0"/>
                </a:moveTo>
                <a:cubicBezTo>
                  <a:pt x="182535" y="6873"/>
                  <a:pt x="416625" y="328709"/>
                  <a:pt x="563504" y="401246"/>
                </a:cubicBezTo>
                <a:cubicBezTo>
                  <a:pt x="710383" y="473783"/>
                  <a:pt x="882593" y="514812"/>
                  <a:pt x="885496" y="308552"/>
                </a:cubicBezTo>
              </a:path>
            </a:pathLst>
          </a:cu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116986" y="3433232"/>
            <a:ext cx="1345265" cy="715864"/>
          </a:xfrm>
          <a:custGeom>
            <a:avLst/>
            <a:gdLst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581891">
                <a:moveTo>
                  <a:pt x="0" y="0"/>
                </a:moveTo>
                <a:cubicBezTo>
                  <a:pt x="395448" y="2516"/>
                  <a:pt x="550540" y="580348"/>
                  <a:pt x="872836" y="581891"/>
                </a:cubicBezTo>
                <a:lnTo>
                  <a:pt x="872836" y="581891"/>
                </a:lnTo>
              </a:path>
            </a:pathLst>
          </a:custGeom>
          <a:ln w="571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38945" y="2728157"/>
            <a:ext cx="903108" cy="802180"/>
          </a:xfrm>
          <a:custGeom>
            <a:avLst/>
            <a:gdLst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581891">
                <a:moveTo>
                  <a:pt x="0" y="0"/>
                </a:moveTo>
                <a:cubicBezTo>
                  <a:pt x="395448" y="2516"/>
                  <a:pt x="137359" y="512120"/>
                  <a:pt x="872836" y="581891"/>
                </a:cubicBezTo>
                <a:lnTo>
                  <a:pt x="872836" y="581891"/>
                </a:lnTo>
              </a:path>
            </a:pathLst>
          </a:custGeom>
          <a:ln w="571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46213" y="2177428"/>
            <a:ext cx="895840" cy="1064743"/>
          </a:xfrm>
          <a:custGeom>
            <a:avLst/>
            <a:gdLst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  <a:gd name="connsiteX0" fmla="*/ 0 w 872836"/>
              <a:gd name="connsiteY0" fmla="*/ 0 h 581891"/>
              <a:gd name="connsiteX1" fmla="*/ 872836 w 872836"/>
              <a:gd name="connsiteY1" fmla="*/ 581891 h 581891"/>
              <a:gd name="connsiteX2" fmla="*/ 872836 w 872836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581891">
                <a:moveTo>
                  <a:pt x="0" y="0"/>
                </a:moveTo>
                <a:cubicBezTo>
                  <a:pt x="395448" y="2516"/>
                  <a:pt x="440622" y="392884"/>
                  <a:pt x="872836" y="581891"/>
                </a:cubicBezTo>
                <a:lnTo>
                  <a:pt x="872836" y="581891"/>
                </a:lnTo>
              </a:path>
            </a:pathLst>
          </a:custGeom>
          <a:ln w="571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0825" y="1628780"/>
            <a:ext cx="3600450" cy="5040309"/>
          </a:xfrm>
        </p:spPr>
        <p:txBody>
          <a:bodyPr/>
          <a:lstStyle/>
          <a:p>
            <a:r>
              <a:rPr lang="pt-BR" dirty="0"/>
              <a:t>Virtual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involves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separation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logical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 (</a:t>
            </a:r>
            <a:r>
              <a:rPr lang="pt-BR" dirty="0" err="1"/>
              <a:t>perceived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 (</a:t>
            </a:r>
            <a:r>
              <a:rPr lang="pt-BR" dirty="0" err="1"/>
              <a:t>available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target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391024" y="1447294"/>
            <a:ext cx="1832008" cy="520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30976" y="1936917"/>
            <a:ext cx="2081224" cy="3432187"/>
          </a:xfrm>
          <a:prstGeom prst="rect">
            <a:avLst/>
          </a:prstGeom>
          <a:solidFill>
            <a:srgbClr val="C6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Trapezoid 5"/>
          <p:cNvSpPr/>
          <p:nvPr/>
        </p:nvSpPr>
        <p:spPr>
          <a:xfrm rot="16200000" flipH="1">
            <a:off x="4719091" y="3456139"/>
            <a:ext cx="3419858" cy="403912"/>
          </a:xfrm>
          <a:prstGeom prst="trapezoid">
            <a:avLst>
              <a:gd name="adj" fmla="val 163542"/>
            </a:avLst>
          </a:prstGeom>
          <a:solidFill>
            <a:srgbClr val="C6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6200784" y="1973493"/>
            <a:ext cx="2511416" cy="33480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357188" indent="-7938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The space between the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heap and the stack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is part of the virtual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address space but only will be mapped onto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actual physical pages if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the heap or the stack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yriad Pro Light Condensed" panose="020B0406030403020204" pitchFamily="34" charset="0"/>
              </a:rPr>
              <a:t>grows.</a:t>
            </a:r>
          </a:p>
        </p:txBody>
      </p:sp>
    </p:spTree>
    <p:extLst>
      <p:ext uri="{BB962C8B-B14F-4D97-AF65-F5344CB8AC3E}">
        <p14:creationId xmlns:p14="http://schemas.microsoft.com/office/powerpoint/2010/main" val="36225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benefits of virtual memory are</a:t>
            </a:r>
          </a:p>
          <a:p>
            <a:pPr lvl="1"/>
            <a:r>
              <a:rPr lang="en-US" dirty="0"/>
              <a:t>System libraries can be shared by several processes through mapping of the shared object onto a virtual address space.</a:t>
            </a:r>
          </a:p>
          <a:p>
            <a:pPr lvl="1"/>
            <a:r>
              <a:rPr lang="en-US" dirty="0"/>
              <a:t>Processes can share part of their virtual address spaces, by mapping them onto actually shared memory pages.</a:t>
            </a:r>
          </a:p>
          <a:p>
            <a:pPr lvl="1"/>
            <a:r>
              <a:rPr lang="en-US" dirty="0"/>
              <a:t>Parent and child processes may share pages, thus speeding up process creation.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Several processes can share system libraries </a:t>
            </a:r>
            <a:br>
              <a:rPr lang="en-US" sz="3200" dirty="0"/>
            </a:br>
            <a:r>
              <a:rPr lang="en-US" sz="3200" dirty="0"/>
              <a:t>by mapping them onto a virtual address space.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381" y="2258317"/>
            <a:ext cx="6554487" cy="432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37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Supporting many concurrent-running large address spaces requires an additional level in the memory hierarchy.</a:t>
            </a:r>
          </a:p>
          <a:p>
            <a:pPr lvl="1"/>
            <a:r>
              <a:rPr lang="en-US" altLang="ko-KR" dirty="0"/>
              <a:t>The OS needs a place to stash away portions of an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hard disk drive</a:t>
            </a:r>
          </a:p>
          <a:p>
            <a:endParaRPr lang="ko-KR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C57995-784C-2B49-80ED-FACD4FEA2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이등변 삼각형 5">
            <a:extLst>
              <a:ext uri="{FF2B5EF4-FFF2-40B4-BE49-F238E27FC236}">
                <a16:creationId xmlns:a16="http://schemas.microsoft.com/office/drawing/2014/main" id="{14EFB83F-D643-3141-835F-BA9902AF0767}"/>
              </a:ext>
            </a:extLst>
          </p:cNvPr>
          <p:cNvSpPr/>
          <p:nvPr/>
        </p:nvSpPr>
        <p:spPr>
          <a:xfrm>
            <a:off x="2519772" y="3573016"/>
            <a:ext cx="4104456" cy="2736304"/>
          </a:xfrm>
          <a:prstGeom prst="triangle">
            <a:avLst/>
          </a:prstGeom>
          <a:solidFill>
            <a:srgbClr val="FFFFFF">
              <a:alpha val="24314"/>
            </a:srgb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연결선 7">
            <a:extLst>
              <a:ext uri="{FF2B5EF4-FFF2-40B4-BE49-F238E27FC236}">
                <a16:creationId xmlns:a16="http://schemas.microsoft.com/office/drawing/2014/main" id="{F93A617A-D8A4-B445-B96E-E59D7AFFACC5}"/>
              </a:ext>
            </a:extLst>
          </p:cNvPr>
          <p:cNvCxnSpPr/>
          <p:nvPr/>
        </p:nvCxnSpPr>
        <p:spPr>
          <a:xfrm>
            <a:off x="2897446" y="5805264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6">
            <a:extLst>
              <a:ext uri="{FF2B5EF4-FFF2-40B4-BE49-F238E27FC236}">
                <a16:creationId xmlns:a16="http://schemas.microsoft.com/office/drawing/2014/main" id="{C4CC654C-2A16-7247-BB61-BD6C799E0FAA}"/>
              </a:ext>
            </a:extLst>
          </p:cNvPr>
          <p:cNvCxnSpPr/>
          <p:nvPr/>
        </p:nvCxnSpPr>
        <p:spPr>
          <a:xfrm>
            <a:off x="3225758" y="5373216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18">
            <a:extLst>
              <a:ext uri="{FF2B5EF4-FFF2-40B4-BE49-F238E27FC236}">
                <a16:creationId xmlns:a16="http://schemas.microsoft.com/office/drawing/2014/main" id="{2B6BEE49-EF84-D243-A7A0-7B17E721F9A9}"/>
              </a:ext>
            </a:extLst>
          </p:cNvPr>
          <p:cNvCxnSpPr/>
          <p:nvPr/>
        </p:nvCxnSpPr>
        <p:spPr>
          <a:xfrm>
            <a:off x="3602510" y="4869160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9B2585-DD51-9243-97FB-880036C7EDE5}"/>
              </a:ext>
            </a:extLst>
          </p:cNvPr>
          <p:cNvSpPr txBox="1"/>
          <p:nvPr/>
        </p:nvSpPr>
        <p:spPr>
          <a:xfrm>
            <a:off x="2339752" y="6433591"/>
            <a:ext cx="44974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Memory Hierarchy in modern systems</a:t>
            </a:r>
          </a:p>
        </p:txBody>
      </p:sp>
      <p:sp>
        <p:nvSpPr>
          <p:cNvPr id="26" name="이등변 삼각형 5">
            <a:extLst>
              <a:ext uri="{FF2B5EF4-FFF2-40B4-BE49-F238E27FC236}">
                <a16:creationId xmlns:a16="http://schemas.microsoft.com/office/drawing/2014/main" id="{7A872CBF-C8C6-2A4B-9C8F-B4871D9725DE}"/>
              </a:ext>
            </a:extLst>
          </p:cNvPr>
          <p:cNvSpPr/>
          <p:nvPr/>
        </p:nvSpPr>
        <p:spPr>
          <a:xfrm>
            <a:off x="2519772" y="3571032"/>
            <a:ext cx="4104456" cy="2736304"/>
          </a:xfrm>
          <a:prstGeom prst="triangle">
            <a:avLst/>
          </a:prstGeom>
          <a:solidFill>
            <a:srgbClr val="6699FF">
              <a:alpha val="20000"/>
            </a:srgb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B097988-DE8A-6344-B550-0E88BFDDBF94}"/>
              </a:ext>
            </a:extLst>
          </p:cNvPr>
          <p:cNvSpPr/>
          <p:nvPr/>
        </p:nvSpPr>
        <p:spPr>
          <a:xfrm>
            <a:off x="2897815" y="3571032"/>
            <a:ext cx="3348370" cy="2232247"/>
          </a:xfrm>
          <a:custGeom>
            <a:avLst/>
            <a:gdLst>
              <a:gd name="connsiteX0" fmla="*/ 1674185 w 3348370"/>
              <a:gd name="connsiteY0" fmla="*/ 0 h 2232247"/>
              <a:gd name="connsiteX1" fmla="*/ 3348370 w 3348370"/>
              <a:gd name="connsiteY1" fmla="*/ 2232247 h 2232247"/>
              <a:gd name="connsiteX2" fmla="*/ 0 w 3348370"/>
              <a:gd name="connsiteY2" fmla="*/ 2232247 h 223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8370" h="2232247">
                <a:moveTo>
                  <a:pt x="1674185" y="0"/>
                </a:moveTo>
                <a:lnTo>
                  <a:pt x="3348370" y="2232247"/>
                </a:lnTo>
                <a:lnTo>
                  <a:pt x="0" y="2232247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BF77380-DB04-5D44-80EA-64B590CB7998}"/>
              </a:ext>
            </a:extLst>
          </p:cNvPr>
          <p:cNvSpPr/>
          <p:nvPr/>
        </p:nvSpPr>
        <p:spPr>
          <a:xfrm>
            <a:off x="3221850" y="3571032"/>
            <a:ext cx="2700300" cy="1800200"/>
          </a:xfrm>
          <a:custGeom>
            <a:avLst/>
            <a:gdLst>
              <a:gd name="connsiteX0" fmla="*/ 1350150 w 2700300"/>
              <a:gd name="connsiteY0" fmla="*/ 0 h 1800200"/>
              <a:gd name="connsiteX1" fmla="*/ 2700300 w 2700300"/>
              <a:gd name="connsiteY1" fmla="*/ 1800200 h 1800200"/>
              <a:gd name="connsiteX2" fmla="*/ 0 w 2700300"/>
              <a:gd name="connsiteY2" fmla="*/ 18002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0300" h="1800200">
                <a:moveTo>
                  <a:pt x="1350150" y="0"/>
                </a:moveTo>
                <a:lnTo>
                  <a:pt x="2700300" y="1800200"/>
                </a:lnTo>
                <a:lnTo>
                  <a:pt x="0" y="18002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032B18E-F73D-6E46-92E3-9AA5BBD1CE0C}"/>
              </a:ext>
            </a:extLst>
          </p:cNvPr>
          <p:cNvSpPr/>
          <p:nvPr/>
        </p:nvSpPr>
        <p:spPr>
          <a:xfrm>
            <a:off x="3599892" y="3571032"/>
            <a:ext cx="1944216" cy="1296144"/>
          </a:xfrm>
          <a:custGeom>
            <a:avLst/>
            <a:gdLst>
              <a:gd name="connsiteX0" fmla="*/ 972108 w 1944216"/>
              <a:gd name="connsiteY0" fmla="*/ 0 h 1296144"/>
              <a:gd name="connsiteX1" fmla="*/ 1944216 w 1944216"/>
              <a:gd name="connsiteY1" fmla="*/ 1296144 h 1296144"/>
              <a:gd name="connsiteX2" fmla="*/ 0 w 1944216"/>
              <a:gd name="connsiteY2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1296144">
                <a:moveTo>
                  <a:pt x="972108" y="0"/>
                </a:moveTo>
                <a:lnTo>
                  <a:pt x="1944216" y="1296144"/>
                </a:lnTo>
                <a:lnTo>
                  <a:pt x="0" y="1296144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66478D-7509-B343-81DB-925EEDD6CDB5}"/>
              </a:ext>
            </a:extLst>
          </p:cNvPr>
          <p:cNvSpPr txBox="1"/>
          <p:nvPr/>
        </p:nvSpPr>
        <p:spPr>
          <a:xfrm>
            <a:off x="2339752" y="4339703"/>
            <a:ext cx="44974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61A59C-9DC6-D643-BCF3-9AA015654B79}"/>
              </a:ext>
            </a:extLst>
          </p:cNvPr>
          <p:cNvSpPr txBox="1"/>
          <p:nvPr/>
        </p:nvSpPr>
        <p:spPr>
          <a:xfrm>
            <a:off x="2339752" y="4930129"/>
            <a:ext cx="44974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1428F-D98A-6640-8B7B-3B533F4B1B47}"/>
              </a:ext>
            </a:extLst>
          </p:cNvPr>
          <p:cNvSpPr txBox="1"/>
          <p:nvPr/>
        </p:nvSpPr>
        <p:spPr>
          <a:xfrm>
            <a:off x="2339752" y="5425479"/>
            <a:ext cx="44974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Main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2FCFED-4DBC-F84F-B7C7-86C079BA8D50}"/>
              </a:ext>
            </a:extLst>
          </p:cNvPr>
          <p:cNvSpPr txBox="1"/>
          <p:nvPr/>
        </p:nvSpPr>
        <p:spPr>
          <a:xfrm>
            <a:off x="2339752" y="5903402"/>
            <a:ext cx="44974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Mass Storage ( hard disk, tape, etc...)</a:t>
            </a:r>
          </a:p>
        </p:txBody>
      </p:sp>
    </p:spTree>
    <p:extLst>
      <p:ext uri="{BB962C8B-B14F-4D97-AF65-F5344CB8AC3E}">
        <p14:creationId xmlns:p14="http://schemas.microsoft.com/office/powerpoint/2010/main" val="37907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5" id="{75BD5540-7ED8-F648-AB65-20DBEA996CDC}" vid="{90252D2C-C091-E247-99DB-563C00B4BF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MC504-2018s2-v05</Template>
  <TotalTime>103163</TotalTime>
  <Words>1548</Words>
  <Application>Microsoft Macintosh PowerPoint</Application>
  <PresentationFormat>On-screen Show (4:3)</PresentationFormat>
  <Paragraphs>237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52" baseType="lpstr">
      <vt:lpstr>맑은 고딕</vt:lpstr>
      <vt:lpstr>Arial</vt:lpstr>
      <vt:lpstr>Avenir Next Condensed</vt:lpstr>
      <vt:lpstr>Calibri</vt:lpstr>
      <vt:lpstr>Cambria</vt:lpstr>
      <vt:lpstr>Cambria Math</vt:lpstr>
      <vt:lpstr>Courier Condensed</vt:lpstr>
      <vt:lpstr>Courier New</vt:lpstr>
      <vt:lpstr>Fira Sans Condensed Book</vt:lpstr>
      <vt:lpstr>Fira Sans Condensed Light</vt:lpstr>
      <vt:lpstr>Latin Modern Mono Light Cond 10</vt:lpstr>
      <vt:lpstr>LM Mono Light Cond 10</vt:lpstr>
      <vt:lpstr>Myriad Pro</vt:lpstr>
      <vt:lpstr>Myriad Pro Condensed</vt:lpstr>
      <vt:lpstr>Myriad Pro Light Condensed</vt:lpstr>
      <vt:lpstr>Myriad Pro Light SemiCondensed</vt:lpstr>
      <vt:lpstr>Myriad Pro Semibold Condensed</vt:lpstr>
      <vt:lpstr>Myriad Pro SemiCondensed</vt:lpstr>
      <vt:lpstr>Roboto Condensed Light</vt:lpstr>
      <vt:lpstr>Symbol</vt:lpstr>
      <vt:lpstr>Wingdings</vt:lpstr>
      <vt:lpstr>Wingdings 3</vt:lpstr>
      <vt:lpstr>MC504-2018s2-v05</vt:lpstr>
      <vt:lpstr>Beyond Physical Memory Swapping Mechanisms</vt:lpstr>
      <vt:lpstr>PowerPoint Presentation</vt:lpstr>
      <vt:lpstr>Background</vt:lpstr>
      <vt:lpstr>Background</vt:lpstr>
      <vt:lpstr>Virtual Memory Can Be Much Larger Than Physical Memory</vt:lpstr>
      <vt:lpstr>Background</vt:lpstr>
      <vt:lpstr>Background</vt:lpstr>
      <vt:lpstr>Several processes can share system libraries  by mapping them onto a virtual address space.</vt:lpstr>
      <vt:lpstr>Beyond Physical Memory: Mechanisms</vt:lpstr>
      <vt:lpstr>Providing a single large address for a process</vt:lpstr>
      <vt:lpstr>Swap Space</vt:lpstr>
      <vt:lpstr>Demand Paging</vt:lpstr>
      <vt:lpstr>Transferring entire programs between  main memory and contiguous disk spaces</vt:lpstr>
      <vt:lpstr>When Replacements Really Occur</vt:lpstr>
      <vt:lpstr>The presence of a page in memory is indicated by a  Valid-Invalid bit in the Page Table</vt:lpstr>
      <vt:lpstr>Page Table When Some Pages  Are Not in Main Memory</vt:lpstr>
      <vt:lpstr>Page Table When Some Pages  Are Not in Main Memory</vt:lpstr>
      <vt:lpstr>Present Bit</vt:lpstr>
      <vt:lpstr>Page Fault</vt:lpstr>
      <vt:lpstr>The Page Fault</vt:lpstr>
      <vt:lpstr>What If Memory Is Full ? </vt:lpstr>
      <vt:lpstr>Page Fault Control Flow</vt:lpstr>
      <vt:lpstr>Page Fault Control Flow – Hardware</vt:lpstr>
      <vt:lpstr>Page Fault Control Flow – Hardware</vt:lpstr>
      <vt:lpstr>Page Fault Control Flow – Software</vt:lpstr>
      <vt:lpstr>Demand Paging Requirements</vt:lpstr>
      <vt:lpstr>Performance of Demand Paging (1/2)</vt:lpstr>
      <vt:lpstr>Performance of Demand Paging (2/2)</vt:lpstr>
      <vt:lpstr>Example of Demand Paging Overhead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Arthur Catto</cp:lastModifiedBy>
  <cp:revision>4043</cp:revision>
  <cp:lastPrinted>2015-03-03T01:48:46Z</cp:lastPrinted>
  <dcterms:created xsi:type="dcterms:W3CDTF">2011-05-01T06:09:10Z</dcterms:created>
  <dcterms:modified xsi:type="dcterms:W3CDTF">2018-09-22T11:33:48Z</dcterms:modified>
</cp:coreProperties>
</file>