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3"/>
  </p:notesMasterIdLst>
  <p:sldIdLst>
    <p:sldId id="256" r:id="rId2"/>
    <p:sldId id="257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258" r:id="rId12"/>
    <p:sldId id="259" r:id="rId13"/>
    <p:sldId id="437" r:id="rId14"/>
    <p:sldId id="438" r:id="rId15"/>
    <p:sldId id="439" r:id="rId16"/>
    <p:sldId id="440" r:id="rId17"/>
    <p:sldId id="441" r:id="rId18"/>
    <p:sldId id="443" r:id="rId19"/>
    <p:sldId id="444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362" r:id="rId35"/>
    <p:sldId id="302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57" r:id="rId44"/>
    <p:sldId id="358" r:id="rId45"/>
    <p:sldId id="359" r:id="rId46"/>
    <p:sldId id="360" r:id="rId47"/>
    <p:sldId id="361" r:id="rId48"/>
    <p:sldId id="371" r:id="rId49"/>
    <p:sldId id="372" r:id="rId50"/>
    <p:sldId id="373" r:id="rId51"/>
    <p:sldId id="374" r:id="rId52"/>
    <p:sldId id="375" r:id="rId53"/>
    <p:sldId id="376" r:id="rId54"/>
    <p:sldId id="470" r:id="rId55"/>
    <p:sldId id="465" r:id="rId56"/>
    <p:sldId id="468" r:id="rId57"/>
    <p:sldId id="466" r:id="rId58"/>
    <p:sldId id="377" r:id="rId59"/>
    <p:sldId id="378" r:id="rId60"/>
    <p:sldId id="379" r:id="rId61"/>
    <p:sldId id="380" r:id="rId62"/>
    <p:sldId id="467" r:id="rId63"/>
    <p:sldId id="260" r:id="rId64"/>
    <p:sldId id="261" r:id="rId65"/>
    <p:sldId id="262" r:id="rId66"/>
    <p:sldId id="263" r:id="rId67"/>
    <p:sldId id="264" r:id="rId68"/>
    <p:sldId id="265" r:id="rId69"/>
    <p:sldId id="266" r:id="rId70"/>
    <p:sldId id="267" r:id="rId71"/>
    <p:sldId id="268" r:id="rId72"/>
    <p:sldId id="269" r:id="rId73"/>
    <p:sldId id="270" r:id="rId74"/>
    <p:sldId id="271" r:id="rId75"/>
    <p:sldId id="272" r:id="rId76"/>
    <p:sldId id="273" r:id="rId77"/>
    <p:sldId id="274" r:id="rId78"/>
    <p:sldId id="275" r:id="rId79"/>
    <p:sldId id="276" r:id="rId80"/>
    <p:sldId id="277" r:id="rId81"/>
    <p:sldId id="278" r:id="rId82"/>
    <p:sldId id="279" r:id="rId83"/>
    <p:sldId id="280" r:id="rId84"/>
    <p:sldId id="281" r:id="rId85"/>
    <p:sldId id="282" r:id="rId86"/>
    <p:sldId id="383" r:id="rId87"/>
    <p:sldId id="384" r:id="rId88"/>
    <p:sldId id="385" r:id="rId89"/>
    <p:sldId id="386" r:id="rId90"/>
    <p:sldId id="387" r:id="rId91"/>
    <p:sldId id="388" r:id="rId92"/>
    <p:sldId id="389" r:id="rId93"/>
    <p:sldId id="390" r:id="rId94"/>
    <p:sldId id="391" r:id="rId95"/>
    <p:sldId id="392" r:id="rId96"/>
    <p:sldId id="393" r:id="rId97"/>
    <p:sldId id="394" r:id="rId98"/>
    <p:sldId id="395" r:id="rId99"/>
    <p:sldId id="396" r:id="rId100"/>
    <p:sldId id="397" r:id="rId101"/>
    <p:sldId id="398" r:id="rId102"/>
    <p:sldId id="399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407" r:id="rId111"/>
    <p:sldId id="408" r:id="rId112"/>
    <p:sldId id="409" r:id="rId113"/>
    <p:sldId id="410" r:id="rId114"/>
    <p:sldId id="411" r:id="rId115"/>
    <p:sldId id="412" r:id="rId116"/>
    <p:sldId id="413" r:id="rId117"/>
    <p:sldId id="414" r:id="rId118"/>
    <p:sldId id="415" r:id="rId119"/>
    <p:sldId id="416" r:id="rId120"/>
    <p:sldId id="417" r:id="rId121"/>
    <p:sldId id="418" r:id="rId122"/>
    <p:sldId id="419" r:id="rId123"/>
    <p:sldId id="420" r:id="rId124"/>
    <p:sldId id="421" r:id="rId125"/>
    <p:sldId id="422" r:id="rId126"/>
    <p:sldId id="423" r:id="rId127"/>
    <p:sldId id="424" r:id="rId128"/>
    <p:sldId id="425" r:id="rId129"/>
    <p:sldId id="426" r:id="rId130"/>
    <p:sldId id="427" r:id="rId131"/>
    <p:sldId id="428" r:id="rId1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1429" userDrawn="1">
          <p15:clr>
            <a:srgbClr val="A4A3A4"/>
          </p15:clr>
        </p15:guide>
        <p15:guide id="3" pos="4536" userDrawn="1">
          <p15:clr>
            <a:srgbClr val="A4A3A4"/>
          </p15:clr>
        </p15:guide>
        <p15:guide id="4" pos="2699" userDrawn="1">
          <p15:clr>
            <a:srgbClr val="A4A3A4"/>
          </p15:clr>
        </p15:guide>
        <p15:guide id="5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FF"/>
    <a:srgbClr val="CCD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019"/>
    <p:restoredTop sz="94673"/>
  </p:normalViewPr>
  <p:slideViewPr>
    <p:cSldViewPr snapToGrid="0" snapToObjects="1" showGuides="1">
      <p:cViewPr varScale="1">
        <p:scale>
          <a:sx n="159" d="100"/>
          <a:sy n="159" d="100"/>
        </p:scale>
        <p:origin x="464" y="184"/>
      </p:cViewPr>
      <p:guideLst>
        <p:guide orient="horz" pos="2228"/>
        <p:guide pos="1429"/>
        <p:guide pos="4536"/>
        <p:guide pos="269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5279938167238302E-2"/>
          <c:y val="2.77145586937615E-2"/>
          <c:w val="0.86944012366552403"/>
          <c:h val="0.77526845626932295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number of page faults</c:v>
                </c:pt>
              </c:strCache>
            </c:strRef>
          </c:tx>
          <c:spPr>
            <a:ln w="50800"/>
          </c:spPr>
          <c:marker>
            <c:symbol val="square"/>
            <c:size val="12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Plan1!$B$2:$B$7</c:f>
              <c:numCache>
                <c:formatCode>General</c:formatCode>
                <c:ptCount val="6"/>
                <c:pt idx="0">
                  <c:v>12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87-734D-ADE8-578569824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8679280"/>
        <c:axId val="-2123248624"/>
      </c:lineChart>
      <c:catAx>
        <c:axId val="-212867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8100">
            <a:solidFill>
              <a:srgbClr val="FFFFFF">
                <a:lumMod val="85000"/>
              </a:srgbClr>
            </a:solidFill>
          </a:ln>
        </c:spPr>
        <c:txPr>
          <a:bodyPr/>
          <a:lstStyle/>
          <a:p>
            <a:pPr>
              <a:defRPr sz="2400"/>
            </a:pPr>
            <a:endParaRPr lang="en-US"/>
          </a:p>
        </c:txPr>
        <c:crossAx val="-2123248624"/>
        <c:crosses val="autoZero"/>
        <c:auto val="1"/>
        <c:lblAlgn val="ctr"/>
        <c:lblOffset val="0"/>
        <c:noMultiLvlLbl val="0"/>
      </c:catAx>
      <c:valAx>
        <c:axId val="-2123248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28679280"/>
        <c:crossesAt val="1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number of page faults</c:v>
                </c:pt>
              </c:strCache>
            </c:strRef>
          </c:tx>
          <c:spPr>
            <a:ln w="50800"/>
          </c:spPr>
          <c:marker>
            <c:symbol val="square"/>
            <c:size val="12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Plan1!$B$2:$B$8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5E-5841-A5BD-C3E09271192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22990304"/>
        <c:axId val="-2022987632"/>
      </c:lineChart>
      <c:catAx>
        <c:axId val="-202299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solidFill>
              <a:srgbClr val="38424E"/>
            </a:solidFill>
          </a:ln>
        </c:spPr>
        <c:crossAx val="-2022987632"/>
        <c:crosses val="autoZero"/>
        <c:auto val="1"/>
        <c:lblAlgn val="ctr"/>
        <c:lblOffset val="100"/>
        <c:noMultiLvlLbl val="0"/>
      </c:catAx>
      <c:valAx>
        <c:axId val="-2022987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22990304"/>
        <c:crossesAt val="1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5D-DE40-B06F-280B17CE3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11760"/>
        <c:axId val="151489304"/>
      </c:lineChart>
      <c:catAx>
        <c:axId val="15051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89304"/>
        <c:crosses val="autoZero"/>
        <c:auto val="1"/>
        <c:lblAlgn val="ctr"/>
        <c:lblOffset val="100"/>
        <c:noMultiLvlLbl val="0"/>
      </c:catAx>
      <c:valAx>
        <c:axId val="151489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0511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val>
            <c:numRef>
              <c:f>Sheet1!$E$15:$E$20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2-8E45-BF6F-A1B73BCEA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756232"/>
        <c:axId val="151449016"/>
      </c:barChart>
      <c:catAx>
        <c:axId val="15175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Number of Hits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49016"/>
        <c:crosses val="autoZero"/>
        <c:auto val="1"/>
        <c:lblAlgn val="ctr"/>
        <c:lblOffset val="100"/>
        <c:noMultiLvlLbl val="0"/>
      </c:catAx>
      <c:valAx>
        <c:axId val="151449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756232"/>
        <c:crosses val="autoZero"/>
        <c:crossBetween val="between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950B1-2F64-458B-9412-672A0FEAB1C5}" type="doc">
      <dgm:prSet loTypeId="urn:microsoft.com/office/officeart/2005/8/layout/hProcess7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1B5172-3DE3-4F2A-A20A-47C9FE6A3C89}">
      <dgm:prSet custT="1"/>
      <dgm:spPr/>
      <dgm:t>
        <a:bodyPr lIns="72000"/>
        <a:lstStyle/>
        <a:p>
          <a:pPr rtl="0"/>
          <a:r>
            <a:rPr lang="en-US" sz="2400" spc="-100" baseline="0" dirty="0"/>
            <a:t>Low CPU utilization</a:t>
          </a:r>
          <a:endParaRPr lang="pt-BR" sz="2400" spc="-100" baseline="0" dirty="0"/>
        </a:p>
      </dgm:t>
    </dgm:pt>
    <dgm:pt modelId="{A1850409-B610-4CDD-B6BD-0DCF58C268C7}" type="parTrans" cxnId="{A37E1FF7-E0CD-43C6-B421-5B0F4362C024}">
      <dgm:prSet/>
      <dgm:spPr/>
      <dgm:t>
        <a:bodyPr/>
        <a:lstStyle/>
        <a:p>
          <a:endParaRPr lang="en-US" sz="1800"/>
        </a:p>
      </dgm:t>
    </dgm:pt>
    <dgm:pt modelId="{24A44A56-94EF-4F5C-B050-08AE6295D6F1}" type="sibTrans" cxnId="{A37E1FF7-E0CD-43C6-B421-5B0F4362C024}">
      <dgm:prSet/>
      <dgm:spPr/>
      <dgm:t>
        <a:bodyPr/>
        <a:lstStyle/>
        <a:p>
          <a:endParaRPr lang="en-US" sz="1800"/>
        </a:p>
      </dgm:t>
    </dgm:pt>
    <dgm:pt modelId="{B8EAF557-358D-41DC-96FB-6418907FA09C}">
      <dgm:prSet custT="1"/>
      <dgm:spPr/>
      <dgm:t>
        <a:bodyPr lIns="72000"/>
        <a:lstStyle/>
        <a:p>
          <a:pPr rtl="0"/>
          <a:r>
            <a:rPr lang="en-US" sz="2400" spc="-120" baseline="0" dirty="0"/>
            <a:t>OS feels that it needs to increase the degree of </a:t>
          </a:r>
          <a:r>
            <a:rPr lang="en-US" sz="2400" spc="-120" baseline="0" dirty="0" err="1"/>
            <a:t>multipro-gramming</a:t>
          </a:r>
          <a:endParaRPr lang="pt-BR" sz="2400" spc="-120" baseline="0" dirty="0"/>
        </a:p>
      </dgm:t>
    </dgm:pt>
    <dgm:pt modelId="{4CC0BB73-ED4F-4C51-B973-7F362901C44E}" type="parTrans" cxnId="{A6FD17AD-3F9C-454A-B90F-18728E4CDD64}">
      <dgm:prSet/>
      <dgm:spPr/>
      <dgm:t>
        <a:bodyPr/>
        <a:lstStyle/>
        <a:p>
          <a:endParaRPr lang="en-US" sz="1800"/>
        </a:p>
      </dgm:t>
    </dgm:pt>
    <dgm:pt modelId="{E67C1DB5-D1CF-418C-BEF0-10ED7CA7FF24}" type="sibTrans" cxnId="{A6FD17AD-3F9C-454A-B90F-18728E4CDD64}">
      <dgm:prSet/>
      <dgm:spPr/>
      <dgm:t>
        <a:bodyPr/>
        <a:lstStyle/>
        <a:p>
          <a:endParaRPr lang="en-US" sz="1800"/>
        </a:p>
      </dgm:t>
    </dgm:pt>
    <dgm:pt modelId="{69D411B9-1E30-44CF-99AC-13586A5070CF}">
      <dgm:prSet custT="1"/>
      <dgm:spPr/>
      <dgm:t>
        <a:bodyPr lIns="72000"/>
        <a:lstStyle/>
        <a:p>
          <a:pPr rtl="0"/>
          <a:r>
            <a:rPr lang="en-US" sz="2400" spc="-100" baseline="0" dirty="0"/>
            <a:t>OS adds another process to the system</a:t>
          </a:r>
          <a:endParaRPr lang="pt-BR" sz="2400" spc="-100" baseline="0" dirty="0"/>
        </a:p>
      </dgm:t>
    </dgm:pt>
    <dgm:pt modelId="{340BC146-94BF-44B3-835E-62042F87AAF8}" type="parTrans" cxnId="{D9600AEF-C0C7-4662-B37B-F598B98B0E14}">
      <dgm:prSet/>
      <dgm:spPr/>
      <dgm:t>
        <a:bodyPr/>
        <a:lstStyle/>
        <a:p>
          <a:endParaRPr lang="en-US" sz="1800"/>
        </a:p>
      </dgm:t>
    </dgm:pt>
    <dgm:pt modelId="{8BAA472C-5F27-4417-B849-558DE84EC93C}" type="sibTrans" cxnId="{D9600AEF-C0C7-4662-B37B-F598B98B0E14}">
      <dgm:prSet/>
      <dgm:spPr/>
      <dgm:t>
        <a:bodyPr/>
        <a:lstStyle/>
        <a:p>
          <a:endParaRPr lang="en-US" sz="1800"/>
        </a:p>
      </dgm:t>
    </dgm:pt>
    <dgm:pt modelId="{49D4D0B1-77CF-493F-AAFC-EB77DA253C04}">
      <dgm:prSet custT="1"/>
      <dgm:spPr/>
      <dgm:t>
        <a:bodyPr lIns="72000"/>
        <a:lstStyle/>
        <a:p>
          <a:pPr rtl="0"/>
          <a:r>
            <a:rPr lang="en-US" sz="2400" spc="-100" baseline="0" dirty="0">
              <a:sym typeface="Symbol"/>
            </a:rPr>
            <a:t>A</a:t>
          </a:r>
          <a:r>
            <a:rPr lang="en-US" sz="2400" spc="-100" baseline="0" dirty="0"/>
            <a:t> process keeps busy just swapping pages in and out</a:t>
          </a:r>
          <a:endParaRPr lang="pt-BR" sz="2400" spc="-100" baseline="0" dirty="0"/>
        </a:p>
      </dgm:t>
    </dgm:pt>
    <dgm:pt modelId="{3C662171-7D75-40E6-AFF1-0A23703E17B3}" type="parTrans" cxnId="{0ADA70A8-F56D-48B9-BDC4-B9C4491F2ACF}">
      <dgm:prSet/>
      <dgm:spPr/>
      <dgm:t>
        <a:bodyPr/>
        <a:lstStyle/>
        <a:p>
          <a:endParaRPr lang="en-US" sz="1800"/>
        </a:p>
      </dgm:t>
    </dgm:pt>
    <dgm:pt modelId="{BDC980A8-A3CB-40F5-B38E-0AB49E10A5D5}" type="sibTrans" cxnId="{0ADA70A8-F56D-48B9-BDC4-B9C4491F2ACF}">
      <dgm:prSet/>
      <dgm:spPr/>
      <dgm:t>
        <a:bodyPr/>
        <a:lstStyle/>
        <a:p>
          <a:endParaRPr lang="en-US" sz="1800"/>
        </a:p>
      </dgm:t>
    </dgm:pt>
    <dgm:pt modelId="{F542C00A-2757-4C22-AAF9-0BF371125F09}">
      <dgm:prSet custT="1"/>
      <dgm:spPr/>
      <dgm:t>
        <a:bodyPr lIns="72000"/>
        <a:lstStyle/>
        <a:p>
          <a:pPr rtl="0"/>
          <a:r>
            <a:rPr lang="pt-BR" sz="24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Inneficiency</a:t>
          </a:r>
          <a:endParaRPr lang="pt-B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8C70ED-FDC9-45CE-9BC9-53090C8AE1D3}" type="parTrans" cxnId="{3DFCF699-8EF8-4EC3-9D2C-37766525E447}">
      <dgm:prSet/>
      <dgm:spPr/>
      <dgm:t>
        <a:bodyPr/>
        <a:lstStyle/>
        <a:p>
          <a:endParaRPr lang="en-US" sz="1800"/>
        </a:p>
      </dgm:t>
    </dgm:pt>
    <dgm:pt modelId="{4238465A-2919-4633-BFEB-7D74B90ED675}" type="sibTrans" cxnId="{3DFCF699-8EF8-4EC3-9D2C-37766525E447}">
      <dgm:prSet/>
      <dgm:spPr/>
      <dgm:t>
        <a:bodyPr/>
        <a:lstStyle/>
        <a:p>
          <a:endParaRPr lang="en-US" sz="1800"/>
        </a:p>
      </dgm:t>
    </dgm:pt>
    <dgm:pt modelId="{58C3E003-E98F-432A-BB6D-664D170F33EF}">
      <dgm:prSet custT="1"/>
      <dgm:spPr/>
      <dgm:t>
        <a:bodyPr/>
        <a:lstStyle/>
        <a:p>
          <a:pPr rtl="0"/>
          <a:r>
            <a:rPr lang="pt-BR" sz="24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Confusion</a:t>
          </a:r>
          <a:endParaRPr lang="pt-B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3ADCAB-9C41-41A5-99EF-35D0BD31117A}" type="parTrans" cxnId="{99424813-6EBF-42B8-9C11-24C41C3EEEC6}">
      <dgm:prSet/>
      <dgm:spPr/>
      <dgm:t>
        <a:bodyPr/>
        <a:lstStyle/>
        <a:p>
          <a:endParaRPr lang="en-US" sz="1800"/>
        </a:p>
      </dgm:t>
    </dgm:pt>
    <dgm:pt modelId="{DA13E1EB-D232-44F5-9360-856211872B7A}" type="sibTrans" cxnId="{99424813-6EBF-42B8-9C11-24C41C3EEEC6}">
      <dgm:prSet/>
      <dgm:spPr/>
      <dgm:t>
        <a:bodyPr/>
        <a:lstStyle/>
        <a:p>
          <a:endParaRPr lang="en-US" sz="1800"/>
        </a:p>
      </dgm:t>
    </dgm:pt>
    <dgm:pt modelId="{5C7E7150-262D-4077-8E7C-FD37153F06CE}">
      <dgm:prSet custT="1"/>
      <dgm:spPr/>
      <dgm:t>
        <a:bodyPr/>
        <a:lstStyle/>
        <a:p>
          <a:pPr rtl="0"/>
          <a:r>
            <a:rPr lang="pt-BR" sz="24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Overload</a:t>
          </a:r>
          <a:endParaRPr lang="pt-B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4E8C54-3641-463D-8D2D-5C53DD935733}" type="parTrans" cxnId="{58B9C0CD-5940-482B-89C4-94C6E0CF65E7}">
      <dgm:prSet/>
      <dgm:spPr/>
      <dgm:t>
        <a:bodyPr/>
        <a:lstStyle/>
        <a:p>
          <a:endParaRPr lang="en-US" sz="1800"/>
        </a:p>
      </dgm:t>
    </dgm:pt>
    <dgm:pt modelId="{750E04E6-540D-4CA6-BF80-4E0DCBED17D7}" type="sibTrans" cxnId="{58B9C0CD-5940-482B-89C4-94C6E0CF65E7}">
      <dgm:prSet/>
      <dgm:spPr/>
      <dgm:t>
        <a:bodyPr/>
        <a:lstStyle/>
        <a:p>
          <a:endParaRPr lang="en-US" sz="1800"/>
        </a:p>
      </dgm:t>
    </dgm:pt>
    <dgm:pt modelId="{8BF0D86B-2D31-4498-A812-A74FA08F4E29}">
      <dgm:prSet custT="1"/>
      <dgm:spPr/>
      <dgm:t>
        <a:bodyPr/>
        <a:lstStyle/>
        <a:p>
          <a:pPr rtl="0"/>
          <a:r>
            <a: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Thrashing </a:t>
          </a:r>
          <a:endParaRPr lang="pt-B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7E2F03-4215-41B2-BFEE-BF8DBD2E8FD6}" type="parTrans" cxnId="{F8FA64FF-2E76-473D-BECB-0D8A3FD50E9E}">
      <dgm:prSet/>
      <dgm:spPr/>
      <dgm:t>
        <a:bodyPr/>
        <a:lstStyle/>
        <a:p>
          <a:endParaRPr lang="en-US" sz="1800"/>
        </a:p>
      </dgm:t>
    </dgm:pt>
    <dgm:pt modelId="{CFA34771-0D1B-4F46-A184-7C6C43272491}" type="sibTrans" cxnId="{F8FA64FF-2E76-473D-BECB-0D8A3FD50E9E}">
      <dgm:prSet/>
      <dgm:spPr/>
      <dgm:t>
        <a:bodyPr/>
        <a:lstStyle/>
        <a:p>
          <a:endParaRPr lang="en-US" sz="1800"/>
        </a:p>
      </dgm:t>
    </dgm:pt>
    <dgm:pt modelId="{6FB0A005-29E1-4642-9136-AE280DB1C7A3}" type="pres">
      <dgm:prSet presAssocID="{F11950B1-2F64-458B-9412-672A0FEAB1C5}" presName="Name0" presStyleCnt="0">
        <dgm:presLayoutVars>
          <dgm:dir/>
          <dgm:animLvl val="lvl"/>
          <dgm:resizeHandles val="exact"/>
        </dgm:presLayoutVars>
      </dgm:prSet>
      <dgm:spPr/>
    </dgm:pt>
    <dgm:pt modelId="{0312AC07-A981-4EE6-9766-8B0877D76F27}" type="pres">
      <dgm:prSet presAssocID="{F542C00A-2757-4C22-AAF9-0BF371125F09}" presName="compositeNode" presStyleCnt="0">
        <dgm:presLayoutVars>
          <dgm:bulletEnabled val="1"/>
        </dgm:presLayoutVars>
      </dgm:prSet>
      <dgm:spPr/>
    </dgm:pt>
    <dgm:pt modelId="{27D0C121-45C6-4D2D-B1D2-54AA4840A559}" type="pres">
      <dgm:prSet presAssocID="{F542C00A-2757-4C22-AAF9-0BF371125F09}" presName="bgRect" presStyleLbl="node1" presStyleIdx="0" presStyleCnt="4"/>
      <dgm:spPr/>
    </dgm:pt>
    <dgm:pt modelId="{D5BD51DC-A4A3-466B-8702-387CEAF1A476}" type="pres">
      <dgm:prSet presAssocID="{F542C00A-2757-4C22-AAF9-0BF371125F09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B8E84782-A21B-41D7-819C-6471A5738B83}" type="pres">
      <dgm:prSet presAssocID="{F542C00A-2757-4C22-AAF9-0BF371125F09}" presName="childNode" presStyleLbl="node1" presStyleIdx="0" presStyleCnt="4">
        <dgm:presLayoutVars>
          <dgm:bulletEnabled val="1"/>
        </dgm:presLayoutVars>
      </dgm:prSet>
      <dgm:spPr/>
    </dgm:pt>
    <dgm:pt modelId="{BA859C2D-6A98-4ED0-A220-214EEB81B2CD}" type="pres">
      <dgm:prSet presAssocID="{4238465A-2919-4633-BFEB-7D74B90ED675}" presName="hSp" presStyleCnt="0"/>
      <dgm:spPr/>
    </dgm:pt>
    <dgm:pt modelId="{9ADD86F0-FBCC-435F-96C3-01A8D0BAA388}" type="pres">
      <dgm:prSet presAssocID="{4238465A-2919-4633-BFEB-7D74B90ED675}" presName="vProcSp" presStyleCnt="0"/>
      <dgm:spPr/>
    </dgm:pt>
    <dgm:pt modelId="{3550867B-CA59-4134-917D-99CBA623C2E4}" type="pres">
      <dgm:prSet presAssocID="{4238465A-2919-4633-BFEB-7D74B90ED675}" presName="vSp1" presStyleCnt="0"/>
      <dgm:spPr/>
    </dgm:pt>
    <dgm:pt modelId="{A7C86D59-FB7A-4CD2-BD2F-2B6F001AA2AB}" type="pres">
      <dgm:prSet presAssocID="{4238465A-2919-4633-BFEB-7D74B90ED675}" presName="simulatedConn" presStyleLbl="solidFgAcc1" presStyleIdx="0" presStyleCnt="3"/>
      <dgm:spPr/>
    </dgm:pt>
    <dgm:pt modelId="{097388AC-238E-4EF8-AF58-021989EFE9AC}" type="pres">
      <dgm:prSet presAssocID="{4238465A-2919-4633-BFEB-7D74B90ED675}" presName="vSp2" presStyleCnt="0"/>
      <dgm:spPr/>
    </dgm:pt>
    <dgm:pt modelId="{C0B0074A-5404-4554-AFB4-6A5861B417B4}" type="pres">
      <dgm:prSet presAssocID="{4238465A-2919-4633-BFEB-7D74B90ED675}" presName="sibTrans" presStyleCnt="0"/>
      <dgm:spPr/>
    </dgm:pt>
    <dgm:pt modelId="{78F7FC15-A97A-4FD9-9AF5-CD634EF25274}" type="pres">
      <dgm:prSet presAssocID="{58C3E003-E98F-432A-BB6D-664D170F33EF}" presName="compositeNode" presStyleCnt="0">
        <dgm:presLayoutVars>
          <dgm:bulletEnabled val="1"/>
        </dgm:presLayoutVars>
      </dgm:prSet>
      <dgm:spPr/>
    </dgm:pt>
    <dgm:pt modelId="{1C879E41-A51B-4A04-B812-8813684FC970}" type="pres">
      <dgm:prSet presAssocID="{58C3E003-E98F-432A-BB6D-664D170F33EF}" presName="bgRect" presStyleLbl="node1" presStyleIdx="1" presStyleCnt="4"/>
      <dgm:spPr/>
    </dgm:pt>
    <dgm:pt modelId="{D5A203E8-618F-41A0-83C4-FED56BBE84D7}" type="pres">
      <dgm:prSet presAssocID="{58C3E003-E98F-432A-BB6D-664D170F33EF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ED85ED03-FF83-40E8-A508-DFA4862904CF}" type="pres">
      <dgm:prSet presAssocID="{58C3E003-E98F-432A-BB6D-664D170F33EF}" presName="childNode" presStyleLbl="node1" presStyleIdx="1" presStyleCnt="4">
        <dgm:presLayoutVars>
          <dgm:bulletEnabled val="1"/>
        </dgm:presLayoutVars>
      </dgm:prSet>
      <dgm:spPr/>
    </dgm:pt>
    <dgm:pt modelId="{6283112C-9F0D-49DF-9E9A-DFE7ADD622CE}" type="pres">
      <dgm:prSet presAssocID="{DA13E1EB-D232-44F5-9360-856211872B7A}" presName="hSp" presStyleCnt="0"/>
      <dgm:spPr/>
    </dgm:pt>
    <dgm:pt modelId="{EB03F93B-7BB6-49C0-B24C-1CF0BB70C6C5}" type="pres">
      <dgm:prSet presAssocID="{DA13E1EB-D232-44F5-9360-856211872B7A}" presName="vProcSp" presStyleCnt="0"/>
      <dgm:spPr/>
    </dgm:pt>
    <dgm:pt modelId="{D0246728-5751-499A-A48E-ACBF66210961}" type="pres">
      <dgm:prSet presAssocID="{DA13E1EB-D232-44F5-9360-856211872B7A}" presName="vSp1" presStyleCnt="0"/>
      <dgm:spPr/>
    </dgm:pt>
    <dgm:pt modelId="{402E97CE-4AEB-443B-BBF5-D85C024ECCB6}" type="pres">
      <dgm:prSet presAssocID="{DA13E1EB-D232-44F5-9360-856211872B7A}" presName="simulatedConn" presStyleLbl="solidFgAcc1" presStyleIdx="1" presStyleCnt="3"/>
      <dgm:spPr/>
    </dgm:pt>
    <dgm:pt modelId="{DE611329-39AF-418E-B1B9-B3720AC7ABFB}" type="pres">
      <dgm:prSet presAssocID="{DA13E1EB-D232-44F5-9360-856211872B7A}" presName="vSp2" presStyleCnt="0"/>
      <dgm:spPr/>
    </dgm:pt>
    <dgm:pt modelId="{04122A3D-E6E7-4F6A-B7AD-E8D27D043496}" type="pres">
      <dgm:prSet presAssocID="{DA13E1EB-D232-44F5-9360-856211872B7A}" presName="sibTrans" presStyleCnt="0"/>
      <dgm:spPr/>
    </dgm:pt>
    <dgm:pt modelId="{CED85A70-0FC1-4140-8A09-0F598AC66DD7}" type="pres">
      <dgm:prSet presAssocID="{5C7E7150-262D-4077-8E7C-FD37153F06CE}" presName="compositeNode" presStyleCnt="0">
        <dgm:presLayoutVars>
          <dgm:bulletEnabled val="1"/>
        </dgm:presLayoutVars>
      </dgm:prSet>
      <dgm:spPr/>
    </dgm:pt>
    <dgm:pt modelId="{4730AD68-FB42-487B-BDF4-F8DB7F54550F}" type="pres">
      <dgm:prSet presAssocID="{5C7E7150-262D-4077-8E7C-FD37153F06CE}" presName="bgRect" presStyleLbl="node1" presStyleIdx="2" presStyleCnt="4" custLinFactNeighborX="-1750" custLinFactNeighborY="-15399"/>
      <dgm:spPr/>
    </dgm:pt>
    <dgm:pt modelId="{BDCC9194-CCB0-46B2-98B2-3E930C2EC695}" type="pres">
      <dgm:prSet presAssocID="{5C7E7150-262D-4077-8E7C-FD37153F06CE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0C2154E0-E539-46CF-B2AB-8CEEB918D518}" type="pres">
      <dgm:prSet presAssocID="{5C7E7150-262D-4077-8E7C-FD37153F06CE}" presName="childNode" presStyleLbl="node1" presStyleIdx="2" presStyleCnt="4">
        <dgm:presLayoutVars>
          <dgm:bulletEnabled val="1"/>
        </dgm:presLayoutVars>
      </dgm:prSet>
      <dgm:spPr/>
    </dgm:pt>
    <dgm:pt modelId="{7CC9E712-F4C2-486A-89CC-1E80DF48E8A0}" type="pres">
      <dgm:prSet presAssocID="{750E04E6-540D-4CA6-BF80-4E0DCBED17D7}" presName="hSp" presStyleCnt="0"/>
      <dgm:spPr/>
    </dgm:pt>
    <dgm:pt modelId="{E33BC710-2129-48DA-888D-BEC56069AB5C}" type="pres">
      <dgm:prSet presAssocID="{750E04E6-540D-4CA6-BF80-4E0DCBED17D7}" presName="vProcSp" presStyleCnt="0"/>
      <dgm:spPr/>
    </dgm:pt>
    <dgm:pt modelId="{ECE25C84-7552-48FD-8676-5C3FF3B3789D}" type="pres">
      <dgm:prSet presAssocID="{750E04E6-540D-4CA6-BF80-4E0DCBED17D7}" presName="vSp1" presStyleCnt="0"/>
      <dgm:spPr/>
    </dgm:pt>
    <dgm:pt modelId="{BAB54827-EF63-4795-A35F-7848C2BD0FF6}" type="pres">
      <dgm:prSet presAssocID="{750E04E6-540D-4CA6-BF80-4E0DCBED17D7}" presName="simulatedConn" presStyleLbl="solidFgAcc1" presStyleIdx="2" presStyleCnt="3"/>
      <dgm:spPr/>
    </dgm:pt>
    <dgm:pt modelId="{84C06BDF-02A6-45DC-BE9A-88840ABA1293}" type="pres">
      <dgm:prSet presAssocID="{750E04E6-540D-4CA6-BF80-4E0DCBED17D7}" presName="vSp2" presStyleCnt="0"/>
      <dgm:spPr/>
    </dgm:pt>
    <dgm:pt modelId="{F6683F6B-90E4-441A-ACAF-4A44CD459D84}" type="pres">
      <dgm:prSet presAssocID="{750E04E6-540D-4CA6-BF80-4E0DCBED17D7}" presName="sibTrans" presStyleCnt="0"/>
      <dgm:spPr/>
    </dgm:pt>
    <dgm:pt modelId="{7AE1BE29-75A3-4FAB-809F-3B0A75BB8007}" type="pres">
      <dgm:prSet presAssocID="{8BF0D86B-2D31-4498-A812-A74FA08F4E29}" presName="compositeNode" presStyleCnt="0">
        <dgm:presLayoutVars>
          <dgm:bulletEnabled val="1"/>
        </dgm:presLayoutVars>
      </dgm:prSet>
      <dgm:spPr/>
    </dgm:pt>
    <dgm:pt modelId="{9CE53814-8439-49B9-9A52-42A09014167B}" type="pres">
      <dgm:prSet presAssocID="{8BF0D86B-2D31-4498-A812-A74FA08F4E29}" presName="bgRect" presStyleLbl="node1" presStyleIdx="3" presStyleCnt="4"/>
      <dgm:spPr/>
    </dgm:pt>
    <dgm:pt modelId="{62BD6B29-6F99-40A6-85EA-4D5CC4C978A6}" type="pres">
      <dgm:prSet presAssocID="{8BF0D86B-2D31-4498-A812-A74FA08F4E29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41726C0F-1E82-4C06-9D3B-AA76479421F4}" type="pres">
      <dgm:prSet presAssocID="{8BF0D86B-2D31-4498-A812-A74FA08F4E29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0A15E0D-5797-493E-A112-21B3566431E5}" type="presOf" srcId="{8BF0D86B-2D31-4498-A812-A74FA08F4E29}" destId="{62BD6B29-6F99-40A6-85EA-4D5CC4C978A6}" srcOrd="1" destOrd="0" presId="urn:microsoft.com/office/officeart/2005/8/layout/hProcess7"/>
    <dgm:cxn modelId="{99424813-6EBF-42B8-9C11-24C41C3EEEC6}" srcId="{F11950B1-2F64-458B-9412-672A0FEAB1C5}" destId="{58C3E003-E98F-432A-BB6D-664D170F33EF}" srcOrd="1" destOrd="0" parTransId="{2A3ADCAB-9C41-41A5-99EF-35D0BD31117A}" sibTransId="{DA13E1EB-D232-44F5-9360-856211872B7A}"/>
    <dgm:cxn modelId="{AB861E2A-D33D-4468-A418-58BC6D25AFB4}" type="presOf" srcId="{621B5172-3DE3-4F2A-A20A-47C9FE6A3C89}" destId="{B8E84782-A21B-41D7-819C-6471A5738B83}" srcOrd="0" destOrd="0" presId="urn:microsoft.com/office/officeart/2005/8/layout/hProcess7"/>
    <dgm:cxn modelId="{66C24932-8C67-4732-AFEC-BE8ABE859BA9}" type="presOf" srcId="{F11950B1-2F64-458B-9412-672A0FEAB1C5}" destId="{6FB0A005-29E1-4642-9136-AE280DB1C7A3}" srcOrd="0" destOrd="0" presId="urn:microsoft.com/office/officeart/2005/8/layout/hProcess7"/>
    <dgm:cxn modelId="{7425014E-2D02-427A-A4CF-CAB08F6E1696}" type="presOf" srcId="{69D411B9-1E30-44CF-99AC-13586A5070CF}" destId="{0C2154E0-E539-46CF-B2AB-8CEEB918D518}" srcOrd="0" destOrd="0" presId="urn:microsoft.com/office/officeart/2005/8/layout/hProcess7"/>
    <dgm:cxn modelId="{26BCA15B-2FF1-445C-860C-968619D531A5}" type="presOf" srcId="{58C3E003-E98F-432A-BB6D-664D170F33EF}" destId="{D5A203E8-618F-41A0-83C4-FED56BBE84D7}" srcOrd="1" destOrd="0" presId="urn:microsoft.com/office/officeart/2005/8/layout/hProcess7"/>
    <dgm:cxn modelId="{8219C462-B5F9-44BE-887B-0C3055E49AE0}" type="presOf" srcId="{58C3E003-E98F-432A-BB6D-664D170F33EF}" destId="{1C879E41-A51B-4A04-B812-8813684FC970}" srcOrd="0" destOrd="0" presId="urn:microsoft.com/office/officeart/2005/8/layout/hProcess7"/>
    <dgm:cxn modelId="{84BEE586-9E28-4676-9FB0-48EF0263AA89}" type="presOf" srcId="{F542C00A-2757-4C22-AAF9-0BF371125F09}" destId="{D5BD51DC-A4A3-466B-8702-387CEAF1A476}" srcOrd="1" destOrd="0" presId="urn:microsoft.com/office/officeart/2005/8/layout/hProcess7"/>
    <dgm:cxn modelId="{3DFCF699-8EF8-4EC3-9D2C-37766525E447}" srcId="{F11950B1-2F64-458B-9412-672A0FEAB1C5}" destId="{F542C00A-2757-4C22-AAF9-0BF371125F09}" srcOrd="0" destOrd="0" parTransId="{858C70ED-FDC9-45CE-9BC9-53090C8AE1D3}" sibTransId="{4238465A-2919-4633-BFEB-7D74B90ED675}"/>
    <dgm:cxn modelId="{E160EEA6-C722-441E-827F-66D39E841F66}" type="presOf" srcId="{B8EAF557-358D-41DC-96FB-6418907FA09C}" destId="{ED85ED03-FF83-40E8-A508-DFA4862904CF}" srcOrd="0" destOrd="0" presId="urn:microsoft.com/office/officeart/2005/8/layout/hProcess7"/>
    <dgm:cxn modelId="{0ADA70A8-F56D-48B9-BDC4-B9C4491F2ACF}" srcId="{8BF0D86B-2D31-4498-A812-A74FA08F4E29}" destId="{49D4D0B1-77CF-493F-AAFC-EB77DA253C04}" srcOrd="0" destOrd="0" parTransId="{3C662171-7D75-40E6-AFF1-0A23703E17B3}" sibTransId="{BDC980A8-A3CB-40F5-B38E-0AB49E10A5D5}"/>
    <dgm:cxn modelId="{A6FD17AD-3F9C-454A-B90F-18728E4CDD64}" srcId="{58C3E003-E98F-432A-BB6D-664D170F33EF}" destId="{B8EAF557-358D-41DC-96FB-6418907FA09C}" srcOrd="0" destOrd="0" parTransId="{4CC0BB73-ED4F-4C51-B973-7F362901C44E}" sibTransId="{E67C1DB5-D1CF-418C-BEF0-10ED7CA7FF24}"/>
    <dgm:cxn modelId="{E1D151AD-B03A-424B-9D8B-5973711EAC3E}" type="presOf" srcId="{F542C00A-2757-4C22-AAF9-0BF371125F09}" destId="{27D0C121-45C6-4D2D-B1D2-54AA4840A559}" srcOrd="0" destOrd="0" presId="urn:microsoft.com/office/officeart/2005/8/layout/hProcess7"/>
    <dgm:cxn modelId="{6E428BB2-D13B-4C91-B558-6896A327DC1C}" type="presOf" srcId="{49D4D0B1-77CF-493F-AAFC-EB77DA253C04}" destId="{41726C0F-1E82-4C06-9D3B-AA76479421F4}" srcOrd="0" destOrd="0" presId="urn:microsoft.com/office/officeart/2005/8/layout/hProcess7"/>
    <dgm:cxn modelId="{62C0F0BD-3EBA-4177-BBF4-2D00A319F053}" type="presOf" srcId="{5C7E7150-262D-4077-8E7C-FD37153F06CE}" destId="{4730AD68-FB42-487B-BDF4-F8DB7F54550F}" srcOrd="0" destOrd="0" presId="urn:microsoft.com/office/officeart/2005/8/layout/hProcess7"/>
    <dgm:cxn modelId="{58B9C0CD-5940-482B-89C4-94C6E0CF65E7}" srcId="{F11950B1-2F64-458B-9412-672A0FEAB1C5}" destId="{5C7E7150-262D-4077-8E7C-FD37153F06CE}" srcOrd="2" destOrd="0" parTransId="{194E8C54-3641-463D-8D2D-5C53DD935733}" sibTransId="{750E04E6-540D-4CA6-BF80-4E0DCBED17D7}"/>
    <dgm:cxn modelId="{AADE82DA-AD82-414D-A32C-B24FC7D29AD8}" type="presOf" srcId="{8BF0D86B-2D31-4498-A812-A74FA08F4E29}" destId="{9CE53814-8439-49B9-9A52-42A09014167B}" srcOrd="0" destOrd="0" presId="urn:microsoft.com/office/officeart/2005/8/layout/hProcess7"/>
    <dgm:cxn modelId="{831091DB-1F38-43A9-A809-6731F6BBEBA1}" type="presOf" srcId="{5C7E7150-262D-4077-8E7C-FD37153F06CE}" destId="{BDCC9194-CCB0-46B2-98B2-3E930C2EC695}" srcOrd="1" destOrd="0" presId="urn:microsoft.com/office/officeart/2005/8/layout/hProcess7"/>
    <dgm:cxn modelId="{D9600AEF-C0C7-4662-B37B-F598B98B0E14}" srcId="{5C7E7150-262D-4077-8E7C-FD37153F06CE}" destId="{69D411B9-1E30-44CF-99AC-13586A5070CF}" srcOrd="0" destOrd="0" parTransId="{340BC146-94BF-44B3-835E-62042F87AAF8}" sibTransId="{8BAA472C-5F27-4417-B849-558DE84EC93C}"/>
    <dgm:cxn modelId="{A37E1FF7-E0CD-43C6-B421-5B0F4362C024}" srcId="{F542C00A-2757-4C22-AAF9-0BF371125F09}" destId="{621B5172-3DE3-4F2A-A20A-47C9FE6A3C89}" srcOrd="0" destOrd="0" parTransId="{A1850409-B610-4CDD-B6BD-0DCF58C268C7}" sibTransId="{24A44A56-94EF-4F5C-B050-08AE6295D6F1}"/>
    <dgm:cxn modelId="{F8FA64FF-2E76-473D-BECB-0D8A3FD50E9E}" srcId="{F11950B1-2F64-458B-9412-672A0FEAB1C5}" destId="{8BF0D86B-2D31-4498-A812-A74FA08F4E29}" srcOrd="3" destOrd="0" parTransId="{D47E2F03-4215-41B2-BFEE-BF8DBD2E8FD6}" sibTransId="{CFA34771-0D1B-4F46-A184-7C6C43272491}"/>
    <dgm:cxn modelId="{60F0F911-133D-420E-913F-8CEDDDD95A7B}" type="presParOf" srcId="{6FB0A005-29E1-4642-9136-AE280DB1C7A3}" destId="{0312AC07-A981-4EE6-9766-8B0877D76F27}" srcOrd="0" destOrd="0" presId="urn:microsoft.com/office/officeart/2005/8/layout/hProcess7"/>
    <dgm:cxn modelId="{4F2D7CF8-8D53-4014-8C3F-916A0179F30C}" type="presParOf" srcId="{0312AC07-A981-4EE6-9766-8B0877D76F27}" destId="{27D0C121-45C6-4D2D-B1D2-54AA4840A559}" srcOrd="0" destOrd="0" presId="urn:microsoft.com/office/officeart/2005/8/layout/hProcess7"/>
    <dgm:cxn modelId="{698C49D0-F121-4BEB-B85A-D2A554322CB2}" type="presParOf" srcId="{0312AC07-A981-4EE6-9766-8B0877D76F27}" destId="{D5BD51DC-A4A3-466B-8702-387CEAF1A476}" srcOrd="1" destOrd="0" presId="urn:microsoft.com/office/officeart/2005/8/layout/hProcess7"/>
    <dgm:cxn modelId="{B346D5A7-9F5B-4F52-A30A-6E4C66862151}" type="presParOf" srcId="{0312AC07-A981-4EE6-9766-8B0877D76F27}" destId="{B8E84782-A21B-41D7-819C-6471A5738B83}" srcOrd="2" destOrd="0" presId="urn:microsoft.com/office/officeart/2005/8/layout/hProcess7"/>
    <dgm:cxn modelId="{B80FBD8D-FCE8-4B28-9508-BFF75EF607E9}" type="presParOf" srcId="{6FB0A005-29E1-4642-9136-AE280DB1C7A3}" destId="{BA859C2D-6A98-4ED0-A220-214EEB81B2CD}" srcOrd="1" destOrd="0" presId="urn:microsoft.com/office/officeart/2005/8/layout/hProcess7"/>
    <dgm:cxn modelId="{490A7FE4-C690-4094-A29D-71C08719D083}" type="presParOf" srcId="{6FB0A005-29E1-4642-9136-AE280DB1C7A3}" destId="{9ADD86F0-FBCC-435F-96C3-01A8D0BAA388}" srcOrd="2" destOrd="0" presId="urn:microsoft.com/office/officeart/2005/8/layout/hProcess7"/>
    <dgm:cxn modelId="{7F00C305-06D8-4629-9589-2DDC062F5B28}" type="presParOf" srcId="{9ADD86F0-FBCC-435F-96C3-01A8D0BAA388}" destId="{3550867B-CA59-4134-917D-99CBA623C2E4}" srcOrd="0" destOrd="0" presId="urn:microsoft.com/office/officeart/2005/8/layout/hProcess7"/>
    <dgm:cxn modelId="{809DDEBF-EA2F-46D6-8B6F-13869D005EA4}" type="presParOf" srcId="{9ADD86F0-FBCC-435F-96C3-01A8D0BAA388}" destId="{A7C86D59-FB7A-4CD2-BD2F-2B6F001AA2AB}" srcOrd="1" destOrd="0" presId="urn:microsoft.com/office/officeart/2005/8/layout/hProcess7"/>
    <dgm:cxn modelId="{F692BAA3-87B0-4FB6-BC46-9624E64F0F71}" type="presParOf" srcId="{9ADD86F0-FBCC-435F-96C3-01A8D0BAA388}" destId="{097388AC-238E-4EF8-AF58-021989EFE9AC}" srcOrd="2" destOrd="0" presId="urn:microsoft.com/office/officeart/2005/8/layout/hProcess7"/>
    <dgm:cxn modelId="{997DA931-CBA4-4410-A9AD-3DC201FF826A}" type="presParOf" srcId="{6FB0A005-29E1-4642-9136-AE280DB1C7A3}" destId="{C0B0074A-5404-4554-AFB4-6A5861B417B4}" srcOrd="3" destOrd="0" presId="urn:microsoft.com/office/officeart/2005/8/layout/hProcess7"/>
    <dgm:cxn modelId="{53CCC1B6-C1ED-45AD-8EAD-98ED0B0347EA}" type="presParOf" srcId="{6FB0A005-29E1-4642-9136-AE280DB1C7A3}" destId="{78F7FC15-A97A-4FD9-9AF5-CD634EF25274}" srcOrd="4" destOrd="0" presId="urn:microsoft.com/office/officeart/2005/8/layout/hProcess7"/>
    <dgm:cxn modelId="{FCBDF036-35F3-4087-ACDB-5AA375F17995}" type="presParOf" srcId="{78F7FC15-A97A-4FD9-9AF5-CD634EF25274}" destId="{1C879E41-A51B-4A04-B812-8813684FC970}" srcOrd="0" destOrd="0" presId="urn:microsoft.com/office/officeart/2005/8/layout/hProcess7"/>
    <dgm:cxn modelId="{1DDEF721-A91C-4FBA-90DB-86E9626C77C6}" type="presParOf" srcId="{78F7FC15-A97A-4FD9-9AF5-CD634EF25274}" destId="{D5A203E8-618F-41A0-83C4-FED56BBE84D7}" srcOrd="1" destOrd="0" presId="urn:microsoft.com/office/officeart/2005/8/layout/hProcess7"/>
    <dgm:cxn modelId="{B2906F5B-37CA-43AA-BB77-1B722CB76818}" type="presParOf" srcId="{78F7FC15-A97A-4FD9-9AF5-CD634EF25274}" destId="{ED85ED03-FF83-40E8-A508-DFA4862904CF}" srcOrd="2" destOrd="0" presId="urn:microsoft.com/office/officeart/2005/8/layout/hProcess7"/>
    <dgm:cxn modelId="{1B387899-AFD8-4C49-B53D-48C74F47F253}" type="presParOf" srcId="{6FB0A005-29E1-4642-9136-AE280DB1C7A3}" destId="{6283112C-9F0D-49DF-9E9A-DFE7ADD622CE}" srcOrd="5" destOrd="0" presId="urn:microsoft.com/office/officeart/2005/8/layout/hProcess7"/>
    <dgm:cxn modelId="{462701E4-0537-4931-AAF5-B6F8198342FC}" type="presParOf" srcId="{6FB0A005-29E1-4642-9136-AE280DB1C7A3}" destId="{EB03F93B-7BB6-49C0-B24C-1CF0BB70C6C5}" srcOrd="6" destOrd="0" presId="urn:microsoft.com/office/officeart/2005/8/layout/hProcess7"/>
    <dgm:cxn modelId="{83F8B3C9-C1F7-418C-9B27-9967DBAEF386}" type="presParOf" srcId="{EB03F93B-7BB6-49C0-B24C-1CF0BB70C6C5}" destId="{D0246728-5751-499A-A48E-ACBF66210961}" srcOrd="0" destOrd="0" presId="urn:microsoft.com/office/officeart/2005/8/layout/hProcess7"/>
    <dgm:cxn modelId="{53DD7ED2-77E5-4A52-896F-6CB3341CAFB4}" type="presParOf" srcId="{EB03F93B-7BB6-49C0-B24C-1CF0BB70C6C5}" destId="{402E97CE-4AEB-443B-BBF5-D85C024ECCB6}" srcOrd="1" destOrd="0" presId="urn:microsoft.com/office/officeart/2005/8/layout/hProcess7"/>
    <dgm:cxn modelId="{82F68A93-BB46-479F-8423-701ABAF7F5F9}" type="presParOf" srcId="{EB03F93B-7BB6-49C0-B24C-1CF0BB70C6C5}" destId="{DE611329-39AF-418E-B1B9-B3720AC7ABFB}" srcOrd="2" destOrd="0" presId="urn:microsoft.com/office/officeart/2005/8/layout/hProcess7"/>
    <dgm:cxn modelId="{B963F999-9F42-46AD-AA8B-5C5CB3883E2B}" type="presParOf" srcId="{6FB0A005-29E1-4642-9136-AE280DB1C7A3}" destId="{04122A3D-E6E7-4F6A-B7AD-E8D27D043496}" srcOrd="7" destOrd="0" presId="urn:microsoft.com/office/officeart/2005/8/layout/hProcess7"/>
    <dgm:cxn modelId="{75F52C1C-93C0-478C-B365-2B520C26A1CE}" type="presParOf" srcId="{6FB0A005-29E1-4642-9136-AE280DB1C7A3}" destId="{CED85A70-0FC1-4140-8A09-0F598AC66DD7}" srcOrd="8" destOrd="0" presId="urn:microsoft.com/office/officeart/2005/8/layout/hProcess7"/>
    <dgm:cxn modelId="{F5460DFD-DDF6-44BD-A64E-AB90D2EE57D3}" type="presParOf" srcId="{CED85A70-0FC1-4140-8A09-0F598AC66DD7}" destId="{4730AD68-FB42-487B-BDF4-F8DB7F54550F}" srcOrd="0" destOrd="0" presId="urn:microsoft.com/office/officeart/2005/8/layout/hProcess7"/>
    <dgm:cxn modelId="{3D613621-5D73-4AFB-B98F-3D18ABCD1A24}" type="presParOf" srcId="{CED85A70-0FC1-4140-8A09-0F598AC66DD7}" destId="{BDCC9194-CCB0-46B2-98B2-3E930C2EC695}" srcOrd="1" destOrd="0" presId="urn:microsoft.com/office/officeart/2005/8/layout/hProcess7"/>
    <dgm:cxn modelId="{E5FF581D-FF4E-4222-8D0E-51C9ED139E4B}" type="presParOf" srcId="{CED85A70-0FC1-4140-8A09-0F598AC66DD7}" destId="{0C2154E0-E539-46CF-B2AB-8CEEB918D518}" srcOrd="2" destOrd="0" presId="urn:microsoft.com/office/officeart/2005/8/layout/hProcess7"/>
    <dgm:cxn modelId="{9377CC56-CA23-430A-801C-051EA449F536}" type="presParOf" srcId="{6FB0A005-29E1-4642-9136-AE280DB1C7A3}" destId="{7CC9E712-F4C2-486A-89CC-1E80DF48E8A0}" srcOrd="9" destOrd="0" presId="urn:microsoft.com/office/officeart/2005/8/layout/hProcess7"/>
    <dgm:cxn modelId="{3829DC40-C17E-4011-834D-23D39A2A9475}" type="presParOf" srcId="{6FB0A005-29E1-4642-9136-AE280DB1C7A3}" destId="{E33BC710-2129-48DA-888D-BEC56069AB5C}" srcOrd="10" destOrd="0" presId="urn:microsoft.com/office/officeart/2005/8/layout/hProcess7"/>
    <dgm:cxn modelId="{1214DC5A-B216-4195-9842-5274D4F2404C}" type="presParOf" srcId="{E33BC710-2129-48DA-888D-BEC56069AB5C}" destId="{ECE25C84-7552-48FD-8676-5C3FF3B3789D}" srcOrd="0" destOrd="0" presId="urn:microsoft.com/office/officeart/2005/8/layout/hProcess7"/>
    <dgm:cxn modelId="{25348ED2-A366-42C7-86EE-45ABDC6A9A15}" type="presParOf" srcId="{E33BC710-2129-48DA-888D-BEC56069AB5C}" destId="{BAB54827-EF63-4795-A35F-7848C2BD0FF6}" srcOrd="1" destOrd="0" presId="urn:microsoft.com/office/officeart/2005/8/layout/hProcess7"/>
    <dgm:cxn modelId="{1BDE3156-DDD9-409C-B238-BA3963B5289D}" type="presParOf" srcId="{E33BC710-2129-48DA-888D-BEC56069AB5C}" destId="{84C06BDF-02A6-45DC-BE9A-88840ABA1293}" srcOrd="2" destOrd="0" presId="urn:microsoft.com/office/officeart/2005/8/layout/hProcess7"/>
    <dgm:cxn modelId="{EB1C86BC-26B2-416D-BDB8-50AE2C576EA8}" type="presParOf" srcId="{6FB0A005-29E1-4642-9136-AE280DB1C7A3}" destId="{F6683F6B-90E4-441A-ACAF-4A44CD459D84}" srcOrd="11" destOrd="0" presId="urn:microsoft.com/office/officeart/2005/8/layout/hProcess7"/>
    <dgm:cxn modelId="{3975621A-50B5-4401-ABBC-8C77B1D6D302}" type="presParOf" srcId="{6FB0A005-29E1-4642-9136-AE280DB1C7A3}" destId="{7AE1BE29-75A3-4FAB-809F-3B0A75BB8007}" srcOrd="12" destOrd="0" presId="urn:microsoft.com/office/officeart/2005/8/layout/hProcess7"/>
    <dgm:cxn modelId="{2B841B0B-9571-4389-BD02-5E73F8ED7DCE}" type="presParOf" srcId="{7AE1BE29-75A3-4FAB-809F-3B0A75BB8007}" destId="{9CE53814-8439-49B9-9A52-42A09014167B}" srcOrd="0" destOrd="0" presId="urn:microsoft.com/office/officeart/2005/8/layout/hProcess7"/>
    <dgm:cxn modelId="{84B29642-F24D-4C7C-8BE2-34EB432EF330}" type="presParOf" srcId="{7AE1BE29-75A3-4FAB-809F-3B0A75BB8007}" destId="{62BD6B29-6F99-40A6-85EA-4D5CC4C978A6}" srcOrd="1" destOrd="0" presId="urn:microsoft.com/office/officeart/2005/8/layout/hProcess7"/>
    <dgm:cxn modelId="{C4B8886C-1DFF-455B-8761-3BCA0E41DE6B}" type="presParOf" srcId="{7AE1BE29-75A3-4FAB-809F-3B0A75BB8007}" destId="{41726C0F-1E82-4C06-9D3B-AA76479421F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0C121-45C6-4D2D-B1D2-54AA4840A559}">
      <dsp:nvSpPr>
        <dsp:cNvPr id="0" name=""/>
        <dsp:cNvSpPr/>
      </dsp:nvSpPr>
      <dsp:spPr>
        <a:xfrm>
          <a:off x="3424" y="1715"/>
          <a:ext cx="2059568" cy="2471481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82296" rIns="106680" bIns="0" numCol="1" spcCol="1270" anchor="t" anchorCtr="0">
          <a:noAutofit/>
        </a:bodyPr>
        <a:lstStyle/>
        <a:p>
          <a:pPr marL="0" lvl="0" indent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Inneficiency</a:t>
          </a:r>
          <a:endParaRPr lang="pt-B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-803926" y="809065"/>
        <a:ext cx="2026614" cy="411913"/>
      </dsp:txXfrm>
    </dsp:sp>
    <dsp:sp modelId="{B8E84782-A21B-41D7-819C-6471A5738B83}">
      <dsp:nvSpPr>
        <dsp:cNvPr id="0" name=""/>
        <dsp:cNvSpPr/>
      </dsp:nvSpPr>
      <dsp:spPr>
        <a:xfrm>
          <a:off x="415337" y="1715"/>
          <a:ext cx="1534378" cy="24714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82296" rIns="0" bIns="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-100" baseline="0" dirty="0"/>
            <a:t>Low CPU utilization</a:t>
          </a:r>
          <a:endParaRPr lang="pt-BR" sz="2400" kern="1200" spc="-100" baseline="0" dirty="0"/>
        </a:p>
      </dsp:txBody>
      <dsp:txXfrm>
        <a:off x="415337" y="1715"/>
        <a:ext cx="1534378" cy="2471481"/>
      </dsp:txXfrm>
    </dsp:sp>
    <dsp:sp modelId="{1C879E41-A51B-4A04-B812-8813684FC970}">
      <dsp:nvSpPr>
        <dsp:cNvPr id="0" name=""/>
        <dsp:cNvSpPr/>
      </dsp:nvSpPr>
      <dsp:spPr>
        <a:xfrm>
          <a:off x="2135076" y="1715"/>
          <a:ext cx="2059568" cy="2471481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Confusion</a:t>
          </a:r>
          <a:endParaRPr lang="pt-B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1327726" y="809065"/>
        <a:ext cx="2026614" cy="411913"/>
      </dsp:txXfrm>
    </dsp:sp>
    <dsp:sp modelId="{A7C86D59-FB7A-4CD2-BD2F-2B6F001AA2AB}">
      <dsp:nvSpPr>
        <dsp:cNvPr id="0" name=""/>
        <dsp:cNvSpPr/>
      </dsp:nvSpPr>
      <dsp:spPr>
        <a:xfrm rot="5400000">
          <a:off x="1963661" y="1967232"/>
          <a:ext cx="363426" cy="3089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5ED03-FF83-40E8-A508-DFA4862904CF}">
      <dsp:nvSpPr>
        <dsp:cNvPr id="0" name=""/>
        <dsp:cNvSpPr/>
      </dsp:nvSpPr>
      <dsp:spPr>
        <a:xfrm>
          <a:off x="2546990" y="1715"/>
          <a:ext cx="1534378" cy="24714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82296" rIns="0" bIns="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-120" baseline="0" dirty="0"/>
            <a:t>OS feels that it needs to increase the degree of </a:t>
          </a:r>
          <a:r>
            <a:rPr lang="en-US" sz="2400" kern="1200" spc="-120" baseline="0" dirty="0" err="1"/>
            <a:t>multipro-gramming</a:t>
          </a:r>
          <a:endParaRPr lang="pt-BR" sz="2400" kern="1200" spc="-120" baseline="0" dirty="0"/>
        </a:p>
      </dsp:txBody>
      <dsp:txXfrm>
        <a:off x="2546990" y="1715"/>
        <a:ext cx="1534378" cy="2471481"/>
      </dsp:txXfrm>
    </dsp:sp>
    <dsp:sp modelId="{4730AD68-FB42-487B-BDF4-F8DB7F54550F}">
      <dsp:nvSpPr>
        <dsp:cNvPr id="0" name=""/>
        <dsp:cNvSpPr/>
      </dsp:nvSpPr>
      <dsp:spPr>
        <a:xfrm>
          <a:off x="4230687" y="0"/>
          <a:ext cx="2059568" cy="2471481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Overload</a:t>
          </a:r>
          <a:endParaRPr lang="pt-B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3423336" y="807350"/>
        <a:ext cx="2026614" cy="411913"/>
      </dsp:txXfrm>
    </dsp:sp>
    <dsp:sp modelId="{402E97CE-4AEB-443B-BBF5-D85C024ECCB6}">
      <dsp:nvSpPr>
        <dsp:cNvPr id="0" name=""/>
        <dsp:cNvSpPr/>
      </dsp:nvSpPr>
      <dsp:spPr>
        <a:xfrm rot="5400000">
          <a:off x="4095314" y="1967232"/>
          <a:ext cx="363426" cy="3089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154E0-E539-46CF-B2AB-8CEEB918D518}">
      <dsp:nvSpPr>
        <dsp:cNvPr id="0" name=""/>
        <dsp:cNvSpPr/>
      </dsp:nvSpPr>
      <dsp:spPr>
        <a:xfrm>
          <a:off x="4642601" y="0"/>
          <a:ext cx="1534378" cy="24714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82296" rIns="0" bIns="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-100" baseline="0" dirty="0"/>
            <a:t>OS adds another process to the system</a:t>
          </a:r>
          <a:endParaRPr lang="pt-BR" sz="2400" kern="1200" spc="-100" baseline="0" dirty="0"/>
        </a:p>
      </dsp:txBody>
      <dsp:txXfrm>
        <a:off x="4642601" y="0"/>
        <a:ext cx="1534378" cy="2471481"/>
      </dsp:txXfrm>
    </dsp:sp>
    <dsp:sp modelId="{9CE53814-8439-49B9-9A52-42A09014167B}">
      <dsp:nvSpPr>
        <dsp:cNvPr id="0" name=""/>
        <dsp:cNvSpPr/>
      </dsp:nvSpPr>
      <dsp:spPr>
        <a:xfrm>
          <a:off x="6398382" y="1715"/>
          <a:ext cx="2059568" cy="2471481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Thrashing </a:t>
          </a:r>
          <a:endParaRPr lang="pt-B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5591032" y="809065"/>
        <a:ext cx="2026614" cy="411913"/>
      </dsp:txXfrm>
    </dsp:sp>
    <dsp:sp modelId="{BAB54827-EF63-4795-A35F-7848C2BD0FF6}">
      <dsp:nvSpPr>
        <dsp:cNvPr id="0" name=""/>
        <dsp:cNvSpPr/>
      </dsp:nvSpPr>
      <dsp:spPr>
        <a:xfrm rot="5400000">
          <a:off x="6226967" y="1967232"/>
          <a:ext cx="363426" cy="3089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26C0F-1E82-4C06-9D3B-AA76479421F4}">
      <dsp:nvSpPr>
        <dsp:cNvPr id="0" name=""/>
        <dsp:cNvSpPr/>
      </dsp:nvSpPr>
      <dsp:spPr>
        <a:xfrm>
          <a:off x="6810296" y="1715"/>
          <a:ext cx="1534378" cy="24714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0" tIns="82296" rIns="0" bIns="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spc="-100" baseline="0" dirty="0">
              <a:sym typeface="Symbol"/>
            </a:rPr>
            <a:t>A</a:t>
          </a:r>
          <a:r>
            <a:rPr lang="en-US" sz="2400" kern="1200" spc="-100" baseline="0" dirty="0"/>
            <a:t> process keeps busy just swapping pages in and out</a:t>
          </a:r>
          <a:endParaRPr lang="pt-BR" sz="2400" kern="1200" spc="-100" baseline="0" dirty="0"/>
        </a:p>
      </dsp:txBody>
      <dsp:txXfrm>
        <a:off x="6810296" y="1715"/>
        <a:ext cx="1534378" cy="2471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0.08692</cdr:x>
      <cdr:y>0.8255</cdr:y>
    </cdr:from>
    <cdr:to>
      <cdr:x>0.1304</cdr:x>
      <cdr:y>0.90305</cdr:y>
    </cdr:to>
    <cdr:sp macro="" textlink="">
      <cdr:nvSpPr>
        <cdr:cNvPr id="2" name="Retângulo 1"/>
        <cdr:cNvSpPr/>
      </cdr:nvSpPr>
      <cdr:spPr>
        <a:xfrm xmlns:a="http://schemas.openxmlformats.org/drawingml/2006/main">
          <a:off x="719744" y="3832240"/>
          <a:ext cx="360048" cy="36004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0.95322</cdr:x>
      <cdr:y>0.8144</cdr:y>
    </cdr:from>
    <cdr:to>
      <cdr:x>0.9967</cdr:x>
      <cdr:y>0.89195</cdr:y>
    </cdr:to>
    <cdr:sp macro="" textlink="">
      <cdr:nvSpPr>
        <cdr:cNvPr id="3" name="Retângulo 2"/>
        <cdr:cNvSpPr/>
      </cdr:nvSpPr>
      <cdr:spPr>
        <a:xfrm xmlns:a="http://schemas.openxmlformats.org/drawingml/2006/main">
          <a:off x="7893072" y="4105131"/>
          <a:ext cx="360032" cy="39090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pt-B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2D92-9B9E-FC4D-B011-7F6C179BDEE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E029-F49A-4847-BEBD-44C4FAB4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7B8-2B69-0343-B50D-AE2B07B7AA74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998C-6B8A-2F4B-A38E-8848CC41B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5FE9BA7-993D-45A7-BD27-AE48B387A170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2018. 9. 22.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4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z="2000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D09FA4-D782-704D-BA4F-C6B6CE6C5758}" type="datetimeFigureOut">
              <a:rPr lang="en-US" smtClean="0"/>
              <a:pPr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35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4" r:id="rId21"/>
    <p:sldLayoutId id="2147483696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5pPr>
      <a:lvl6pPr marL="723900" indent="-4572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6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df"/><Relationship Id="rId1" Type="http://schemas.openxmlformats.org/officeDocument/2006/relationships/slideLayout" Target="../slideLayouts/slideLayout2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df"/><Relationship Id="rId1" Type="http://schemas.openxmlformats.org/officeDocument/2006/relationships/slideLayout" Target="../slideLayouts/slideLayout20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df"/><Relationship Id="rId1" Type="http://schemas.openxmlformats.org/officeDocument/2006/relationships/slideLayout" Target="../slideLayouts/slideLayout20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df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d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F962F-D7CF-5041-B674-CE8BF1454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Beyond Physical Memory</a:t>
            </a:r>
            <a:br>
              <a:rPr lang="en-US" sz="4000" dirty="0"/>
            </a:br>
            <a:r>
              <a:rPr lang="en-US" dirty="0"/>
              <a:t>Swapping Policies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5F98D-7E1C-084C-A2DB-E6EF1EF7E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yriad Pro Light Condensed" panose="020B0406030403020204" pitchFamily="34" charset="0"/>
              </a:rPr>
              <a:t>Ch.22 of </a:t>
            </a:r>
            <a:r>
              <a:rPr lang="en-US" i="1" dirty="0">
                <a:latin typeface="Myriad Pro Light Condensed" panose="020B0406030403020204" pitchFamily="34" charset="0"/>
              </a:rPr>
              <a:t>Operating Systems: Three Easy Pieces </a:t>
            </a:r>
            <a:r>
              <a:rPr lang="en-US" dirty="0">
                <a:latin typeface="Myriad Pro Light Condensed" panose="020B0406030403020204" pitchFamily="34" charset="0"/>
              </a:rPr>
              <a:t>by </a:t>
            </a:r>
            <a:r>
              <a:rPr lang="en-US" dirty="0" err="1">
                <a:latin typeface="Myriad Pro Light Condensed" panose="020B0406030403020204" pitchFamily="34" charset="0"/>
              </a:rPr>
              <a:t>Remzi</a:t>
            </a:r>
            <a:r>
              <a:rPr lang="en-US" dirty="0">
                <a:latin typeface="Myriad Pro Light Condensed" panose="020B0406030403020204" pitchFamily="34" charset="0"/>
              </a:rPr>
              <a:t> and Andrea </a:t>
            </a:r>
            <a:r>
              <a:rPr lang="en-US" dirty="0" err="1">
                <a:latin typeface="Myriad Pro Light Condensed" panose="020B0406030403020204" pitchFamily="34" charset="0"/>
              </a:rPr>
              <a:t>Arpaci-Dusseau</a:t>
            </a:r>
            <a:r>
              <a:rPr lang="en-US" dirty="0">
                <a:latin typeface="Myriad Pro Light Condensed" panose="020B0406030403020204" pitchFamily="34" charset="0"/>
              </a:rPr>
              <a:t> (</a:t>
            </a:r>
            <a:r>
              <a:rPr lang="en-US" dirty="0">
                <a:latin typeface="Myriad Pro Light Condensed" panose="020B0406030403020204" pitchFamily="34" charset="0"/>
                <a:hlinkClick r:id="rId2"/>
              </a:rPr>
              <a:t>pages.cs.wisc.edu/~remzi/OSTEP/</a:t>
            </a:r>
            <a:r>
              <a:rPr lang="en-US" dirty="0"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BF38C3-3B02-184D-98E8-8A6DCDE64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8CD11-E3C4-FA47-A417-0447FB3C7D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542089" cy="276999"/>
          </a:xfrm>
        </p:spPr>
        <p:txBody>
          <a:bodyPr/>
          <a:lstStyle/>
          <a:p>
            <a:r>
              <a:rPr lang="en-US" dirty="0"/>
              <a:t>17 de </a:t>
            </a:r>
            <a:r>
              <a:rPr lang="en-US" dirty="0" err="1"/>
              <a:t>setembro</a:t>
            </a:r>
            <a:r>
              <a:rPr lang="en-US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40083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Page Replacement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972000" y="2429914"/>
            <a:ext cx="720725" cy="900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700626" y="2429914"/>
            <a:ext cx="360362" cy="900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972000" y="3329708"/>
            <a:ext cx="720725" cy="360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700626" y="3329708"/>
            <a:ext cx="360362" cy="360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972000" y="3689753"/>
            <a:ext cx="720725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f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00626" y="3689753"/>
            <a:ext cx="360362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v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72000" y="4049798"/>
            <a:ext cx="720725" cy="360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1700626" y="4049798"/>
            <a:ext cx="360362" cy="360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972000" y="4418469"/>
            <a:ext cx="720725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dk1"/>
                </a:solidFill>
              </a:rPr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700626" y="4418469"/>
            <a:ext cx="360362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dk1"/>
                </a:solidFill>
              </a:rPr>
              <a:t>i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72000" y="4778515"/>
            <a:ext cx="720725" cy="539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1700626" y="4778515"/>
            <a:ext cx="360362" cy="539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431800" y="3690389"/>
            <a:ext cx="539750" cy="338554"/>
          </a:xfrm>
          <a:prstGeom prst="rect">
            <a:avLst/>
          </a:prstGeom>
          <a:noFill/>
        </p:spPr>
        <p:txBody>
          <a:bodyPr wrap="square" lIns="0" tIns="0" rIns="72000" bIns="0" rtlCol="0">
            <a:noAutofit/>
          </a:bodyPr>
          <a:lstStyle>
            <a:defPPr>
              <a:defRPr lang="en-US"/>
            </a:defPPr>
            <a:lvl1pPr algn="r">
              <a:defRPr sz="1600" i="1">
                <a:latin typeface="+mn-lt"/>
              </a:defRPr>
            </a:lvl1pPr>
          </a:lstStyle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31800" y="4421015"/>
            <a:ext cx="539750" cy="338554"/>
          </a:xfrm>
          <a:prstGeom prst="rect">
            <a:avLst/>
          </a:prstGeom>
          <a:noFill/>
        </p:spPr>
        <p:txBody>
          <a:bodyPr wrap="square" lIns="0" tIns="0" rIns="72000" bIns="0" rtlCol="0">
            <a:noAutofit/>
          </a:bodyPr>
          <a:lstStyle/>
          <a:p>
            <a:pPr algn="r"/>
            <a:r>
              <a:rPr lang="en-US" sz="1600" i="1" dirty="0">
                <a:latin typeface="+mn-lt"/>
              </a:rPr>
              <a:t>p</a:t>
            </a:r>
            <a:r>
              <a:rPr lang="en-US" sz="1600" i="1" baseline="-25000" dirty="0">
                <a:latin typeface="+mn-lt"/>
              </a:rPr>
              <a:t>2</a:t>
            </a:r>
            <a:endParaRPr lang="en-US" sz="1600" i="1" dirty="0">
              <a:latin typeface="+mn-lt"/>
            </a:endParaRPr>
          </a:p>
        </p:txBody>
      </p:sp>
      <p:sp>
        <p:nvSpPr>
          <p:cNvPr id="16" name="Cilindro 15"/>
          <p:cNvSpPr/>
          <p:nvPr/>
        </p:nvSpPr>
        <p:spPr>
          <a:xfrm>
            <a:off x="6732288" y="1979524"/>
            <a:ext cx="1979912" cy="396052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7272338" y="3329708"/>
            <a:ext cx="360070" cy="3600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722244" y="4050116"/>
            <a:ext cx="360070" cy="3600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B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851275" y="1619476"/>
            <a:ext cx="1441450" cy="20702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/>
          <p:cNvSpPr/>
          <p:nvPr/>
        </p:nvSpPr>
        <p:spPr>
          <a:xfrm>
            <a:off x="3851275" y="4028943"/>
            <a:ext cx="1441450" cy="245118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6913563" y="3329708"/>
            <a:ext cx="358775" cy="3597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endParaRPr lang="en-US" i="1" dirty="0">
              <a:latin typeface="+mn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366261" y="4028943"/>
            <a:ext cx="358775" cy="3597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2</a:t>
            </a:r>
            <a:endParaRPr lang="en-US" i="1" dirty="0">
              <a:latin typeface="+mn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851275" y="3668580"/>
            <a:ext cx="1441449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297877" y="3720428"/>
            <a:ext cx="539750" cy="338554"/>
          </a:xfrm>
          <a:prstGeom prst="rect">
            <a:avLst/>
          </a:prstGeom>
          <a:noFill/>
        </p:spPr>
        <p:txBody>
          <a:bodyPr wrap="square" lIns="0" tIns="0" rIns="144000" bIns="0" rtlCol="0">
            <a:noAutofit/>
          </a:bodyPr>
          <a:lstStyle>
            <a:defPPr>
              <a:defRPr lang="en-US"/>
            </a:defPPr>
            <a:lvl1pPr algn="r">
              <a:defRPr sz="1600" i="1">
                <a:latin typeface="+mn-lt"/>
              </a:defRPr>
            </a:lvl1pPr>
          </a:lstStyle>
          <a:p>
            <a:r>
              <a:rPr lang="en-US" sz="2000" dirty="0"/>
              <a:t>f</a:t>
            </a:r>
            <a:endParaRPr lang="en-US" sz="2000" baseline="-25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491856" y="6480124"/>
            <a:ext cx="21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physical memory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23990" y="5322456"/>
            <a:ext cx="21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page table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91496" y="1794858"/>
            <a:ext cx="88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frame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678803" y="1794858"/>
            <a:ext cx="161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valid-invalid bit</a:t>
            </a:r>
          </a:p>
        </p:txBody>
      </p:sp>
      <p:cxnSp>
        <p:nvCxnSpPr>
          <p:cNvPr id="28" name="Conector de seta reta 27"/>
          <p:cNvCxnSpPr>
            <a:endCxn id="5" idx="0"/>
          </p:cNvCxnSpPr>
          <p:nvPr/>
        </p:nvCxnSpPr>
        <p:spPr bwMode="auto">
          <a:xfrm flipH="1">
            <a:off x="1880807" y="2164190"/>
            <a:ext cx="170243" cy="2657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513" name="Conector de seta reta 64512"/>
          <p:cNvCxnSpPr>
            <a:stCxn id="30" idx="2"/>
            <a:endCxn id="2" idx="0"/>
          </p:cNvCxnSpPr>
          <p:nvPr/>
        </p:nvCxnSpPr>
        <p:spPr bwMode="auto">
          <a:xfrm>
            <a:off x="1235150" y="2164190"/>
            <a:ext cx="97213" cy="2657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517" name="Conector de seta reta 64516"/>
          <p:cNvCxnSpPr>
            <a:stCxn id="26" idx="3"/>
            <a:endCxn id="20" idx="1"/>
          </p:cNvCxnSpPr>
          <p:nvPr/>
        </p:nvCxnSpPr>
        <p:spPr bwMode="auto">
          <a:xfrm flipV="1">
            <a:off x="5292724" y="3509572"/>
            <a:ext cx="1620839" cy="339190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25" idx="1"/>
          </p:cNvCxnSpPr>
          <p:nvPr/>
        </p:nvCxnSpPr>
        <p:spPr bwMode="auto">
          <a:xfrm>
            <a:off x="5292724" y="3948544"/>
            <a:ext cx="2073537" cy="260263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527" name="CaixaDeTexto 64526"/>
          <p:cNvSpPr txBox="1"/>
          <p:nvPr/>
        </p:nvSpPr>
        <p:spPr>
          <a:xfrm>
            <a:off x="5631952" y="2707744"/>
            <a:ext cx="105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Swap out victim page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762908" y="4139812"/>
            <a:ext cx="105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Swap desired page in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321700" y="2868043"/>
            <a:ext cx="1059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change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v-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bit to invalid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277592" y="4725690"/>
            <a:ext cx="144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reset page table for new page</a:t>
            </a:r>
          </a:p>
        </p:txBody>
      </p:sp>
      <p:sp>
        <p:nvSpPr>
          <p:cNvPr id="64528" name="Elipse 64527"/>
          <p:cNvSpPr/>
          <p:nvPr/>
        </p:nvSpPr>
        <p:spPr>
          <a:xfrm>
            <a:off x="5423683" y="2989954"/>
            <a:ext cx="327547" cy="32754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53" name="Elipse 52"/>
          <p:cNvSpPr/>
          <p:nvPr/>
        </p:nvSpPr>
        <p:spPr>
          <a:xfrm>
            <a:off x="2140520" y="2853717"/>
            <a:ext cx="327547" cy="32754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54" name="Elipse 53"/>
          <p:cNvSpPr/>
          <p:nvPr/>
        </p:nvSpPr>
        <p:spPr>
          <a:xfrm>
            <a:off x="5587456" y="4273439"/>
            <a:ext cx="327547" cy="32754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55" name="Elipse 54"/>
          <p:cNvSpPr/>
          <p:nvPr/>
        </p:nvSpPr>
        <p:spPr>
          <a:xfrm>
            <a:off x="2761837" y="4483354"/>
            <a:ext cx="327547" cy="32754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971520" y="3689752"/>
            <a:ext cx="720725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0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1700146" y="3689752"/>
            <a:ext cx="360362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i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971520" y="4418468"/>
            <a:ext cx="720725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1700146" y="4418468"/>
            <a:ext cx="360362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dk1"/>
                </a:solidFill>
              </a:rPr>
              <a:t>v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3851275" y="3668580"/>
            <a:ext cx="1441449" cy="3603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/>
              <a:t>B</a:t>
            </a:r>
          </a:p>
        </p:txBody>
      </p:sp>
      <p:cxnSp>
        <p:nvCxnSpPr>
          <p:cNvPr id="64530" name="Conector de seta reta 64529"/>
          <p:cNvCxnSpPr>
            <a:endCxn id="9" idx="3"/>
          </p:cNvCxnSpPr>
          <p:nvPr/>
        </p:nvCxnSpPr>
        <p:spPr bwMode="auto">
          <a:xfrm flipH="1">
            <a:off x="2060988" y="3720428"/>
            <a:ext cx="427352" cy="149507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6642100" y="5940052"/>
            <a:ext cx="216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process image in backing store</a:t>
            </a:r>
          </a:p>
        </p:txBody>
      </p:sp>
      <p:sp>
        <p:nvSpPr>
          <p:cNvPr id="64520" name="Freeform 64519"/>
          <p:cNvSpPr/>
          <p:nvPr/>
        </p:nvSpPr>
        <p:spPr>
          <a:xfrm>
            <a:off x="2072243" y="4631377"/>
            <a:ext cx="362199" cy="546370"/>
          </a:xfrm>
          <a:custGeom>
            <a:avLst/>
            <a:gdLst>
              <a:gd name="connsiteX0" fmla="*/ 0 w 368136"/>
              <a:gd name="connsiteY0" fmla="*/ 0 h 552203"/>
              <a:gd name="connsiteX1" fmla="*/ 89065 w 368136"/>
              <a:gd name="connsiteY1" fmla="*/ 451262 h 552203"/>
              <a:gd name="connsiteX2" fmla="*/ 368136 w 368136"/>
              <a:gd name="connsiteY2" fmla="*/ 552203 h 552203"/>
              <a:gd name="connsiteX3" fmla="*/ 368136 w 368136"/>
              <a:gd name="connsiteY3" fmla="*/ 552203 h 552203"/>
              <a:gd name="connsiteX0" fmla="*/ 0 w 368136"/>
              <a:gd name="connsiteY0" fmla="*/ 0 h 552203"/>
              <a:gd name="connsiteX1" fmla="*/ 368136 w 368136"/>
              <a:gd name="connsiteY1" fmla="*/ 552203 h 552203"/>
              <a:gd name="connsiteX2" fmla="*/ 368136 w 368136"/>
              <a:gd name="connsiteY2" fmla="*/ 552203 h 552203"/>
              <a:gd name="connsiteX0" fmla="*/ 0 w 362199"/>
              <a:gd name="connsiteY0" fmla="*/ 0 h 546266"/>
              <a:gd name="connsiteX1" fmla="*/ 362199 w 362199"/>
              <a:gd name="connsiteY1" fmla="*/ 546266 h 546266"/>
              <a:gd name="connsiteX2" fmla="*/ 362199 w 362199"/>
              <a:gd name="connsiteY2" fmla="*/ 546266 h 546266"/>
              <a:gd name="connsiteX0" fmla="*/ 0 w 362199"/>
              <a:gd name="connsiteY0" fmla="*/ 0 h 546266"/>
              <a:gd name="connsiteX1" fmla="*/ 362199 w 362199"/>
              <a:gd name="connsiteY1" fmla="*/ 546266 h 546266"/>
              <a:gd name="connsiteX2" fmla="*/ 362199 w 362199"/>
              <a:gd name="connsiteY2" fmla="*/ 546266 h 546266"/>
              <a:gd name="connsiteX0" fmla="*/ 0 w 362199"/>
              <a:gd name="connsiteY0" fmla="*/ 0 h 546354"/>
              <a:gd name="connsiteX1" fmla="*/ 362199 w 362199"/>
              <a:gd name="connsiteY1" fmla="*/ 546266 h 546354"/>
              <a:gd name="connsiteX2" fmla="*/ 362199 w 362199"/>
              <a:gd name="connsiteY2" fmla="*/ 546266 h 546354"/>
              <a:gd name="connsiteX0" fmla="*/ 0 w 362199"/>
              <a:gd name="connsiteY0" fmla="*/ 0 h 546428"/>
              <a:gd name="connsiteX1" fmla="*/ 362199 w 362199"/>
              <a:gd name="connsiteY1" fmla="*/ 546266 h 546428"/>
              <a:gd name="connsiteX2" fmla="*/ 362199 w 362199"/>
              <a:gd name="connsiteY2" fmla="*/ 546266 h 546428"/>
              <a:gd name="connsiteX0" fmla="*/ 0 w 362199"/>
              <a:gd name="connsiteY0" fmla="*/ 0 h 546350"/>
              <a:gd name="connsiteX1" fmla="*/ 362199 w 362199"/>
              <a:gd name="connsiteY1" fmla="*/ 546266 h 546350"/>
              <a:gd name="connsiteX2" fmla="*/ 362199 w 362199"/>
              <a:gd name="connsiteY2" fmla="*/ 546266 h 546350"/>
              <a:gd name="connsiteX0" fmla="*/ 0 w 362199"/>
              <a:gd name="connsiteY0" fmla="*/ 5 h 546354"/>
              <a:gd name="connsiteX1" fmla="*/ 362199 w 362199"/>
              <a:gd name="connsiteY1" fmla="*/ 546271 h 546354"/>
              <a:gd name="connsiteX2" fmla="*/ 362199 w 362199"/>
              <a:gd name="connsiteY2" fmla="*/ 546271 h 546354"/>
              <a:gd name="connsiteX0" fmla="*/ 0 w 362199"/>
              <a:gd name="connsiteY0" fmla="*/ 0 h 546358"/>
              <a:gd name="connsiteX1" fmla="*/ 362199 w 362199"/>
              <a:gd name="connsiteY1" fmla="*/ 546266 h 546358"/>
              <a:gd name="connsiteX2" fmla="*/ 362199 w 362199"/>
              <a:gd name="connsiteY2" fmla="*/ 546266 h 546358"/>
              <a:gd name="connsiteX0" fmla="*/ 0 w 362199"/>
              <a:gd name="connsiteY0" fmla="*/ 0 h 546366"/>
              <a:gd name="connsiteX1" fmla="*/ 362199 w 362199"/>
              <a:gd name="connsiteY1" fmla="*/ 546266 h 546366"/>
              <a:gd name="connsiteX2" fmla="*/ 362199 w 362199"/>
              <a:gd name="connsiteY2" fmla="*/ 546266 h 546366"/>
              <a:gd name="connsiteX0" fmla="*/ 0 w 362844"/>
              <a:gd name="connsiteY0" fmla="*/ 0 h 546370"/>
              <a:gd name="connsiteX1" fmla="*/ 362199 w 362844"/>
              <a:gd name="connsiteY1" fmla="*/ 546266 h 546370"/>
              <a:gd name="connsiteX2" fmla="*/ 362199 w 362844"/>
              <a:gd name="connsiteY2" fmla="*/ 546266 h 546370"/>
              <a:gd name="connsiteX0" fmla="*/ 0 w 362199"/>
              <a:gd name="connsiteY0" fmla="*/ 0 h 546370"/>
              <a:gd name="connsiteX1" fmla="*/ 362199 w 362199"/>
              <a:gd name="connsiteY1" fmla="*/ 546266 h 546370"/>
              <a:gd name="connsiteX2" fmla="*/ 362199 w 362199"/>
              <a:gd name="connsiteY2" fmla="*/ 546266 h 54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199" h="546370">
                <a:moveTo>
                  <a:pt x="0" y="0"/>
                </a:moveTo>
                <a:cubicBezTo>
                  <a:pt x="762000" y="110838"/>
                  <a:pt x="-114794" y="554182"/>
                  <a:pt x="362199" y="546266"/>
                </a:cubicBezTo>
                <a:lnTo>
                  <a:pt x="362199" y="546266"/>
                </a:lnTo>
              </a:path>
            </a:pathLst>
          </a:custGeom>
          <a:noFill/>
          <a:ln w="57150" cmpd="sng">
            <a:solidFill>
              <a:schemeClr val="bg1">
                <a:lumMod val="85000"/>
              </a:schemeClr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7" grpId="0"/>
      <p:bldP spid="49" grpId="0"/>
      <p:bldP spid="50" grpId="0"/>
      <p:bldP spid="51" grpId="0"/>
      <p:bldP spid="64528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52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Track of Page Modifications</a:t>
            </a:r>
            <a:br>
              <a:rPr lang="en-US" dirty="0"/>
            </a:br>
            <a:r>
              <a:rPr lang="en-US" dirty="0"/>
              <a:t>(After)</a:t>
            </a:r>
          </a:p>
        </p:txBody>
      </p:sp>
      <p:pic>
        <p:nvPicPr>
          <p:cNvPr id="4" name="Content Placeholder 3" descr="ch9-15_dirtyAfte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5384" b="-15384"/>
              <a:stretch>
                <a:fillRect/>
              </a:stretch>
            </p:blipFill>
          </mc:Choice>
          <mc:Fallback>
            <p:blipFill>
              <a:blip r:embed="rId3"/>
              <a:srcRect t="-15384" b="-15384"/>
              <a:stretch>
                <a:fillRect/>
              </a:stretch>
            </p:blipFill>
          </mc:Fallback>
        </mc:AlternateContent>
        <p:spPr>
          <a:xfrm>
            <a:off x="-257425" y="1207184"/>
            <a:ext cx="9626138" cy="5294005"/>
          </a:xfrm>
        </p:spPr>
      </p:pic>
    </p:spTree>
    <p:extLst>
      <p:ext uri="{BB962C8B-B14F-4D97-AF65-F5344CB8AC3E}">
        <p14:creationId xmlns:p14="http://schemas.microsoft.com/office/powerpoint/2010/main" val="137008648"/>
      </p:ext>
    </p:extLst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or Physical Dirty/Use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machines keep dirty/use bits in the page table entry</a:t>
            </a:r>
          </a:p>
          <a:p>
            <a:r>
              <a:rPr lang="en-US" dirty="0"/>
              <a:t>Physical page is</a:t>
            </a:r>
          </a:p>
          <a:p>
            <a:pPr lvl="1"/>
            <a:r>
              <a:rPr lang="en-US" dirty="0"/>
              <a:t>Modified if </a:t>
            </a:r>
            <a:r>
              <a:rPr lang="en-US" i="1" dirty="0"/>
              <a:t>any</a:t>
            </a:r>
            <a:r>
              <a:rPr lang="en-US" dirty="0"/>
              <a:t> page table entry that points to it is modified</a:t>
            </a:r>
          </a:p>
          <a:p>
            <a:pPr lvl="1"/>
            <a:r>
              <a:rPr lang="en-US" dirty="0"/>
              <a:t>Recently used if </a:t>
            </a:r>
            <a:r>
              <a:rPr lang="en-US" i="1" dirty="0"/>
              <a:t>any </a:t>
            </a:r>
            <a:r>
              <a:rPr lang="en-US" dirty="0"/>
              <a:t>page table entry that points to it is recently used</a:t>
            </a:r>
          </a:p>
          <a:p>
            <a:r>
              <a:rPr lang="en-US" dirty="0"/>
              <a:t>On MIPS, simpler to keep dirty/use bits in the core map</a:t>
            </a:r>
          </a:p>
          <a:p>
            <a:pPr lvl="1"/>
            <a:r>
              <a:rPr lang="en-US" dirty="0"/>
              <a:t>Core map: map of physical page frames</a:t>
            </a:r>
          </a:p>
        </p:txBody>
      </p:sp>
    </p:spTree>
    <p:extLst>
      <p:ext uri="{BB962C8B-B14F-4D97-AF65-F5344CB8AC3E}">
        <p14:creationId xmlns:p14="http://schemas.microsoft.com/office/powerpoint/2010/main" val="1709208301"/>
      </p:ext>
    </p:extLst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Emulating Modified/Use Bits </a:t>
            </a:r>
            <a:r>
              <a:rPr lang="en-US" dirty="0" err="1"/>
              <a:t>w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MIPS Software Loaded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4762" cy="50770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MIPS TLB entries have an extra bit: modified/unmodified</a:t>
            </a:r>
          </a:p>
          <a:p>
            <a:pPr lvl="1"/>
            <a:r>
              <a:rPr lang="en-US" dirty="0"/>
              <a:t>Trap to kernel if no entry in TLB, or if write to an unmodified page</a:t>
            </a:r>
          </a:p>
          <a:p>
            <a:r>
              <a:rPr lang="en-US" dirty="0"/>
              <a:t>On a TLB read miss:</a:t>
            </a:r>
          </a:p>
          <a:p>
            <a:pPr lvl="1"/>
            <a:r>
              <a:rPr lang="en-US" dirty="0"/>
              <a:t>If page is clean, load TLB entry as read-only; if dirty, load as rd/</a:t>
            </a:r>
            <a:r>
              <a:rPr lang="en-US" dirty="0" err="1"/>
              <a:t>wr</a:t>
            </a:r>
            <a:endParaRPr lang="en-US" dirty="0"/>
          </a:p>
          <a:p>
            <a:pPr lvl="1"/>
            <a:r>
              <a:rPr lang="en-US" dirty="0"/>
              <a:t>Mark page as recently used</a:t>
            </a:r>
          </a:p>
          <a:p>
            <a:r>
              <a:rPr lang="en-US" dirty="0"/>
              <a:t>On a TLB write to an unmodified page:</a:t>
            </a:r>
          </a:p>
          <a:p>
            <a:pPr lvl="1"/>
            <a:r>
              <a:rPr lang="en-US" dirty="0"/>
              <a:t>Kernel marks page as modified in its page table</a:t>
            </a:r>
          </a:p>
          <a:p>
            <a:pPr lvl="1"/>
            <a:r>
              <a:rPr lang="en-US" dirty="0"/>
              <a:t>Reset TLB entry to be read-write</a:t>
            </a:r>
          </a:p>
          <a:p>
            <a:pPr lvl="1"/>
            <a:r>
              <a:rPr lang="en-US" dirty="0"/>
              <a:t>Mark page as recently used</a:t>
            </a:r>
          </a:p>
          <a:p>
            <a:r>
              <a:rPr lang="en-US" dirty="0"/>
              <a:t>On TLB write miss:</a:t>
            </a:r>
          </a:p>
          <a:p>
            <a:pPr lvl="1"/>
            <a:r>
              <a:rPr lang="en-US" dirty="0"/>
              <a:t>Kernel marks page as modified in its page table</a:t>
            </a:r>
          </a:p>
          <a:p>
            <a:pPr lvl="1"/>
            <a:r>
              <a:rPr lang="en-US" dirty="0"/>
              <a:t>Load TLB entry as read-write</a:t>
            </a:r>
          </a:p>
          <a:p>
            <a:pPr lvl="1"/>
            <a:r>
              <a:rPr lang="en-US" dirty="0"/>
              <a:t>Mark page as recently used</a:t>
            </a:r>
          </a:p>
        </p:txBody>
      </p:sp>
    </p:spTree>
    <p:extLst>
      <p:ext uri="{BB962C8B-B14F-4D97-AF65-F5344CB8AC3E}">
        <p14:creationId xmlns:p14="http://schemas.microsoft.com/office/powerpoint/2010/main" val="2458190026"/>
      </p:ext>
    </p:extLst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Emulating a Modified Bit</a:t>
            </a:r>
            <a:br>
              <a:rPr lang="en-US" dirty="0"/>
            </a:br>
            <a:r>
              <a:rPr lang="en-US" dirty="0"/>
              <a:t>(Hardware Loaded TLB)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processor architectures do not keep a modified bit per page</a:t>
            </a:r>
          </a:p>
          <a:p>
            <a:pPr lvl="1"/>
            <a:r>
              <a:rPr lang="en-US" dirty="0"/>
              <a:t>Extra bookkeeping and complexity</a:t>
            </a:r>
          </a:p>
          <a:p>
            <a:r>
              <a:rPr lang="en-US" dirty="0"/>
              <a:t>Kernel can emulate a modified bit:</a:t>
            </a:r>
          </a:p>
          <a:p>
            <a:pPr lvl="1"/>
            <a:r>
              <a:rPr lang="en-US" dirty="0"/>
              <a:t>Set all clean pages as read-only</a:t>
            </a:r>
          </a:p>
          <a:p>
            <a:pPr lvl="1"/>
            <a:r>
              <a:rPr lang="en-US" dirty="0"/>
              <a:t>On first write to page, trap into kernel</a:t>
            </a:r>
          </a:p>
          <a:p>
            <a:pPr lvl="1"/>
            <a:r>
              <a:rPr lang="en-US" dirty="0"/>
              <a:t>Kernel sets modified bit, marks page as read-write</a:t>
            </a:r>
          </a:p>
          <a:p>
            <a:pPr lvl="1"/>
            <a:r>
              <a:rPr lang="en-US" dirty="0"/>
              <a:t>Resume execution</a:t>
            </a:r>
          </a:p>
          <a:p>
            <a:r>
              <a:rPr lang="en-US" dirty="0"/>
              <a:t>Kernel needs to keep track of both</a:t>
            </a:r>
          </a:p>
          <a:p>
            <a:pPr lvl="1"/>
            <a:r>
              <a:rPr lang="en-US" dirty="0"/>
              <a:t>Current page table permission (e.g., read-only)</a:t>
            </a:r>
          </a:p>
          <a:p>
            <a:pPr lvl="1"/>
            <a:r>
              <a:rPr lang="en-US" dirty="0"/>
              <a:t>True page table permission (e.g., writeable, clean)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5002"/>
      </p:ext>
    </p:extLst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Emulating a Recently Used Bit</a:t>
            </a:r>
            <a:br>
              <a:rPr lang="en-US" dirty="0"/>
            </a:br>
            <a:r>
              <a:rPr lang="en-US" dirty="0"/>
              <a:t>(Hardware Loaded TLB)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processor architectures do not keep a recently used bit per page</a:t>
            </a:r>
          </a:p>
          <a:p>
            <a:pPr lvl="1"/>
            <a:r>
              <a:rPr lang="en-US" dirty="0"/>
              <a:t>Extra bookkeeping and complexity</a:t>
            </a:r>
          </a:p>
          <a:p>
            <a:r>
              <a:rPr lang="en-US" dirty="0"/>
              <a:t>Kernel can emulate a recently used bit:</a:t>
            </a:r>
          </a:p>
          <a:p>
            <a:pPr lvl="1"/>
            <a:r>
              <a:rPr lang="en-US" dirty="0"/>
              <a:t>Set all recently unused pages as invalid</a:t>
            </a:r>
          </a:p>
          <a:p>
            <a:pPr lvl="1"/>
            <a:r>
              <a:rPr lang="en-US" dirty="0"/>
              <a:t>On first read/write, trap into kernel</a:t>
            </a:r>
          </a:p>
          <a:p>
            <a:pPr lvl="1"/>
            <a:r>
              <a:rPr lang="en-US" dirty="0"/>
              <a:t>Kernel sets recently used bit</a:t>
            </a:r>
          </a:p>
          <a:p>
            <a:pPr lvl="1"/>
            <a:r>
              <a:rPr lang="en-US" dirty="0"/>
              <a:t>Marks page as read or read/write</a:t>
            </a:r>
          </a:p>
          <a:p>
            <a:r>
              <a:rPr lang="en-US" dirty="0"/>
              <a:t>Kernel needs to keep track of both</a:t>
            </a:r>
          </a:p>
          <a:p>
            <a:pPr lvl="1"/>
            <a:r>
              <a:rPr lang="en-US" dirty="0"/>
              <a:t>Current page table permission (e.g., invalid)</a:t>
            </a:r>
          </a:p>
          <a:p>
            <a:pPr lvl="1"/>
            <a:r>
              <a:rPr lang="en-US" dirty="0"/>
              <a:t>True page table permission (e.g., read-only, writeable)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12855"/>
      </p:ext>
    </p:extLst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Application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Explicit read/write system calls</a:t>
            </a:r>
          </a:p>
          <a:p>
            <a:pPr marL="914400" lvl="1" indent="-514350"/>
            <a:r>
              <a:rPr lang="en-US" dirty="0"/>
              <a:t>Data copied to user process using system call</a:t>
            </a:r>
          </a:p>
          <a:p>
            <a:pPr marL="914400" lvl="1" indent="-514350"/>
            <a:r>
              <a:rPr lang="en-US" dirty="0"/>
              <a:t>Application operates on data</a:t>
            </a:r>
          </a:p>
          <a:p>
            <a:pPr marL="914400" lvl="1" indent="-514350"/>
            <a:r>
              <a:rPr lang="en-US" dirty="0"/>
              <a:t>Data copied back to kernel using system call</a:t>
            </a:r>
          </a:p>
          <a:p>
            <a:pPr marL="514350" indent="-514350"/>
            <a:r>
              <a:rPr lang="en-US" dirty="0"/>
              <a:t>Memory-mapped files</a:t>
            </a:r>
          </a:p>
          <a:p>
            <a:pPr marL="914400" lvl="1" indent="-514350"/>
            <a:r>
              <a:rPr lang="en-US" dirty="0"/>
              <a:t>Open file as a memory segment</a:t>
            </a:r>
          </a:p>
          <a:p>
            <a:pPr marL="914400" lvl="1" indent="-514350"/>
            <a:r>
              <a:rPr lang="en-US" dirty="0"/>
              <a:t>Program uses load/store instructions on segment memory, implicitly operating on the file</a:t>
            </a:r>
          </a:p>
          <a:p>
            <a:pPr marL="914400" lvl="1" indent="-514350"/>
            <a:r>
              <a:rPr lang="en-US" dirty="0"/>
              <a:t>Page fault if portion of file is not yet in memory</a:t>
            </a:r>
          </a:p>
          <a:p>
            <a:pPr marL="914400" lvl="1" indent="-514350"/>
            <a:r>
              <a:rPr lang="en-US" dirty="0"/>
              <a:t>Kernel brings missing blocks into memory, restarts process</a:t>
            </a:r>
          </a:p>
          <a:p>
            <a:pPr marL="914400" lvl="1" indent="-514350"/>
            <a:endParaRPr lang="en-US" dirty="0"/>
          </a:p>
          <a:p>
            <a:pPr marL="914400" lvl="1" indent="-514350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59786"/>
      </p:ext>
    </p:extLst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to Memory-mapped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simplicity, </a:t>
            </a:r>
            <a:r>
              <a:rPr lang="en-US" dirty="0" err="1"/>
              <a:t>esp</a:t>
            </a:r>
            <a:r>
              <a:rPr lang="en-US" dirty="0"/>
              <a:t> for </a:t>
            </a:r>
            <a:r>
              <a:rPr lang="en-US"/>
              <a:t>large files</a:t>
            </a:r>
          </a:p>
          <a:p>
            <a:pPr lvl="1"/>
            <a:r>
              <a:rPr lang="en-US" dirty="0"/>
              <a:t>Operate directly on file, instead of copy in/copy out</a:t>
            </a:r>
          </a:p>
          <a:p>
            <a:r>
              <a:rPr lang="en-US" dirty="0"/>
              <a:t>Zero-copy I/O</a:t>
            </a:r>
          </a:p>
          <a:p>
            <a:pPr lvl="1"/>
            <a:r>
              <a:rPr lang="en-US" dirty="0"/>
              <a:t>Data brought from disk directly into page frame</a:t>
            </a:r>
          </a:p>
          <a:p>
            <a:r>
              <a:rPr lang="en-US" dirty="0"/>
              <a:t>Pipelining</a:t>
            </a:r>
          </a:p>
          <a:p>
            <a:pPr lvl="1"/>
            <a:r>
              <a:rPr lang="en-US" dirty="0"/>
              <a:t>Process can start working before all the pages are populated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Shared memory segment vs. temporary file</a:t>
            </a:r>
          </a:p>
        </p:txBody>
      </p:sp>
    </p:spTree>
    <p:extLst>
      <p:ext uri="{BB962C8B-B14F-4D97-AF65-F5344CB8AC3E}">
        <p14:creationId xmlns:p14="http://schemas.microsoft.com/office/powerpoint/2010/main" val="2036153014"/>
      </p:ext>
    </p:extLst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Memory-Mapped Files to Demand-Paged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process segment backed by a file on disk</a:t>
            </a:r>
          </a:p>
          <a:p>
            <a:pPr lvl="1"/>
            <a:r>
              <a:rPr lang="en-US" dirty="0"/>
              <a:t>Code segment -&gt; code portion of executable</a:t>
            </a:r>
          </a:p>
          <a:p>
            <a:pPr lvl="1"/>
            <a:r>
              <a:rPr lang="en-US" dirty="0"/>
              <a:t>Data, heap, stack segments -&gt; temp files</a:t>
            </a:r>
          </a:p>
          <a:p>
            <a:pPr lvl="1"/>
            <a:r>
              <a:rPr lang="en-US" dirty="0"/>
              <a:t>Shared libraries -&gt; code file and temp data file</a:t>
            </a:r>
          </a:p>
          <a:p>
            <a:pPr lvl="1"/>
            <a:r>
              <a:rPr lang="en-US" dirty="0"/>
              <a:t>Memory-mapped files -&gt; memory-mapped files</a:t>
            </a:r>
          </a:p>
          <a:p>
            <a:pPr lvl="1"/>
            <a:r>
              <a:rPr lang="en-US" dirty="0"/>
              <a:t>When process ends, delete temp files</a:t>
            </a:r>
          </a:p>
          <a:p>
            <a:r>
              <a:rPr lang="en-US" dirty="0"/>
              <a:t>Unified memory management across file buffer and process memory</a:t>
            </a:r>
          </a:p>
        </p:txBody>
      </p:sp>
    </p:spTree>
    <p:extLst>
      <p:ext uri="{BB962C8B-B14F-4D97-AF65-F5344CB8AC3E}">
        <p14:creationId xmlns:p14="http://schemas.microsoft.com/office/powerpoint/2010/main" val="3144377660"/>
      </p:ext>
    </p:extLst>
  </p:cSld>
  <p:clrMapOvr>
    <a:masterClrMapping/>
  </p:clrMapOvr>
  <p:transition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Replacement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 cache miss, how do we choose which entry to replace?</a:t>
            </a:r>
          </a:p>
          <a:p>
            <a:pPr lvl="1"/>
            <a:r>
              <a:rPr lang="en-US" dirty="0"/>
              <a:t>Assuming the new entry is more likely to be used in the near future</a:t>
            </a:r>
          </a:p>
          <a:p>
            <a:pPr lvl="1"/>
            <a:r>
              <a:rPr lang="en-US" dirty="0"/>
              <a:t>In direct mapped caches, not an issue!</a:t>
            </a:r>
          </a:p>
          <a:p>
            <a:endParaRPr lang="en-US" dirty="0"/>
          </a:p>
          <a:p>
            <a:r>
              <a:rPr lang="en-US" dirty="0"/>
              <a:t>Policy goal: reduce cache misses</a:t>
            </a:r>
          </a:p>
          <a:p>
            <a:pPr lvl="1"/>
            <a:r>
              <a:rPr lang="en-US" dirty="0"/>
              <a:t>Improve expected case performance</a:t>
            </a:r>
          </a:p>
          <a:p>
            <a:pPr lvl="1"/>
            <a:r>
              <a:rPr lang="en-US" dirty="0"/>
              <a:t>Also: reduce likelihood of very poor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27263002"/>
      </p:ext>
    </p:extLst>
  </p:cSld>
  <p:clrMapOvr>
    <a:masterClrMapping/>
  </p:clrMapOvr>
  <p:transition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Random?</a:t>
            </a:r>
          </a:p>
          <a:p>
            <a:pPr lvl="1"/>
            <a:r>
              <a:rPr lang="en-US" dirty="0"/>
              <a:t>Replace a random entry</a:t>
            </a:r>
          </a:p>
          <a:p>
            <a:pPr lvl="1"/>
            <a:endParaRPr lang="en-US" dirty="0"/>
          </a:p>
          <a:p>
            <a:r>
              <a:rPr lang="en-US" dirty="0"/>
              <a:t>FIFO?</a:t>
            </a:r>
          </a:p>
          <a:p>
            <a:pPr lvl="1"/>
            <a:r>
              <a:rPr lang="en-US" dirty="0"/>
              <a:t>Replace the entry that has been in the cache the longest time</a:t>
            </a:r>
          </a:p>
          <a:p>
            <a:pPr lvl="1"/>
            <a:r>
              <a:rPr lang="en-US" dirty="0"/>
              <a:t>What could go wrong?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5458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goal in picking a replacement policy for this cache is to minimize the number of cache misses.</a:t>
            </a:r>
          </a:p>
          <a:p>
            <a:r>
              <a:rPr lang="en-US" altLang="ko-KR" dirty="0"/>
              <a:t>The number of cache hits and misses let us calculate the </a:t>
            </a:r>
            <a:r>
              <a:rPr lang="en-US" altLang="ko-KR" i="1" dirty="0"/>
              <a:t>average memory access time (AMAT)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05816B-0F58-DD45-8B8F-757B36DCB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488764" y="3159026"/>
                <a:ext cx="3199859" cy="46166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lang="en-US" altLang="ko-KR" sz="160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  <m:t>h</m:t>
                              </m:r>
                              <m:r>
                                <a:rPr lang="en-US" altLang="ko-KR" sz="1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  <m:t>𝑚</m:t>
                          </m:r>
                          <m: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𝑖𝑠𝑠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schemeClr val="bg1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chemeClr val="bg1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764" y="3159026"/>
                <a:ext cx="319985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383108"/>
                  </p:ext>
                </p:extLst>
              </p:nvPr>
            </p:nvGraphicFramePr>
            <p:xfrm>
              <a:off x="1187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</a:t>
                          </a:r>
                          <a:r>
                            <a:rPr lang="en-US" altLang="ko-KR" sz="1400" baseline="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 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 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383108"/>
                  </p:ext>
                </p:extLst>
              </p:nvPr>
            </p:nvGraphicFramePr>
            <p:xfrm>
              <a:off x="1187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</a:t>
                          </a:r>
                          <a:r>
                            <a:rPr lang="en-US" altLang="ko-KR" sz="1400" baseline="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4" t="-104167" r="-462766" b="-3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4" t="-196000" r="-462766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4" t="-308333" r="-462766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 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4" t="-408333" r="-46276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 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90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in Action</a:t>
            </a:r>
          </a:p>
        </p:txBody>
      </p:sp>
      <p:pic>
        <p:nvPicPr>
          <p:cNvPr id="4" name="Content Placeholder 3" descr="Screen Shot 2012-10-31 at 10.51.3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3572" b="-63572"/>
          <a:stretch>
            <a:fillRect/>
          </a:stretch>
        </p:blipFill>
        <p:spPr>
          <a:xfrm>
            <a:off x="-34709" y="274639"/>
            <a:ext cx="9195357" cy="5057092"/>
          </a:xfrm>
        </p:spPr>
      </p:pic>
      <p:sp>
        <p:nvSpPr>
          <p:cNvPr id="5" name="TextBox 4"/>
          <p:cNvSpPr txBox="1"/>
          <p:nvPr/>
        </p:nvSpPr>
        <p:spPr>
          <a:xfrm>
            <a:off x="457200" y="4640114"/>
            <a:ext cx="6269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Worst case for FIFO is if program strides through memory that is larger than the cache</a:t>
            </a:r>
          </a:p>
        </p:txBody>
      </p:sp>
    </p:spTree>
    <p:extLst>
      <p:ext uri="{BB962C8B-B14F-4D97-AF65-F5344CB8AC3E}">
        <p14:creationId xmlns:p14="http://schemas.microsoft.com/office/powerpoint/2010/main" val="4228068193"/>
      </p:ext>
    </p:extLst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MIN, LRU, LFU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690"/>
          </a:xfrm>
        </p:spPr>
        <p:txBody>
          <a:bodyPr>
            <a:normAutofit/>
          </a:bodyPr>
          <a:lstStyle/>
          <a:p>
            <a:r>
              <a:rPr lang="en-US" dirty="0"/>
              <a:t>MIN</a:t>
            </a:r>
          </a:p>
          <a:p>
            <a:pPr lvl="1"/>
            <a:r>
              <a:rPr lang="en-US" dirty="0"/>
              <a:t>Replace the cache entry that will not be used for the longest time into the future</a:t>
            </a:r>
          </a:p>
          <a:p>
            <a:pPr lvl="1"/>
            <a:r>
              <a:rPr lang="en-US" dirty="0"/>
              <a:t>Optimality proof based on exchange: if evict an entry used sooner, that will trigger an earlier cache miss</a:t>
            </a:r>
          </a:p>
          <a:p>
            <a:r>
              <a:rPr lang="en-US" dirty="0"/>
              <a:t>Least Recently Used (LRU)</a:t>
            </a:r>
          </a:p>
          <a:p>
            <a:pPr lvl="1"/>
            <a:r>
              <a:rPr lang="en-US" dirty="0"/>
              <a:t>Replace the cache entry that has not been used for the longest time in the past</a:t>
            </a:r>
          </a:p>
          <a:p>
            <a:pPr lvl="1"/>
            <a:r>
              <a:rPr lang="en-US" dirty="0"/>
              <a:t>Approximation of MIN</a:t>
            </a:r>
          </a:p>
          <a:p>
            <a:r>
              <a:rPr lang="en-US" dirty="0"/>
              <a:t>Least Frequently Used (LFU)</a:t>
            </a:r>
          </a:p>
          <a:p>
            <a:pPr lvl="1"/>
            <a:r>
              <a:rPr lang="en-US" dirty="0"/>
              <a:t>Replace the cache entry used the least often (in the recent past)</a:t>
            </a:r>
          </a:p>
        </p:txBody>
      </p:sp>
    </p:spTree>
    <p:extLst>
      <p:ext uri="{BB962C8B-B14F-4D97-AF65-F5344CB8AC3E}">
        <p14:creationId xmlns:p14="http://schemas.microsoft.com/office/powerpoint/2010/main" val="840340298"/>
      </p:ext>
    </p:extLst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LRU/MIN for Sequential Scan</a:t>
            </a:r>
          </a:p>
        </p:txBody>
      </p:sp>
      <p:pic>
        <p:nvPicPr>
          <p:cNvPr id="4" name="Content Placeholder 3" descr="Screen Shot 2012-10-31 at 11.08.4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884" b="-68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4554074"/>
      </p:ext>
    </p:extLst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10-31 at 11.01.44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536" r="-13536"/>
          <a:stretch>
            <a:fillRect/>
          </a:stretch>
        </p:blipFill>
        <p:spPr>
          <a:xfrm>
            <a:off x="-1220130" y="226347"/>
            <a:ext cx="11699079" cy="6434043"/>
          </a:xfrm>
        </p:spPr>
      </p:pic>
    </p:spTree>
    <p:extLst>
      <p:ext uri="{BB962C8B-B14F-4D97-AF65-F5344CB8AC3E}">
        <p14:creationId xmlns:p14="http://schemas.microsoft.com/office/powerpoint/2010/main" val="2947281279"/>
      </p:ext>
    </p:extLst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Belady’s</a:t>
            </a:r>
            <a:r>
              <a:rPr lang="en-US" dirty="0"/>
              <a:t> Anomaly</a:t>
            </a:r>
          </a:p>
        </p:txBody>
      </p:sp>
      <p:pic>
        <p:nvPicPr>
          <p:cNvPr id="4" name="Content Placeholder 3" descr="Screen Shot 2012-10-31 at 11.14.50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792" b="-1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0852522"/>
      </p:ext>
    </p:extLst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Algorithm: Estimating LRU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3533" cy="4525963"/>
          </a:xfrm>
        </p:spPr>
        <p:txBody>
          <a:bodyPr/>
          <a:lstStyle/>
          <a:p>
            <a:r>
              <a:rPr lang="en-US" dirty="0"/>
              <a:t>Periodically, sweep through all pages</a:t>
            </a:r>
          </a:p>
          <a:p>
            <a:r>
              <a:rPr lang="en-US" dirty="0"/>
              <a:t>If page is unused, reclaim</a:t>
            </a:r>
          </a:p>
          <a:p>
            <a:r>
              <a:rPr lang="en-US" dirty="0"/>
              <a:t>If page is used, mark as unused</a:t>
            </a:r>
          </a:p>
        </p:txBody>
      </p:sp>
      <p:pic>
        <p:nvPicPr>
          <p:cNvPr id="5" name="Content Placeholder 5" descr="ch9-16_clock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8100" r="-8100"/>
              <a:stretch>
                <a:fillRect/>
              </a:stretch>
            </p:blipFill>
          </mc:Choice>
          <mc:Fallback>
            <p:blipFill>
              <a:blip r:embed="rId3"/>
              <a:srcRect l="-8100" r="-8100"/>
              <a:stretch>
                <a:fillRect/>
              </a:stretch>
            </p:blipFill>
          </mc:Fallback>
        </mc:AlternateContent>
        <p:spPr>
          <a:xfrm>
            <a:off x="1093901" y="1192133"/>
            <a:ext cx="10060790" cy="55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12038"/>
      </p:ext>
    </p:extLst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Nth Chance: Not Recently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Instead of one bit per page, keep an integer</a:t>
            </a:r>
          </a:p>
          <a:p>
            <a:pPr lvl="1"/>
            <a:r>
              <a:rPr lang="en-US" dirty="0" err="1"/>
              <a:t>notInUseSince</a:t>
            </a:r>
            <a:r>
              <a:rPr lang="en-US" dirty="0"/>
              <a:t>: number of sweeps since last use</a:t>
            </a:r>
          </a:p>
          <a:p>
            <a:r>
              <a:rPr lang="en-US" dirty="0"/>
              <a:t>Periodically sweep through all page frames</a:t>
            </a:r>
          </a:p>
          <a:p>
            <a:pPr>
              <a:buNone/>
            </a:pPr>
            <a:r>
              <a:rPr lang="en-US" dirty="0"/>
              <a:t>if (page is used)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notInUseSince</a:t>
            </a:r>
            <a:r>
              <a:rPr lang="en-US" dirty="0"/>
              <a:t> = 0;</a:t>
            </a:r>
          </a:p>
          <a:p>
            <a:pPr>
              <a:buNone/>
            </a:pPr>
            <a:r>
              <a:rPr lang="en-US" dirty="0"/>
              <a:t>} else if (</a:t>
            </a:r>
            <a:r>
              <a:rPr lang="en-US" dirty="0" err="1"/>
              <a:t>notInUseSince</a:t>
            </a:r>
            <a:r>
              <a:rPr lang="en-US" dirty="0"/>
              <a:t> &lt; N)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notInUseSince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/>
              <a:t>} else {</a:t>
            </a:r>
          </a:p>
          <a:p>
            <a:pPr>
              <a:buNone/>
            </a:pPr>
            <a:r>
              <a:rPr lang="en-US" dirty="0"/>
              <a:t>     reclaim page;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901121"/>
      </p:ext>
    </p:extLst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and Nth Chance can run synchronously</a:t>
            </a:r>
          </a:p>
          <a:p>
            <a:pPr lvl="1"/>
            <a:r>
              <a:rPr lang="en-US" dirty="0"/>
              <a:t>In page fault handler, run algorithm to find next page to evict</a:t>
            </a:r>
          </a:p>
          <a:p>
            <a:pPr lvl="1"/>
            <a:r>
              <a:rPr lang="en-US" dirty="0"/>
              <a:t>Might require writing changes back to disk first</a:t>
            </a:r>
          </a:p>
          <a:p>
            <a:r>
              <a:rPr lang="en-US" dirty="0"/>
              <a:t>Or asynchronously</a:t>
            </a:r>
          </a:p>
          <a:p>
            <a:pPr lvl="1"/>
            <a:r>
              <a:rPr lang="en-US" dirty="0"/>
              <a:t>Create a thread to maintain a pool of recently unused, clean pages</a:t>
            </a:r>
          </a:p>
          <a:p>
            <a:pPr lvl="1"/>
            <a:r>
              <a:rPr lang="en-US" dirty="0"/>
              <a:t>Find recently unused dirty pages, write </a:t>
            </a:r>
            <a:r>
              <a:rPr lang="en-US" dirty="0" err="1"/>
              <a:t>mods</a:t>
            </a:r>
            <a:r>
              <a:rPr lang="en-US" dirty="0"/>
              <a:t> back to disk</a:t>
            </a:r>
          </a:p>
          <a:p>
            <a:pPr lvl="1"/>
            <a:r>
              <a:rPr lang="en-US" dirty="0"/>
              <a:t>Find recently unused clean pages, mark as invalid and move to pool</a:t>
            </a:r>
          </a:p>
          <a:p>
            <a:pPr lvl="1"/>
            <a:r>
              <a:rPr lang="en-US" dirty="0"/>
              <a:t>On page fault, check if requested page is in pool!</a:t>
            </a:r>
          </a:p>
          <a:p>
            <a:pPr lvl="1"/>
            <a:r>
              <a:rPr lang="en-US" dirty="0"/>
              <a:t>If not, evict that page</a:t>
            </a:r>
          </a:p>
        </p:txBody>
      </p:sp>
    </p:spTree>
    <p:extLst>
      <p:ext uri="{BB962C8B-B14F-4D97-AF65-F5344CB8AC3E}">
        <p14:creationId xmlns:p14="http://schemas.microsoft.com/office/powerpoint/2010/main" val="1842377592"/>
      </p:ext>
    </p:extLst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is optimal</a:t>
            </a:r>
          </a:p>
          <a:p>
            <a:pPr lvl="1"/>
            <a:r>
              <a:rPr lang="en-US" dirty="0"/>
              <a:t>replace the page or cache entry that will be used farthest into the future</a:t>
            </a:r>
          </a:p>
          <a:p>
            <a:r>
              <a:rPr lang="en-US" dirty="0"/>
              <a:t>LRU is an approximation of MIN</a:t>
            </a:r>
          </a:p>
          <a:p>
            <a:pPr lvl="1"/>
            <a:r>
              <a:rPr lang="en-US" dirty="0"/>
              <a:t>For programs that exhibit spatial and temporal locality</a:t>
            </a:r>
          </a:p>
          <a:p>
            <a:r>
              <a:rPr lang="en-US" dirty="0"/>
              <a:t>Clock/Nth Chance is an approximation of LRU</a:t>
            </a:r>
          </a:p>
          <a:p>
            <a:pPr lvl="1"/>
            <a:r>
              <a:rPr lang="en-US" dirty="0"/>
              <a:t>Bin pages into sets of “not recently used”</a:t>
            </a:r>
          </a:p>
        </p:txBody>
      </p:sp>
    </p:spTree>
    <p:extLst>
      <p:ext uri="{BB962C8B-B14F-4D97-AF65-F5344CB8AC3E}">
        <p14:creationId xmlns:p14="http://schemas.microsoft.com/office/powerpoint/2010/main" val="1473541317"/>
      </p:ext>
    </p:extLst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54962" cy="4525963"/>
          </a:xfrm>
        </p:spPr>
        <p:txBody>
          <a:bodyPr>
            <a:normAutofit/>
          </a:bodyPr>
          <a:lstStyle/>
          <a:p>
            <a:r>
              <a:rPr lang="en-US" dirty="0"/>
              <a:t>Working Set: set of memory locations that need to be cached for reasonable cache hit rate</a:t>
            </a:r>
          </a:p>
          <a:p>
            <a:r>
              <a:rPr lang="en-US" dirty="0"/>
              <a:t>Thrashing: when system has too small a cache</a:t>
            </a:r>
          </a:p>
        </p:txBody>
      </p:sp>
    </p:spTree>
    <p:extLst>
      <p:ext uri="{BB962C8B-B14F-4D97-AF65-F5344CB8AC3E}">
        <p14:creationId xmlns:p14="http://schemas.microsoft.com/office/powerpoint/2010/main" val="135242268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Leads to the fewest number of misses overall</a:t>
            </a:r>
          </a:p>
          <a:p>
            <a:pPr lvl="1"/>
            <a:r>
              <a:rPr lang="en-US" altLang="ko-KR" dirty="0"/>
              <a:t>Replaces the page that will be accessed </a:t>
            </a:r>
            <a:r>
              <a:rPr lang="en-US" altLang="ko-KR" i="1" dirty="0"/>
              <a:t>furthest in the future</a:t>
            </a:r>
            <a:r>
              <a:rPr lang="en-US" altLang="ko-KR" dirty="0"/>
              <a:t>…</a:t>
            </a:r>
            <a:endParaRPr lang="en-US" altLang="ko-KR" i="1" dirty="0"/>
          </a:p>
          <a:p>
            <a:pPr lvl="1">
              <a:buClr>
                <a:schemeClr val="bg1"/>
              </a:buClr>
            </a:pPr>
            <a:r>
              <a:rPr lang="en-US" altLang="ko-KR" dirty="0"/>
              <a:t>… which would result in the fewest-possible cache misses.</a:t>
            </a:r>
          </a:p>
          <a:p>
            <a:r>
              <a:rPr lang="en-US" altLang="ko-KR" dirty="0"/>
              <a:t>Since we cannot predict the future…</a:t>
            </a:r>
          </a:p>
          <a:p>
            <a:pPr lvl="1">
              <a:buClr>
                <a:schemeClr val="bg1"/>
              </a:buClr>
            </a:pPr>
            <a:r>
              <a:rPr lang="en-US" altLang="ko-KR" dirty="0"/>
              <a:t>… it serves only as a comparison point, to know how close we are to perfection.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2F7C3D-4B3A-EA42-ABEB-A3613F1416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Working Set</a:t>
            </a:r>
          </a:p>
        </p:txBody>
      </p:sp>
      <p:pic>
        <p:nvPicPr>
          <p:cNvPr id="4" name="Content Placeholder 3" descr="ch9-03_workingse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17783" r="-17783"/>
              <a:stretch>
                <a:fillRect/>
              </a:stretch>
            </p:blipFill>
          </mc:Choice>
          <mc:Fallback>
            <p:blipFill>
              <a:blip r:embed="rId4"/>
              <a:srcRect l="-17783" r="-17783"/>
              <a:stretch>
                <a:fillRect/>
              </a:stretch>
            </p:blipFill>
          </mc:Fallback>
        </mc:AlternateContent>
        <p:spPr>
          <a:xfrm>
            <a:off x="-531804" y="1056286"/>
            <a:ext cx="9923382" cy="5457478"/>
          </a:xfrm>
        </p:spPr>
      </p:pic>
    </p:spTree>
    <p:extLst>
      <p:ext uri="{BB962C8B-B14F-4D97-AF65-F5344CB8AC3E}">
        <p14:creationId xmlns:p14="http://schemas.microsoft.com/office/powerpoint/2010/main" val="3202860377"/>
      </p:ext>
    </p:extLst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Change Behavior</a:t>
            </a:r>
          </a:p>
        </p:txBody>
      </p:sp>
      <p:pic>
        <p:nvPicPr>
          <p:cNvPr id="4" name="Content Placeholder 3" descr="ch9-04_phasechang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7783" r="-17783"/>
              <a:stretch>
                <a:fillRect/>
              </a:stretch>
            </p:blipFill>
          </mc:Choice>
          <mc:Fallback>
            <p:blipFill>
              <a:blip r:embed="rId3"/>
              <a:srcRect l="-17783" r="-17783"/>
              <a:stretch>
                <a:fillRect/>
              </a:stretch>
            </p:blipFill>
          </mc:Fallback>
        </mc:AlternateContent>
        <p:spPr>
          <a:xfrm>
            <a:off x="-460354" y="1238120"/>
            <a:ext cx="10218680" cy="5619880"/>
          </a:xfrm>
        </p:spPr>
      </p:pic>
    </p:spTree>
    <p:extLst>
      <p:ext uri="{BB962C8B-B14F-4D97-AF65-F5344CB8AC3E}">
        <p14:creationId xmlns:p14="http://schemas.microsoft.com/office/powerpoint/2010/main" val="2581494502"/>
      </p:ext>
    </p:extLst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system performance as we increase the number of processes?</a:t>
            </a:r>
          </a:p>
          <a:p>
            <a:pPr lvl="1"/>
            <a:r>
              <a:rPr lang="en-US" dirty="0"/>
              <a:t>If the sum of the working sets &gt; physical memory?</a:t>
            </a:r>
          </a:p>
        </p:txBody>
      </p:sp>
    </p:spTree>
    <p:extLst>
      <p:ext uri="{BB962C8B-B14F-4D97-AF65-F5344CB8AC3E}">
        <p14:creationId xmlns:p14="http://schemas.microsoft.com/office/powerpoint/2010/main" val="4274335127"/>
      </p:ext>
    </p:extLst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</a:t>
            </a:r>
            <a:r>
              <a:rPr lang="en-US" dirty="0"/>
              <a:t>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behavior of many systems are not well characterized by the working set model</a:t>
            </a:r>
          </a:p>
          <a:p>
            <a:r>
              <a:rPr lang="en-US" dirty="0"/>
              <a:t>An alternative is the </a:t>
            </a:r>
            <a:r>
              <a:rPr lang="en-US" dirty="0" err="1"/>
              <a:t>Zipf</a:t>
            </a:r>
            <a:r>
              <a:rPr lang="en-US" dirty="0"/>
              <a:t> distribution</a:t>
            </a:r>
          </a:p>
          <a:p>
            <a:pPr lvl="1"/>
            <a:r>
              <a:rPr lang="en-US" dirty="0"/>
              <a:t>Popularity ~ 1/k^c, for </a:t>
            </a:r>
            <a:r>
              <a:rPr lang="en-US" dirty="0" err="1"/>
              <a:t>kth</a:t>
            </a:r>
            <a:r>
              <a:rPr lang="en-US" dirty="0"/>
              <a:t> most popular item,        1 &lt; </a:t>
            </a:r>
            <a:r>
              <a:rPr lang="en-US" dirty="0" err="1"/>
              <a:t>c</a:t>
            </a:r>
            <a:r>
              <a:rPr lang="en-US" dirty="0"/>
              <a:t> &lt;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95784"/>
      </p:ext>
    </p:extLst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</a:t>
            </a:r>
            <a:r>
              <a:rPr lang="en-US" dirty="0"/>
              <a:t> Distribution</a:t>
            </a:r>
          </a:p>
        </p:txBody>
      </p:sp>
      <p:pic>
        <p:nvPicPr>
          <p:cNvPr id="4" name="Content Placeholder 3" descr="ch9-06_zipf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17783" r="-17783"/>
              <a:stretch>
                <a:fillRect/>
              </a:stretch>
            </p:blipFill>
          </mc:Choice>
          <mc:Fallback>
            <p:blipFill>
              <a:blip r:embed="rId4"/>
              <a:srcRect l="-17783" r="-17783"/>
              <a:stretch>
                <a:fillRect/>
              </a:stretch>
            </p:blipFill>
          </mc:Fallback>
        </mc:AlternateContent>
        <p:spPr>
          <a:xfrm>
            <a:off x="0" y="1348758"/>
            <a:ext cx="10017506" cy="5509242"/>
          </a:xfrm>
        </p:spPr>
      </p:pic>
    </p:spTree>
    <p:extLst>
      <p:ext uri="{BB962C8B-B14F-4D97-AF65-F5344CB8AC3E}">
        <p14:creationId xmlns:p14="http://schemas.microsoft.com/office/powerpoint/2010/main" val="2283293098"/>
      </p:ext>
    </p:extLst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</a:t>
            </a:r>
          </a:p>
          <a:p>
            <a:r>
              <a:rPr lang="en-US" dirty="0"/>
              <a:t>Movies</a:t>
            </a:r>
          </a:p>
          <a:p>
            <a:r>
              <a:rPr lang="en-US" dirty="0"/>
              <a:t>Library books</a:t>
            </a:r>
          </a:p>
          <a:p>
            <a:r>
              <a:rPr lang="en-US" dirty="0"/>
              <a:t>Words in text</a:t>
            </a:r>
          </a:p>
          <a:p>
            <a:r>
              <a:rPr lang="en-US" dirty="0"/>
              <a:t>Salaries</a:t>
            </a:r>
          </a:p>
          <a:p>
            <a:r>
              <a:rPr lang="en-US" dirty="0"/>
              <a:t>City population</a:t>
            </a:r>
          </a:p>
          <a:p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Common thread: popularity is self-reinforcing</a:t>
            </a:r>
          </a:p>
        </p:txBody>
      </p:sp>
    </p:spTree>
    <p:extLst>
      <p:ext uri="{BB962C8B-B14F-4D97-AF65-F5344CB8AC3E}">
        <p14:creationId xmlns:p14="http://schemas.microsoft.com/office/powerpoint/2010/main" val="65891602"/>
      </p:ext>
    </p:extLst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</a:t>
            </a:r>
            <a:r>
              <a:rPr lang="en-US" dirty="0"/>
              <a:t> and Caching</a:t>
            </a:r>
          </a:p>
        </p:txBody>
      </p:sp>
      <p:pic>
        <p:nvPicPr>
          <p:cNvPr id="5" name="Content Placeholder 4" descr="ch9-07_zipfhi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7783" r="-17783"/>
              <a:stretch>
                <a:fillRect/>
              </a:stretch>
            </p:blipFill>
          </mc:Choice>
          <mc:Fallback>
            <p:blipFill>
              <a:blip r:embed="rId3"/>
              <a:srcRect l="-17783" r="-17783"/>
              <a:stretch>
                <a:fillRect/>
              </a:stretch>
            </p:blipFill>
          </mc:Fallback>
        </mc:AlternateContent>
        <p:spPr>
          <a:xfrm>
            <a:off x="-520408" y="1062554"/>
            <a:ext cx="10537912" cy="5795446"/>
          </a:xfrm>
        </p:spPr>
      </p:pic>
    </p:spTree>
    <p:extLst>
      <p:ext uri="{BB962C8B-B14F-4D97-AF65-F5344CB8AC3E}">
        <p14:creationId xmlns:p14="http://schemas.microsoft.com/office/powerpoint/2010/main" val="4005206241"/>
      </p:ext>
    </p:extLst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Lookup: Fully Associative</a:t>
            </a:r>
          </a:p>
        </p:txBody>
      </p:sp>
      <p:pic>
        <p:nvPicPr>
          <p:cNvPr id="4" name="Content Placeholder 3" descr="fullyassoc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4442" r="-14442"/>
              <a:stretch>
                <a:fillRect/>
              </a:stretch>
            </p:blipFill>
          </mc:Choice>
          <mc:Fallback>
            <p:blipFill>
              <a:blip r:embed="rId3"/>
              <a:srcRect l="-14442" r="-14442"/>
              <a:stretch>
                <a:fillRect/>
              </a:stretch>
            </p:blipFill>
          </mc:Fallback>
        </mc:AlternateContent>
        <p:spPr/>
      </p:pic>
    </p:spTree>
    <p:extLst>
      <p:ext uri="{BB962C8B-B14F-4D97-AF65-F5344CB8AC3E}">
        <p14:creationId xmlns:p14="http://schemas.microsoft.com/office/powerpoint/2010/main" val="1253558508"/>
      </p:ext>
    </p:extLst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Lookup: Direct Mapped</a:t>
            </a:r>
          </a:p>
        </p:txBody>
      </p:sp>
      <p:pic>
        <p:nvPicPr>
          <p:cNvPr id="4" name="Content Placeholder 3" descr="directmapped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4442" r="-14442"/>
              <a:stretch>
                <a:fillRect/>
              </a:stretch>
            </p:blipFill>
          </mc:Choice>
          <mc:Fallback>
            <p:blipFill>
              <a:blip r:embed="rId3"/>
              <a:srcRect l="-14442" r="-14442"/>
              <a:stretch>
                <a:fillRect/>
              </a:stretch>
            </p:blipFill>
          </mc:Fallback>
        </mc:AlternateContent>
        <p:spPr/>
      </p:pic>
    </p:spTree>
    <p:extLst>
      <p:ext uri="{BB962C8B-B14F-4D97-AF65-F5344CB8AC3E}">
        <p14:creationId xmlns:p14="http://schemas.microsoft.com/office/powerpoint/2010/main" val="1271459016"/>
      </p:ext>
    </p:extLst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Lookup: Set Associative</a:t>
            </a:r>
          </a:p>
        </p:txBody>
      </p:sp>
      <p:pic>
        <p:nvPicPr>
          <p:cNvPr id="4" name="Content Placeholder 3" descr="setassoc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2874" b="-12874"/>
              <a:stretch>
                <a:fillRect/>
              </a:stretch>
            </p:blipFill>
          </mc:Choice>
          <mc:Fallback>
            <p:blipFill>
              <a:blip r:embed="rId3"/>
              <a:srcRect t="-12874" b="-12874"/>
              <a:stretch>
                <a:fillRect/>
              </a:stretch>
            </p:blipFill>
          </mc:Fallback>
        </mc:AlternateContent>
        <p:spPr/>
      </p:pic>
    </p:spTree>
    <p:extLst>
      <p:ext uri="{BB962C8B-B14F-4D97-AF65-F5344CB8AC3E}">
        <p14:creationId xmlns:p14="http://schemas.microsoft.com/office/powerpoint/2010/main" val="61306780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 Algorithms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we want the lowest page-fault rate.</a:t>
            </a:r>
          </a:p>
          <a:p>
            <a:r>
              <a:rPr lang="en-US" dirty="0"/>
              <a:t>A page replacement algorithm can be evaluated by </a:t>
            </a:r>
          </a:p>
          <a:p>
            <a:pPr lvl="1"/>
            <a:r>
              <a:rPr lang="en-US" dirty="0"/>
              <a:t>running it on a particular string of memory references (</a:t>
            </a:r>
            <a:r>
              <a:rPr lang="en-US" b="1" dirty="0">
                <a:solidFill>
                  <a:schemeClr val="tx2"/>
                </a:solidFill>
              </a:rPr>
              <a:t>reference string</a:t>
            </a:r>
            <a:r>
              <a:rPr lang="en-US" dirty="0"/>
              <a:t>) and </a:t>
            </a:r>
          </a:p>
          <a:p>
            <a:pPr lvl="1"/>
            <a:r>
              <a:rPr lang="en-US" dirty="0"/>
              <a:t>computing the number of page faults on that string.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cache size &gt;&gt; page size?</a:t>
            </a:r>
          </a:p>
          <a:p>
            <a:pPr lvl="1"/>
            <a:r>
              <a:rPr lang="en-US" dirty="0"/>
              <a:t>Direct mapped or set associative</a:t>
            </a:r>
          </a:p>
          <a:p>
            <a:pPr lvl="1"/>
            <a:r>
              <a:rPr lang="en-US" dirty="0"/>
              <a:t>Multiple pages map to the same cache line</a:t>
            </a:r>
          </a:p>
          <a:p>
            <a:r>
              <a:rPr lang="en-US" dirty="0"/>
              <a:t>OS page assignment matters! </a:t>
            </a:r>
          </a:p>
          <a:p>
            <a:pPr lvl="1"/>
            <a:r>
              <a:rPr lang="en-US" dirty="0"/>
              <a:t>Example: 8MB cache, 4KB pages</a:t>
            </a:r>
          </a:p>
          <a:p>
            <a:pPr lvl="1"/>
            <a:r>
              <a:rPr lang="en-US" dirty="0"/>
              <a:t>1 of every 2K pages lands in same place in cache</a:t>
            </a:r>
          </a:p>
          <a:p>
            <a:r>
              <a:rPr lang="en-US" dirty="0"/>
              <a:t>What should the OS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09547"/>
      </p:ext>
    </p:extLst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Coloring</a:t>
            </a:r>
          </a:p>
        </p:txBody>
      </p:sp>
      <p:pic>
        <p:nvPicPr>
          <p:cNvPr id="4" name="Content Placeholder 3" descr="ch9-11_colo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635" b="-1635"/>
              <a:stretch>
                <a:fillRect/>
              </a:stretch>
            </p:blipFill>
          </mc:Choice>
          <mc:Fallback>
            <p:blipFill>
              <a:blip r:embed="rId3"/>
              <a:srcRect t="-1635" b="-1635"/>
              <a:stretch>
                <a:fillRect/>
              </a:stretch>
            </p:blipFill>
          </mc:Fallback>
        </mc:AlternateContent>
        <p:spPr/>
      </p:pic>
    </p:spTree>
    <p:extLst>
      <p:ext uri="{BB962C8B-B14F-4D97-AF65-F5344CB8AC3E}">
        <p14:creationId xmlns:p14="http://schemas.microsoft.com/office/powerpoint/2010/main" val="234915068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Reference</a:t>
            </a:r>
            <a:r>
              <a:rPr lang="pt-BR" dirty="0"/>
              <a:t>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initial reference string can be created artificially or by tracing a given system and recording the address of each memory reference.</a:t>
            </a:r>
          </a:p>
          <a:p>
            <a:r>
              <a:rPr lang="en-US" dirty="0"/>
              <a:t>Since we are interested only in page faults, the length of the reference string can be reduced if we take into account that</a:t>
            </a:r>
          </a:p>
          <a:p>
            <a:pPr lvl="1"/>
            <a:r>
              <a:rPr lang="en-US" dirty="0"/>
              <a:t>For each reference, only the page number needs to be considered.</a:t>
            </a:r>
          </a:p>
          <a:p>
            <a:pPr lvl="1"/>
            <a:r>
              <a:rPr lang="en-US" dirty="0"/>
              <a:t>If there is a reference to page </a:t>
            </a:r>
            <a:r>
              <a:rPr lang="en-US" i="1" dirty="0"/>
              <a:t>p</a:t>
            </a:r>
            <a:r>
              <a:rPr lang="en-US" dirty="0"/>
              <a:t>, any immediately following references to </a:t>
            </a:r>
            <a:r>
              <a:rPr lang="en-US" i="1" dirty="0"/>
              <a:t>p </a:t>
            </a:r>
            <a:r>
              <a:rPr lang="en-US" dirty="0"/>
              <a:t>can be dropped, since they will never cause a page fault.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Example</a:t>
            </a:r>
            <a:r>
              <a:rPr lang="pt-BR" dirty="0"/>
              <a:t>: </a:t>
            </a:r>
            <a:r>
              <a:rPr lang="pt-BR" dirty="0" err="1"/>
              <a:t>Creating</a:t>
            </a:r>
            <a:r>
              <a:rPr lang="pt-BR" dirty="0"/>
              <a:t> a </a:t>
            </a:r>
            <a:r>
              <a:rPr lang="pt-BR" dirty="0" err="1"/>
              <a:t>Reference</a:t>
            </a:r>
            <a:r>
              <a:rPr lang="pt-BR" dirty="0"/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Assume </a:t>
            </a:r>
          </a:p>
          <a:p>
            <a:pPr lvl="1"/>
            <a:r>
              <a:rPr lang="pt-BR" dirty="0"/>
              <a:t>A 12-bit paged virtual memory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eight</a:t>
            </a:r>
            <a:r>
              <a:rPr lang="pt-BR" dirty="0"/>
              <a:t> 512B-pages.</a:t>
            </a:r>
          </a:p>
          <a:p>
            <a:pPr lvl="1"/>
            <a:r>
              <a:rPr lang="pt-BR" dirty="0"/>
              <a:t>A process trace which produced the following reference string:</a:t>
            </a:r>
          </a:p>
          <a:p>
            <a:pPr lvl="2"/>
            <a:r>
              <a:rPr lang="pt-BR" dirty="0"/>
              <a:t>1000, 4032, 1001, 6012, 1002, 1003, 1004, 1001, 5010, 1002, 1003, 1004, 1001, 6010, 1002, 1003, 1004, 1001, 6007, 1002, 1005, 5010</a:t>
            </a:r>
          </a:p>
          <a:p>
            <a:r>
              <a:rPr lang="pt-BR" spc="-50" dirty="0"/>
              <a:t>To analyze the page faults, the string can be reduced to</a:t>
            </a:r>
          </a:p>
          <a:p>
            <a:pPr lvl="1"/>
            <a:r>
              <a:rPr lang="pt-BR" dirty="0"/>
              <a:t>1, 4, 1, 6, 1, 1, 1, 1, 5, 1, 1, 1, 1, 6, 1, 1, 1, 1, 6, 1, 1, 5</a:t>
            </a:r>
          </a:p>
          <a:p>
            <a:r>
              <a:rPr lang="pt-BR" dirty="0" err="1"/>
              <a:t>And</a:t>
            </a:r>
            <a:r>
              <a:rPr lang="pt-BR" dirty="0"/>
              <a:t>, </a:t>
            </a:r>
            <a:r>
              <a:rPr lang="pt-BR" dirty="0" err="1"/>
              <a:t>then</a:t>
            </a:r>
            <a:r>
              <a:rPr lang="pt-BR" dirty="0"/>
              <a:t>, </a:t>
            </a:r>
            <a:r>
              <a:rPr lang="pt-BR" dirty="0" err="1"/>
              <a:t>further</a:t>
            </a:r>
            <a:r>
              <a:rPr lang="pt-BR" dirty="0"/>
              <a:t> </a:t>
            </a:r>
            <a:r>
              <a:rPr lang="pt-BR" dirty="0" err="1"/>
              <a:t>reduced</a:t>
            </a:r>
            <a:r>
              <a:rPr lang="pt-BR" dirty="0"/>
              <a:t> to</a:t>
            </a:r>
          </a:p>
          <a:p>
            <a:pPr lvl="1"/>
            <a:r>
              <a:rPr lang="pt-BR" dirty="0"/>
              <a:t>1, 4, 1, 6, 1, 5, 1, 6, 1, 6, 1, 5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628779"/>
            <a:ext cx="8642349" cy="1292551"/>
          </a:xfrm>
        </p:spPr>
        <p:txBody>
          <a:bodyPr>
            <a:normAutofit/>
          </a:bodyPr>
          <a:lstStyle/>
          <a:p>
            <a:pPr marL="265113" lvl="1" indent="-265113">
              <a:buFont typeface="Lucida Grande"/>
              <a:buChar char="‣"/>
            </a:pPr>
            <a:r>
              <a:rPr lang="en-US" dirty="0"/>
              <a:t>Assume</a:t>
            </a:r>
          </a:p>
          <a:p>
            <a:pPr marL="533401" lvl="2" indent="-265113">
              <a:buFont typeface="Lucida Grande"/>
              <a:buChar char="‣"/>
            </a:pPr>
            <a:r>
              <a:rPr lang="en-US" dirty="0"/>
              <a:t>A first-in first-out replacement policy</a:t>
            </a:r>
          </a:p>
          <a:p>
            <a:pPr marL="533401" lvl="2" indent="-265113">
              <a:buFont typeface="Lucida Grande"/>
              <a:buChar char="‣"/>
            </a:pPr>
            <a:r>
              <a:rPr lang="en-US" dirty="0"/>
              <a:t>Reference string: </a:t>
            </a:r>
            <a:r>
              <a:rPr lang="pt-BR" dirty="0"/>
              <a:t>1, 4, 1, 6, 1, 5, 1, 6, 1, 6, 1, 5</a:t>
            </a:r>
          </a:p>
        </p:txBody>
      </p:sp>
      <p:graphicFrame>
        <p:nvGraphicFramePr>
          <p:cNvPr id="6" name="Gráfico 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31800" y="4329113"/>
          <a:ext cx="8280400" cy="216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Page Faults </a:t>
            </a:r>
            <a:r>
              <a:rPr lang="en-US" dirty="0" err="1"/>
              <a:t>vs</a:t>
            </a:r>
            <a:r>
              <a:rPr lang="en-US" dirty="0"/>
              <a:t> Number of Frames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61666" y="3212148"/>
          <a:ext cx="4016233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For number</a:t>
                      </a:r>
                      <a:r>
                        <a:rPr lang="en-US" sz="2000" baseline="0" dirty="0"/>
                        <a:t> of frames = 2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61666" y="3212148"/>
          <a:ext cx="4618978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For number</a:t>
                      </a:r>
                      <a:r>
                        <a:rPr lang="en-US" sz="2000" baseline="0" dirty="0"/>
                        <a:t> of frames = 2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61666" y="3212148"/>
          <a:ext cx="5221723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For number</a:t>
                      </a:r>
                      <a:r>
                        <a:rPr lang="en-US" sz="2000" baseline="0" dirty="0"/>
                        <a:t> of frames = 2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961666" y="3212148"/>
          <a:ext cx="5824468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For number</a:t>
                      </a:r>
                      <a:r>
                        <a:rPr lang="en-US" sz="2000" baseline="0" dirty="0"/>
                        <a:t> of frames = 2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961666" y="3212148"/>
          <a:ext cx="6427213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For number</a:t>
                      </a:r>
                      <a:r>
                        <a:rPr lang="en-US" sz="2000" baseline="0" dirty="0"/>
                        <a:t> of frames = 2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961666" y="3212148"/>
          <a:ext cx="7632703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For number</a:t>
                      </a:r>
                      <a:r>
                        <a:rPr lang="en-US" sz="2000" baseline="0" dirty="0"/>
                        <a:t> of frames = 2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961666" y="3212148"/>
          <a:ext cx="7632703" cy="3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For number</a:t>
                      </a:r>
                      <a:r>
                        <a:rPr lang="en-US" sz="2000" baseline="0" dirty="0"/>
                        <a:t> of frames = 2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category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200" dirty="0" err="1"/>
              <a:t>Classical</a:t>
            </a:r>
            <a:r>
              <a:rPr lang="pt-BR" spc="-200" dirty="0"/>
              <a:t> Page </a:t>
            </a:r>
            <a:r>
              <a:rPr lang="pt-BR" spc="-200" dirty="0" err="1"/>
              <a:t>Replacement</a:t>
            </a:r>
            <a:r>
              <a:rPr lang="pt-BR" spc="-200" dirty="0"/>
              <a:t> </a:t>
            </a:r>
            <a:r>
              <a:rPr lang="pt-BR" spc="-200" dirty="0" err="1"/>
              <a:t>Algorithms</a:t>
            </a:r>
            <a:endParaRPr lang="pt-BR" spc="-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/>
              <a:t>First-In First-Out</a:t>
            </a:r>
          </a:p>
          <a:p>
            <a:r>
              <a:rPr lang="pt-BR"/>
              <a:t>Optimal</a:t>
            </a:r>
          </a:p>
          <a:p>
            <a:r>
              <a:rPr lang="pt-BR"/>
              <a:t>Least-Recently-Used</a:t>
            </a:r>
          </a:p>
          <a:p>
            <a:r>
              <a:rPr lang="pt-BR"/>
              <a:t>Least-Recently-Used Approximation</a:t>
            </a:r>
          </a:p>
          <a:p>
            <a:r>
              <a:rPr lang="pt-BR"/>
              <a:t>Counting-Based</a:t>
            </a:r>
          </a:p>
          <a:p>
            <a:endParaRPr lang="pt-BR"/>
          </a:p>
          <a:p>
            <a:r>
              <a:rPr lang="pt-BR"/>
              <a:t>To illustrate the algorithms we will use a memory with 3 frames and the reference string</a:t>
            </a:r>
          </a:p>
          <a:p>
            <a:pPr lvl="1"/>
            <a:r>
              <a:rPr lang="pt-BR"/>
              <a:t>7, 0, 1, 2, 0, 3, 0, 4, 2, 3, 0, 3, 2, 1, 2, 0, 1, 7, 0, 1</a:t>
            </a:r>
          </a:p>
          <a:p>
            <a:endParaRPr lang="pt-BR"/>
          </a:p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50825" y="2168525"/>
            <a:ext cx="360000" cy="1620000"/>
            <a:chOff x="3124192" y="4424368"/>
            <a:chExt cx="360000" cy="1620000"/>
          </a:xfrm>
        </p:grpSpPr>
        <p:sp>
          <p:nvSpPr>
            <p:cNvPr id="276" name="Rectangle 275"/>
            <p:cNvSpPr/>
            <p:nvPr/>
          </p:nvSpPr>
          <p:spPr>
            <a:xfrm>
              <a:off x="3124192" y="442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124192" y="496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124192" y="550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50825" y="2168525"/>
            <a:ext cx="360000" cy="1620000"/>
            <a:chOff x="250825" y="2156884"/>
            <a:chExt cx="360000" cy="1620000"/>
          </a:xfrm>
        </p:grpSpPr>
        <p:sp>
          <p:nvSpPr>
            <p:cNvPr id="272" name="Rectangle 271"/>
            <p:cNvSpPr/>
            <p:nvPr/>
          </p:nvSpPr>
          <p:spPr>
            <a:xfrm>
              <a:off x="25082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5082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25082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0825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250825" y="2156884"/>
            <a:ext cx="360000" cy="1620000"/>
            <a:chOff x="250825" y="2156884"/>
            <a:chExt cx="360000" cy="1620000"/>
          </a:xfrm>
        </p:grpSpPr>
        <p:sp>
          <p:nvSpPr>
            <p:cNvPr id="26" name="Rectangle 25"/>
            <p:cNvSpPr/>
            <p:nvPr/>
          </p:nvSpPr>
          <p:spPr>
            <a:xfrm>
              <a:off x="25082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082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082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686738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51" name="Group 250"/>
          <p:cNvGrpSpPr/>
          <p:nvPr/>
        </p:nvGrpSpPr>
        <p:grpSpPr>
          <a:xfrm>
            <a:off x="686738" y="2156884"/>
            <a:ext cx="360000" cy="1620000"/>
            <a:chOff x="686738" y="2156884"/>
            <a:chExt cx="360000" cy="1620000"/>
          </a:xfrm>
        </p:grpSpPr>
        <p:sp>
          <p:nvSpPr>
            <p:cNvPr id="94" name="Rectangle 93"/>
            <p:cNvSpPr/>
            <p:nvPr/>
          </p:nvSpPr>
          <p:spPr>
            <a:xfrm>
              <a:off x="686738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6738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6738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1122651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1122651" y="2156884"/>
            <a:ext cx="360000" cy="1620000"/>
            <a:chOff x="1122651" y="2156884"/>
            <a:chExt cx="360000" cy="1620000"/>
          </a:xfrm>
        </p:grpSpPr>
        <p:sp>
          <p:nvSpPr>
            <p:cNvPr id="99" name="Rectangle 98"/>
            <p:cNvSpPr/>
            <p:nvPr/>
          </p:nvSpPr>
          <p:spPr>
            <a:xfrm>
              <a:off x="1122651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2651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2651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558564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1558564" y="2156884"/>
            <a:ext cx="360000" cy="1620000"/>
            <a:chOff x="1558564" y="2156884"/>
            <a:chExt cx="360000" cy="1620000"/>
          </a:xfrm>
        </p:grpSpPr>
        <p:sp>
          <p:nvSpPr>
            <p:cNvPr id="104" name="Rectangle 103"/>
            <p:cNvSpPr/>
            <p:nvPr/>
          </p:nvSpPr>
          <p:spPr>
            <a:xfrm>
              <a:off x="1558564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58564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58564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994477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54" name="Group 253"/>
          <p:cNvGrpSpPr/>
          <p:nvPr/>
        </p:nvGrpSpPr>
        <p:grpSpPr>
          <a:xfrm>
            <a:off x="1994477" y="2156884"/>
            <a:ext cx="360000" cy="1620000"/>
            <a:chOff x="1994477" y="2156884"/>
            <a:chExt cx="360000" cy="1620000"/>
          </a:xfrm>
        </p:grpSpPr>
        <p:sp>
          <p:nvSpPr>
            <p:cNvPr id="109" name="Rectangle 108"/>
            <p:cNvSpPr/>
            <p:nvPr/>
          </p:nvSpPr>
          <p:spPr>
            <a:xfrm>
              <a:off x="1994477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994477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94477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430390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55" name="Group 254"/>
          <p:cNvGrpSpPr/>
          <p:nvPr/>
        </p:nvGrpSpPr>
        <p:grpSpPr>
          <a:xfrm>
            <a:off x="2430390" y="2156884"/>
            <a:ext cx="360000" cy="1620000"/>
            <a:chOff x="2430390" y="2156884"/>
            <a:chExt cx="360000" cy="1620000"/>
          </a:xfrm>
        </p:grpSpPr>
        <p:sp>
          <p:nvSpPr>
            <p:cNvPr id="114" name="Rectangle 113"/>
            <p:cNvSpPr/>
            <p:nvPr/>
          </p:nvSpPr>
          <p:spPr>
            <a:xfrm>
              <a:off x="2430390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30390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30390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866303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56" name="Group 255"/>
          <p:cNvGrpSpPr/>
          <p:nvPr/>
        </p:nvGrpSpPr>
        <p:grpSpPr>
          <a:xfrm>
            <a:off x="2866303" y="2156884"/>
            <a:ext cx="360000" cy="1620000"/>
            <a:chOff x="2866303" y="2156884"/>
            <a:chExt cx="360000" cy="1620000"/>
          </a:xfrm>
        </p:grpSpPr>
        <p:sp>
          <p:nvSpPr>
            <p:cNvPr id="119" name="Rectangle 118"/>
            <p:cNvSpPr/>
            <p:nvPr/>
          </p:nvSpPr>
          <p:spPr>
            <a:xfrm>
              <a:off x="2866303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866303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866303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3302216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57" name="Group 256"/>
          <p:cNvGrpSpPr/>
          <p:nvPr/>
        </p:nvGrpSpPr>
        <p:grpSpPr>
          <a:xfrm>
            <a:off x="3302216" y="2156884"/>
            <a:ext cx="360000" cy="1620000"/>
            <a:chOff x="3302216" y="2156884"/>
            <a:chExt cx="360000" cy="1620000"/>
          </a:xfrm>
        </p:grpSpPr>
        <p:sp>
          <p:nvSpPr>
            <p:cNvPr id="124" name="Rectangle 123"/>
            <p:cNvSpPr/>
            <p:nvPr/>
          </p:nvSpPr>
          <p:spPr>
            <a:xfrm>
              <a:off x="3302216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302216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02216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3738129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58" name="Group 257"/>
          <p:cNvGrpSpPr/>
          <p:nvPr/>
        </p:nvGrpSpPr>
        <p:grpSpPr>
          <a:xfrm>
            <a:off x="3738129" y="2156884"/>
            <a:ext cx="360000" cy="1620000"/>
            <a:chOff x="3738129" y="2156884"/>
            <a:chExt cx="360000" cy="1620000"/>
          </a:xfrm>
        </p:grpSpPr>
        <p:sp>
          <p:nvSpPr>
            <p:cNvPr id="129" name="Rectangle 128"/>
            <p:cNvSpPr/>
            <p:nvPr/>
          </p:nvSpPr>
          <p:spPr>
            <a:xfrm>
              <a:off x="3738129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738129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38129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4174042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59" name="Group 258"/>
          <p:cNvGrpSpPr/>
          <p:nvPr/>
        </p:nvGrpSpPr>
        <p:grpSpPr>
          <a:xfrm>
            <a:off x="4174042" y="2156884"/>
            <a:ext cx="360000" cy="1620000"/>
            <a:chOff x="4174042" y="2156884"/>
            <a:chExt cx="360000" cy="1620000"/>
          </a:xfrm>
        </p:grpSpPr>
        <p:sp>
          <p:nvSpPr>
            <p:cNvPr id="134" name="Rectangle 133"/>
            <p:cNvSpPr/>
            <p:nvPr/>
          </p:nvSpPr>
          <p:spPr>
            <a:xfrm>
              <a:off x="4174042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174042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174042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609955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4609955" y="2156884"/>
            <a:ext cx="360000" cy="1620000"/>
            <a:chOff x="4609955" y="2156884"/>
            <a:chExt cx="360000" cy="1620000"/>
          </a:xfrm>
        </p:grpSpPr>
        <p:sp>
          <p:nvSpPr>
            <p:cNvPr id="139" name="Rectangle 138"/>
            <p:cNvSpPr/>
            <p:nvPr/>
          </p:nvSpPr>
          <p:spPr>
            <a:xfrm>
              <a:off x="460995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60995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0995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5045868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61" name="Group 260"/>
          <p:cNvGrpSpPr/>
          <p:nvPr/>
        </p:nvGrpSpPr>
        <p:grpSpPr>
          <a:xfrm>
            <a:off x="5045868" y="2156884"/>
            <a:ext cx="360000" cy="1620000"/>
            <a:chOff x="5045868" y="2156884"/>
            <a:chExt cx="360000" cy="1620000"/>
          </a:xfrm>
        </p:grpSpPr>
        <p:sp>
          <p:nvSpPr>
            <p:cNvPr id="144" name="Rectangle 143"/>
            <p:cNvSpPr/>
            <p:nvPr/>
          </p:nvSpPr>
          <p:spPr>
            <a:xfrm>
              <a:off x="5045868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045868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045868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5481781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5481781" y="2156884"/>
            <a:ext cx="360000" cy="1620000"/>
            <a:chOff x="5481781" y="2156884"/>
            <a:chExt cx="360000" cy="1620000"/>
          </a:xfrm>
        </p:grpSpPr>
        <p:sp>
          <p:nvSpPr>
            <p:cNvPr id="149" name="Rectangle 148"/>
            <p:cNvSpPr/>
            <p:nvPr/>
          </p:nvSpPr>
          <p:spPr>
            <a:xfrm>
              <a:off x="5481781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481781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1781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5917694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5917694" y="2156884"/>
            <a:ext cx="360000" cy="1620000"/>
            <a:chOff x="5917694" y="2156884"/>
            <a:chExt cx="360000" cy="1620000"/>
          </a:xfrm>
        </p:grpSpPr>
        <p:sp>
          <p:nvSpPr>
            <p:cNvPr id="154" name="Rectangle 153"/>
            <p:cNvSpPr/>
            <p:nvPr/>
          </p:nvSpPr>
          <p:spPr>
            <a:xfrm>
              <a:off x="5917694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917694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917694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6353607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64" name="Group 263"/>
          <p:cNvGrpSpPr/>
          <p:nvPr/>
        </p:nvGrpSpPr>
        <p:grpSpPr>
          <a:xfrm>
            <a:off x="6353607" y="2156884"/>
            <a:ext cx="360000" cy="1620000"/>
            <a:chOff x="6353607" y="2156884"/>
            <a:chExt cx="360000" cy="1620000"/>
          </a:xfrm>
        </p:grpSpPr>
        <p:sp>
          <p:nvSpPr>
            <p:cNvPr id="159" name="Rectangle 158"/>
            <p:cNvSpPr/>
            <p:nvPr/>
          </p:nvSpPr>
          <p:spPr>
            <a:xfrm>
              <a:off x="6353607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353607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353607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6789520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6789520" y="2156884"/>
            <a:ext cx="360000" cy="1620000"/>
            <a:chOff x="6789520" y="2156884"/>
            <a:chExt cx="360000" cy="1620000"/>
          </a:xfrm>
        </p:grpSpPr>
        <p:sp>
          <p:nvSpPr>
            <p:cNvPr id="164" name="Rectangle 163"/>
            <p:cNvSpPr/>
            <p:nvPr/>
          </p:nvSpPr>
          <p:spPr>
            <a:xfrm>
              <a:off x="6789520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89520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789520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7225433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66" name="Group 265"/>
          <p:cNvGrpSpPr/>
          <p:nvPr/>
        </p:nvGrpSpPr>
        <p:grpSpPr>
          <a:xfrm>
            <a:off x="7225433" y="2156884"/>
            <a:ext cx="360000" cy="1620000"/>
            <a:chOff x="7225433" y="2156884"/>
            <a:chExt cx="360000" cy="1620000"/>
          </a:xfrm>
        </p:grpSpPr>
        <p:sp>
          <p:nvSpPr>
            <p:cNvPr id="169" name="Rectangle 168"/>
            <p:cNvSpPr/>
            <p:nvPr/>
          </p:nvSpPr>
          <p:spPr>
            <a:xfrm>
              <a:off x="7225433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225433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25433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7661346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267" name="Group 266"/>
          <p:cNvGrpSpPr/>
          <p:nvPr/>
        </p:nvGrpSpPr>
        <p:grpSpPr>
          <a:xfrm>
            <a:off x="7661346" y="2156884"/>
            <a:ext cx="360000" cy="1620000"/>
            <a:chOff x="7661346" y="2156884"/>
            <a:chExt cx="360000" cy="1620000"/>
          </a:xfrm>
        </p:grpSpPr>
        <p:sp>
          <p:nvSpPr>
            <p:cNvPr id="174" name="Rectangle 173"/>
            <p:cNvSpPr/>
            <p:nvPr/>
          </p:nvSpPr>
          <p:spPr>
            <a:xfrm>
              <a:off x="7661346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661346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661346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8097259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68" name="Group 267"/>
          <p:cNvGrpSpPr/>
          <p:nvPr/>
        </p:nvGrpSpPr>
        <p:grpSpPr>
          <a:xfrm>
            <a:off x="8097259" y="2156884"/>
            <a:ext cx="360000" cy="1620000"/>
            <a:chOff x="8097259" y="2156884"/>
            <a:chExt cx="360000" cy="1620000"/>
          </a:xfrm>
        </p:grpSpPr>
        <p:sp>
          <p:nvSpPr>
            <p:cNvPr id="179" name="Rectangle 178"/>
            <p:cNvSpPr/>
            <p:nvPr/>
          </p:nvSpPr>
          <p:spPr>
            <a:xfrm>
              <a:off x="8097259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097259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097259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8533175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69" name="Group 268"/>
          <p:cNvGrpSpPr/>
          <p:nvPr/>
        </p:nvGrpSpPr>
        <p:grpSpPr>
          <a:xfrm>
            <a:off x="8533175" y="2156884"/>
            <a:ext cx="360000" cy="1620000"/>
            <a:chOff x="8533175" y="2156884"/>
            <a:chExt cx="360000" cy="1620000"/>
          </a:xfrm>
        </p:grpSpPr>
        <p:sp>
          <p:nvSpPr>
            <p:cNvPr id="184" name="Rectangle 183"/>
            <p:cNvSpPr/>
            <p:nvPr/>
          </p:nvSpPr>
          <p:spPr>
            <a:xfrm>
              <a:off x="853317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53317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53317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138281" y="3782964"/>
            <a:ext cx="1721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+mn-lt"/>
              </a:rPr>
              <a:t>page</a:t>
            </a:r>
            <a:r>
              <a:rPr lang="pt-BR" sz="2400" dirty="0">
                <a:latin typeface="+mn-lt"/>
              </a:rPr>
              <a:t> frames</a:t>
            </a:r>
          </a:p>
        </p:txBody>
      </p:sp>
    </p:spTree>
    <p:extLst>
      <p:ext uri="{BB962C8B-B14F-4D97-AF65-F5344CB8AC3E}">
        <p14:creationId xmlns:p14="http://schemas.microsoft.com/office/powerpoint/2010/main" val="6355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250825" y="2168525"/>
            <a:ext cx="360000" cy="1620000"/>
            <a:chOff x="3124192" y="4424368"/>
            <a:chExt cx="360000" cy="1620000"/>
          </a:xfrm>
        </p:grpSpPr>
        <p:sp>
          <p:nvSpPr>
            <p:cNvPr id="142" name="Rectangle 141"/>
            <p:cNvSpPr/>
            <p:nvPr/>
          </p:nvSpPr>
          <p:spPr>
            <a:xfrm>
              <a:off x="3124192" y="442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124192" y="496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124192" y="550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FIFO </a:t>
            </a:r>
            <a:r>
              <a:rPr lang="pt-BR" dirty="0" err="1"/>
              <a:t>Replacement</a:t>
            </a:r>
            <a:endParaRPr lang="pt-BR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0825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4" name="Group 249"/>
          <p:cNvGrpSpPr/>
          <p:nvPr/>
        </p:nvGrpSpPr>
        <p:grpSpPr>
          <a:xfrm>
            <a:off x="250825" y="2156884"/>
            <a:ext cx="360000" cy="1620000"/>
            <a:chOff x="250825" y="2156884"/>
            <a:chExt cx="360000" cy="1620000"/>
          </a:xfrm>
        </p:grpSpPr>
        <p:sp>
          <p:nvSpPr>
            <p:cNvPr id="26" name="Rectangle 25"/>
            <p:cNvSpPr/>
            <p:nvPr/>
          </p:nvSpPr>
          <p:spPr>
            <a:xfrm>
              <a:off x="250825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082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082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686738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" name="Group 250"/>
          <p:cNvGrpSpPr/>
          <p:nvPr/>
        </p:nvGrpSpPr>
        <p:grpSpPr>
          <a:xfrm>
            <a:off x="686738" y="2156884"/>
            <a:ext cx="360000" cy="1620000"/>
            <a:chOff x="686738" y="2156884"/>
            <a:chExt cx="360000" cy="1620000"/>
          </a:xfrm>
        </p:grpSpPr>
        <p:sp>
          <p:nvSpPr>
            <p:cNvPr id="94" name="Rectangle 93"/>
            <p:cNvSpPr/>
            <p:nvPr/>
          </p:nvSpPr>
          <p:spPr>
            <a:xfrm>
              <a:off x="686738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6738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6738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1122651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6" name="Group 251"/>
          <p:cNvGrpSpPr/>
          <p:nvPr/>
        </p:nvGrpSpPr>
        <p:grpSpPr>
          <a:xfrm>
            <a:off x="1122651" y="2156884"/>
            <a:ext cx="360000" cy="1620000"/>
            <a:chOff x="1122651" y="2156884"/>
            <a:chExt cx="360000" cy="1620000"/>
          </a:xfrm>
        </p:grpSpPr>
        <p:sp>
          <p:nvSpPr>
            <p:cNvPr id="99" name="Rectangle 98"/>
            <p:cNvSpPr/>
            <p:nvPr/>
          </p:nvSpPr>
          <p:spPr>
            <a:xfrm>
              <a:off x="1122651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2651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2651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558564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7" name="Group 252"/>
          <p:cNvGrpSpPr/>
          <p:nvPr/>
        </p:nvGrpSpPr>
        <p:grpSpPr>
          <a:xfrm>
            <a:off x="1558564" y="2156884"/>
            <a:ext cx="360000" cy="1620000"/>
            <a:chOff x="1558564" y="2156884"/>
            <a:chExt cx="360000" cy="1620000"/>
          </a:xfrm>
        </p:grpSpPr>
        <p:sp>
          <p:nvSpPr>
            <p:cNvPr id="104" name="Rectangle 103"/>
            <p:cNvSpPr/>
            <p:nvPr/>
          </p:nvSpPr>
          <p:spPr>
            <a:xfrm>
              <a:off x="1558564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58564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58564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994477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8" name="Group 253"/>
          <p:cNvGrpSpPr/>
          <p:nvPr/>
        </p:nvGrpSpPr>
        <p:grpSpPr>
          <a:xfrm>
            <a:off x="1994477" y="2156884"/>
            <a:ext cx="360000" cy="1620000"/>
            <a:chOff x="1994477" y="2156884"/>
            <a:chExt cx="360000" cy="1620000"/>
          </a:xfrm>
        </p:grpSpPr>
        <p:sp>
          <p:nvSpPr>
            <p:cNvPr id="109" name="Rectangle 108"/>
            <p:cNvSpPr/>
            <p:nvPr/>
          </p:nvSpPr>
          <p:spPr>
            <a:xfrm>
              <a:off x="1994477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994477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94477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430390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9" name="Group 254"/>
          <p:cNvGrpSpPr/>
          <p:nvPr/>
        </p:nvGrpSpPr>
        <p:grpSpPr>
          <a:xfrm>
            <a:off x="2430390" y="2156884"/>
            <a:ext cx="360000" cy="1620000"/>
            <a:chOff x="2430390" y="2156884"/>
            <a:chExt cx="360000" cy="1620000"/>
          </a:xfrm>
        </p:grpSpPr>
        <p:sp>
          <p:nvSpPr>
            <p:cNvPr id="114" name="Rectangle 113"/>
            <p:cNvSpPr/>
            <p:nvPr/>
          </p:nvSpPr>
          <p:spPr>
            <a:xfrm>
              <a:off x="2430390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30390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30390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866303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255"/>
          <p:cNvGrpSpPr/>
          <p:nvPr/>
        </p:nvGrpSpPr>
        <p:grpSpPr>
          <a:xfrm>
            <a:off x="2866303" y="2156884"/>
            <a:ext cx="360000" cy="1620000"/>
            <a:chOff x="2866303" y="2156884"/>
            <a:chExt cx="360000" cy="1620000"/>
          </a:xfrm>
        </p:grpSpPr>
        <p:sp>
          <p:nvSpPr>
            <p:cNvPr id="119" name="Rectangle 118"/>
            <p:cNvSpPr/>
            <p:nvPr/>
          </p:nvSpPr>
          <p:spPr>
            <a:xfrm>
              <a:off x="2866303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866303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866303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3302216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11" name="Group 256"/>
          <p:cNvGrpSpPr/>
          <p:nvPr/>
        </p:nvGrpSpPr>
        <p:grpSpPr>
          <a:xfrm>
            <a:off x="3302216" y="2156884"/>
            <a:ext cx="360000" cy="1620000"/>
            <a:chOff x="3302216" y="2156884"/>
            <a:chExt cx="360000" cy="1620000"/>
          </a:xfrm>
        </p:grpSpPr>
        <p:sp>
          <p:nvSpPr>
            <p:cNvPr id="124" name="Rectangle 123"/>
            <p:cNvSpPr/>
            <p:nvPr/>
          </p:nvSpPr>
          <p:spPr>
            <a:xfrm>
              <a:off x="3302216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302216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02216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3738129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2" name="Group 257"/>
          <p:cNvGrpSpPr/>
          <p:nvPr/>
        </p:nvGrpSpPr>
        <p:grpSpPr>
          <a:xfrm>
            <a:off x="3738129" y="2156884"/>
            <a:ext cx="360000" cy="1620000"/>
            <a:chOff x="3738129" y="2156884"/>
            <a:chExt cx="360000" cy="1620000"/>
          </a:xfrm>
        </p:grpSpPr>
        <p:sp>
          <p:nvSpPr>
            <p:cNvPr id="129" name="Rectangle 128"/>
            <p:cNvSpPr/>
            <p:nvPr/>
          </p:nvSpPr>
          <p:spPr>
            <a:xfrm>
              <a:off x="3738129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738129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38129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4174042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13" name="Group 258"/>
          <p:cNvGrpSpPr/>
          <p:nvPr/>
        </p:nvGrpSpPr>
        <p:grpSpPr>
          <a:xfrm>
            <a:off x="4174042" y="2156884"/>
            <a:ext cx="360000" cy="1620000"/>
            <a:chOff x="4174042" y="2156884"/>
            <a:chExt cx="360000" cy="1620000"/>
          </a:xfrm>
        </p:grpSpPr>
        <p:sp>
          <p:nvSpPr>
            <p:cNvPr id="134" name="Rectangle 133"/>
            <p:cNvSpPr/>
            <p:nvPr/>
          </p:nvSpPr>
          <p:spPr>
            <a:xfrm>
              <a:off x="4174042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174042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174042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609955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4" name="Group 259"/>
          <p:cNvGrpSpPr/>
          <p:nvPr/>
        </p:nvGrpSpPr>
        <p:grpSpPr>
          <a:xfrm>
            <a:off x="4609955" y="2156884"/>
            <a:ext cx="360000" cy="1620000"/>
            <a:chOff x="4609955" y="2156884"/>
            <a:chExt cx="360000" cy="1620000"/>
          </a:xfrm>
        </p:grpSpPr>
        <p:sp>
          <p:nvSpPr>
            <p:cNvPr id="139" name="Rectangle 138"/>
            <p:cNvSpPr/>
            <p:nvPr/>
          </p:nvSpPr>
          <p:spPr>
            <a:xfrm>
              <a:off x="4609955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60995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0995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5045868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15" name="Group 260"/>
          <p:cNvGrpSpPr/>
          <p:nvPr/>
        </p:nvGrpSpPr>
        <p:grpSpPr>
          <a:xfrm>
            <a:off x="5045868" y="2156884"/>
            <a:ext cx="360000" cy="1620000"/>
            <a:chOff x="5045868" y="2156884"/>
            <a:chExt cx="360000" cy="1620000"/>
          </a:xfrm>
        </p:grpSpPr>
        <p:sp>
          <p:nvSpPr>
            <p:cNvPr id="144" name="Rectangle 143"/>
            <p:cNvSpPr/>
            <p:nvPr/>
          </p:nvSpPr>
          <p:spPr>
            <a:xfrm>
              <a:off x="5045868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045868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045868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5481781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6" name="Group 261"/>
          <p:cNvGrpSpPr/>
          <p:nvPr/>
        </p:nvGrpSpPr>
        <p:grpSpPr>
          <a:xfrm>
            <a:off x="5481781" y="2156884"/>
            <a:ext cx="360000" cy="1620000"/>
            <a:chOff x="5481781" y="2156884"/>
            <a:chExt cx="360000" cy="1620000"/>
          </a:xfrm>
        </p:grpSpPr>
        <p:sp>
          <p:nvSpPr>
            <p:cNvPr id="149" name="Rectangle 148"/>
            <p:cNvSpPr/>
            <p:nvPr/>
          </p:nvSpPr>
          <p:spPr>
            <a:xfrm>
              <a:off x="5481781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481781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1781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5917694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7" name="Group 262"/>
          <p:cNvGrpSpPr/>
          <p:nvPr/>
        </p:nvGrpSpPr>
        <p:grpSpPr>
          <a:xfrm>
            <a:off x="5917694" y="2156884"/>
            <a:ext cx="360000" cy="1620000"/>
            <a:chOff x="5917694" y="2156884"/>
            <a:chExt cx="360000" cy="1620000"/>
          </a:xfrm>
        </p:grpSpPr>
        <p:sp>
          <p:nvSpPr>
            <p:cNvPr id="154" name="Rectangle 153"/>
            <p:cNvSpPr/>
            <p:nvPr/>
          </p:nvSpPr>
          <p:spPr>
            <a:xfrm>
              <a:off x="5917694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917694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917694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6353607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263"/>
          <p:cNvGrpSpPr/>
          <p:nvPr/>
        </p:nvGrpSpPr>
        <p:grpSpPr>
          <a:xfrm>
            <a:off x="6353607" y="2156884"/>
            <a:ext cx="360000" cy="1620000"/>
            <a:chOff x="6353607" y="2156884"/>
            <a:chExt cx="360000" cy="1620000"/>
          </a:xfrm>
        </p:grpSpPr>
        <p:sp>
          <p:nvSpPr>
            <p:cNvPr id="159" name="Rectangle 158"/>
            <p:cNvSpPr/>
            <p:nvPr/>
          </p:nvSpPr>
          <p:spPr>
            <a:xfrm>
              <a:off x="6353607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353607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353607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6789520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9" name="Group 264"/>
          <p:cNvGrpSpPr/>
          <p:nvPr/>
        </p:nvGrpSpPr>
        <p:grpSpPr>
          <a:xfrm>
            <a:off x="6789520" y="2156884"/>
            <a:ext cx="360000" cy="1620000"/>
            <a:chOff x="6789520" y="2156884"/>
            <a:chExt cx="360000" cy="1620000"/>
          </a:xfrm>
        </p:grpSpPr>
        <p:sp>
          <p:nvSpPr>
            <p:cNvPr id="164" name="Rectangle 163"/>
            <p:cNvSpPr/>
            <p:nvPr/>
          </p:nvSpPr>
          <p:spPr>
            <a:xfrm>
              <a:off x="6789520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89520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789520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7225433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0" name="Group 265"/>
          <p:cNvGrpSpPr/>
          <p:nvPr/>
        </p:nvGrpSpPr>
        <p:grpSpPr>
          <a:xfrm>
            <a:off x="7225433" y="2156884"/>
            <a:ext cx="360000" cy="1620000"/>
            <a:chOff x="7225433" y="2156884"/>
            <a:chExt cx="360000" cy="1620000"/>
          </a:xfrm>
        </p:grpSpPr>
        <p:sp>
          <p:nvSpPr>
            <p:cNvPr id="169" name="Rectangle 168"/>
            <p:cNvSpPr/>
            <p:nvPr/>
          </p:nvSpPr>
          <p:spPr>
            <a:xfrm>
              <a:off x="7225433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225433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25433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7661346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21" name="Group 266"/>
          <p:cNvGrpSpPr/>
          <p:nvPr/>
        </p:nvGrpSpPr>
        <p:grpSpPr>
          <a:xfrm>
            <a:off x="7661346" y="2156884"/>
            <a:ext cx="360000" cy="1620000"/>
            <a:chOff x="7661346" y="2156884"/>
            <a:chExt cx="360000" cy="1620000"/>
          </a:xfrm>
        </p:grpSpPr>
        <p:sp>
          <p:nvSpPr>
            <p:cNvPr id="174" name="Rectangle 173"/>
            <p:cNvSpPr/>
            <p:nvPr/>
          </p:nvSpPr>
          <p:spPr>
            <a:xfrm>
              <a:off x="7661346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661346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661346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8097259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2" name="Group 267"/>
          <p:cNvGrpSpPr/>
          <p:nvPr/>
        </p:nvGrpSpPr>
        <p:grpSpPr>
          <a:xfrm>
            <a:off x="8097259" y="2156884"/>
            <a:ext cx="360000" cy="1620000"/>
            <a:chOff x="8097259" y="2156884"/>
            <a:chExt cx="360000" cy="1620000"/>
          </a:xfrm>
        </p:grpSpPr>
        <p:sp>
          <p:nvSpPr>
            <p:cNvPr id="179" name="Rectangle 178"/>
            <p:cNvSpPr/>
            <p:nvPr/>
          </p:nvSpPr>
          <p:spPr>
            <a:xfrm>
              <a:off x="8097259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097259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097259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8533175" y="1616884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3" name="Group 268"/>
          <p:cNvGrpSpPr/>
          <p:nvPr/>
        </p:nvGrpSpPr>
        <p:grpSpPr>
          <a:xfrm>
            <a:off x="8533175" y="2156884"/>
            <a:ext cx="360000" cy="1620000"/>
            <a:chOff x="8533175" y="2156884"/>
            <a:chExt cx="360000" cy="1620000"/>
          </a:xfrm>
        </p:grpSpPr>
        <p:sp>
          <p:nvSpPr>
            <p:cNvPr id="184" name="Rectangle 183"/>
            <p:cNvSpPr/>
            <p:nvPr/>
          </p:nvSpPr>
          <p:spPr>
            <a:xfrm>
              <a:off x="853317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53317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533175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38281" y="3782964"/>
            <a:ext cx="1721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+mn-lt"/>
              </a:rPr>
              <a:t>page</a:t>
            </a:r>
            <a:r>
              <a:rPr lang="pt-BR" sz="2400" dirty="0">
                <a:latin typeface="+mn-lt"/>
              </a:rPr>
              <a:t> frames</a:t>
            </a:r>
          </a:p>
        </p:txBody>
      </p:sp>
    </p:spTree>
    <p:extLst>
      <p:ext uri="{BB962C8B-B14F-4D97-AF65-F5344CB8AC3E}">
        <p14:creationId xmlns:p14="http://schemas.microsoft.com/office/powerpoint/2010/main" val="7701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Policies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Memory pressure forces the OS to start paging out pages to make room for actively-used pages.</a:t>
            </a:r>
          </a:p>
          <a:p>
            <a:r>
              <a:rPr lang="en-US" altLang="ko-KR" dirty="0"/>
              <a:t>Deciding which page to evict is encapsulated within the replacement policy of the OS.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6B8E93-1C81-3443-B9F5-7D29804C3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FIFO </a:t>
            </a:r>
            <a:r>
              <a:rPr lang="pt-BR" dirty="0" err="1"/>
              <a:t>Replacement</a:t>
            </a:r>
            <a:r>
              <a:rPr lang="pt-BR" dirty="0"/>
              <a:t>: </a:t>
            </a:r>
            <a:r>
              <a:rPr lang="pt-BR" dirty="0" err="1"/>
              <a:t>Belady’s</a:t>
            </a:r>
            <a:r>
              <a:rPr lang="pt-BR" dirty="0"/>
              <a:t> </a:t>
            </a:r>
            <a:r>
              <a:rPr lang="pt-BR" dirty="0" err="1"/>
              <a:t>Anomaly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/>
          </p:nvPr>
        </p:nvGraphicFramePr>
        <p:xfrm>
          <a:off x="431800" y="2011192"/>
          <a:ext cx="8280399" cy="3939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8979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Pag</a:t>
                      </a:r>
                      <a:r>
                        <a:rPr lang="pt-BR" baseline="0" dirty="0"/>
                        <a:t>e</a:t>
                      </a:r>
                      <a:br>
                        <a:rPr lang="pt-BR" baseline="0" dirty="0"/>
                      </a:br>
                      <a:r>
                        <a:rPr lang="pt-BR" baseline="0" dirty="0" err="1"/>
                        <a:t>refs</a:t>
                      </a:r>
                      <a:endParaRPr lang="pt-B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79">
                <a:tc rowSpan="3">
                  <a:txBody>
                    <a:bodyPr/>
                    <a:lstStyle/>
                    <a:p>
                      <a:pPr algn="l"/>
                      <a:r>
                        <a:rPr lang="pt-BR" dirty="0"/>
                        <a:t>Frames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12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Page</a:t>
                      </a:r>
                      <a:br>
                        <a:rPr lang="pt-BR" dirty="0"/>
                      </a:br>
                      <a:r>
                        <a:rPr lang="pt-BR" dirty="0" err="1"/>
                        <a:t>refs</a:t>
                      </a:r>
                      <a:endParaRPr lang="pt-B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79">
                <a:tc rowSpan="4">
                  <a:txBody>
                    <a:bodyPr/>
                    <a:lstStyle/>
                    <a:p>
                      <a:pPr algn="l"/>
                      <a:r>
                        <a:rPr lang="pt-BR" dirty="0"/>
                        <a:t>Frames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Chave esquerda 17"/>
          <p:cNvSpPr/>
          <p:nvPr/>
        </p:nvSpPr>
        <p:spPr>
          <a:xfrm>
            <a:off x="1157406" y="2546760"/>
            <a:ext cx="180000" cy="1224000"/>
          </a:xfrm>
          <a:prstGeom prst="leftBrace">
            <a:avLst>
              <a:gd name="adj1" fmla="val 40082"/>
              <a:gd name="adj2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Chave esquerda 141"/>
          <p:cNvSpPr/>
          <p:nvPr/>
        </p:nvSpPr>
        <p:spPr>
          <a:xfrm>
            <a:off x="1157406" y="4658492"/>
            <a:ext cx="180000" cy="1620000"/>
          </a:xfrm>
          <a:prstGeom prst="leftBrace">
            <a:avLst>
              <a:gd name="adj1" fmla="val 40082"/>
              <a:gd name="adj2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56696" y="420870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sym typeface="Symbol"/>
              </a:rPr>
              <a:t></a:t>
            </a:r>
            <a:endParaRPr lang="pt-BR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881508" y="20788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sym typeface="Symbol"/>
              </a:rPr>
              <a:t>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1312648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21"/>
          <p:cNvSpPr/>
          <p:nvPr/>
        </p:nvSpPr>
        <p:spPr>
          <a:xfrm>
            <a:off x="1930659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21"/>
          <p:cNvSpPr/>
          <p:nvPr/>
        </p:nvSpPr>
        <p:spPr>
          <a:xfrm>
            <a:off x="2548670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21"/>
          <p:cNvSpPr/>
          <p:nvPr/>
        </p:nvSpPr>
        <p:spPr>
          <a:xfrm>
            <a:off x="3166681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21"/>
          <p:cNvSpPr/>
          <p:nvPr/>
        </p:nvSpPr>
        <p:spPr>
          <a:xfrm>
            <a:off x="3784692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21"/>
          <p:cNvSpPr/>
          <p:nvPr/>
        </p:nvSpPr>
        <p:spPr>
          <a:xfrm>
            <a:off x="4402703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21"/>
          <p:cNvSpPr/>
          <p:nvPr/>
        </p:nvSpPr>
        <p:spPr>
          <a:xfrm>
            <a:off x="5020714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21"/>
          <p:cNvSpPr/>
          <p:nvPr/>
        </p:nvSpPr>
        <p:spPr>
          <a:xfrm>
            <a:off x="5638725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21"/>
          <p:cNvSpPr/>
          <p:nvPr/>
        </p:nvSpPr>
        <p:spPr>
          <a:xfrm>
            <a:off x="6256736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21"/>
          <p:cNvSpPr/>
          <p:nvPr/>
        </p:nvSpPr>
        <p:spPr>
          <a:xfrm>
            <a:off x="6874747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21"/>
          <p:cNvSpPr/>
          <p:nvPr/>
        </p:nvSpPr>
        <p:spPr>
          <a:xfrm>
            <a:off x="7492758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21"/>
          <p:cNvSpPr/>
          <p:nvPr/>
        </p:nvSpPr>
        <p:spPr>
          <a:xfrm>
            <a:off x="8110766" y="2439060"/>
            <a:ext cx="612000" cy="144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21"/>
          <p:cNvSpPr/>
          <p:nvPr/>
        </p:nvSpPr>
        <p:spPr>
          <a:xfrm>
            <a:off x="1328946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21"/>
          <p:cNvSpPr/>
          <p:nvPr/>
        </p:nvSpPr>
        <p:spPr>
          <a:xfrm>
            <a:off x="1945802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 21"/>
          <p:cNvSpPr/>
          <p:nvPr/>
        </p:nvSpPr>
        <p:spPr>
          <a:xfrm>
            <a:off x="2562658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 21"/>
          <p:cNvSpPr/>
          <p:nvPr/>
        </p:nvSpPr>
        <p:spPr>
          <a:xfrm>
            <a:off x="3179514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21"/>
          <p:cNvSpPr/>
          <p:nvPr/>
        </p:nvSpPr>
        <p:spPr>
          <a:xfrm>
            <a:off x="3796370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21"/>
          <p:cNvSpPr/>
          <p:nvPr/>
        </p:nvSpPr>
        <p:spPr>
          <a:xfrm>
            <a:off x="4413226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21"/>
          <p:cNvSpPr/>
          <p:nvPr/>
        </p:nvSpPr>
        <p:spPr>
          <a:xfrm>
            <a:off x="5030082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21"/>
          <p:cNvSpPr/>
          <p:nvPr/>
        </p:nvSpPr>
        <p:spPr>
          <a:xfrm>
            <a:off x="5646938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tângulo 21"/>
          <p:cNvSpPr/>
          <p:nvPr/>
        </p:nvSpPr>
        <p:spPr>
          <a:xfrm>
            <a:off x="6263794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tângulo 21"/>
          <p:cNvSpPr/>
          <p:nvPr/>
        </p:nvSpPr>
        <p:spPr>
          <a:xfrm>
            <a:off x="6880650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etângulo 21"/>
          <p:cNvSpPr/>
          <p:nvPr/>
        </p:nvSpPr>
        <p:spPr>
          <a:xfrm>
            <a:off x="7497506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tângulo 21"/>
          <p:cNvSpPr/>
          <p:nvPr/>
        </p:nvSpPr>
        <p:spPr>
          <a:xfrm>
            <a:off x="8114364" y="4586456"/>
            <a:ext cx="612000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tângulo 21"/>
          <p:cNvSpPr/>
          <p:nvPr/>
        </p:nvSpPr>
        <p:spPr>
          <a:xfrm>
            <a:off x="436832" y="1899036"/>
            <a:ext cx="8289532" cy="1980814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tângulo 21"/>
          <p:cNvSpPr/>
          <p:nvPr/>
        </p:nvSpPr>
        <p:spPr>
          <a:xfrm>
            <a:off x="422667" y="3879850"/>
            <a:ext cx="8289532" cy="260955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898796"/>
            <a:ext cx="8291513" cy="4413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05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159" grpId="0" animBg="1"/>
      <p:bldP spid="160" grpId="0" animBg="1"/>
      <p:bldP spid="161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3" grpId="0" animBg="1"/>
      <p:bldP spid="174" grpId="0" animBg="1"/>
      <p:bldP spid="175" grpId="0" animBg="1"/>
      <p:bldP spid="1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FIFO </a:t>
            </a:r>
            <a:r>
              <a:rPr lang="pt-BR" dirty="0" err="1"/>
              <a:t>Replacement</a:t>
            </a:r>
            <a:r>
              <a:rPr lang="pt-BR" dirty="0"/>
              <a:t>: </a:t>
            </a:r>
            <a:r>
              <a:rPr lang="pt-BR" dirty="0" err="1"/>
              <a:t>Belady’s</a:t>
            </a:r>
            <a:r>
              <a:rPr lang="pt-BR" dirty="0"/>
              <a:t> </a:t>
            </a:r>
            <a:r>
              <a:rPr lang="pt-BR" dirty="0" err="1"/>
              <a:t>Anomaly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/>
          </p:nvPr>
        </p:nvGraphicFramePr>
        <p:xfrm>
          <a:off x="431800" y="1695915"/>
          <a:ext cx="8280399" cy="4408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54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8979"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Pag</a:t>
                      </a:r>
                      <a:r>
                        <a:rPr lang="pt-BR" sz="2000" baseline="0" dirty="0"/>
                        <a:t>e</a:t>
                      </a:r>
                      <a:br>
                        <a:rPr lang="pt-BR" sz="2000" baseline="0" dirty="0"/>
                      </a:br>
                      <a:r>
                        <a:rPr lang="pt-BR" sz="2000" baseline="0" dirty="0" err="1"/>
                        <a:t>refs</a:t>
                      </a:r>
                      <a:endParaRPr lang="pt-BR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79">
                <a:tc rowSpan="3"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Frames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pt-BR" sz="2000" dirty="0"/>
                    </a:p>
                  </a:txBody>
                  <a:tcPr marL="0" marR="0" marT="0" marB="0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12">
                  <a:txBody>
                    <a:bodyPr/>
                    <a:lstStyle/>
                    <a:p>
                      <a:pPr algn="l"/>
                      <a:endParaRPr lang="pt-BR" sz="2000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Page</a:t>
                      </a:r>
                      <a:br>
                        <a:rPr lang="pt-BR" sz="2000" dirty="0"/>
                      </a:br>
                      <a:r>
                        <a:rPr lang="pt-BR" sz="2000" dirty="0" err="1"/>
                        <a:t>refs</a:t>
                      </a:r>
                      <a:endParaRPr lang="pt-BR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79">
                <a:tc rowSpan="4"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Frames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979">
                <a:tc vMerge="1"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Chave esquerda 17"/>
          <p:cNvSpPr/>
          <p:nvPr/>
        </p:nvSpPr>
        <p:spPr>
          <a:xfrm>
            <a:off x="1157406" y="2285500"/>
            <a:ext cx="180000" cy="1224000"/>
          </a:xfrm>
          <a:prstGeom prst="leftBrace">
            <a:avLst>
              <a:gd name="adj1" fmla="val 40082"/>
              <a:gd name="adj2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Chave esquerda 141"/>
          <p:cNvSpPr/>
          <p:nvPr/>
        </p:nvSpPr>
        <p:spPr>
          <a:xfrm>
            <a:off x="1157406" y="4488673"/>
            <a:ext cx="180000" cy="1620000"/>
          </a:xfrm>
          <a:prstGeom prst="leftBrace">
            <a:avLst>
              <a:gd name="adj1" fmla="val 40082"/>
              <a:gd name="adj2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56696" y="398663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sym typeface="Symbol"/>
              </a:rPr>
              <a:t></a:t>
            </a:r>
            <a:endParaRPr lang="pt-BR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971550" y="1778371"/>
            <a:ext cx="3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sym typeface="Symbol"/>
              </a:rPr>
              <a:t>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091777" y="2149519"/>
            <a:ext cx="794204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77823" y="2149519"/>
            <a:ext cx="1408158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63506" y="2149519"/>
            <a:ext cx="2022475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41206" y="2149519"/>
            <a:ext cx="2644775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37957" y="2149519"/>
            <a:ext cx="3248024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65700" y="2149519"/>
            <a:ext cx="3920281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03939" y="2149519"/>
            <a:ext cx="4482042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00844" y="2149519"/>
            <a:ext cx="5085137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84739" y="2149519"/>
            <a:ext cx="5701242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45350" y="2149519"/>
            <a:ext cx="6340631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35578" y="2149519"/>
            <a:ext cx="6950403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30212" y="2149519"/>
            <a:ext cx="7555769" cy="14606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93786" y="4440239"/>
            <a:ext cx="794204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79832" y="4440239"/>
            <a:ext cx="1408158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65515" y="4440239"/>
            <a:ext cx="2022475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43215" y="4440239"/>
            <a:ext cx="2644775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39966" y="4440239"/>
            <a:ext cx="3248024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67709" y="4440239"/>
            <a:ext cx="3920281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05948" y="4440239"/>
            <a:ext cx="4482042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02853" y="4440239"/>
            <a:ext cx="5085137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186748" y="4440239"/>
            <a:ext cx="5701242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47359" y="4440239"/>
            <a:ext cx="6340631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37587" y="4440239"/>
            <a:ext cx="6950403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32221" y="4440239"/>
            <a:ext cx="7555769" cy="18000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42839"/>
            <a:ext cx="8318500" cy="4597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327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0826" y="1628779"/>
            <a:ext cx="8642349" cy="1000121"/>
          </a:xfrm>
        </p:spPr>
        <p:txBody>
          <a:bodyPr/>
          <a:lstStyle/>
          <a:p>
            <a:r>
              <a:rPr lang="en-US" dirty="0"/>
              <a:t>Assuming the following reference string</a:t>
            </a:r>
          </a:p>
          <a:p>
            <a:pPr lvl="1"/>
            <a:r>
              <a:rPr lang="en-US" dirty="0"/>
              <a:t>1, 2, 3, 4, 1, 2, 5, 1, 2, 3, 4, 5</a:t>
            </a:r>
            <a:endParaRPr lang="pt-BR" dirty="0"/>
          </a:p>
        </p:txBody>
      </p:sp>
      <p:graphicFrame>
        <p:nvGraphicFramePr>
          <p:cNvPr id="8" name="Gráfico 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250825" y="2628901"/>
          <a:ext cx="8642350" cy="404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of Page Faults </a:t>
            </a:r>
            <a:r>
              <a:rPr lang="en-US" dirty="0" err="1"/>
              <a:t>vs</a:t>
            </a:r>
            <a:r>
              <a:rPr lang="en-US" dirty="0"/>
              <a:t> Number of Frames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category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301941" y="1983648"/>
            <a:ext cx="8642350" cy="540000"/>
            <a:chOff x="250825" y="2252656"/>
            <a:chExt cx="8642350" cy="540000"/>
          </a:xfrm>
        </p:grpSpPr>
        <p:sp>
          <p:nvSpPr>
            <p:cNvPr id="19" name="Rectangle 18"/>
            <p:cNvSpPr/>
            <p:nvPr/>
          </p:nvSpPr>
          <p:spPr>
            <a:xfrm>
              <a:off x="250825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6738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2651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8564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94477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30390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66303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302216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38129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74042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609955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45868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81781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917694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353607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789520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225433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61346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097259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533175" y="2252656"/>
              <a:ext cx="360000" cy="54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 Algorithm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tabLst>
                <a:tab pos="1890713" algn="l"/>
              </a:tabLst>
            </a:pPr>
            <a:r>
              <a:rPr lang="en-US" dirty="0"/>
              <a:t>Replace the page that will not be used for longest period of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  <a:tabLst>
                <a:tab pos="1890713" algn="l"/>
              </a:tabLst>
            </a:pPr>
            <a:r>
              <a:rPr lang="en-US" spc="-50" dirty="0"/>
              <a:t>What is the purpose of this since we do not know the future?</a:t>
            </a:r>
          </a:p>
          <a:p>
            <a:pPr lvl="1">
              <a:tabLst>
                <a:tab pos="1890713" algn="l"/>
              </a:tabLst>
            </a:pPr>
            <a:r>
              <a:rPr lang="en-US" dirty="0"/>
              <a:t>It is useful for measuring how well our algorithms perform.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1941" y="2517892"/>
            <a:ext cx="360000" cy="1620000"/>
            <a:chOff x="3124192" y="4424368"/>
            <a:chExt cx="360000" cy="1620000"/>
          </a:xfrm>
        </p:grpSpPr>
        <p:sp>
          <p:nvSpPr>
            <p:cNvPr id="12" name="Rectangle 11"/>
            <p:cNvSpPr/>
            <p:nvPr/>
          </p:nvSpPr>
          <p:spPr>
            <a:xfrm>
              <a:off x="3124192" y="442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92" y="496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92" y="550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1941" y="2517892"/>
            <a:ext cx="360000" cy="1620000"/>
            <a:chOff x="250825" y="2156884"/>
            <a:chExt cx="360000" cy="1620000"/>
          </a:xfrm>
        </p:grpSpPr>
        <p:sp>
          <p:nvSpPr>
            <p:cNvPr id="16" name="Rectangle 15"/>
            <p:cNvSpPr/>
            <p:nvPr/>
          </p:nvSpPr>
          <p:spPr>
            <a:xfrm>
              <a:off x="25082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082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82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7854" y="2506251"/>
            <a:ext cx="360000" cy="1620000"/>
            <a:chOff x="686738" y="2156884"/>
            <a:chExt cx="360000" cy="1620000"/>
          </a:xfrm>
        </p:grpSpPr>
        <p:sp>
          <p:nvSpPr>
            <p:cNvPr id="26" name="Rectangle 25"/>
            <p:cNvSpPr/>
            <p:nvPr/>
          </p:nvSpPr>
          <p:spPr>
            <a:xfrm>
              <a:off x="686738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6738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6738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73767" y="2506251"/>
            <a:ext cx="360000" cy="1620000"/>
            <a:chOff x="1122651" y="2156884"/>
            <a:chExt cx="360000" cy="1620000"/>
          </a:xfrm>
        </p:grpSpPr>
        <p:sp>
          <p:nvSpPr>
            <p:cNvPr id="31" name="Rectangle 30"/>
            <p:cNvSpPr/>
            <p:nvPr/>
          </p:nvSpPr>
          <p:spPr>
            <a:xfrm>
              <a:off x="1122651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2651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22651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09680" y="2506251"/>
            <a:ext cx="360000" cy="1620000"/>
            <a:chOff x="1558564" y="2156884"/>
            <a:chExt cx="360000" cy="1620000"/>
          </a:xfrm>
        </p:grpSpPr>
        <p:sp>
          <p:nvSpPr>
            <p:cNvPr id="36" name="Rectangle 35"/>
            <p:cNvSpPr/>
            <p:nvPr/>
          </p:nvSpPr>
          <p:spPr>
            <a:xfrm>
              <a:off x="1558564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58564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58564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45593" y="2506251"/>
            <a:ext cx="360000" cy="1620000"/>
            <a:chOff x="1994477" y="2156884"/>
            <a:chExt cx="360000" cy="1620000"/>
          </a:xfrm>
        </p:grpSpPr>
        <p:sp>
          <p:nvSpPr>
            <p:cNvPr id="41" name="Rectangle 40"/>
            <p:cNvSpPr/>
            <p:nvPr/>
          </p:nvSpPr>
          <p:spPr>
            <a:xfrm>
              <a:off x="1994477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94477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94477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81506" y="2506251"/>
            <a:ext cx="360000" cy="1620000"/>
            <a:chOff x="2430390" y="2156884"/>
            <a:chExt cx="360000" cy="1620000"/>
          </a:xfrm>
        </p:grpSpPr>
        <p:sp>
          <p:nvSpPr>
            <p:cNvPr id="46" name="Rectangle 45"/>
            <p:cNvSpPr/>
            <p:nvPr/>
          </p:nvSpPr>
          <p:spPr>
            <a:xfrm>
              <a:off x="2430390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30390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30390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17419" y="2506251"/>
            <a:ext cx="360000" cy="1620000"/>
            <a:chOff x="2866303" y="2156884"/>
            <a:chExt cx="360000" cy="1620000"/>
          </a:xfrm>
        </p:grpSpPr>
        <p:sp>
          <p:nvSpPr>
            <p:cNvPr id="51" name="Rectangle 50"/>
            <p:cNvSpPr/>
            <p:nvPr/>
          </p:nvSpPr>
          <p:spPr>
            <a:xfrm>
              <a:off x="2866303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66303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66303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53332" y="2506251"/>
            <a:ext cx="360000" cy="1620000"/>
            <a:chOff x="3302216" y="2156884"/>
            <a:chExt cx="360000" cy="1620000"/>
          </a:xfrm>
        </p:grpSpPr>
        <p:sp>
          <p:nvSpPr>
            <p:cNvPr id="56" name="Rectangle 55"/>
            <p:cNvSpPr/>
            <p:nvPr/>
          </p:nvSpPr>
          <p:spPr>
            <a:xfrm>
              <a:off x="3302216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02216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02216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89245" y="2506251"/>
            <a:ext cx="360000" cy="1620000"/>
            <a:chOff x="3738129" y="2156884"/>
            <a:chExt cx="360000" cy="1620000"/>
          </a:xfrm>
        </p:grpSpPr>
        <p:sp>
          <p:nvSpPr>
            <p:cNvPr id="61" name="Rectangle 60"/>
            <p:cNvSpPr/>
            <p:nvPr/>
          </p:nvSpPr>
          <p:spPr>
            <a:xfrm>
              <a:off x="3738129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38129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38129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225158" y="2506251"/>
            <a:ext cx="360000" cy="1620000"/>
            <a:chOff x="4174042" y="2156884"/>
            <a:chExt cx="360000" cy="1620000"/>
          </a:xfrm>
        </p:grpSpPr>
        <p:sp>
          <p:nvSpPr>
            <p:cNvPr id="66" name="Rectangle 65"/>
            <p:cNvSpPr/>
            <p:nvPr/>
          </p:nvSpPr>
          <p:spPr>
            <a:xfrm>
              <a:off x="4174042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74042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174042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661071" y="2506251"/>
            <a:ext cx="360000" cy="1620000"/>
            <a:chOff x="4609955" y="2156884"/>
            <a:chExt cx="360000" cy="1620000"/>
          </a:xfrm>
        </p:grpSpPr>
        <p:sp>
          <p:nvSpPr>
            <p:cNvPr id="71" name="Rectangle 70"/>
            <p:cNvSpPr/>
            <p:nvPr/>
          </p:nvSpPr>
          <p:spPr>
            <a:xfrm>
              <a:off x="460995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09955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0995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96984" y="2506251"/>
            <a:ext cx="360000" cy="1620000"/>
            <a:chOff x="5045868" y="2156884"/>
            <a:chExt cx="360000" cy="1620000"/>
          </a:xfrm>
        </p:grpSpPr>
        <p:sp>
          <p:nvSpPr>
            <p:cNvPr id="76" name="Rectangle 75"/>
            <p:cNvSpPr/>
            <p:nvPr/>
          </p:nvSpPr>
          <p:spPr>
            <a:xfrm>
              <a:off x="5045868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045868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45868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32897" y="2506251"/>
            <a:ext cx="360000" cy="1620000"/>
            <a:chOff x="5481781" y="2156884"/>
            <a:chExt cx="360000" cy="1620000"/>
          </a:xfrm>
        </p:grpSpPr>
        <p:sp>
          <p:nvSpPr>
            <p:cNvPr id="81" name="Rectangle 80"/>
            <p:cNvSpPr/>
            <p:nvPr/>
          </p:nvSpPr>
          <p:spPr>
            <a:xfrm>
              <a:off x="5481781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481781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481781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68810" y="2506251"/>
            <a:ext cx="360000" cy="1620000"/>
            <a:chOff x="5917694" y="2156884"/>
            <a:chExt cx="360000" cy="1620000"/>
          </a:xfrm>
        </p:grpSpPr>
        <p:sp>
          <p:nvSpPr>
            <p:cNvPr id="86" name="Rectangle 85"/>
            <p:cNvSpPr/>
            <p:nvPr/>
          </p:nvSpPr>
          <p:spPr>
            <a:xfrm>
              <a:off x="5917694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17694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17694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04723" y="2506251"/>
            <a:ext cx="360000" cy="1620000"/>
            <a:chOff x="6353607" y="2156884"/>
            <a:chExt cx="360000" cy="1620000"/>
          </a:xfrm>
        </p:grpSpPr>
        <p:sp>
          <p:nvSpPr>
            <p:cNvPr id="91" name="Rectangle 90"/>
            <p:cNvSpPr/>
            <p:nvPr/>
          </p:nvSpPr>
          <p:spPr>
            <a:xfrm>
              <a:off x="6353607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353607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353607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840636" y="2506251"/>
            <a:ext cx="360000" cy="1620000"/>
            <a:chOff x="6789520" y="2156884"/>
            <a:chExt cx="360000" cy="1620000"/>
          </a:xfrm>
        </p:grpSpPr>
        <p:sp>
          <p:nvSpPr>
            <p:cNvPr id="96" name="Rectangle 95"/>
            <p:cNvSpPr/>
            <p:nvPr/>
          </p:nvSpPr>
          <p:spPr>
            <a:xfrm>
              <a:off x="6789520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89520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89520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276549" y="2506251"/>
            <a:ext cx="360000" cy="1620000"/>
            <a:chOff x="7225433" y="2156884"/>
            <a:chExt cx="360000" cy="1620000"/>
          </a:xfrm>
        </p:grpSpPr>
        <p:sp>
          <p:nvSpPr>
            <p:cNvPr id="101" name="Rectangle 100"/>
            <p:cNvSpPr/>
            <p:nvPr/>
          </p:nvSpPr>
          <p:spPr>
            <a:xfrm>
              <a:off x="7225433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225433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225433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12462" y="2506251"/>
            <a:ext cx="360000" cy="1620000"/>
            <a:chOff x="7661346" y="2156884"/>
            <a:chExt cx="360000" cy="1620000"/>
          </a:xfrm>
        </p:grpSpPr>
        <p:sp>
          <p:nvSpPr>
            <p:cNvPr id="106" name="Rectangle 105"/>
            <p:cNvSpPr/>
            <p:nvPr/>
          </p:nvSpPr>
          <p:spPr>
            <a:xfrm>
              <a:off x="7661346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661346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61346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148375" y="2506251"/>
            <a:ext cx="360000" cy="1620000"/>
            <a:chOff x="8097259" y="2156884"/>
            <a:chExt cx="360000" cy="1620000"/>
          </a:xfrm>
        </p:grpSpPr>
        <p:sp>
          <p:nvSpPr>
            <p:cNvPr id="111" name="Rectangle 110"/>
            <p:cNvSpPr/>
            <p:nvPr/>
          </p:nvSpPr>
          <p:spPr>
            <a:xfrm>
              <a:off x="8097259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097259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097259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584291" y="2506251"/>
            <a:ext cx="360000" cy="1620000"/>
            <a:chOff x="8533175" y="2156884"/>
            <a:chExt cx="360000" cy="1620000"/>
          </a:xfrm>
        </p:grpSpPr>
        <p:sp>
          <p:nvSpPr>
            <p:cNvPr id="116" name="Rectangle 115"/>
            <p:cNvSpPr/>
            <p:nvPr/>
          </p:nvSpPr>
          <p:spPr>
            <a:xfrm>
              <a:off x="853317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53317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53317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89397" y="4132331"/>
            <a:ext cx="1721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+mn-lt"/>
              </a:rPr>
              <a:t>page</a:t>
            </a:r>
            <a:r>
              <a:rPr lang="pt-BR" sz="2400" dirty="0">
                <a:latin typeface="+mn-lt"/>
              </a:rPr>
              <a:t> frames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1941" y="2506251"/>
            <a:ext cx="360000" cy="1620000"/>
            <a:chOff x="250825" y="2156884"/>
            <a:chExt cx="360000" cy="1620000"/>
          </a:xfrm>
        </p:grpSpPr>
        <p:sp>
          <p:nvSpPr>
            <p:cNvPr id="21" name="Rectangle 20"/>
            <p:cNvSpPr/>
            <p:nvPr/>
          </p:nvSpPr>
          <p:spPr>
            <a:xfrm>
              <a:off x="250825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082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082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3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  <p:bldP spid="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Algorithm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4" name="Group 243"/>
          <p:cNvGrpSpPr/>
          <p:nvPr/>
        </p:nvGrpSpPr>
        <p:grpSpPr>
          <a:xfrm>
            <a:off x="250825" y="2433040"/>
            <a:ext cx="360000" cy="1620000"/>
            <a:chOff x="3124192" y="4424368"/>
            <a:chExt cx="360000" cy="1620000"/>
          </a:xfrm>
        </p:grpSpPr>
        <p:sp>
          <p:nvSpPr>
            <p:cNvPr id="245" name="Rectangle 244"/>
            <p:cNvSpPr/>
            <p:nvPr/>
          </p:nvSpPr>
          <p:spPr>
            <a:xfrm>
              <a:off x="3124192" y="442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24192" y="496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124192" y="5504368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50825" y="2433040"/>
            <a:ext cx="360000" cy="1620000"/>
            <a:chOff x="250825" y="2156884"/>
            <a:chExt cx="360000" cy="1620000"/>
          </a:xfrm>
        </p:grpSpPr>
        <p:sp>
          <p:nvSpPr>
            <p:cNvPr id="249" name="Rectangle 248"/>
            <p:cNvSpPr/>
            <p:nvPr/>
          </p:nvSpPr>
          <p:spPr>
            <a:xfrm>
              <a:off x="25082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5082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5082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252" name="Rectangle 251"/>
          <p:cNvSpPr/>
          <p:nvPr/>
        </p:nvSpPr>
        <p:spPr>
          <a:xfrm>
            <a:off x="250825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250825" y="2421399"/>
            <a:ext cx="360000" cy="1620000"/>
            <a:chOff x="250825" y="2156884"/>
            <a:chExt cx="360000" cy="1620000"/>
          </a:xfrm>
        </p:grpSpPr>
        <p:sp>
          <p:nvSpPr>
            <p:cNvPr id="254" name="Rectangle 253"/>
            <p:cNvSpPr/>
            <p:nvPr/>
          </p:nvSpPr>
          <p:spPr>
            <a:xfrm>
              <a:off x="250825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5082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5082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257" name="Rectangle 256"/>
          <p:cNvSpPr/>
          <p:nvPr/>
        </p:nvSpPr>
        <p:spPr>
          <a:xfrm>
            <a:off x="686738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58" name="Group 257"/>
          <p:cNvGrpSpPr/>
          <p:nvPr/>
        </p:nvGrpSpPr>
        <p:grpSpPr>
          <a:xfrm>
            <a:off x="686738" y="2421399"/>
            <a:ext cx="360000" cy="1620000"/>
            <a:chOff x="686738" y="2156884"/>
            <a:chExt cx="360000" cy="1620000"/>
          </a:xfrm>
        </p:grpSpPr>
        <p:sp>
          <p:nvSpPr>
            <p:cNvPr id="259" name="Rectangle 258"/>
            <p:cNvSpPr/>
            <p:nvPr/>
          </p:nvSpPr>
          <p:spPr>
            <a:xfrm>
              <a:off x="686738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6738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686738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800">
                <a:solidFill>
                  <a:schemeClr val="tx1"/>
                </a:solidFill>
              </a:endParaRPr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1122651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1122651" y="2421399"/>
            <a:ext cx="360000" cy="1620000"/>
            <a:chOff x="1122651" y="2156884"/>
            <a:chExt cx="360000" cy="1620000"/>
          </a:xfrm>
        </p:grpSpPr>
        <p:sp>
          <p:nvSpPr>
            <p:cNvPr id="264" name="Rectangle 263"/>
            <p:cNvSpPr/>
            <p:nvPr/>
          </p:nvSpPr>
          <p:spPr>
            <a:xfrm>
              <a:off x="1122651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22651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22651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67" name="Rectangle 266"/>
          <p:cNvSpPr/>
          <p:nvPr/>
        </p:nvSpPr>
        <p:spPr>
          <a:xfrm>
            <a:off x="1558564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68" name="Group 267"/>
          <p:cNvGrpSpPr/>
          <p:nvPr/>
        </p:nvGrpSpPr>
        <p:grpSpPr>
          <a:xfrm>
            <a:off x="1558564" y="2421399"/>
            <a:ext cx="360000" cy="1620000"/>
            <a:chOff x="1558564" y="2156884"/>
            <a:chExt cx="360000" cy="1620000"/>
          </a:xfrm>
        </p:grpSpPr>
        <p:sp>
          <p:nvSpPr>
            <p:cNvPr id="269" name="Rectangle 268"/>
            <p:cNvSpPr/>
            <p:nvPr/>
          </p:nvSpPr>
          <p:spPr>
            <a:xfrm>
              <a:off x="1558564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558564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558564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72" name="Rectangle 271"/>
          <p:cNvSpPr/>
          <p:nvPr/>
        </p:nvSpPr>
        <p:spPr>
          <a:xfrm>
            <a:off x="1994477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73" name="Group 272"/>
          <p:cNvGrpSpPr/>
          <p:nvPr/>
        </p:nvGrpSpPr>
        <p:grpSpPr>
          <a:xfrm>
            <a:off x="1994477" y="2421399"/>
            <a:ext cx="360000" cy="1620000"/>
            <a:chOff x="1994477" y="2156884"/>
            <a:chExt cx="360000" cy="1620000"/>
          </a:xfrm>
        </p:grpSpPr>
        <p:sp>
          <p:nvSpPr>
            <p:cNvPr id="274" name="Rectangle 273"/>
            <p:cNvSpPr/>
            <p:nvPr/>
          </p:nvSpPr>
          <p:spPr>
            <a:xfrm>
              <a:off x="1994477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994477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994477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77" name="Rectangle 276"/>
          <p:cNvSpPr/>
          <p:nvPr/>
        </p:nvSpPr>
        <p:spPr>
          <a:xfrm>
            <a:off x="2430390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2430390" y="2421399"/>
            <a:ext cx="360000" cy="1620000"/>
            <a:chOff x="2430390" y="2156884"/>
            <a:chExt cx="360000" cy="1620000"/>
          </a:xfrm>
        </p:grpSpPr>
        <p:sp>
          <p:nvSpPr>
            <p:cNvPr id="279" name="Rectangle 278"/>
            <p:cNvSpPr/>
            <p:nvPr/>
          </p:nvSpPr>
          <p:spPr>
            <a:xfrm>
              <a:off x="2430390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30390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430390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82" name="Rectangle 281"/>
          <p:cNvSpPr/>
          <p:nvPr/>
        </p:nvSpPr>
        <p:spPr>
          <a:xfrm>
            <a:off x="2866303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83" name="Group 282"/>
          <p:cNvGrpSpPr/>
          <p:nvPr/>
        </p:nvGrpSpPr>
        <p:grpSpPr>
          <a:xfrm>
            <a:off x="2866303" y="2421399"/>
            <a:ext cx="360000" cy="1620000"/>
            <a:chOff x="2866303" y="2156884"/>
            <a:chExt cx="360000" cy="1620000"/>
          </a:xfrm>
        </p:grpSpPr>
        <p:sp>
          <p:nvSpPr>
            <p:cNvPr id="284" name="Rectangle 283"/>
            <p:cNvSpPr/>
            <p:nvPr/>
          </p:nvSpPr>
          <p:spPr>
            <a:xfrm>
              <a:off x="2866303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866303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866303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87" name="Rectangle 286"/>
          <p:cNvSpPr/>
          <p:nvPr/>
        </p:nvSpPr>
        <p:spPr>
          <a:xfrm>
            <a:off x="3302216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88" name="Group 287"/>
          <p:cNvGrpSpPr/>
          <p:nvPr/>
        </p:nvGrpSpPr>
        <p:grpSpPr>
          <a:xfrm>
            <a:off x="3302216" y="2421399"/>
            <a:ext cx="360000" cy="1620000"/>
            <a:chOff x="3302216" y="2156884"/>
            <a:chExt cx="360000" cy="1620000"/>
          </a:xfrm>
        </p:grpSpPr>
        <p:sp>
          <p:nvSpPr>
            <p:cNvPr id="289" name="Rectangle 288"/>
            <p:cNvSpPr/>
            <p:nvPr/>
          </p:nvSpPr>
          <p:spPr>
            <a:xfrm>
              <a:off x="3302216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302216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302216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92" name="Rectangle 291"/>
          <p:cNvSpPr/>
          <p:nvPr/>
        </p:nvSpPr>
        <p:spPr>
          <a:xfrm>
            <a:off x="3738129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93" name="Group 292"/>
          <p:cNvGrpSpPr/>
          <p:nvPr/>
        </p:nvGrpSpPr>
        <p:grpSpPr>
          <a:xfrm>
            <a:off x="3738129" y="2421399"/>
            <a:ext cx="360000" cy="1620000"/>
            <a:chOff x="3738129" y="2156884"/>
            <a:chExt cx="360000" cy="1620000"/>
          </a:xfrm>
        </p:grpSpPr>
        <p:sp>
          <p:nvSpPr>
            <p:cNvPr id="294" name="Rectangle 293"/>
            <p:cNvSpPr/>
            <p:nvPr/>
          </p:nvSpPr>
          <p:spPr>
            <a:xfrm>
              <a:off x="3738129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738129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38129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4174042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4174042" y="2421399"/>
            <a:ext cx="360000" cy="1620000"/>
            <a:chOff x="4174042" y="2156884"/>
            <a:chExt cx="360000" cy="1620000"/>
          </a:xfrm>
        </p:grpSpPr>
        <p:sp>
          <p:nvSpPr>
            <p:cNvPr id="299" name="Rectangle 298"/>
            <p:cNvSpPr/>
            <p:nvPr/>
          </p:nvSpPr>
          <p:spPr>
            <a:xfrm>
              <a:off x="4174042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4174042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174042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2" name="Rectangle 301"/>
          <p:cNvSpPr/>
          <p:nvPr/>
        </p:nvSpPr>
        <p:spPr>
          <a:xfrm>
            <a:off x="4609955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4609955" y="2421399"/>
            <a:ext cx="360000" cy="1620000"/>
            <a:chOff x="4609955" y="2156884"/>
            <a:chExt cx="360000" cy="1620000"/>
          </a:xfrm>
        </p:grpSpPr>
        <p:sp>
          <p:nvSpPr>
            <p:cNvPr id="304" name="Rectangle 303"/>
            <p:cNvSpPr/>
            <p:nvPr/>
          </p:nvSpPr>
          <p:spPr>
            <a:xfrm>
              <a:off x="4609955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60995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60995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7" name="Rectangle 306"/>
          <p:cNvSpPr/>
          <p:nvPr/>
        </p:nvSpPr>
        <p:spPr>
          <a:xfrm>
            <a:off x="5045868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08" name="Group 307"/>
          <p:cNvGrpSpPr/>
          <p:nvPr/>
        </p:nvGrpSpPr>
        <p:grpSpPr>
          <a:xfrm>
            <a:off x="5045868" y="2421399"/>
            <a:ext cx="360000" cy="1620000"/>
            <a:chOff x="5045868" y="2156884"/>
            <a:chExt cx="360000" cy="1620000"/>
          </a:xfrm>
        </p:grpSpPr>
        <p:sp>
          <p:nvSpPr>
            <p:cNvPr id="309" name="Rectangle 308"/>
            <p:cNvSpPr/>
            <p:nvPr/>
          </p:nvSpPr>
          <p:spPr>
            <a:xfrm>
              <a:off x="5045868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045868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045868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2" name="Rectangle 311"/>
          <p:cNvSpPr/>
          <p:nvPr/>
        </p:nvSpPr>
        <p:spPr>
          <a:xfrm>
            <a:off x="5481781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13" name="Group 312"/>
          <p:cNvGrpSpPr/>
          <p:nvPr/>
        </p:nvGrpSpPr>
        <p:grpSpPr>
          <a:xfrm>
            <a:off x="5481781" y="2421399"/>
            <a:ext cx="360000" cy="1620000"/>
            <a:chOff x="5481781" y="2156884"/>
            <a:chExt cx="360000" cy="1620000"/>
          </a:xfrm>
        </p:grpSpPr>
        <p:sp>
          <p:nvSpPr>
            <p:cNvPr id="314" name="Rectangle 313"/>
            <p:cNvSpPr/>
            <p:nvPr/>
          </p:nvSpPr>
          <p:spPr>
            <a:xfrm>
              <a:off x="5481781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481781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481781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7" name="Rectangle 316"/>
          <p:cNvSpPr/>
          <p:nvPr/>
        </p:nvSpPr>
        <p:spPr>
          <a:xfrm>
            <a:off x="5917694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18" name="Group 317"/>
          <p:cNvGrpSpPr/>
          <p:nvPr/>
        </p:nvGrpSpPr>
        <p:grpSpPr>
          <a:xfrm>
            <a:off x="5917694" y="2421399"/>
            <a:ext cx="360000" cy="1620000"/>
            <a:chOff x="5917694" y="2156884"/>
            <a:chExt cx="360000" cy="1620000"/>
          </a:xfrm>
        </p:grpSpPr>
        <p:sp>
          <p:nvSpPr>
            <p:cNvPr id="319" name="Rectangle 318"/>
            <p:cNvSpPr/>
            <p:nvPr/>
          </p:nvSpPr>
          <p:spPr>
            <a:xfrm>
              <a:off x="5917694" y="215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917694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917694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22" name="Rectangle 321"/>
          <p:cNvSpPr/>
          <p:nvPr/>
        </p:nvSpPr>
        <p:spPr>
          <a:xfrm>
            <a:off x="6353607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23" name="Group 322"/>
          <p:cNvGrpSpPr/>
          <p:nvPr/>
        </p:nvGrpSpPr>
        <p:grpSpPr>
          <a:xfrm>
            <a:off x="6353607" y="2421399"/>
            <a:ext cx="360000" cy="1620000"/>
            <a:chOff x="6353607" y="2156884"/>
            <a:chExt cx="360000" cy="1620000"/>
          </a:xfrm>
        </p:grpSpPr>
        <p:sp>
          <p:nvSpPr>
            <p:cNvPr id="324" name="Rectangle 323"/>
            <p:cNvSpPr/>
            <p:nvPr/>
          </p:nvSpPr>
          <p:spPr>
            <a:xfrm>
              <a:off x="6353607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53607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53607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27" name="Rectangle 326"/>
          <p:cNvSpPr/>
          <p:nvPr/>
        </p:nvSpPr>
        <p:spPr>
          <a:xfrm>
            <a:off x="6789520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28" name="Group 327"/>
          <p:cNvGrpSpPr/>
          <p:nvPr/>
        </p:nvGrpSpPr>
        <p:grpSpPr>
          <a:xfrm>
            <a:off x="6789520" y="2421399"/>
            <a:ext cx="360000" cy="1620000"/>
            <a:chOff x="6789520" y="2156884"/>
            <a:chExt cx="360000" cy="1620000"/>
          </a:xfrm>
        </p:grpSpPr>
        <p:sp>
          <p:nvSpPr>
            <p:cNvPr id="329" name="Rectangle 328"/>
            <p:cNvSpPr/>
            <p:nvPr/>
          </p:nvSpPr>
          <p:spPr>
            <a:xfrm>
              <a:off x="6789520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6789520" y="269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789520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32" name="Rectangle 331"/>
          <p:cNvSpPr/>
          <p:nvPr/>
        </p:nvSpPr>
        <p:spPr>
          <a:xfrm>
            <a:off x="7225433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7225433" y="2421399"/>
            <a:ext cx="360000" cy="1620000"/>
            <a:chOff x="7225433" y="2156884"/>
            <a:chExt cx="360000" cy="1620000"/>
          </a:xfrm>
        </p:grpSpPr>
        <p:sp>
          <p:nvSpPr>
            <p:cNvPr id="334" name="Rectangle 333"/>
            <p:cNvSpPr/>
            <p:nvPr/>
          </p:nvSpPr>
          <p:spPr>
            <a:xfrm>
              <a:off x="7225433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225433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7225433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37" name="Rectangle 336"/>
          <p:cNvSpPr/>
          <p:nvPr/>
        </p:nvSpPr>
        <p:spPr>
          <a:xfrm>
            <a:off x="7661346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38" name="Group 337"/>
          <p:cNvGrpSpPr/>
          <p:nvPr/>
        </p:nvGrpSpPr>
        <p:grpSpPr>
          <a:xfrm>
            <a:off x="7661346" y="2421399"/>
            <a:ext cx="360000" cy="1620000"/>
            <a:chOff x="7661346" y="2156884"/>
            <a:chExt cx="360000" cy="1620000"/>
          </a:xfrm>
        </p:grpSpPr>
        <p:sp>
          <p:nvSpPr>
            <p:cNvPr id="339" name="Rectangle 338"/>
            <p:cNvSpPr/>
            <p:nvPr/>
          </p:nvSpPr>
          <p:spPr>
            <a:xfrm>
              <a:off x="7661346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661346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661346" y="3236884"/>
              <a:ext cx="36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342" name="Rectangle 341"/>
          <p:cNvSpPr/>
          <p:nvPr/>
        </p:nvSpPr>
        <p:spPr>
          <a:xfrm>
            <a:off x="8097259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43" name="Group 342"/>
          <p:cNvGrpSpPr/>
          <p:nvPr/>
        </p:nvGrpSpPr>
        <p:grpSpPr>
          <a:xfrm>
            <a:off x="8097259" y="2421399"/>
            <a:ext cx="360000" cy="1620000"/>
            <a:chOff x="8097259" y="2156884"/>
            <a:chExt cx="360000" cy="1620000"/>
          </a:xfrm>
        </p:grpSpPr>
        <p:sp>
          <p:nvSpPr>
            <p:cNvPr id="344" name="Rectangle 343"/>
            <p:cNvSpPr/>
            <p:nvPr/>
          </p:nvSpPr>
          <p:spPr>
            <a:xfrm>
              <a:off x="8097259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097259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8097259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8533175" y="1881399"/>
            <a:ext cx="36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48" name="Group 347"/>
          <p:cNvGrpSpPr/>
          <p:nvPr/>
        </p:nvGrpSpPr>
        <p:grpSpPr>
          <a:xfrm>
            <a:off x="8533175" y="2421399"/>
            <a:ext cx="360000" cy="1620000"/>
            <a:chOff x="8533175" y="2156884"/>
            <a:chExt cx="360000" cy="1620000"/>
          </a:xfrm>
        </p:grpSpPr>
        <p:sp>
          <p:nvSpPr>
            <p:cNvPr id="349" name="Rectangle 348"/>
            <p:cNvSpPr/>
            <p:nvPr/>
          </p:nvSpPr>
          <p:spPr>
            <a:xfrm>
              <a:off x="8533175" y="215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8533175" y="269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8533175" y="3236884"/>
              <a:ext cx="360000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352" name="TextBox 351"/>
          <p:cNvSpPr txBox="1"/>
          <p:nvPr/>
        </p:nvSpPr>
        <p:spPr>
          <a:xfrm>
            <a:off x="138281" y="4047479"/>
            <a:ext cx="1721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+mn-lt"/>
              </a:rPr>
              <a:t>page</a:t>
            </a:r>
            <a:r>
              <a:rPr lang="pt-BR" sz="2400" dirty="0">
                <a:latin typeface="+mn-lt"/>
              </a:rPr>
              <a:t> frames</a:t>
            </a:r>
          </a:p>
        </p:txBody>
      </p:sp>
    </p:spTree>
    <p:extLst>
      <p:ext uri="{BB962C8B-B14F-4D97-AF65-F5344CB8AC3E}">
        <p14:creationId xmlns:p14="http://schemas.microsoft.com/office/powerpoint/2010/main" val="7393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Algorithm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 implementation</a:t>
            </a:r>
          </a:p>
          <a:p>
            <a:pPr lvl="1"/>
            <a:r>
              <a:rPr lang="en-US" dirty="0"/>
              <a:t>Every page entry has a counter; every time page is referenced, copy the clock into the counter</a:t>
            </a:r>
          </a:p>
          <a:p>
            <a:pPr lvl="1"/>
            <a:r>
              <a:rPr lang="en-US" dirty="0"/>
              <a:t>When a page needs to be swapped in, look at the counters to determine which page will be swapped out</a:t>
            </a:r>
          </a:p>
          <a:p>
            <a:r>
              <a:rPr lang="en-US" dirty="0"/>
              <a:t>Stack implementation</a:t>
            </a:r>
          </a:p>
          <a:p>
            <a:pPr lvl="1"/>
            <a:r>
              <a:rPr lang="en-US" dirty="0"/>
              <a:t>Keep a stack of page numbers in a doubly linked list.</a:t>
            </a:r>
          </a:p>
          <a:p>
            <a:pPr lvl="1"/>
            <a:r>
              <a:rPr lang="en-US" dirty="0"/>
              <a:t>When a page is referenced</a:t>
            </a:r>
          </a:p>
          <a:p>
            <a:pPr lvl="2"/>
            <a:r>
              <a:rPr lang="en-US" dirty="0"/>
              <a:t>move it to the top</a:t>
            </a:r>
          </a:p>
          <a:p>
            <a:pPr lvl="2"/>
            <a:r>
              <a:rPr lang="en-US" dirty="0"/>
              <a:t>6 pointers must be updated</a:t>
            </a:r>
          </a:p>
          <a:p>
            <a:pPr lvl="1"/>
            <a:r>
              <a:rPr lang="en-US" dirty="0"/>
              <a:t>No search for replacement page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27833" y="2000251"/>
            <a:ext cx="7288334" cy="4657724"/>
            <a:chOff x="927833" y="2000251"/>
            <a:chExt cx="7288334" cy="4657724"/>
          </a:xfrm>
        </p:grpSpPr>
        <p:pic>
          <p:nvPicPr>
            <p:cNvPr id="19" name="Picture 1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47"/>
            <a:stretch/>
          </p:blipFill>
          <p:spPr bwMode="auto">
            <a:xfrm>
              <a:off x="927833" y="2000251"/>
              <a:ext cx="7288334" cy="4657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1960288" y="3168381"/>
              <a:ext cx="3420024" cy="0"/>
              <a:chOff x="1940346" y="3571076"/>
              <a:chExt cx="3420024" cy="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940346" y="3571076"/>
                <a:ext cx="612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748370" y="3571076"/>
                <a:ext cx="612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ectangle 22"/>
          <p:cNvSpPr/>
          <p:nvPr/>
        </p:nvSpPr>
        <p:spPr>
          <a:xfrm>
            <a:off x="6464300" y="2832100"/>
            <a:ext cx="330200" cy="10668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75133" y="2832100"/>
            <a:ext cx="330200" cy="10668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85950" y="5454649"/>
            <a:ext cx="793750" cy="63817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85950" y="4881564"/>
            <a:ext cx="793750" cy="121126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85950" y="4317462"/>
            <a:ext cx="793750" cy="177536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85950" y="3743054"/>
            <a:ext cx="793750" cy="2349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83125" y="5454649"/>
            <a:ext cx="793750" cy="63817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83125" y="4889500"/>
            <a:ext cx="793750" cy="1203324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83125" y="4317462"/>
            <a:ext cx="793750" cy="1775363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83125" y="3743054"/>
            <a:ext cx="793750" cy="2349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85950" y="3086100"/>
            <a:ext cx="793750" cy="300672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83125" y="3086100"/>
            <a:ext cx="793750" cy="300672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Use of a stack to record the </a:t>
            </a:r>
            <a:br>
              <a:rPr lang="en-US" dirty="0"/>
            </a:br>
            <a:r>
              <a:rPr lang="en-US" dirty="0"/>
              <a:t>most recent page references in LRU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71550" y="6114256"/>
            <a:ext cx="2771774" cy="55483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46500" y="6114257"/>
            <a:ext cx="2878138" cy="55483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2B368F-D9FF-4C45-B460-8C4302DA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67" y="2009775"/>
            <a:ext cx="7289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35" grpId="0" animBg="1"/>
      <p:bldP spid="28" grpId="0" animBg="1"/>
      <p:bldP spid="29" grpId="0" animBg="1"/>
      <p:bldP spid="30" grpId="0" animBg="1"/>
      <p:bldP spid="36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Approximation Algorithms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To keep track of which pages have been least-and-recently used, the system has to do some accounting work on every memory reference.</a:t>
            </a:r>
          </a:p>
          <a:p>
            <a:pPr lvl="1"/>
            <a:r>
              <a:rPr lang="en-US" altLang="ko-KR" dirty="0"/>
              <a:t>Add a little bit of hardware support.</a:t>
            </a:r>
            <a:endParaRPr lang="ko-KR" altLang="en-US" dirty="0"/>
          </a:p>
          <a:p>
            <a:r>
              <a:rPr lang="en-US" dirty="0"/>
              <a:t>Reference bit</a:t>
            </a:r>
          </a:p>
          <a:p>
            <a:pPr lvl="1"/>
            <a:r>
              <a:rPr lang="en-US" dirty="0"/>
              <a:t>With each page associate a bit, initially = 0</a:t>
            </a:r>
          </a:p>
          <a:p>
            <a:pPr lvl="1"/>
            <a:r>
              <a:rPr lang="en-US" dirty="0"/>
              <a:t>When page is referenced, set bit to 1</a:t>
            </a:r>
          </a:p>
          <a:p>
            <a:pPr lvl="1"/>
            <a:r>
              <a:rPr lang="en-US" dirty="0"/>
              <a:t>Replace a page whose reference bit is 0 (if one exists)</a:t>
            </a:r>
          </a:p>
          <a:p>
            <a:pPr lvl="2"/>
            <a:r>
              <a:rPr lang="en-US" dirty="0"/>
              <a:t>However, the order of the references is not known.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30860-B814-A54E-A5F1-CD706F22C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Approximation Algorithms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reference bits</a:t>
            </a:r>
          </a:p>
          <a:p>
            <a:pPr lvl="1"/>
            <a:r>
              <a:rPr lang="en-US" spc="-50" dirty="0"/>
              <a:t>Uses reference bit plus a one byte register for each page in a table in memory.</a:t>
            </a:r>
          </a:p>
          <a:p>
            <a:pPr lvl="1"/>
            <a:r>
              <a:rPr lang="en-US" spc="-50" dirty="0"/>
              <a:t>At regular intervals a timer interrupt transfers control to the OS.</a:t>
            </a:r>
          </a:p>
          <a:p>
            <a:pPr lvl="1"/>
            <a:r>
              <a:rPr lang="en-US" spc="-50" dirty="0"/>
              <a:t>For each page, the OS shifts the register right by one bit and copies the reference bit into the high order bit of the register.</a:t>
            </a:r>
          </a:p>
          <a:p>
            <a:pPr lvl="1"/>
            <a:r>
              <a:rPr lang="en-US" spc="-50" dirty="0"/>
              <a:t>When needed, interpret the registers as unsigned 8-bit integers and replace the page with the lowest one.</a:t>
            </a:r>
          </a:p>
          <a:p>
            <a:pPr lvl="2"/>
            <a:r>
              <a:rPr lang="en-US" spc="-50" dirty="0"/>
              <a:t>If more than one page have the lowest value, we can either swap out all of them or use FIFO.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6784819" y="5499324"/>
            <a:ext cx="360000" cy="360000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Chance (Clock)</a:t>
            </a:r>
          </a:p>
          <a:p>
            <a:pPr lvl="1"/>
            <a:r>
              <a:rPr lang="en-US" dirty="0"/>
              <a:t>Uses reference bit</a:t>
            </a:r>
          </a:p>
          <a:p>
            <a:pPr lvl="1"/>
            <a:r>
              <a:rPr lang="en-US" dirty="0"/>
              <a:t>Clock replacement</a:t>
            </a:r>
          </a:p>
          <a:p>
            <a:pPr lvl="2"/>
            <a:r>
              <a:rPr lang="en-US" spc="-50" dirty="0"/>
              <a:t>If page to be replaced (in clock order) has reference bit = 1</a:t>
            </a:r>
          </a:p>
          <a:p>
            <a:pPr marL="1155700" lvl="3" indent="-342900"/>
            <a:r>
              <a:rPr lang="en-US" dirty="0"/>
              <a:t>set reference bit to 0</a:t>
            </a:r>
          </a:p>
          <a:p>
            <a:pPr marL="1155700" lvl="3" indent="-342900"/>
            <a:r>
              <a:rPr lang="en-US" dirty="0"/>
              <a:t>leave page in memory</a:t>
            </a:r>
          </a:p>
          <a:p>
            <a:pPr marL="1155700" lvl="3" indent="-342900"/>
            <a:r>
              <a:rPr lang="en-US" dirty="0"/>
              <a:t>try to replace the next page (in clock order)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Approximation Algorithms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6805535" y="2072316"/>
            <a:ext cx="360000" cy="360000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8014732" y="2584716"/>
            <a:ext cx="360000" cy="36000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8515272" y="3774191"/>
            <a:ext cx="360000" cy="36000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031765" y="4991148"/>
            <a:ext cx="360000" cy="36000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84819" y="5499324"/>
            <a:ext cx="360000" cy="360000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596338" y="4991576"/>
            <a:ext cx="360000" cy="360000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095472" y="3766810"/>
            <a:ext cx="360000" cy="36000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Arco 17"/>
          <p:cNvSpPr/>
          <p:nvPr/>
        </p:nvSpPr>
        <p:spPr bwMode="auto">
          <a:xfrm>
            <a:off x="5275472" y="2252316"/>
            <a:ext cx="3420126" cy="3420126"/>
          </a:xfrm>
          <a:prstGeom prst="arc">
            <a:avLst>
              <a:gd name="adj1" fmla="val 16579965"/>
              <a:gd name="adj2" fmla="val 18394790"/>
            </a:avLst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o 22"/>
          <p:cNvSpPr/>
          <p:nvPr/>
        </p:nvSpPr>
        <p:spPr bwMode="auto">
          <a:xfrm flipV="1">
            <a:off x="5274821" y="2252316"/>
            <a:ext cx="3420126" cy="3420126"/>
          </a:xfrm>
          <a:prstGeom prst="arc">
            <a:avLst>
              <a:gd name="adj1" fmla="val 16579965"/>
              <a:gd name="adj2" fmla="val 18443524"/>
            </a:avLst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o 24"/>
          <p:cNvSpPr/>
          <p:nvPr/>
        </p:nvSpPr>
        <p:spPr bwMode="auto">
          <a:xfrm flipH="1" flipV="1">
            <a:off x="5274843" y="2251986"/>
            <a:ext cx="3420126" cy="3420126"/>
          </a:xfrm>
          <a:prstGeom prst="arc">
            <a:avLst>
              <a:gd name="adj1" fmla="val 16579965"/>
              <a:gd name="adj2" fmla="val 18394790"/>
            </a:avLst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o 25"/>
          <p:cNvSpPr/>
          <p:nvPr/>
        </p:nvSpPr>
        <p:spPr bwMode="auto">
          <a:xfrm flipH="1">
            <a:off x="5274865" y="2251656"/>
            <a:ext cx="3420126" cy="3420126"/>
          </a:xfrm>
          <a:prstGeom prst="arc">
            <a:avLst>
              <a:gd name="adj1" fmla="val 16579965"/>
              <a:gd name="adj2" fmla="val 17833587"/>
            </a:avLst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o 26"/>
          <p:cNvSpPr/>
          <p:nvPr/>
        </p:nvSpPr>
        <p:spPr bwMode="auto">
          <a:xfrm rot="16200000" flipH="1">
            <a:off x="5274887" y="2251326"/>
            <a:ext cx="3420126" cy="3420126"/>
          </a:xfrm>
          <a:prstGeom prst="arc">
            <a:avLst>
              <a:gd name="adj1" fmla="val 16518517"/>
              <a:gd name="adj2" fmla="val 18394790"/>
            </a:avLst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o 27"/>
          <p:cNvSpPr/>
          <p:nvPr/>
        </p:nvSpPr>
        <p:spPr bwMode="auto">
          <a:xfrm rot="5400000" flipH="1" flipV="1">
            <a:off x="5274909" y="2250996"/>
            <a:ext cx="3420126" cy="3420126"/>
          </a:xfrm>
          <a:prstGeom prst="arc">
            <a:avLst>
              <a:gd name="adj1" fmla="val 16599128"/>
              <a:gd name="adj2" fmla="val 18792167"/>
            </a:avLst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o 28"/>
          <p:cNvSpPr/>
          <p:nvPr/>
        </p:nvSpPr>
        <p:spPr bwMode="auto">
          <a:xfrm rot="16200000" flipV="1">
            <a:off x="5274931" y="2250666"/>
            <a:ext cx="3420126" cy="3420126"/>
          </a:xfrm>
          <a:prstGeom prst="arc">
            <a:avLst>
              <a:gd name="adj1" fmla="val 16588750"/>
              <a:gd name="adj2" fmla="val 18394790"/>
            </a:avLst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o 29"/>
          <p:cNvSpPr/>
          <p:nvPr/>
        </p:nvSpPr>
        <p:spPr bwMode="auto">
          <a:xfrm rot="5400000">
            <a:off x="5274953" y="2250336"/>
            <a:ext cx="3420126" cy="3420126"/>
          </a:xfrm>
          <a:prstGeom prst="arc">
            <a:avLst>
              <a:gd name="adj1" fmla="val 16550437"/>
              <a:gd name="adj2" fmla="val 18394790"/>
            </a:avLst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o 30"/>
          <p:cNvSpPr/>
          <p:nvPr/>
        </p:nvSpPr>
        <p:spPr bwMode="auto">
          <a:xfrm flipH="1">
            <a:off x="5274843" y="2251986"/>
            <a:ext cx="3420126" cy="3420126"/>
          </a:xfrm>
          <a:prstGeom prst="arc">
            <a:avLst>
              <a:gd name="adj1" fmla="val 17834550"/>
              <a:gd name="adj2" fmla="val 19027625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 para a direita 21"/>
          <p:cNvSpPr/>
          <p:nvPr/>
        </p:nvSpPr>
        <p:spPr>
          <a:xfrm>
            <a:off x="6984884" y="3766810"/>
            <a:ext cx="1440000" cy="3600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180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victim?</a:t>
            </a:r>
          </a:p>
        </p:txBody>
      </p:sp>
      <p:sp>
        <p:nvSpPr>
          <p:cNvPr id="34" name="Seta para a direita 33"/>
          <p:cNvSpPr/>
          <p:nvPr/>
        </p:nvSpPr>
        <p:spPr>
          <a:xfrm rot="2700000">
            <a:off x="6747323" y="4264010"/>
            <a:ext cx="1440000" cy="3600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180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victim?</a:t>
            </a:r>
          </a:p>
        </p:txBody>
      </p:sp>
      <p:sp>
        <p:nvSpPr>
          <p:cNvPr id="35" name="Seta para a direita 34"/>
          <p:cNvSpPr/>
          <p:nvPr/>
        </p:nvSpPr>
        <p:spPr>
          <a:xfrm rot="5400000">
            <a:off x="6253373" y="4500399"/>
            <a:ext cx="1440000" cy="3600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180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/>
              <a:t>victim?</a:t>
            </a:r>
          </a:p>
        </p:txBody>
      </p:sp>
      <p:sp>
        <p:nvSpPr>
          <p:cNvPr id="32" name="Elipse 31"/>
          <p:cNvSpPr/>
          <p:nvPr/>
        </p:nvSpPr>
        <p:spPr>
          <a:xfrm>
            <a:off x="6714703" y="3637296"/>
            <a:ext cx="540362" cy="540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/>
          <p:cNvSpPr/>
          <p:nvPr/>
        </p:nvSpPr>
        <p:spPr>
          <a:xfrm>
            <a:off x="5472120" y="6305104"/>
            <a:ext cx="180000" cy="180000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ângulo 37"/>
          <p:cNvSpPr/>
          <p:nvPr/>
        </p:nvSpPr>
        <p:spPr>
          <a:xfrm>
            <a:off x="7190363" y="6306115"/>
            <a:ext cx="180000" cy="18000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620780" y="6216533"/>
            <a:ext cx="129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00" dirty="0"/>
              <a:t>Ref bit = 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321247" y="6204852"/>
            <a:ext cx="129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00" dirty="0"/>
              <a:t>Ref bit = 1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8031765" y="4991148"/>
            <a:ext cx="360000" cy="360000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tângulo 41"/>
          <p:cNvSpPr/>
          <p:nvPr/>
        </p:nvSpPr>
        <p:spPr>
          <a:xfrm>
            <a:off x="8515272" y="3774191"/>
            <a:ext cx="360000" cy="360000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uiExpand="1" build="p"/>
      <p:bldP spid="15" grpId="0" animBg="1"/>
      <p:bldP spid="22" grpId="0" animBg="1"/>
      <p:bldP spid="34" grpId="0" animBg="1"/>
      <p:bldP spid="34" grpId="1" animBg="1"/>
      <p:bldP spid="35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Creation: Copy-on-Write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Copy-on-write </a:t>
            </a:r>
            <a:r>
              <a:rPr lang="en-US" dirty="0"/>
              <a:t>provides for rapid process creation and minimizes the number of new pages that must be allocated to a new process.</a:t>
            </a:r>
          </a:p>
          <a:p>
            <a:pPr lvl="1"/>
            <a:r>
              <a:rPr lang="en-US" spc="-50" dirty="0"/>
              <a:t>Parent and child processes initially share same pages in memory.</a:t>
            </a:r>
          </a:p>
          <a:p>
            <a:pPr lvl="1"/>
            <a:r>
              <a:rPr lang="en-US" spc="-50" dirty="0"/>
              <a:t>When either process modifies a shared page, that page is copied.</a:t>
            </a:r>
          </a:p>
          <a:p>
            <a:r>
              <a:rPr lang="en-US" dirty="0"/>
              <a:t>COW allows more efficient process creation as only modified pages are copied.</a:t>
            </a:r>
          </a:p>
          <a:p>
            <a:r>
              <a:rPr lang="en-US" dirty="0"/>
              <a:t>Free pages are usually allocated by the OS from a </a:t>
            </a:r>
            <a:r>
              <a:rPr lang="en-US" b="1" dirty="0">
                <a:solidFill>
                  <a:schemeClr val="tx2"/>
                </a:solidFill>
              </a:rPr>
              <a:t>pool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/>
                </a:solidFill>
              </a:rPr>
              <a:t>zero-filled on-demand pages</a:t>
            </a:r>
            <a:r>
              <a:rPr lang="en-US" dirty="0"/>
              <a:t>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LRU Approximation Algorithms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Enhanced Second Chance</a:t>
            </a:r>
          </a:p>
          <a:p>
            <a:pPr lvl="1"/>
            <a:r>
              <a:rPr lang="en-US" dirty="0"/>
              <a:t>Uses reference bit and modify bit as an ordered pair.</a:t>
            </a:r>
          </a:p>
          <a:p>
            <a:pPr lvl="1"/>
            <a:r>
              <a:rPr lang="en-US" dirty="0"/>
              <a:t>These two bits generate four possible cases</a:t>
            </a:r>
          </a:p>
          <a:p>
            <a:pPr lvl="2"/>
            <a:r>
              <a:rPr lang="en-US" dirty="0"/>
              <a:t>(0, 0) = neither recently used nor modified</a:t>
            </a:r>
          </a:p>
          <a:p>
            <a:pPr lvl="2"/>
            <a:r>
              <a:rPr lang="en-US" dirty="0"/>
              <a:t>(0, 1) = not recently used but modified</a:t>
            </a:r>
          </a:p>
          <a:p>
            <a:pPr lvl="2"/>
            <a:r>
              <a:rPr lang="en-US" dirty="0"/>
              <a:t>(1, 0) = recently used but not modified</a:t>
            </a:r>
          </a:p>
          <a:p>
            <a:pPr lvl="2"/>
            <a:r>
              <a:rPr lang="en-US" dirty="0"/>
              <a:t>(1, 1) = recently used and modified</a:t>
            </a:r>
          </a:p>
          <a:p>
            <a:pPr lvl="1"/>
            <a:r>
              <a:rPr lang="en-US" dirty="0"/>
              <a:t>Execution pattern is the same as in the clock algorithm.</a:t>
            </a:r>
          </a:p>
          <a:p>
            <a:pPr lvl="1"/>
            <a:r>
              <a:rPr lang="en-US" dirty="0"/>
              <a:t>We replace the first page encountered in the lowest non-empty class.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Counting-Based Algorithms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Keep a counter of the number of references that have been made to each page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LFU (Least-Frequently Used) Algorithm</a:t>
            </a:r>
          </a:p>
          <a:p>
            <a:pPr lvl="1"/>
            <a:r>
              <a:rPr lang="en-US" dirty="0"/>
              <a:t>Replaces page with smallest count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MFU (Most-Frequently Used) Algorithm</a:t>
            </a:r>
          </a:p>
          <a:p>
            <a:pPr lvl="1"/>
            <a:r>
              <a:rPr lang="en-US" dirty="0"/>
              <a:t>Based on the argument that the page with the smallest count was probably just brought in and has yet to be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2F7FB-20D0-EB4A-8562-99E80DCCFA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a pool of free frames</a:t>
            </a:r>
          </a:p>
          <a:p>
            <a:pPr lvl="1"/>
            <a:r>
              <a:rPr lang="en-US" dirty="0"/>
              <a:t>A victim frame is chosen using any method</a:t>
            </a:r>
          </a:p>
          <a:p>
            <a:pPr lvl="1"/>
            <a:r>
              <a:rPr lang="en-US" dirty="0"/>
              <a:t>The desired page is read into a frame taken from the pool without waiting for the victim to be written out.</a:t>
            </a:r>
          </a:p>
          <a:p>
            <a:pPr lvl="1"/>
            <a:r>
              <a:rPr lang="en-US" dirty="0"/>
              <a:t>When the victim has been written out, its frame is added to the free frames pool.</a:t>
            </a:r>
          </a:p>
          <a:p>
            <a:r>
              <a:rPr lang="en-US" dirty="0"/>
              <a:t>Pool of free frames with “memory”</a:t>
            </a:r>
          </a:p>
          <a:p>
            <a:pPr lvl="1"/>
            <a:r>
              <a:rPr lang="en-US" dirty="0"/>
              <a:t>Keep a pool of free frames but remember which page was in each frame.</a:t>
            </a:r>
          </a:p>
          <a:p>
            <a:pPr lvl="1"/>
            <a:r>
              <a:rPr lang="en-US" dirty="0"/>
              <a:t>If the page is required again,  use it directly.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Keep a list of modified pages</a:t>
            </a:r>
          </a:p>
          <a:p>
            <a:pPr lvl="1"/>
            <a:r>
              <a:rPr lang="en-US" dirty="0"/>
              <a:t>Whenever the paging device is idle, write out one page from the list and reset its modify bit.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a process does not have “enough” pages </a:t>
            </a:r>
            <a:br>
              <a:rPr lang="en-US" dirty="0"/>
            </a:br>
            <a:r>
              <a:rPr lang="en-US" dirty="0"/>
              <a:t>the page-fault rate can become very high.  </a:t>
            </a:r>
          </a:p>
          <a:p>
            <a:r>
              <a:rPr lang="en-US" dirty="0"/>
              <a:t>This may lead to</a:t>
            </a:r>
          </a:p>
        </p:txBody>
      </p:sp>
      <p:graphicFrame>
        <p:nvGraphicFramePr>
          <p:cNvPr id="5" name="Espaço Reservado para Conteúdo 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31799" y="3617913"/>
          <a:ext cx="8461375" cy="247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Thrashing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D0C121-45C6-4D2D-B1D2-54AA4840A5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7D0C121-45C6-4D2D-B1D2-54AA4840A5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E84782-A21B-41D7-819C-6471A5738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B8E84782-A21B-41D7-819C-6471A5738B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C86D59-FB7A-4CD2-BD2F-2B6F001AA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A7C86D59-FB7A-4CD2-BD2F-2B6F001AA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879E41-A51B-4A04-B812-8813684FC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1C879E41-A51B-4A04-B812-8813684FC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85ED03-FF83-40E8-A508-DFA486290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ED85ED03-FF83-40E8-A508-DFA486290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2E97CE-4AEB-443B-BBF5-D85C024EC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402E97CE-4AEB-443B-BBF5-D85C024ECC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30AD68-FB42-487B-BDF4-F8DB7F545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4730AD68-FB42-487B-BDF4-F8DB7F5455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2154E0-E539-46CF-B2AB-8CEEB918D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0C2154E0-E539-46CF-B2AB-8CEEB918D5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B54827-EF63-4795-A35F-7848C2BD0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BAB54827-EF63-4795-A35F-7848C2BD0F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E53814-8439-49B9-9A52-42A090141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9CE53814-8439-49B9-9A52-42A0901416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726C0F-1E82-4C06-9D3B-AA7647942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41726C0F-1E82-4C06-9D3B-AA76479421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2050187"/>
          </a:xfrm>
        </p:spPr>
        <p:txBody>
          <a:bodyPr/>
          <a:lstStyle/>
          <a:p>
            <a:r>
              <a:rPr lang="en-US" altLang="ko-KR" dirty="0"/>
              <a:t>Memory is oversubscribed and the memory demands of the set of running processes exceeds the available physical memory.</a:t>
            </a:r>
          </a:p>
          <a:p>
            <a:pPr lvl="1"/>
            <a:r>
              <a:rPr lang="en-US" altLang="ko-KR" dirty="0"/>
              <a:t>Decide not to run a subset of processes.</a:t>
            </a:r>
          </a:p>
          <a:p>
            <a:pPr lvl="1"/>
            <a:r>
              <a:rPr lang="en-US" altLang="ko-KR" dirty="0"/>
              <a:t>Reduced set of processes working sets fit in memory.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D3914F-792C-FC4A-A179-CC318D3903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DEBB1F5-0667-8B4B-922F-87D1543D3B91}"/>
              </a:ext>
            </a:extLst>
          </p:cNvPr>
          <p:cNvSpPr/>
          <p:nvPr/>
        </p:nvSpPr>
        <p:spPr>
          <a:xfrm>
            <a:off x="1012371" y="4112509"/>
            <a:ext cx="6030686" cy="2384091"/>
          </a:xfrm>
          <a:custGeom>
            <a:avLst/>
            <a:gdLst>
              <a:gd name="connsiteX0" fmla="*/ 0 w 6030686"/>
              <a:gd name="connsiteY0" fmla="*/ 2574471 h 2574471"/>
              <a:gd name="connsiteX1" fmla="*/ 4234543 w 6030686"/>
              <a:gd name="connsiteY1" fmla="*/ 190500 h 2574471"/>
              <a:gd name="connsiteX2" fmla="*/ 5290458 w 6030686"/>
              <a:gd name="connsiteY2" fmla="*/ 1431471 h 2574471"/>
              <a:gd name="connsiteX3" fmla="*/ 6030686 w 6030686"/>
              <a:gd name="connsiteY3" fmla="*/ 2563586 h 2574471"/>
              <a:gd name="connsiteX0" fmla="*/ 0 w 6030686"/>
              <a:gd name="connsiteY0" fmla="*/ 2574471 h 2574471"/>
              <a:gd name="connsiteX1" fmla="*/ 4234543 w 6030686"/>
              <a:gd name="connsiteY1" fmla="*/ 190500 h 2574471"/>
              <a:gd name="connsiteX2" fmla="*/ 5290458 w 6030686"/>
              <a:gd name="connsiteY2" fmla="*/ 1431471 h 2574471"/>
              <a:gd name="connsiteX3" fmla="*/ 6030686 w 6030686"/>
              <a:gd name="connsiteY3" fmla="*/ 2563586 h 2574471"/>
              <a:gd name="connsiteX0" fmla="*/ 0 w 6030686"/>
              <a:gd name="connsiteY0" fmla="*/ 2574471 h 2574471"/>
              <a:gd name="connsiteX1" fmla="*/ 4234543 w 6030686"/>
              <a:gd name="connsiteY1" fmla="*/ 190500 h 2574471"/>
              <a:gd name="connsiteX2" fmla="*/ 5290458 w 6030686"/>
              <a:gd name="connsiteY2" fmla="*/ 1431471 h 2574471"/>
              <a:gd name="connsiteX3" fmla="*/ 6030686 w 6030686"/>
              <a:gd name="connsiteY3" fmla="*/ 2563586 h 2574471"/>
              <a:gd name="connsiteX0" fmla="*/ 0 w 6030686"/>
              <a:gd name="connsiteY0" fmla="*/ 2503714 h 2503714"/>
              <a:gd name="connsiteX1" fmla="*/ 4234543 w 6030686"/>
              <a:gd name="connsiteY1" fmla="*/ 119743 h 2503714"/>
              <a:gd name="connsiteX2" fmla="*/ 5290458 w 6030686"/>
              <a:gd name="connsiteY2" fmla="*/ 1360714 h 2503714"/>
              <a:gd name="connsiteX3" fmla="*/ 6030686 w 6030686"/>
              <a:gd name="connsiteY3" fmla="*/ 2492829 h 2503714"/>
              <a:gd name="connsiteX0" fmla="*/ 0 w 6030686"/>
              <a:gd name="connsiteY0" fmla="*/ 2503714 h 2503714"/>
              <a:gd name="connsiteX1" fmla="*/ 4234543 w 6030686"/>
              <a:gd name="connsiteY1" fmla="*/ 119743 h 2503714"/>
              <a:gd name="connsiteX2" fmla="*/ 5290458 w 6030686"/>
              <a:gd name="connsiteY2" fmla="*/ 1360714 h 2503714"/>
              <a:gd name="connsiteX3" fmla="*/ 6030686 w 6030686"/>
              <a:gd name="connsiteY3" fmla="*/ 2492829 h 2503714"/>
              <a:gd name="connsiteX0" fmla="*/ 0 w 6030686"/>
              <a:gd name="connsiteY0" fmla="*/ 2503714 h 2503714"/>
              <a:gd name="connsiteX1" fmla="*/ 4234543 w 6030686"/>
              <a:gd name="connsiteY1" fmla="*/ 119743 h 2503714"/>
              <a:gd name="connsiteX2" fmla="*/ 5290458 w 6030686"/>
              <a:gd name="connsiteY2" fmla="*/ 1360714 h 2503714"/>
              <a:gd name="connsiteX3" fmla="*/ 6030686 w 6030686"/>
              <a:gd name="connsiteY3" fmla="*/ 2492829 h 2503714"/>
              <a:gd name="connsiteX0" fmla="*/ 0 w 6030686"/>
              <a:gd name="connsiteY0" fmla="*/ 2503714 h 2503714"/>
              <a:gd name="connsiteX1" fmla="*/ 4234543 w 6030686"/>
              <a:gd name="connsiteY1" fmla="*/ 119743 h 2503714"/>
              <a:gd name="connsiteX2" fmla="*/ 5290458 w 6030686"/>
              <a:gd name="connsiteY2" fmla="*/ 1360714 h 2503714"/>
              <a:gd name="connsiteX3" fmla="*/ 6030686 w 6030686"/>
              <a:gd name="connsiteY3" fmla="*/ 2492829 h 2503714"/>
              <a:gd name="connsiteX0" fmla="*/ 0 w 6030686"/>
              <a:gd name="connsiteY0" fmla="*/ 2503714 h 2503714"/>
              <a:gd name="connsiteX1" fmla="*/ 4234543 w 6030686"/>
              <a:gd name="connsiteY1" fmla="*/ 119743 h 2503714"/>
              <a:gd name="connsiteX2" fmla="*/ 5290458 w 6030686"/>
              <a:gd name="connsiteY2" fmla="*/ 1360714 h 2503714"/>
              <a:gd name="connsiteX3" fmla="*/ 6030686 w 6030686"/>
              <a:gd name="connsiteY3" fmla="*/ 2492829 h 2503714"/>
              <a:gd name="connsiteX0" fmla="*/ 0 w 6030686"/>
              <a:gd name="connsiteY0" fmla="*/ 2503714 h 2503714"/>
              <a:gd name="connsiteX1" fmla="*/ 4234543 w 6030686"/>
              <a:gd name="connsiteY1" fmla="*/ 119743 h 2503714"/>
              <a:gd name="connsiteX2" fmla="*/ 5290458 w 6030686"/>
              <a:gd name="connsiteY2" fmla="*/ 1360714 h 2503714"/>
              <a:gd name="connsiteX3" fmla="*/ 6030686 w 6030686"/>
              <a:gd name="connsiteY3" fmla="*/ 2492829 h 2503714"/>
              <a:gd name="connsiteX0" fmla="*/ 0 w 6030686"/>
              <a:gd name="connsiteY0" fmla="*/ 2503714 h 2503714"/>
              <a:gd name="connsiteX1" fmla="*/ 4234543 w 6030686"/>
              <a:gd name="connsiteY1" fmla="*/ 119743 h 2503714"/>
              <a:gd name="connsiteX2" fmla="*/ 5290458 w 6030686"/>
              <a:gd name="connsiteY2" fmla="*/ 1360714 h 2503714"/>
              <a:gd name="connsiteX3" fmla="*/ 6030686 w 6030686"/>
              <a:gd name="connsiteY3" fmla="*/ 2492829 h 2503714"/>
              <a:gd name="connsiteX0" fmla="*/ 0 w 6030686"/>
              <a:gd name="connsiteY0" fmla="*/ 2536372 h 2536372"/>
              <a:gd name="connsiteX1" fmla="*/ 4234543 w 6030686"/>
              <a:gd name="connsiteY1" fmla="*/ 152401 h 2536372"/>
              <a:gd name="connsiteX2" fmla="*/ 5290458 w 6030686"/>
              <a:gd name="connsiteY2" fmla="*/ 1393372 h 2536372"/>
              <a:gd name="connsiteX3" fmla="*/ 6030686 w 6030686"/>
              <a:gd name="connsiteY3" fmla="*/ 2525487 h 2536372"/>
              <a:gd name="connsiteX0" fmla="*/ 0 w 6030686"/>
              <a:gd name="connsiteY0" fmla="*/ 2383975 h 2383975"/>
              <a:gd name="connsiteX1" fmla="*/ 4234543 w 6030686"/>
              <a:gd name="connsiteY1" fmla="*/ 4 h 2383975"/>
              <a:gd name="connsiteX2" fmla="*/ 5290458 w 6030686"/>
              <a:gd name="connsiteY2" fmla="*/ 1240975 h 2383975"/>
              <a:gd name="connsiteX3" fmla="*/ 6030686 w 6030686"/>
              <a:gd name="connsiteY3" fmla="*/ 2373090 h 2383975"/>
              <a:gd name="connsiteX0" fmla="*/ 0 w 6030686"/>
              <a:gd name="connsiteY0" fmla="*/ 2383977 h 2383977"/>
              <a:gd name="connsiteX1" fmla="*/ 4234543 w 6030686"/>
              <a:gd name="connsiteY1" fmla="*/ 6 h 2383977"/>
              <a:gd name="connsiteX2" fmla="*/ 5290458 w 6030686"/>
              <a:gd name="connsiteY2" fmla="*/ 1240977 h 2383977"/>
              <a:gd name="connsiteX3" fmla="*/ 6030686 w 6030686"/>
              <a:gd name="connsiteY3" fmla="*/ 2373092 h 2383977"/>
              <a:gd name="connsiteX0" fmla="*/ 0 w 6030686"/>
              <a:gd name="connsiteY0" fmla="*/ 2383973 h 2383973"/>
              <a:gd name="connsiteX1" fmla="*/ 4234543 w 6030686"/>
              <a:gd name="connsiteY1" fmla="*/ 2 h 2383973"/>
              <a:gd name="connsiteX2" fmla="*/ 6030686 w 6030686"/>
              <a:gd name="connsiteY2" fmla="*/ 2373088 h 2383973"/>
              <a:gd name="connsiteX0" fmla="*/ 0 w 6030686"/>
              <a:gd name="connsiteY0" fmla="*/ 2383973 h 2383973"/>
              <a:gd name="connsiteX1" fmla="*/ 4234543 w 6030686"/>
              <a:gd name="connsiteY1" fmla="*/ 2 h 2383973"/>
              <a:gd name="connsiteX2" fmla="*/ 6030686 w 6030686"/>
              <a:gd name="connsiteY2" fmla="*/ 2373088 h 2383973"/>
              <a:gd name="connsiteX0" fmla="*/ 0 w 6030686"/>
              <a:gd name="connsiteY0" fmla="*/ 2384107 h 2384107"/>
              <a:gd name="connsiteX1" fmla="*/ 4234543 w 6030686"/>
              <a:gd name="connsiteY1" fmla="*/ 136 h 2384107"/>
              <a:gd name="connsiteX2" fmla="*/ 6030686 w 6030686"/>
              <a:gd name="connsiteY2" fmla="*/ 2373222 h 2384107"/>
              <a:gd name="connsiteX0" fmla="*/ 0 w 6030686"/>
              <a:gd name="connsiteY0" fmla="*/ 2384114 h 2384114"/>
              <a:gd name="connsiteX1" fmla="*/ 4234543 w 6030686"/>
              <a:gd name="connsiteY1" fmla="*/ 143 h 2384114"/>
              <a:gd name="connsiteX2" fmla="*/ 6030686 w 6030686"/>
              <a:gd name="connsiteY2" fmla="*/ 2373229 h 2384114"/>
              <a:gd name="connsiteX0" fmla="*/ 0 w 6030686"/>
              <a:gd name="connsiteY0" fmla="*/ 2384091 h 2384091"/>
              <a:gd name="connsiteX1" fmla="*/ 4234543 w 6030686"/>
              <a:gd name="connsiteY1" fmla="*/ 120 h 2384091"/>
              <a:gd name="connsiteX2" fmla="*/ 6030686 w 6030686"/>
              <a:gd name="connsiteY2" fmla="*/ 2373206 h 238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30686" h="2384091">
                <a:moveTo>
                  <a:pt x="0" y="2384091"/>
                </a:moveTo>
                <a:cubicBezTo>
                  <a:pt x="1900248" y="318518"/>
                  <a:pt x="3229499" y="12159"/>
                  <a:pt x="4234543" y="120"/>
                </a:cubicBezTo>
                <a:cubicBezTo>
                  <a:pt x="5826253" y="-18947"/>
                  <a:pt x="5173412" y="2258375"/>
                  <a:pt x="6030686" y="2373206"/>
                </a:cubicBezTo>
              </a:path>
            </a:pathLst>
          </a:custGeom>
          <a:ln w="1143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0F6E91-7D06-C04A-9B67-7AAE452E0904}"/>
              </a:ext>
            </a:extLst>
          </p:cNvPr>
          <p:cNvCxnSpPr>
            <a:cxnSpLocks/>
          </p:cNvCxnSpPr>
          <p:nvPr/>
        </p:nvCxnSpPr>
        <p:spPr>
          <a:xfrm>
            <a:off x="962218" y="3429000"/>
            <a:ext cx="0" cy="308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677483-51FE-DC41-A1CD-EFCFEAFD73F8}"/>
              </a:ext>
            </a:extLst>
          </p:cNvPr>
          <p:cNvCxnSpPr>
            <a:cxnSpLocks/>
          </p:cNvCxnSpPr>
          <p:nvPr/>
        </p:nvCxnSpPr>
        <p:spPr>
          <a:xfrm flipV="1">
            <a:off x="971550" y="6488648"/>
            <a:ext cx="7740650" cy="1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7E96C-0369-4641-99D6-F89C9FB3A4FC}"/>
              </a:ext>
            </a:extLst>
          </p:cNvPr>
          <p:cNvGrpSpPr/>
          <p:nvPr/>
        </p:nvGrpSpPr>
        <p:grpSpPr>
          <a:xfrm>
            <a:off x="5863457" y="3398078"/>
            <a:ext cx="1890252" cy="626775"/>
            <a:chOff x="6192216" y="2532189"/>
            <a:chExt cx="1890252" cy="6267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9B2604-DD8B-3344-9F67-284BAD73706C}"/>
                </a:ext>
              </a:extLst>
            </p:cNvPr>
            <p:cNvCxnSpPr/>
            <p:nvPr/>
          </p:nvCxnSpPr>
          <p:spPr>
            <a:xfrm>
              <a:off x="6192216" y="2708904"/>
              <a:ext cx="0" cy="450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21B422A-9E0C-5E4C-ACAE-C486D4BA3BEE}"/>
                </a:ext>
              </a:extLst>
            </p:cNvPr>
            <p:cNvCxnSpPr/>
            <p:nvPr/>
          </p:nvCxnSpPr>
          <p:spPr>
            <a:xfrm>
              <a:off x="6192216" y="2914987"/>
              <a:ext cx="1890252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B1768E-26E1-3047-8334-23A7BE6AAA84}"/>
                </a:ext>
              </a:extLst>
            </p:cNvPr>
            <p:cNvSpPr txBox="1"/>
            <p:nvPr/>
          </p:nvSpPr>
          <p:spPr>
            <a:xfrm>
              <a:off x="6202362" y="2532189"/>
              <a:ext cx="1325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Thrashing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9C27DB-7F2C-C84B-80A2-EA6CD3C26D47}"/>
              </a:ext>
            </a:extLst>
          </p:cNvPr>
          <p:cNvSpPr txBox="1"/>
          <p:nvPr/>
        </p:nvSpPr>
        <p:spPr>
          <a:xfrm rot="16200000">
            <a:off x="42140" y="4016482"/>
            <a:ext cx="147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CPU utilization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776D62-9CE0-EE48-BAB5-E64505C4102B}"/>
              </a:ext>
            </a:extLst>
          </p:cNvPr>
          <p:cNvSpPr txBox="1"/>
          <p:nvPr/>
        </p:nvSpPr>
        <p:spPr>
          <a:xfrm>
            <a:off x="5138824" y="6488668"/>
            <a:ext cx="355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 of multiprogramming</a:t>
            </a:r>
          </a:p>
        </p:txBody>
      </p:sp>
    </p:spTree>
    <p:extLst>
      <p:ext uri="{BB962C8B-B14F-4D97-AF65-F5344CB8AC3E}">
        <p14:creationId xmlns:p14="http://schemas.microsoft.com/office/powerpoint/2010/main" val="104544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79400"/>
            <a:ext cx="8280401" cy="809625"/>
          </a:xfrm>
        </p:spPr>
        <p:txBody>
          <a:bodyPr/>
          <a:lstStyle/>
          <a:p>
            <a:r>
              <a:rPr lang="en-US" dirty="0"/>
              <a:t>Demand Paging and Thrashing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1800" y="1182687"/>
            <a:ext cx="2879725" cy="5307013"/>
          </a:xfrm>
        </p:spPr>
        <p:txBody>
          <a:bodyPr>
            <a:normAutofit/>
          </a:bodyPr>
          <a:lstStyle/>
          <a:p>
            <a:r>
              <a:rPr lang="en-US" dirty="0"/>
              <a:t>Why does demand paging work?</a:t>
            </a:r>
          </a:p>
          <a:p>
            <a:r>
              <a:rPr lang="en-US" dirty="0"/>
              <a:t>Locality model</a:t>
            </a:r>
          </a:p>
          <a:p>
            <a:pPr lvl="1"/>
            <a:r>
              <a:rPr lang="en-US" dirty="0"/>
              <a:t>Process migrates from one locality to another</a:t>
            </a:r>
          </a:p>
          <a:p>
            <a:pPr lvl="1"/>
            <a:r>
              <a:rPr lang="en-US" dirty="0"/>
              <a:t>Localities may overlap</a:t>
            </a:r>
          </a:p>
          <a:p>
            <a:r>
              <a:rPr lang="en-US" dirty="0"/>
              <a:t>Why does thrashing occur?</a:t>
            </a:r>
          </a:p>
          <a:p>
            <a:pPr lvl="1"/>
            <a:r>
              <a:rPr lang="en-US" dirty="0">
                <a:sym typeface="Symbol" charset="2"/>
              </a:rPr>
              <a:t> (size of localities ) &gt; total memory size</a:t>
            </a:r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6AC562B-10CD-5D47-B2DC-A5DCDF1D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0529" y="1182687"/>
            <a:ext cx="4701671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33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46800" y="2738740"/>
            <a:ext cx="3050799" cy="2976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Locality span</a:t>
            </a:r>
            <a:endParaRPr lang="pt-B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Localities and Page Fault Rates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While a process executes within a locality its page fault rate is low.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46800" y="2753664"/>
            <a:ext cx="3050799" cy="0"/>
          </a:xfrm>
          <a:prstGeom prst="straightConnector1">
            <a:avLst/>
          </a:prstGeom>
          <a:ln w="57150">
            <a:solidFill>
              <a:srgbClr val="FE7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3012684"/>
            <a:ext cx="8151813" cy="3045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6" y="3634011"/>
            <a:ext cx="7576461" cy="21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Working-Set Model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  working-set window  a fixed number of page references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Example:  10.000 instructions</a:t>
            </a:r>
          </a:p>
          <a:p>
            <a:pPr>
              <a:spcBef>
                <a:spcPts val="2400"/>
              </a:spcBef>
            </a:pPr>
            <a:r>
              <a:rPr lang="en-US" i="1" dirty="0" err="1">
                <a:sym typeface="Symbol" charset="2"/>
              </a:rPr>
              <a:t>WSS</a:t>
            </a:r>
            <a:r>
              <a:rPr lang="en-US" i="1" baseline="-25000" dirty="0" err="1"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(working set size of process </a:t>
            </a:r>
            <a:r>
              <a:rPr lang="en-US" i="1" dirty="0">
                <a:sym typeface="Symbol" charset="2"/>
              </a:rPr>
              <a:t>P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) =</a:t>
            </a:r>
            <a:br>
              <a:rPr lang="en-US" dirty="0">
                <a:sym typeface="Symbol" charset="2"/>
              </a:rPr>
            </a:br>
            <a:r>
              <a:rPr lang="en-US" spc="-80" dirty="0">
                <a:sym typeface="Symbol" charset="2"/>
              </a:rPr>
              <a:t>total number of pages referenced in the most recent  (varies in time)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Symbol" charset="2"/>
              </a:rPr>
              <a:t>if  is too small it will not encompass entire locality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Symbol" charset="2"/>
              </a:rPr>
              <a:t>if  is too large it may encompass several localities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Symbol" charset="2"/>
              </a:rPr>
              <a:t>if  =  it will encompass entire program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Working-Set Model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Total demand for frames</a:t>
            </a:r>
          </a:p>
          <a:p>
            <a:pPr lvl="1"/>
            <a:r>
              <a:rPr lang="en-US" i="1" dirty="0">
                <a:sym typeface="Symbol" charset="2"/>
              </a:rPr>
              <a:t>D</a:t>
            </a:r>
            <a:r>
              <a:rPr lang="en-US" dirty="0">
                <a:sym typeface="Symbol" charset="2"/>
              </a:rPr>
              <a:t> = 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WSS</a:t>
            </a:r>
            <a:r>
              <a:rPr lang="en-US" i="1" baseline="-25000" dirty="0" err="1">
                <a:sym typeface="Symbol" charset="2"/>
              </a:rPr>
              <a:t>i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Total number of available frames = </a:t>
            </a:r>
            <a:r>
              <a:rPr lang="en-US" i="1" dirty="0">
                <a:sym typeface="Symbol" charset="2"/>
              </a:rPr>
              <a:t>m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If </a:t>
            </a:r>
            <a:r>
              <a:rPr lang="en-US" i="1" dirty="0">
                <a:sym typeface="Symbol" charset="2"/>
              </a:rPr>
              <a:t>D</a:t>
            </a:r>
            <a:r>
              <a:rPr lang="en-US" dirty="0">
                <a:sym typeface="Symbol" charset="2"/>
              </a:rPr>
              <a:t> &gt; </a:t>
            </a:r>
            <a:r>
              <a:rPr lang="en-US" i="1" dirty="0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, thrashing will occur because some processes will not have enough frames.</a:t>
            </a:r>
          </a:p>
          <a:p>
            <a:r>
              <a:rPr lang="en-US" dirty="0">
                <a:sym typeface="Symbol" charset="2"/>
              </a:rPr>
              <a:t>Policy</a:t>
            </a:r>
          </a:p>
          <a:p>
            <a:pPr lvl="1"/>
            <a:r>
              <a:rPr lang="en-US" spc="-30" dirty="0">
                <a:sym typeface="Symbol" charset="2"/>
              </a:rPr>
              <a:t>OS monitors the WS of each process and allocates enough frames to each.</a:t>
            </a:r>
          </a:p>
          <a:p>
            <a:pPr lvl="1"/>
            <a:r>
              <a:rPr lang="en-US" spc="-100" dirty="0">
                <a:sym typeface="Symbol" charset="2"/>
              </a:rPr>
              <a:t>If there are extra frames, another process can be started.</a:t>
            </a: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i="1" dirty="0">
                <a:sym typeface="Symbol" charset="2"/>
              </a:rPr>
              <a:t>D</a:t>
            </a:r>
            <a:r>
              <a:rPr lang="en-US" dirty="0">
                <a:sym typeface="Symbol" charset="2"/>
              </a:rPr>
              <a:t> &gt; </a:t>
            </a:r>
            <a:r>
              <a:rPr lang="en-US" i="1" dirty="0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, one of the processes will be suspended.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Process 1 Modifies Page C</a:t>
            </a:r>
            <a:endParaRPr lang="pt-B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7848" y="1890704"/>
            <a:ext cx="1980000" cy="452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tx1"/>
                </a:solidFill>
              </a:rPr>
              <a:t>Process</a:t>
            </a:r>
            <a:r>
              <a:rPr lang="pt-BR" sz="20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57848" y="234314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7848" y="2795584"/>
            <a:ext cx="1980000" cy="4524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7848" y="3248024"/>
            <a:ext cx="1980000" cy="452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7848" y="3700464"/>
            <a:ext cx="1980000" cy="4524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7848" y="4152904"/>
            <a:ext cx="1980000" cy="1357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2000" y="1890704"/>
            <a:ext cx="1980000" cy="452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tx1"/>
                </a:solidFill>
              </a:rPr>
              <a:t>Physical</a:t>
            </a:r>
            <a:r>
              <a:rPr lang="pt-BR" sz="2000" dirty="0">
                <a:solidFill>
                  <a:schemeClr val="tx1"/>
                </a:solidFill>
              </a:rPr>
              <a:t> 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2000" y="234314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2000" y="2795584"/>
            <a:ext cx="1980000" cy="4524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Page 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2000" y="3248024"/>
            <a:ext cx="1980000" cy="452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Page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2000" y="370046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82000" y="4152904"/>
            <a:ext cx="1980000" cy="4524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Page 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2000" y="4605344"/>
            <a:ext cx="1980000" cy="1357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06152" y="1890704"/>
            <a:ext cx="1980000" cy="452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tx1"/>
                </a:solidFill>
              </a:rPr>
              <a:t>Process</a:t>
            </a:r>
            <a:r>
              <a:rPr lang="pt-BR" sz="20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06152" y="2343144"/>
            <a:ext cx="1980000" cy="1357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06152" y="3700464"/>
            <a:ext cx="1980000" cy="4524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6152" y="4152904"/>
            <a:ext cx="1980000" cy="452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06152" y="4605344"/>
            <a:ext cx="1980000" cy="4524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06152" y="505778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7" idx="3"/>
            <a:endCxn id="14" idx="1"/>
          </p:cNvCxnSpPr>
          <p:nvPr/>
        </p:nvCxnSpPr>
        <p:spPr>
          <a:xfrm>
            <a:off x="2937848" y="3021804"/>
            <a:ext cx="6441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Elbow Connector 32"/>
          <p:cNvCxnSpPr>
            <a:stCxn id="8" idx="3"/>
            <a:endCxn id="15" idx="1"/>
          </p:cNvCxnSpPr>
          <p:nvPr/>
        </p:nvCxnSpPr>
        <p:spPr>
          <a:xfrm>
            <a:off x="2937848" y="3474244"/>
            <a:ext cx="6441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9" idx="3"/>
            <a:endCxn id="17" idx="1"/>
          </p:cNvCxnSpPr>
          <p:nvPr/>
        </p:nvCxnSpPr>
        <p:spPr>
          <a:xfrm>
            <a:off x="2937848" y="3926684"/>
            <a:ext cx="644152" cy="452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23" idx="1"/>
            <a:endCxn id="14" idx="3"/>
          </p:cNvCxnSpPr>
          <p:nvPr/>
        </p:nvCxnSpPr>
        <p:spPr>
          <a:xfrm rot="10800000">
            <a:off x="5562000" y="3021804"/>
            <a:ext cx="644152" cy="904880"/>
          </a:xfrm>
          <a:prstGeom prst="bentConnector3">
            <a:avLst>
              <a:gd name="adj1" fmla="val 26341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Elbow Connector 41"/>
          <p:cNvCxnSpPr>
            <a:stCxn id="24" idx="1"/>
            <a:endCxn id="15" idx="3"/>
          </p:cNvCxnSpPr>
          <p:nvPr/>
        </p:nvCxnSpPr>
        <p:spPr>
          <a:xfrm rot="10800000">
            <a:off x="5562000" y="3474244"/>
            <a:ext cx="644152" cy="904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25" idx="1"/>
            <a:endCxn id="17" idx="3"/>
          </p:cNvCxnSpPr>
          <p:nvPr/>
        </p:nvCxnSpPr>
        <p:spPr>
          <a:xfrm rot="10800000">
            <a:off x="5562000" y="4379124"/>
            <a:ext cx="644152" cy="452440"/>
          </a:xfrm>
          <a:prstGeom prst="bentConnector3">
            <a:avLst>
              <a:gd name="adj1" fmla="val 71293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341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Working-set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80" dirty="0"/>
              <a:t>The difficulty with the model is keeping track of the working-set because its window is a moving one.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80655" y="3632201"/>
            <a:ext cx="2157845" cy="2028824"/>
          </a:xfrm>
          <a:custGeom>
            <a:avLst/>
            <a:gdLst>
              <a:gd name="connsiteX0" fmla="*/ 0 w 2062038"/>
              <a:gd name="connsiteY0" fmla="*/ 0 h 2028824"/>
              <a:gd name="connsiteX1" fmla="*/ 1870222 w 2062038"/>
              <a:gd name="connsiteY1" fmla="*/ 0 h 2028824"/>
              <a:gd name="connsiteX2" fmla="*/ 1870222 w 2062038"/>
              <a:gd name="connsiteY2" fmla="*/ 329069 h 2028824"/>
              <a:gd name="connsiteX3" fmla="*/ 2062038 w 2062038"/>
              <a:gd name="connsiteY3" fmla="*/ 329069 h 2028824"/>
              <a:gd name="connsiteX4" fmla="*/ 2062038 w 2062038"/>
              <a:gd name="connsiteY4" fmla="*/ 2028824 h 2028824"/>
              <a:gd name="connsiteX5" fmla="*/ 0 w 2062038"/>
              <a:gd name="connsiteY5" fmla="*/ 2028824 h 202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2038" h="2028824">
                <a:moveTo>
                  <a:pt x="0" y="0"/>
                </a:moveTo>
                <a:lnTo>
                  <a:pt x="1870222" y="0"/>
                </a:lnTo>
                <a:lnTo>
                  <a:pt x="1870222" y="329069"/>
                </a:lnTo>
                <a:lnTo>
                  <a:pt x="2062038" y="329069"/>
                </a:lnTo>
                <a:lnTo>
                  <a:pt x="2062038" y="2028824"/>
                </a:lnTo>
                <a:lnTo>
                  <a:pt x="0" y="202882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endParaRPr lang="pt-B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254775" y="3632201"/>
            <a:ext cx="2062038" cy="2028823"/>
          </a:xfrm>
          <a:custGeom>
            <a:avLst/>
            <a:gdLst>
              <a:gd name="connsiteX0" fmla="*/ 0 w 2062038"/>
              <a:gd name="connsiteY0" fmla="*/ 0 h 2028823"/>
              <a:gd name="connsiteX1" fmla="*/ 1915330 w 2062038"/>
              <a:gd name="connsiteY1" fmla="*/ 0 h 2028823"/>
              <a:gd name="connsiteX2" fmla="*/ 1915330 w 2062038"/>
              <a:gd name="connsiteY2" fmla="*/ 329069 h 2028823"/>
              <a:gd name="connsiteX3" fmla="*/ 2062038 w 2062038"/>
              <a:gd name="connsiteY3" fmla="*/ 329069 h 2028823"/>
              <a:gd name="connsiteX4" fmla="*/ 2062038 w 2062038"/>
              <a:gd name="connsiteY4" fmla="*/ 2028823 h 2028823"/>
              <a:gd name="connsiteX5" fmla="*/ 0 w 2062038"/>
              <a:gd name="connsiteY5" fmla="*/ 2028823 h 202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2038" h="2028823">
                <a:moveTo>
                  <a:pt x="0" y="0"/>
                </a:moveTo>
                <a:lnTo>
                  <a:pt x="1915330" y="0"/>
                </a:lnTo>
                <a:lnTo>
                  <a:pt x="1915330" y="329069"/>
                </a:lnTo>
                <a:lnTo>
                  <a:pt x="2062038" y="329069"/>
                </a:lnTo>
                <a:lnTo>
                  <a:pt x="2062038" y="2028823"/>
                </a:lnTo>
                <a:lnTo>
                  <a:pt x="0" y="202882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endParaRPr lang="pt-B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338111"/>
            <a:ext cx="8142469" cy="636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4" y="4037470"/>
            <a:ext cx="2010659" cy="992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153" y="4037471"/>
            <a:ext cx="1959282" cy="992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87" y="5245734"/>
            <a:ext cx="1781165" cy="330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154" y="5245734"/>
            <a:ext cx="1272261" cy="3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Keeping Track of the Working Set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 with interval timer + a reference bit</a:t>
            </a:r>
          </a:p>
          <a:p>
            <a:r>
              <a:rPr lang="en-US" dirty="0"/>
              <a:t>Example: </a:t>
            </a:r>
            <a:r>
              <a:rPr lang="en-US" dirty="0">
                <a:sym typeface="Symbol" charset="2"/>
              </a:rPr>
              <a:t> = 10,000</a:t>
            </a:r>
          </a:p>
          <a:p>
            <a:pPr lvl="1"/>
            <a:r>
              <a:rPr lang="en-US" dirty="0">
                <a:sym typeface="Symbol" charset="2"/>
              </a:rPr>
              <a:t>Timer interrupts after every 5,000 time units</a:t>
            </a:r>
          </a:p>
          <a:p>
            <a:pPr lvl="1"/>
            <a:r>
              <a:rPr lang="en-US" dirty="0">
                <a:sym typeface="Symbol" charset="2"/>
              </a:rPr>
              <a:t>Keep in memory 2 history bits for each page</a:t>
            </a:r>
          </a:p>
          <a:p>
            <a:pPr lvl="1"/>
            <a:r>
              <a:rPr lang="en-US" dirty="0">
                <a:sym typeface="Symbol" charset="2"/>
              </a:rPr>
              <a:t>Whenever a timer interrupt occurs,  for each page, shift the history bits left, add the reference bit and set it to 0.</a:t>
            </a:r>
          </a:p>
          <a:p>
            <a:pPr lvl="1"/>
            <a:r>
              <a:rPr lang="en-US" dirty="0">
                <a:sym typeface="Symbol" charset="2"/>
              </a:rPr>
              <a:t>If (history bits) ≠ 0, the page is considered in the WS.</a:t>
            </a:r>
          </a:p>
          <a:p>
            <a:r>
              <a:rPr lang="en-US" dirty="0">
                <a:sym typeface="Symbol" charset="2"/>
              </a:rPr>
              <a:t>Why is this not completely accurate?</a:t>
            </a:r>
          </a:p>
          <a:p>
            <a:pPr lvl="1"/>
            <a:r>
              <a:rPr lang="en-US" dirty="0">
                <a:sym typeface="Symbol" charset="2"/>
              </a:rPr>
              <a:t>The uncertainty can be reduced by increasing the number of history bits and the frequency of interrupts.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851275" y="3391896"/>
            <a:ext cx="4860925" cy="994774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0825" y="1628780"/>
            <a:ext cx="3274169" cy="5040309"/>
          </a:xfrm>
        </p:spPr>
        <p:txBody>
          <a:bodyPr>
            <a:normAutofit/>
          </a:bodyPr>
          <a:lstStyle/>
          <a:p>
            <a:r>
              <a:rPr lang="en-US" dirty="0"/>
              <a:t>An alternative to the working-set scheme.</a:t>
            </a:r>
          </a:p>
          <a:p>
            <a:r>
              <a:rPr lang="en-US" dirty="0"/>
              <a:t>Establish “acceptable” page-fault rates</a:t>
            </a:r>
          </a:p>
          <a:p>
            <a:pPr lvl="1"/>
            <a:r>
              <a:rPr lang="en-US" dirty="0"/>
              <a:t>If actual rate too low, </a:t>
            </a:r>
            <a:br>
              <a:rPr lang="en-US" dirty="0"/>
            </a:br>
            <a:r>
              <a:rPr lang="en-US" dirty="0"/>
              <a:t>process loses frame</a:t>
            </a:r>
          </a:p>
          <a:p>
            <a:pPr lvl="1"/>
            <a:r>
              <a:rPr lang="en-US" dirty="0"/>
              <a:t>If actual rate too high, process gains frame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Page-Fault Frequency Scheme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41271" y="2040933"/>
            <a:ext cx="0" cy="32400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1271" y="5281021"/>
            <a:ext cx="486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51904" y="4381391"/>
            <a:ext cx="486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39204" y="3391896"/>
            <a:ext cx="486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038585" y="2333391"/>
            <a:ext cx="3335447" cy="2768095"/>
          </a:xfrm>
          <a:custGeom>
            <a:avLst/>
            <a:gdLst>
              <a:gd name="connsiteX0" fmla="*/ 0 w 2829464"/>
              <a:gd name="connsiteY0" fmla="*/ 0 h 2691442"/>
              <a:gd name="connsiteX1" fmla="*/ 2829464 w 2829464"/>
              <a:gd name="connsiteY1" fmla="*/ 2691442 h 2691442"/>
              <a:gd name="connsiteX2" fmla="*/ 2829464 w 2829464"/>
              <a:gd name="connsiteY2" fmla="*/ 2691442 h 2691442"/>
              <a:gd name="connsiteX0" fmla="*/ 0 w 2829464"/>
              <a:gd name="connsiteY0" fmla="*/ 0 h 2691442"/>
              <a:gd name="connsiteX1" fmla="*/ 2829464 w 2829464"/>
              <a:gd name="connsiteY1" fmla="*/ 2691442 h 2691442"/>
              <a:gd name="connsiteX2" fmla="*/ 2829464 w 2829464"/>
              <a:gd name="connsiteY2" fmla="*/ 2691442 h 2691442"/>
              <a:gd name="connsiteX0" fmla="*/ 0 w 2829464"/>
              <a:gd name="connsiteY0" fmla="*/ 0 h 2691442"/>
              <a:gd name="connsiteX1" fmla="*/ 2829464 w 2829464"/>
              <a:gd name="connsiteY1" fmla="*/ 2691442 h 2691442"/>
              <a:gd name="connsiteX2" fmla="*/ 2829464 w 2829464"/>
              <a:gd name="connsiteY2" fmla="*/ 2691442 h 2691442"/>
              <a:gd name="connsiteX0" fmla="*/ 0 w 2829464"/>
              <a:gd name="connsiteY0" fmla="*/ 0 h 2691442"/>
              <a:gd name="connsiteX1" fmla="*/ 2829464 w 2829464"/>
              <a:gd name="connsiteY1" fmla="*/ 2691442 h 2691442"/>
              <a:gd name="connsiteX2" fmla="*/ 2829464 w 2829464"/>
              <a:gd name="connsiteY2" fmla="*/ 2691442 h 2691442"/>
              <a:gd name="connsiteX0" fmla="*/ 0 w 2829464"/>
              <a:gd name="connsiteY0" fmla="*/ 0 h 2691442"/>
              <a:gd name="connsiteX1" fmla="*/ 2829464 w 2829464"/>
              <a:gd name="connsiteY1" fmla="*/ 2691442 h 2691442"/>
              <a:gd name="connsiteX0" fmla="*/ 0 w 2829464"/>
              <a:gd name="connsiteY0" fmla="*/ 0 h 2691442"/>
              <a:gd name="connsiteX1" fmla="*/ 2829464 w 2829464"/>
              <a:gd name="connsiteY1" fmla="*/ 2691442 h 2691442"/>
              <a:gd name="connsiteX0" fmla="*/ 0 w 2829464"/>
              <a:gd name="connsiteY0" fmla="*/ 0 h 2691442"/>
              <a:gd name="connsiteX1" fmla="*/ 2829464 w 2829464"/>
              <a:gd name="connsiteY1" fmla="*/ 2691442 h 2691442"/>
              <a:gd name="connsiteX0" fmla="*/ 0 w 3053751"/>
              <a:gd name="connsiteY0" fmla="*/ 0 h 2691442"/>
              <a:gd name="connsiteX1" fmla="*/ 3053751 w 3053751"/>
              <a:gd name="connsiteY1" fmla="*/ 2691442 h 26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53751" h="2691442">
                <a:moveTo>
                  <a:pt x="0" y="0"/>
                </a:moveTo>
                <a:cubicBezTo>
                  <a:pt x="442823" y="1400399"/>
                  <a:pt x="1454988" y="2649823"/>
                  <a:pt x="3053751" y="2691442"/>
                </a:cubicBezTo>
              </a:path>
            </a:pathLst>
          </a:custGeom>
          <a:noFill/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9943" y="3353004"/>
            <a:ext cx="115473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>
                <a:latin typeface="+mn-lt"/>
              </a:rPr>
              <a:t>upper bound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6813" y="4111661"/>
            <a:ext cx="113286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>
                <a:latin typeface="+mn-lt"/>
              </a:rPr>
              <a:t>lower bound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442516" y="2671259"/>
            <a:ext cx="0" cy="720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442516" y="4386670"/>
            <a:ext cx="0" cy="720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88877" y="4615200"/>
            <a:ext cx="164070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dirty="0">
                <a:latin typeface="+mn-lt"/>
              </a:rPr>
              <a:t>decrease number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of frames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4983" y="2671259"/>
            <a:ext cx="158460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dirty="0">
                <a:latin typeface="+mn-lt"/>
              </a:rPr>
              <a:t>increase number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of frames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066300" y="2643200"/>
            <a:ext cx="124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>
                <a:latin typeface="+mn-lt"/>
              </a:rPr>
              <a:t>page fault rate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61909" y="5281511"/>
            <a:ext cx="149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number of frames</a:t>
            </a:r>
          </a:p>
        </p:txBody>
      </p:sp>
    </p:spTree>
    <p:extLst>
      <p:ext uri="{BB962C8B-B14F-4D97-AF65-F5344CB8AC3E}">
        <p14:creationId xmlns:p14="http://schemas.microsoft.com/office/powerpoint/2010/main" val="232520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7763" grpId="0" uiExpand="1" build="p"/>
      <p:bldP spid="10" grpId="0" animBg="1"/>
      <p:bldP spid="11" grpId="0"/>
      <p:bldP spid="15" grpId="0"/>
      <p:bldP spid="18" grpId="0"/>
      <p:bldP spid="22" grpId="0"/>
      <p:bldP spid="19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Allocation of Frames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 defines a </a:t>
            </a:r>
            <a:r>
              <a:rPr lang="en-US" i="1" dirty="0"/>
              <a:t>minimum</a:t>
            </a:r>
            <a:r>
              <a:rPr lang="en-US" dirty="0"/>
              <a:t> number of frames per process in order to guarantee that it can execute e.g.</a:t>
            </a:r>
          </a:p>
          <a:p>
            <a:pPr lvl="1"/>
            <a:r>
              <a:rPr lang="en-US" dirty="0"/>
              <a:t>Instructions which operate on blocks of memory</a:t>
            </a:r>
          </a:p>
          <a:p>
            <a:pPr lvl="1"/>
            <a:r>
              <a:rPr lang="en-US" dirty="0"/>
              <a:t>Indirect addressing</a:t>
            </a:r>
          </a:p>
          <a:p>
            <a:r>
              <a:rPr lang="en-US" dirty="0"/>
              <a:t>Two major frame allocation schemes</a:t>
            </a:r>
          </a:p>
          <a:p>
            <a:pPr lvl="1"/>
            <a:r>
              <a:rPr lang="en-US" dirty="0"/>
              <a:t>Fixed allocation</a:t>
            </a:r>
          </a:p>
          <a:p>
            <a:pPr lvl="2"/>
            <a:r>
              <a:rPr lang="en-US" dirty="0"/>
              <a:t>Equal allocation</a:t>
            </a:r>
          </a:p>
          <a:p>
            <a:pPr lvl="2"/>
            <a:r>
              <a:rPr lang="en-US" dirty="0"/>
              <a:t>Proportional allocation</a:t>
            </a:r>
          </a:p>
          <a:p>
            <a:pPr lvl="1"/>
            <a:r>
              <a:rPr lang="en-US" dirty="0"/>
              <a:t>Priority allocation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Fixed Allocation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Equal allocation</a:t>
            </a:r>
          </a:p>
          <a:p>
            <a:pPr lvl="1"/>
            <a:r>
              <a:rPr lang="en-US" dirty="0"/>
              <a:t>Give to each process an equal share of the number of frames available.</a:t>
            </a:r>
          </a:p>
          <a:p>
            <a:r>
              <a:rPr lang="en-US" dirty="0"/>
              <a:t>Proportional allocation</a:t>
            </a:r>
          </a:p>
          <a:p>
            <a:pPr lvl="1"/>
            <a:r>
              <a:rPr lang="en-US" dirty="0"/>
              <a:t>Allocate available frames proportionally to the size of each process.</a:t>
            </a:r>
          </a:p>
          <a:p>
            <a:pPr lvl="1"/>
            <a:r>
              <a:rPr lang="en-US" dirty="0"/>
              <a:t>A process’ share cannot be lesser than the minimum number of frames per process prescribed by the architecture.</a:t>
            </a:r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 Allocation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a proportional allocation scheme using priorities rather than size.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generates a page fault,</a:t>
            </a:r>
          </a:p>
          <a:p>
            <a:pPr lvl="1"/>
            <a:r>
              <a:rPr lang="en-US" dirty="0"/>
              <a:t>Select for replacement one of its frames or</a:t>
            </a:r>
          </a:p>
          <a:p>
            <a:pPr lvl="1"/>
            <a:r>
              <a:rPr lang="en-US" dirty="0"/>
              <a:t>Select for replacement a frame from a lower-priority process.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vs. Local Allocation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Global replacement</a:t>
            </a:r>
          </a:p>
          <a:p>
            <a:pPr lvl="1"/>
            <a:r>
              <a:rPr lang="en-US" dirty="0"/>
              <a:t>Replacement frame is selected from the set of all frames.</a:t>
            </a:r>
          </a:p>
          <a:p>
            <a:pPr lvl="1"/>
            <a:r>
              <a:rPr lang="en-US" dirty="0"/>
              <a:t>One process can get a frame from another.</a:t>
            </a:r>
          </a:p>
          <a:p>
            <a:pPr lvl="1"/>
            <a:r>
              <a:rPr lang="en-US" dirty="0"/>
              <a:t>Processes cannot control their own page-fault rate.</a:t>
            </a:r>
          </a:p>
          <a:p>
            <a:r>
              <a:rPr lang="en-US" dirty="0">
                <a:latin typeface="+mj-lt"/>
              </a:rPr>
              <a:t>Local replacement</a:t>
            </a:r>
          </a:p>
          <a:p>
            <a:pPr lvl="1"/>
            <a:r>
              <a:rPr lang="en-US" dirty="0"/>
              <a:t>Each process gets frames from only its own set of allocated frames.</a:t>
            </a:r>
          </a:p>
          <a:p>
            <a:pPr lvl="1"/>
            <a:r>
              <a:rPr lang="en-US" dirty="0"/>
              <a:t>Process may be hindered by not having access to other, less used, frames.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CA83F-D697-E04A-812E-9746EEDEFF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issues: Non-Uniform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systems with multiple CPUs a given CPU can access some regions of main memory faster than it can access others.</a:t>
            </a:r>
          </a:p>
          <a:p>
            <a:r>
              <a:rPr lang="en-US" dirty="0"/>
              <a:t>Systems in which memory </a:t>
            </a:r>
            <a:r>
              <a:rPr lang="en-US" dirty="0" err="1"/>
              <a:t>acccess</a:t>
            </a:r>
            <a:r>
              <a:rPr lang="en-US" dirty="0"/>
              <a:t> times vary significantly are known as </a:t>
            </a:r>
            <a:r>
              <a:rPr lang="en-US" dirty="0">
                <a:solidFill>
                  <a:srgbClr val="3366FF"/>
                </a:solidFill>
                <a:latin typeface="Myriad Pro SemiCondensed" charset="0"/>
                <a:ea typeface="Myriad Pro SemiCondensed" charset="0"/>
                <a:cs typeface="Myriad Pro SemiCondensed" charset="0"/>
              </a:rPr>
              <a:t>NUMA (non-uniform memory access) </a:t>
            </a:r>
            <a:r>
              <a:rPr lang="en-US" dirty="0"/>
              <a:t>systems.</a:t>
            </a:r>
          </a:p>
          <a:p>
            <a:r>
              <a:rPr lang="en-US" dirty="0"/>
              <a:t>In such systems, frame allocation algorithms must take into account the “distance” between the frame and the CPU.</a:t>
            </a:r>
          </a:p>
          <a:p>
            <a:r>
              <a:rPr lang="en-US" dirty="0"/>
              <a:t>This is more complicated when threads are used, because these may be scheduled to CPUs in many different system boards.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Allocating Kernel Memory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Treated differently from user memory.</a:t>
            </a:r>
          </a:p>
          <a:p>
            <a:r>
              <a:rPr lang="en-US" dirty="0"/>
              <a:t>Often allocated from a free-memory pool</a:t>
            </a:r>
          </a:p>
          <a:p>
            <a:pPr lvl="1"/>
            <a:r>
              <a:rPr lang="en-US" spc="-50" dirty="0"/>
              <a:t>Kernel requests memory for structures of varying sizes.</a:t>
            </a:r>
          </a:p>
          <a:p>
            <a:pPr lvl="1"/>
            <a:r>
              <a:rPr lang="en-US" dirty="0"/>
              <a:t>Some kernel memory needs to be contiguous.</a:t>
            </a:r>
          </a:p>
          <a:p>
            <a:r>
              <a:rPr lang="en-US" dirty="0"/>
              <a:t>Two main approaches</a:t>
            </a:r>
          </a:p>
          <a:p>
            <a:pPr lvl="1"/>
            <a:r>
              <a:rPr lang="en-US" dirty="0"/>
              <a:t>Buddy-system allocation</a:t>
            </a:r>
          </a:p>
          <a:p>
            <a:pPr lvl="1"/>
            <a:r>
              <a:rPr lang="en-US" dirty="0"/>
              <a:t>Slab allocation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Buddy System Allocation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Allocates memory from a fixed-size region consisting of physically-contiguous pages.</a:t>
            </a:r>
          </a:p>
          <a:p>
            <a:r>
              <a:rPr lang="en-US" dirty="0"/>
              <a:t>Memory allocated using </a:t>
            </a:r>
            <a:r>
              <a:rPr lang="en-US" b="1" dirty="0">
                <a:solidFill>
                  <a:srgbClr val="3366FF"/>
                </a:solidFill>
              </a:rPr>
              <a:t>power-of-2 </a:t>
            </a:r>
            <a:r>
              <a:rPr lang="en-US" dirty="0"/>
              <a:t>scheme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Satisfies requests in units sized as power of 2.</a:t>
            </a:r>
          </a:p>
          <a:p>
            <a:pPr lvl="1"/>
            <a:r>
              <a:rPr lang="en-US" dirty="0"/>
              <a:t>Request rounded up to next highest power of 2.</a:t>
            </a:r>
          </a:p>
          <a:p>
            <a:pPr lvl="1"/>
            <a:r>
              <a:rPr lang="en-US" dirty="0"/>
              <a:t>When smaller allocation needed than is available, current chunk split into two buddies of next-lower power of 2.</a:t>
            </a:r>
          </a:p>
          <a:p>
            <a:pPr lvl="2"/>
            <a:r>
              <a:rPr lang="en-US" dirty="0"/>
              <a:t>Repeat until appropriately sized chunk available.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Process 1 Modifies Page C</a:t>
            </a:r>
            <a:endParaRPr lang="pt-B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7848" y="1890704"/>
            <a:ext cx="1980000" cy="4524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tx1"/>
                </a:solidFill>
              </a:rPr>
              <a:t>Process</a:t>
            </a:r>
            <a:r>
              <a:rPr lang="pt-BR" sz="20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57848" y="234314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7848" y="2795584"/>
            <a:ext cx="1980000" cy="4524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7848" y="3248024"/>
            <a:ext cx="1980000" cy="452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7848" y="3700464"/>
            <a:ext cx="1980000" cy="452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7848" y="4152904"/>
            <a:ext cx="1980000" cy="1357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2000" y="1890704"/>
            <a:ext cx="1980000" cy="4524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tx1"/>
                </a:solidFill>
              </a:rPr>
              <a:t>Physical</a:t>
            </a:r>
            <a:r>
              <a:rPr lang="pt-BR" sz="2000" dirty="0">
                <a:solidFill>
                  <a:schemeClr val="tx1"/>
                </a:solidFill>
              </a:rPr>
              <a:t> 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2000" y="234314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2000" y="2795584"/>
            <a:ext cx="1980000" cy="4524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Page 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2000" y="3248024"/>
            <a:ext cx="1980000" cy="452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Page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2000" y="370046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82000" y="4152904"/>
            <a:ext cx="1980000" cy="4524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Page 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2000" y="460534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06152" y="1890704"/>
            <a:ext cx="1980000" cy="4524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tx1"/>
                </a:solidFill>
              </a:rPr>
              <a:t>Process</a:t>
            </a:r>
            <a:r>
              <a:rPr lang="pt-BR" sz="20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06152" y="2343144"/>
            <a:ext cx="1980000" cy="1357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06152" y="3700464"/>
            <a:ext cx="1980000" cy="4524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6152" y="4152904"/>
            <a:ext cx="1980000" cy="4524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06152" y="4605344"/>
            <a:ext cx="1980000" cy="4524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82000" y="5057784"/>
            <a:ext cx="1980000" cy="452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tx1"/>
                </a:solidFill>
              </a:rPr>
              <a:t>Copy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of</a:t>
            </a:r>
            <a:r>
              <a:rPr lang="pt-BR" sz="2000" dirty="0">
                <a:solidFill>
                  <a:schemeClr val="tx1"/>
                </a:solidFill>
              </a:rPr>
              <a:t> Page 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06152" y="505778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82000" y="5510224"/>
            <a:ext cx="1980000" cy="4524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7" idx="3"/>
            <a:endCxn id="14" idx="1"/>
          </p:cNvCxnSpPr>
          <p:nvPr/>
        </p:nvCxnSpPr>
        <p:spPr>
          <a:xfrm>
            <a:off x="2937848" y="3021804"/>
            <a:ext cx="6441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3" name="Elbow Connector 32"/>
          <p:cNvCxnSpPr>
            <a:stCxn id="8" idx="3"/>
            <a:endCxn id="15" idx="1"/>
          </p:cNvCxnSpPr>
          <p:nvPr/>
        </p:nvCxnSpPr>
        <p:spPr>
          <a:xfrm>
            <a:off x="2937848" y="3474244"/>
            <a:ext cx="6441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9" idx="3"/>
            <a:endCxn id="27" idx="1"/>
          </p:cNvCxnSpPr>
          <p:nvPr/>
        </p:nvCxnSpPr>
        <p:spPr>
          <a:xfrm>
            <a:off x="2937848" y="3926684"/>
            <a:ext cx="644152" cy="1357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23" idx="1"/>
            <a:endCxn id="14" idx="3"/>
          </p:cNvCxnSpPr>
          <p:nvPr/>
        </p:nvCxnSpPr>
        <p:spPr>
          <a:xfrm rot="10800000">
            <a:off x="5562000" y="3021804"/>
            <a:ext cx="644152" cy="904880"/>
          </a:xfrm>
          <a:prstGeom prst="bentConnector3">
            <a:avLst>
              <a:gd name="adj1" fmla="val 26341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Elbow Connector 41"/>
          <p:cNvCxnSpPr>
            <a:stCxn id="24" idx="1"/>
            <a:endCxn id="15" idx="3"/>
          </p:cNvCxnSpPr>
          <p:nvPr/>
        </p:nvCxnSpPr>
        <p:spPr>
          <a:xfrm rot="10800000">
            <a:off x="5562000" y="3474244"/>
            <a:ext cx="644152" cy="904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25" idx="1"/>
            <a:endCxn id="17" idx="3"/>
          </p:cNvCxnSpPr>
          <p:nvPr/>
        </p:nvCxnSpPr>
        <p:spPr>
          <a:xfrm rot="10800000">
            <a:off x="5562000" y="4379124"/>
            <a:ext cx="644152" cy="452440"/>
          </a:xfrm>
          <a:prstGeom prst="bentConnector3">
            <a:avLst>
              <a:gd name="adj1" fmla="val 71293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771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Buddy System Allocation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10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9905" y="1898796"/>
            <a:ext cx="5130684" cy="443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67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Slab Allocation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3366FF"/>
                </a:solidFill>
              </a:rPr>
              <a:t>slab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is a set of one or more physically contiguous pages.</a:t>
            </a:r>
          </a:p>
          <a:p>
            <a:pPr>
              <a:spcBef>
                <a:spcPts val="9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3366FF"/>
                </a:solidFill>
              </a:rPr>
              <a:t>cache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consists of one or more slabs.</a:t>
            </a:r>
          </a:p>
          <a:p>
            <a:pPr>
              <a:spcBef>
                <a:spcPts val="900"/>
              </a:spcBef>
            </a:pPr>
            <a:r>
              <a:rPr lang="en-US" dirty="0"/>
              <a:t>There is a single cache for each unique kernel data structure.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A cache is filled with </a:t>
            </a:r>
            <a:r>
              <a:rPr lang="en-US" b="1" dirty="0">
                <a:solidFill>
                  <a:srgbClr val="3366FF"/>
                </a:solidFill>
              </a:rPr>
              <a:t>objects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instantiations of the data structure.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When a cache is created, it is filled with objects marked as </a:t>
            </a:r>
            <a:r>
              <a:rPr lang="en-US" b="1" dirty="0">
                <a:solidFill>
                  <a:srgbClr val="3366FF"/>
                </a:solidFill>
              </a:rPr>
              <a:t>free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en-US" dirty="0"/>
              <a:t>When a new object is needed, a free object from the corresponding cache is assigned and marked as </a:t>
            </a:r>
            <a:r>
              <a:rPr lang="en-US" b="1" dirty="0">
                <a:solidFill>
                  <a:srgbClr val="3366FF"/>
                </a:solidFill>
              </a:rPr>
              <a:t>used</a:t>
            </a:r>
            <a:r>
              <a:rPr lang="en-US" b="1" dirty="0"/>
              <a:t>.</a:t>
            </a:r>
          </a:p>
          <a:p>
            <a:pPr>
              <a:spcBef>
                <a:spcPts val="900"/>
              </a:spcBef>
            </a:pPr>
            <a:r>
              <a:rPr lang="en-US" dirty="0"/>
              <a:t>If a slab is full of used objects, a new object will be allocated from an empty slab.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If there are no empty slabs, a new slab allocated.</a:t>
            </a:r>
          </a:p>
          <a:p>
            <a:pPr>
              <a:spcBef>
                <a:spcPts val="900"/>
              </a:spcBef>
            </a:pPr>
            <a:r>
              <a:rPr lang="en-US" dirty="0"/>
              <a:t>Benefits include no fragmentation, fast memory request satisfaction.</a:t>
            </a:r>
          </a:p>
          <a:p>
            <a:pPr>
              <a:spcBef>
                <a:spcPts val="900"/>
              </a:spcBef>
              <a:buFont typeface="Monotype Sorts" charset="2"/>
              <a:buNone/>
            </a:pPr>
            <a:endParaRPr lang="en-US" dirty="0"/>
          </a:p>
          <a:p>
            <a:pPr>
              <a:spcBef>
                <a:spcPts val="900"/>
              </a:spcBef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Slab Allocation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5171" name="Picture 4"/>
          <p:cNvPicPr>
            <a:picLocks noChangeAspect="1" noChangeArrowheads="1"/>
          </p:cNvPicPr>
          <p:nvPr/>
        </p:nvPicPr>
        <p:blipFill rotWithShape="1">
          <a:blip r:embed="rId2"/>
          <a:srcRect l="746" t="3944" r="20819" b="3635"/>
          <a:stretch/>
        </p:blipFill>
        <p:spPr bwMode="auto">
          <a:xfrm>
            <a:off x="1241556" y="1903076"/>
            <a:ext cx="5310708" cy="469359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17105" y="3849434"/>
            <a:ext cx="1425390" cy="101566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physically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contiguous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pages</a:t>
            </a:r>
          </a:p>
        </p:txBody>
      </p:sp>
      <p:sp>
        <p:nvSpPr>
          <p:cNvPr id="3" name="Colchete direito 2"/>
          <p:cNvSpPr/>
          <p:nvPr/>
        </p:nvSpPr>
        <p:spPr bwMode="auto">
          <a:xfrm>
            <a:off x="6648776" y="2349500"/>
            <a:ext cx="108000" cy="1079500"/>
          </a:xfrm>
          <a:prstGeom prst="rightBracket">
            <a:avLst>
              <a:gd name="adj" fmla="val 3132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lchete direito 7"/>
          <p:cNvSpPr/>
          <p:nvPr/>
        </p:nvSpPr>
        <p:spPr bwMode="auto">
          <a:xfrm>
            <a:off x="6649128" y="3429000"/>
            <a:ext cx="108000" cy="928266"/>
          </a:xfrm>
          <a:prstGeom prst="rightBracket">
            <a:avLst>
              <a:gd name="adj" fmla="val 2365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lchete direito 8"/>
          <p:cNvSpPr/>
          <p:nvPr/>
        </p:nvSpPr>
        <p:spPr bwMode="auto">
          <a:xfrm>
            <a:off x="6649128" y="4357266"/>
            <a:ext cx="108000" cy="1051998"/>
          </a:xfrm>
          <a:prstGeom prst="rightBracket">
            <a:avLst>
              <a:gd name="adj" fmla="val 236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chete direito 9"/>
          <p:cNvSpPr/>
          <p:nvPr/>
        </p:nvSpPr>
        <p:spPr bwMode="auto">
          <a:xfrm>
            <a:off x="6650029" y="5408612"/>
            <a:ext cx="108000" cy="972000"/>
          </a:xfrm>
          <a:prstGeom prst="rightBracket">
            <a:avLst>
              <a:gd name="adj" fmla="val 2748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61892" y="2109952"/>
            <a:ext cx="810108" cy="9001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2771760" y="2109952"/>
            <a:ext cx="540072" cy="9001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781629" y="2109952"/>
            <a:ext cx="908918" cy="9001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5652144" y="2109952"/>
            <a:ext cx="810108" cy="90012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2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Issues: </a:t>
            </a:r>
            <a:r>
              <a:rPr lang="en-US" dirty="0" err="1"/>
              <a:t>Prepaging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219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Prepaging</a:t>
                </a:r>
                <a:r>
                  <a:rPr lang="en-US" dirty="0"/>
                  <a:t> is intended to reduce the large number of page faults that occurs at process startup.</a:t>
                </a:r>
              </a:p>
              <a:p>
                <a:r>
                  <a:rPr lang="en-US" dirty="0" err="1"/>
                  <a:t>Prepage</a:t>
                </a:r>
                <a:r>
                  <a:rPr lang="en-US" dirty="0"/>
                  <a:t> all or some of the pages a process will need, before they are referenced.</a:t>
                </a:r>
              </a:p>
              <a:p>
                <a:pPr lvl="1"/>
                <a:r>
                  <a:rPr lang="en-US" dirty="0"/>
                  <a:t>But if </a:t>
                </a:r>
                <a:r>
                  <a:rPr lang="en-US" dirty="0" err="1"/>
                  <a:t>prepaged</a:t>
                </a:r>
                <a:r>
                  <a:rPr lang="en-US" dirty="0"/>
                  <a:t> pages remain unused, I/O and memory were wasted.</a:t>
                </a:r>
              </a:p>
              <a:p>
                <a:r>
                  <a:rPr lang="en-US" spc="-100" dirty="0"/>
                  <a:t>Assume </a:t>
                </a:r>
                <a14:m>
                  <m:oMath xmlns:m="http://schemas.openxmlformats.org/officeDocument/2006/math">
                    <m:r>
                      <a:rPr lang="en-US" spc="-100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pc="-100" dirty="0"/>
                  <a:t> pages are </a:t>
                </a:r>
                <a:r>
                  <a:rPr lang="en-US" spc="-100" dirty="0" err="1"/>
                  <a:t>prepaged</a:t>
                </a:r>
                <a:r>
                  <a:rPr lang="en-US" spc="-100" dirty="0"/>
                  <a:t>, of which </a:t>
                </a:r>
                <a14:m>
                  <m:oMath xmlns:m="http://schemas.openxmlformats.org/officeDocument/2006/math">
                    <m:r>
                      <a:rPr lang="el-GR" spc="-100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pc="-100" dirty="0"/>
                  <a:t> are used.</a:t>
                </a:r>
              </a:p>
              <a:p>
                <a:pPr lvl="1"/>
                <a:r>
                  <a:rPr lang="en-US" dirty="0"/>
                  <a:t>Is the cost of </a:t>
                </a:r>
                <a14:m>
                  <m:oMath xmlns:m="http://schemas.openxmlformats.org/officeDocument/2006/math">
                    <m:r>
                      <a:rPr lang="pt-BR" smtClean="0">
                        <a:latin typeface="Cambria Math"/>
                      </a:rPr>
                      <m:t>𝑠</m:t>
                    </m:r>
                    <m:r>
                      <a:rPr lang="pt-BR" smtClean="0">
                        <a:latin typeface="Cambria Math"/>
                      </a:rPr>
                      <m:t>×</m:t>
                    </m:r>
                    <m:r>
                      <a:rPr lang="pt-BR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avoided page faults greater or lesser than the cost of </a:t>
                </a:r>
                <a:r>
                  <a:rPr lang="en-US" dirty="0" err="1"/>
                  <a:t>prepaging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unnecessary pages?  </a:t>
                </a:r>
              </a:p>
              <a:p>
                <a:pPr lvl="1"/>
                <a:r>
                  <a:rPr lang="en-US" dirty="0"/>
                  <a:t>If lesser,</a:t>
                </a:r>
                <a:r>
                  <a:rPr lang="en-US" dirty="0">
                    <a:sym typeface="Symbol" charset="2"/>
                  </a:rPr>
                  <a:t> </a:t>
                </a:r>
                <a:r>
                  <a:rPr lang="en-US" dirty="0" err="1">
                    <a:sym typeface="Symbol" charset="2"/>
                  </a:rPr>
                  <a:t>prepaging</a:t>
                </a:r>
                <a:r>
                  <a:rPr lang="en-US" dirty="0">
                    <a:sym typeface="Symbol" charset="2"/>
                  </a:rPr>
                  <a:t> loses.</a:t>
                </a:r>
                <a:endParaRPr lang="en-US" dirty="0"/>
              </a:p>
            </p:txBody>
          </p:sp>
        </mc:Choice>
        <mc:Fallback xmlns="">
          <p:sp>
            <p:nvSpPr>
              <p:cNvPr id="137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 l="-2257" t="-2056" r="-3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1759803"/>
          </a:xfrm>
        </p:spPr>
        <p:txBody>
          <a:bodyPr/>
          <a:lstStyle/>
          <a:p>
            <a:r>
              <a:rPr lang="en-US" altLang="ko-KR" dirty="0"/>
              <a:t>The OS guesses that a page is about to be used, and thus brings it in ahead of time.</a:t>
            </a:r>
          </a:p>
          <a:p>
            <a:pPr lvl="1"/>
            <a:r>
              <a:rPr lang="en-US" altLang="ko-KR" dirty="0"/>
              <a:t>For example, Page 2 is likely to be accessed soon and thus should also be brought into memory.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EE41D63-F779-6141-88C3-981D62DD1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직사각형 6">
            <a:extLst>
              <a:ext uri="{FF2B5EF4-FFF2-40B4-BE49-F238E27FC236}">
                <a16:creationId xmlns:a16="http://schemas.microsoft.com/office/drawing/2014/main" id="{219E3EE0-243B-AC4A-B8F9-707CBF62D92E}"/>
              </a:ext>
            </a:extLst>
          </p:cNvPr>
          <p:cNvSpPr/>
          <p:nvPr/>
        </p:nvSpPr>
        <p:spPr>
          <a:xfrm rot="5400000">
            <a:off x="3921737" y="2517221"/>
            <a:ext cx="725851" cy="2989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7">
            <a:extLst>
              <a:ext uri="{FF2B5EF4-FFF2-40B4-BE49-F238E27FC236}">
                <a16:creationId xmlns:a16="http://schemas.microsoft.com/office/drawing/2014/main" id="{38B9A8CA-2C94-9D40-B201-E1DF2C2C0C11}"/>
              </a:ext>
            </a:extLst>
          </p:cNvPr>
          <p:cNvSpPr/>
          <p:nvPr/>
        </p:nvSpPr>
        <p:spPr>
          <a:xfrm rot="5400000">
            <a:off x="2658027" y="3880128"/>
            <a:ext cx="653266" cy="263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8">
            <a:extLst>
              <a:ext uri="{FF2B5EF4-FFF2-40B4-BE49-F238E27FC236}">
                <a16:creationId xmlns:a16="http://schemas.microsoft.com/office/drawing/2014/main" id="{64E9DFAA-4F84-C648-9654-EF57E805F5B3}"/>
              </a:ext>
            </a:extLst>
          </p:cNvPr>
          <p:cNvSpPr/>
          <p:nvPr/>
        </p:nvSpPr>
        <p:spPr>
          <a:xfrm rot="5400000">
            <a:off x="2965781" y="3880128"/>
            <a:ext cx="653266" cy="2637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9">
            <a:extLst>
              <a:ext uri="{FF2B5EF4-FFF2-40B4-BE49-F238E27FC236}">
                <a16:creationId xmlns:a16="http://schemas.microsoft.com/office/drawing/2014/main" id="{776F0CBB-D5FC-5D49-B268-5AACF2C40E3D}"/>
              </a:ext>
            </a:extLst>
          </p:cNvPr>
          <p:cNvSpPr/>
          <p:nvPr/>
        </p:nvSpPr>
        <p:spPr>
          <a:xfrm rot="5400000">
            <a:off x="3273534" y="3880128"/>
            <a:ext cx="653266" cy="263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Page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10">
            <a:extLst>
              <a:ext uri="{FF2B5EF4-FFF2-40B4-BE49-F238E27FC236}">
                <a16:creationId xmlns:a16="http://schemas.microsoft.com/office/drawing/2014/main" id="{3EED4106-C8AF-A74F-8B71-55EB7C55FF75}"/>
              </a:ext>
            </a:extLst>
          </p:cNvPr>
          <p:cNvSpPr/>
          <p:nvPr/>
        </p:nvSpPr>
        <p:spPr>
          <a:xfrm rot="5400000">
            <a:off x="3581287" y="3880128"/>
            <a:ext cx="653266" cy="263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Page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11">
            <a:extLst>
              <a:ext uri="{FF2B5EF4-FFF2-40B4-BE49-F238E27FC236}">
                <a16:creationId xmlns:a16="http://schemas.microsoft.com/office/drawing/2014/main" id="{39C492B3-7ABD-6246-9856-119683F932A7}"/>
              </a:ext>
            </a:extLst>
          </p:cNvPr>
          <p:cNvSpPr/>
          <p:nvPr/>
        </p:nvSpPr>
        <p:spPr>
          <a:xfrm rot="5400000">
            <a:off x="3889039" y="3880128"/>
            <a:ext cx="653266" cy="263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Page 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12">
            <a:extLst>
              <a:ext uri="{FF2B5EF4-FFF2-40B4-BE49-F238E27FC236}">
                <a16:creationId xmlns:a16="http://schemas.microsoft.com/office/drawing/2014/main" id="{350BD2CE-BCFA-A24A-B311-468CB27E7920}"/>
              </a:ext>
            </a:extLst>
          </p:cNvPr>
          <p:cNvSpPr/>
          <p:nvPr/>
        </p:nvSpPr>
        <p:spPr>
          <a:xfrm rot="5400000">
            <a:off x="5189043" y="3880128"/>
            <a:ext cx="653266" cy="263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Page 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DB9455-13A7-FE40-8D0F-45259B207367}"/>
              </a:ext>
            </a:extLst>
          </p:cNvPr>
          <p:cNvSpPr txBox="1"/>
          <p:nvPr/>
        </p:nvSpPr>
        <p:spPr>
          <a:xfrm>
            <a:off x="2825442" y="3061166"/>
            <a:ext cx="1458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is required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FED911-3B94-FF44-9DC8-E8570D5A076D}"/>
              </a:ext>
            </a:extLst>
          </p:cNvPr>
          <p:cNvSpPr txBox="1"/>
          <p:nvPr/>
        </p:nvSpPr>
        <p:spPr>
          <a:xfrm>
            <a:off x="5854857" y="3858133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+mj-lt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E03315-4EBF-844F-BFA8-C35681991108}"/>
              </a:ext>
            </a:extLst>
          </p:cNvPr>
          <p:cNvSpPr txBox="1"/>
          <p:nvPr/>
        </p:nvSpPr>
        <p:spPr>
          <a:xfrm>
            <a:off x="4636380" y="3842657"/>
            <a:ext cx="646441" cy="277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49" name="아래쪽 화살표 32">
            <a:extLst>
              <a:ext uri="{FF2B5EF4-FFF2-40B4-BE49-F238E27FC236}">
                <a16:creationId xmlns:a16="http://schemas.microsoft.com/office/drawing/2014/main" id="{FCEAC155-3F86-CA4E-9C7E-75D9D38422C9}"/>
              </a:ext>
            </a:extLst>
          </p:cNvPr>
          <p:cNvSpPr/>
          <p:nvPr/>
        </p:nvSpPr>
        <p:spPr>
          <a:xfrm>
            <a:off x="2918712" y="3328909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순서도: 자기 디스크 17">
            <a:extLst>
              <a:ext uri="{FF2B5EF4-FFF2-40B4-BE49-F238E27FC236}">
                <a16:creationId xmlns:a16="http://schemas.microsoft.com/office/drawing/2014/main" id="{730A3BB7-EF5D-D440-9DFD-537B59523ACF}"/>
              </a:ext>
            </a:extLst>
          </p:cNvPr>
          <p:cNvSpPr/>
          <p:nvPr/>
        </p:nvSpPr>
        <p:spPr>
          <a:xfrm>
            <a:off x="3311525" y="4802879"/>
            <a:ext cx="1961348" cy="116408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EFBBF1-0B76-0A44-9C72-521F93F77A65}"/>
              </a:ext>
            </a:extLst>
          </p:cNvPr>
          <p:cNvSpPr txBox="1"/>
          <p:nvPr/>
        </p:nvSpPr>
        <p:spPr>
          <a:xfrm>
            <a:off x="5717873" y="529610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black"/>
                </a:solidFill>
                <a:latin typeface="+mj-lt"/>
                <a:ea typeface="맑은 고딕" pitchFamily="50" charset="-127"/>
              </a:defRPr>
            </a:lvl1pPr>
          </a:lstStyle>
          <a:p>
            <a:pPr algn="r"/>
            <a:r>
              <a:rPr lang="en-US" altLang="ko-KR" dirty="0"/>
              <a:t>Secondary Storage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9C4D05-C5B2-EA4E-B43D-0DE162756171}"/>
              </a:ext>
            </a:extLst>
          </p:cNvPr>
          <p:cNvSpPr txBox="1"/>
          <p:nvPr/>
        </p:nvSpPr>
        <p:spPr>
          <a:xfrm>
            <a:off x="4597797" y="5387077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C5E230C5-3EF2-6340-91DC-04F8FB1C8562}"/>
              </a:ext>
            </a:extLst>
          </p:cNvPr>
          <p:cNvSpPr/>
          <p:nvPr/>
        </p:nvSpPr>
        <p:spPr>
          <a:xfrm>
            <a:off x="3513380" y="5203866"/>
            <a:ext cx="263789" cy="627625"/>
          </a:xfrm>
          <a:custGeom>
            <a:avLst/>
            <a:gdLst>
              <a:gd name="connsiteX0" fmla="*/ 0 w 263789"/>
              <a:gd name="connsiteY0" fmla="*/ 0 h 627625"/>
              <a:gd name="connsiteX1" fmla="*/ 28354 w 263789"/>
              <a:gd name="connsiteY1" fmla="*/ 8232 h 627625"/>
              <a:gd name="connsiteX2" fmla="*/ 168686 w 263789"/>
              <a:gd name="connsiteY2" fmla="*/ 35519 h 627625"/>
              <a:gd name="connsiteX3" fmla="*/ 263789 w 263789"/>
              <a:gd name="connsiteY3" fmla="*/ 48598 h 627625"/>
              <a:gd name="connsiteX4" fmla="*/ 263789 w 263789"/>
              <a:gd name="connsiteY4" fmla="*/ 627625 h 627625"/>
              <a:gd name="connsiteX5" fmla="*/ 174044 w 263789"/>
              <a:gd name="connsiteY5" fmla="*/ 614773 h 627625"/>
              <a:gd name="connsiteX6" fmla="*/ 32066 w 263789"/>
              <a:gd name="connsiteY6" fmla="*/ 586270 h 627625"/>
              <a:gd name="connsiteX7" fmla="*/ 0 w 263789"/>
              <a:gd name="connsiteY7" fmla="*/ 576744 h 62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9" h="627625">
                <a:moveTo>
                  <a:pt x="0" y="0"/>
                </a:moveTo>
                <a:lnTo>
                  <a:pt x="28354" y="8232"/>
                </a:lnTo>
                <a:cubicBezTo>
                  <a:pt x="71330" y="18294"/>
                  <a:pt x="118725" y="27396"/>
                  <a:pt x="168686" y="35519"/>
                </a:cubicBezTo>
                <a:lnTo>
                  <a:pt x="263789" y="48598"/>
                </a:lnTo>
                <a:lnTo>
                  <a:pt x="263789" y="627625"/>
                </a:lnTo>
                <a:lnTo>
                  <a:pt x="174044" y="614773"/>
                </a:lnTo>
                <a:cubicBezTo>
                  <a:pt x="123537" y="606257"/>
                  <a:pt x="75585" y="596744"/>
                  <a:pt x="32066" y="586270"/>
                </a:cubicBezTo>
                <a:lnTo>
                  <a:pt x="0" y="57674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5222122-C255-0042-9455-8FE5988DCF85}"/>
              </a:ext>
            </a:extLst>
          </p:cNvPr>
          <p:cNvSpPr/>
          <p:nvPr/>
        </p:nvSpPr>
        <p:spPr>
          <a:xfrm>
            <a:off x="3775399" y="5252221"/>
            <a:ext cx="263789" cy="607427"/>
          </a:xfrm>
          <a:custGeom>
            <a:avLst/>
            <a:gdLst>
              <a:gd name="connsiteX0" fmla="*/ 0 w 263789"/>
              <a:gd name="connsiteY0" fmla="*/ 0 h 607427"/>
              <a:gd name="connsiteX1" fmla="*/ 62396 w 263789"/>
              <a:gd name="connsiteY1" fmla="*/ 8581 h 607427"/>
              <a:gd name="connsiteX2" fmla="*/ 222412 w 263789"/>
              <a:gd name="connsiteY2" fmla="*/ 24017 h 607427"/>
              <a:gd name="connsiteX3" fmla="*/ 263789 w 263789"/>
              <a:gd name="connsiteY3" fmla="*/ 26540 h 607427"/>
              <a:gd name="connsiteX4" fmla="*/ 263789 w 263789"/>
              <a:gd name="connsiteY4" fmla="*/ 607427 h 607427"/>
              <a:gd name="connsiteX5" fmla="*/ 230672 w 263789"/>
              <a:gd name="connsiteY5" fmla="*/ 605287 h 607427"/>
              <a:gd name="connsiteX6" fmla="*/ 69326 w 263789"/>
              <a:gd name="connsiteY6" fmla="*/ 588944 h 607427"/>
              <a:gd name="connsiteX7" fmla="*/ 0 w 263789"/>
              <a:gd name="connsiteY7" fmla="*/ 579016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9" h="607427">
                <a:moveTo>
                  <a:pt x="0" y="0"/>
                </a:moveTo>
                <a:lnTo>
                  <a:pt x="62396" y="8581"/>
                </a:lnTo>
                <a:cubicBezTo>
                  <a:pt x="115637" y="14729"/>
                  <a:pt x="169593" y="19881"/>
                  <a:pt x="222412" y="24017"/>
                </a:cubicBezTo>
                <a:lnTo>
                  <a:pt x="263789" y="26540"/>
                </a:lnTo>
                <a:lnTo>
                  <a:pt x="263789" y="607427"/>
                </a:lnTo>
                <a:lnTo>
                  <a:pt x="230672" y="605287"/>
                </a:lnTo>
                <a:cubicBezTo>
                  <a:pt x="177469" y="600893"/>
                  <a:pt x="123060" y="595433"/>
                  <a:pt x="69326" y="588944"/>
                </a:cubicBezTo>
                <a:lnTo>
                  <a:pt x="0" y="57901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8F9721D7-14E0-8846-99E0-2E707CEC44CF}"/>
              </a:ext>
            </a:extLst>
          </p:cNvPr>
          <p:cNvSpPr/>
          <p:nvPr/>
        </p:nvSpPr>
        <p:spPr>
          <a:xfrm>
            <a:off x="4039813" y="5278799"/>
            <a:ext cx="263789" cy="592029"/>
          </a:xfrm>
          <a:custGeom>
            <a:avLst/>
            <a:gdLst>
              <a:gd name="connsiteX0" fmla="*/ 0 w 263789"/>
              <a:gd name="connsiteY0" fmla="*/ 0 h 592029"/>
              <a:gd name="connsiteX1" fmla="*/ 111189 w 263789"/>
              <a:gd name="connsiteY1" fmla="*/ 6781 h 592029"/>
              <a:gd name="connsiteX2" fmla="*/ 246444 w 263789"/>
              <a:gd name="connsiteY2" fmla="*/ 9920 h 592029"/>
              <a:gd name="connsiteX3" fmla="*/ 263789 w 263789"/>
              <a:gd name="connsiteY3" fmla="*/ 9555 h 592029"/>
              <a:gd name="connsiteX4" fmla="*/ 263789 w 263789"/>
              <a:gd name="connsiteY4" fmla="*/ 591858 h 592029"/>
              <a:gd name="connsiteX5" fmla="*/ 255969 w 263789"/>
              <a:gd name="connsiteY5" fmla="*/ 592029 h 592029"/>
              <a:gd name="connsiteX6" fmla="*/ 120370 w 263789"/>
              <a:gd name="connsiteY6" fmla="*/ 588665 h 592029"/>
              <a:gd name="connsiteX7" fmla="*/ 0 w 263789"/>
              <a:gd name="connsiteY7" fmla="*/ 580889 h 59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9" h="592029">
                <a:moveTo>
                  <a:pt x="0" y="0"/>
                </a:moveTo>
                <a:lnTo>
                  <a:pt x="111189" y="6781"/>
                </a:lnTo>
                <a:cubicBezTo>
                  <a:pt x="159880" y="8868"/>
                  <a:pt x="205583" y="9920"/>
                  <a:pt x="246444" y="9920"/>
                </a:cubicBezTo>
                <a:lnTo>
                  <a:pt x="263789" y="9555"/>
                </a:lnTo>
                <a:lnTo>
                  <a:pt x="263789" y="591858"/>
                </a:lnTo>
                <a:lnTo>
                  <a:pt x="255969" y="592029"/>
                </a:lnTo>
                <a:cubicBezTo>
                  <a:pt x="215108" y="592029"/>
                  <a:pt x="169281" y="590896"/>
                  <a:pt x="120370" y="588665"/>
                </a:cubicBezTo>
                <a:lnTo>
                  <a:pt x="0" y="58088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ECEE900-C0F1-C443-8ABD-6602C532E899}"/>
              </a:ext>
            </a:extLst>
          </p:cNvPr>
          <p:cNvSpPr/>
          <p:nvPr/>
        </p:nvSpPr>
        <p:spPr>
          <a:xfrm>
            <a:off x="4305373" y="5277718"/>
            <a:ext cx="263789" cy="592901"/>
          </a:xfrm>
          <a:custGeom>
            <a:avLst/>
            <a:gdLst>
              <a:gd name="connsiteX0" fmla="*/ 263789 w 263789"/>
              <a:gd name="connsiteY0" fmla="*/ 0 h 592901"/>
              <a:gd name="connsiteX1" fmla="*/ 263789 w 263789"/>
              <a:gd name="connsiteY1" fmla="*/ 582187 h 592901"/>
              <a:gd name="connsiteX2" fmla="*/ 126532 w 263789"/>
              <a:gd name="connsiteY2" fmla="*/ 590137 h 592901"/>
              <a:gd name="connsiteX3" fmla="*/ 0 w 263789"/>
              <a:gd name="connsiteY3" fmla="*/ 592901 h 592901"/>
              <a:gd name="connsiteX4" fmla="*/ 0 w 263789"/>
              <a:gd name="connsiteY4" fmla="*/ 10599 h 592901"/>
              <a:gd name="connsiteX5" fmla="*/ 117509 w 263789"/>
              <a:gd name="connsiteY5" fmla="*/ 8123 h 5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789" h="592901">
                <a:moveTo>
                  <a:pt x="263789" y="0"/>
                </a:moveTo>
                <a:lnTo>
                  <a:pt x="263789" y="582187"/>
                </a:lnTo>
                <a:lnTo>
                  <a:pt x="126532" y="590137"/>
                </a:lnTo>
                <a:lnTo>
                  <a:pt x="0" y="592901"/>
                </a:lnTo>
                <a:lnTo>
                  <a:pt x="0" y="10599"/>
                </a:lnTo>
                <a:lnTo>
                  <a:pt x="117509" y="812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43" name="아래쪽 화살표 13">
            <a:extLst>
              <a:ext uri="{FF2B5EF4-FFF2-40B4-BE49-F238E27FC236}">
                <a16:creationId xmlns:a16="http://schemas.microsoft.com/office/drawing/2014/main" id="{1FF8D795-03C7-7740-AF15-AFDCF50A485A}"/>
              </a:ext>
            </a:extLst>
          </p:cNvPr>
          <p:cNvSpPr/>
          <p:nvPr/>
        </p:nvSpPr>
        <p:spPr>
          <a:xfrm>
            <a:off x="3574384" y="4919808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아래쪽 화살표 28">
            <a:extLst>
              <a:ext uri="{FF2B5EF4-FFF2-40B4-BE49-F238E27FC236}">
                <a16:creationId xmlns:a16="http://schemas.microsoft.com/office/drawing/2014/main" id="{7B0D3E23-0EFC-3144-A815-69E492F6DB82}"/>
              </a:ext>
            </a:extLst>
          </p:cNvPr>
          <p:cNvSpPr/>
          <p:nvPr/>
        </p:nvSpPr>
        <p:spPr>
          <a:xfrm>
            <a:off x="3858360" y="4960998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4"/>
            <a:ext cx="8280401" cy="1550728"/>
          </a:xfrm>
        </p:spPr>
        <p:txBody>
          <a:bodyPr/>
          <a:lstStyle/>
          <a:p>
            <a:r>
              <a:rPr lang="en-US" altLang="ko-KR" dirty="0"/>
              <a:t>Collect a number of pending writes together in memory and write them to disk in one write.</a:t>
            </a:r>
          </a:p>
          <a:p>
            <a:pPr lvl="1"/>
            <a:r>
              <a:rPr lang="en-US" altLang="ko-KR" dirty="0"/>
              <a:t>A single large write is more efficient than many small ones.</a:t>
            </a:r>
          </a:p>
          <a:p>
            <a:pPr lvl="1"/>
            <a:endParaRPr lang="ko-KR" alt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4D8ECBB-ACF3-6843-A8CA-BC00871AC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89862" y="3061166"/>
            <a:ext cx="4418251" cy="1313782"/>
            <a:chOff x="1619672" y="1978052"/>
            <a:chExt cx="7236468" cy="1955004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Page 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Page 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Page 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Page 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Page 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Page 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376473"/>
              <a:ext cx="216024" cy="432047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1978052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39699" y="3163997"/>
              <a:ext cx="2216441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Physical Memory</a:t>
              </a:r>
              <a:endParaRPr lang="ko-KR" altLang="en-US" sz="1400" dirty="0">
                <a:solidFill>
                  <a:prstClr val="black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376473"/>
              <a:ext cx="216024" cy="432047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376473"/>
              <a:ext cx="216024" cy="432047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376473"/>
              <a:ext cx="216024" cy="432047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311525" y="4802879"/>
            <a:ext cx="1961348" cy="116408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7873" y="529610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prstClr val="black"/>
                </a:solidFill>
                <a:latin typeface="+mj-lt"/>
                <a:ea typeface="맑은 고딕" pitchFamily="50" charset="-127"/>
              </a:defRPr>
            </a:lvl1pPr>
          </a:lstStyle>
          <a:p>
            <a:pPr algn="r"/>
            <a:r>
              <a:rPr lang="en-US" altLang="ko-KR" dirty="0"/>
              <a:t>Secondary Storage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97797" y="5387077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>
            <a:off x="3531007" y="4463000"/>
            <a:ext cx="337491" cy="605394"/>
          </a:xfrm>
          <a:prstGeom prst="line">
            <a:avLst/>
          </a:prstGeom>
          <a:ln w="3175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80499" y="4525880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lt"/>
                <a:ea typeface="맑은 고딕" pitchFamily="50" charset="-127"/>
                <a:cs typeface="Courier New" pitchFamily="49" charset="0"/>
              </a:rPr>
              <a:t>only one single operation</a:t>
            </a:r>
            <a:endParaRPr lang="ko-KR" altLang="en-US" sz="1200" dirty="0">
              <a:latin typeface="+mj-lt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0419938E-C7D0-AD4A-8D58-51AB897CEAAD}"/>
              </a:ext>
            </a:extLst>
          </p:cNvPr>
          <p:cNvSpPr/>
          <p:nvPr/>
        </p:nvSpPr>
        <p:spPr>
          <a:xfrm>
            <a:off x="3513380" y="5203866"/>
            <a:ext cx="263789" cy="627625"/>
          </a:xfrm>
          <a:custGeom>
            <a:avLst/>
            <a:gdLst>
              <a:gd name="connsiteX0" fmla="*/ 0 w 263789"/>
              <a:gd name="connsiteY0" fmla="*/ 0 h 627625"/>
              <a:gd name="connsiteX1" fmla="*/ 28354 w 263789"/>
              <a:gd name="connsiteY1" fmla="*/ 8232 h 627625"/>
              <a:gd name="connsiteX2" fmla="*/ 168686 w 263789"/>
              <a:gd name="connsiteY2" fmla="*/ 35519 h 627625"/>
              <a:gd name="connsiteX3" fmla="*/ 263789 w 263789"/>
              <a:gd name="connsiteY3" fmla="*/ 48598 h 627625"/>
              <a:gd name="connsiteX4" fmla="*/ 263789 w 263789"/>
              <a:gd name="connsiteY4" fmla="*/ 627625 h 627625"/>
              <a:gd name="connsiteX5" fmla="*/ 174044 w 263789"/>
              <a:gd name="connsiteY5" fmla="*/ 614773 h 627625"/>
              <a:gd name="connsiteX6" fmla="*/ 32066 w 263789"/>
              <a:gd name="connsiteY6" fmla="*/ 586270 h 627625"/>
              <a:gd name="connsiteX7" fmla="*/ 0 w 263789"/>
              <a:gd name="connsiteY7" fmla="*/ 576744 h 62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9" h="627625">
                <a:moveTo>
                  <a:pt x="0" y="0"/>
                </a:moveTo>
                <a:lnTo>
                  <a:pt x="28354" y="8232"/>
                </a:lnTo>
                <a:cubicBezTo>
                  <a:pt x="71330" y="18294"/>
                  <a:pt x="118725" y="27396"/>
                  <a:pt x="168686" y="35519"/>
                </a:cubicBezTo>
                <a:lnTo>
                  <a:pt x="263789" y="48598"/>
                </a:lnTo>
                <a:lnTo>
                  <a:pt x="263789" y="627625"/>
                </a:lnTo>
                <a:lnTo>
                  <a:pt x="174044" y="614773"/>
                </a:lnTo>
                <a:cubicBezTo>
                  <a:pt x="123537" y="606257"/>
                  <a:pt x="75585" y="596744"/>
                  <a:pt x="32066" y="586270"/>
                </a:cubicBezTo>
                <a:lnTo>
                  <a:pt x="0" y="57674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82177E3-5C9B-6A40-9340-9BC4D4EDD360}"/>
              </a:ext>
            </a:extLst>
          </p:cNvPr>
          <p:cNvSpPr/>
          <p:nvPr/>
        </p:nvSpPr>
        <p:spPr>
          <a:xfrm>
            <a:off x="3775399" y="5252221"/>
            <a:ext cx="263789" cy="607427"/>
          </a:xfrm>
          <a:custGeom>
            <a:avLst/>
            <a:gdLst>
              <a:gd name="connsiteX0" fmla="*/ 0 w 263789"/>
              <a:gd name="connsiteY0" fmla="*/ 0 h 607427"/>
              <a:gd name="connsiteX1" fmla="*/ 62396 w 263789"/>
              <a:gd name="connsiteY1" fmla="*/ 8581 h 607427"/>
              <a:gd name="connsiteX2" fmla="*/ 222412 w 263789"/>
              <a:gd name="connsiteY2" fmla="*/ 24017 h 607427"/>
              <a:gd name="connsiteX3" fmla="*/ 263789 w 263789"/>
              <a:gd name="connsiteY3" fmla="*/ 26540 h 607427"/>
              <a:gd name="connsiteX4" fmla="*/ 263789 w 263789"/>
              <a:gd name="connsiteY4" fmla="*/ 607427 h 607427"/>
              <a:gd name="connsiteX5" fmla="*/ 230672 w 263789"/>
              <a:gd name="connsiteY5" fmla="*/ 605287 h 607427"/>
              <a:gd name="connsiteX6" fmla="*/ 69326 w 263789"/>
              <a:gd name="connsiteY6" fmla="*/ 588944 h 607427"/>
              <a:gd name="connsiteX7" fmla="*/ 0 w 263789"/>
              <a:gd name="connsiteY7" fmla="*/ 579016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9" h="607427">
                <a:moveTo>
                  <a:pt x="0" y="0"/>
                </a:moveTo>
                <a:lnTo>
                  <a:pt x="62396" y="8581"/>
                </a:lnTo>
                <a:cubicBezTo>
                  <a:pt x="115637" y="14729"/>
                  <a:pt x="169593" y="19881"/>
                  <a:pt x="222412" y="24017"/>
                </a:cubicBezTo>
                <a:lnTo>
                  <a:pt x="263789" y="26540"/>
                </a:lnTo>
                <a:lnTo>
                  <a:pt x="263789" y="607427"/>
                </a:lnTo>
                <a:lnTo>
                  <a:pt x="230672" y="605287"/>
                </a:lnTo>
                <a:cubicBezTo>
                  <a:pt x="177469" y="600893"/>
                  <a:pt x="123060" y="595433"/>
                  <a:pt x="69326" y="588944"/>
                </a:cubicBezTo>
                <a:lnTo>
                  <a:pt x="0" y="57901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44E3F7A-6DF5-604F-B8B3-C70DAA49B053}"/>
              </a:ext>
            </a:extLst>
          </p:cNvPr>
          <p:cNvSpPr/>
          <p:nvPr/>
        </p:nvSpPr>
        <p:spPr>
          <a:xfrm>
            <a:off x="4039813" y="5278799"/>
            <a:ext cx="263789" cy="592029"/>
          </a:xfrm>
          <a:custGeom>
            <a:avLst/>
            <a:gdLst>
              <a:gd name="connsiteX0" fmla="*/ 0 w 263789"/>
              <a:gd name="connsiteY0" fmla="*/ 0 h 592029"/>
              <a:gd name="connsiteX1" fmla="*/ 111189 w 263789"/>
              <a:gd name="connsiteY1" fmla="*/ 6781 h 592029"/>
              <a:gd name="connsiteX2" fmla="*/ 246444 w 263789"/>
              <a:gd name="connsiteY2" fmla="*/ 9920 h 592029"/>
              <a:gd name="connsiteX3" fmla="*/ 263789 w 263789"/>
              <a:gd name="connsiteY3" fmla="*/ 9555 h 592029"/>
              <a:gd name="connsiteX4" fmla="*/ 263789 w 263789"/>
              <a:gd name="connsiteY4" fmla="*/ 591858 h 592029"/>
              <a:gd name="connsiteX5" fmla="*/ 255969 w 263789"/>
              <a:gd name="connsiteY5" fmla="*/ 592029 h 592029"/>
              <a:gd name="connsiteX6" fmla="*/ 120370 w 263789"/>
              <a:gd name="connsiteY6" fmla="*/ 588665 h 592029"/>
              <a:gd name="connsiteX7" fmla="*/ 0 w 263789"/>
              <a:gd name="connsiteY7" fmla="*/ 580889 h 59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9" h="592029">
                <a:moveTo>
                  <a:pt x="0" y="0"/>
                </a:moveTo>
                <a:lnTo>
                  <a:pt x="111189" y="6781"/>
                </a:lnTo>
                <a:cubicBezTo>
                  <a:pt x="159880" y="8868"/>
                  <a:pt x="205583" y="9920"/>
                  <a:pt x="246444" y="9920"/>
                </a:cubicBezTo>
                <a:lnTo>
                  <a:pt x="263789" y="9555"/>
                </a:lnTo>
                <a:lnTo>
                  <a:pt x="263789" y="591858"/>
                </a:lnTo>
                <a:lnTo>
                  <a:pt x="255969" y="592029"/>
                </a:lnTo>
                <a:cubicBezTo>
                  <a:pt x="215108" y="592029"/>
                  <a:pt x="169281" y="590896"/>
                  <a:pt x="120370" y="588665"/>
                </a:cubicBezTo>
                <a:lnTo>
                  <a:pt x="0" y="58088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A92983C-1474-2548-818D-F4BD91FB7C41}"/>
              </a:ext>
            </a:extLst>
          </p:cNvPr>
          <p:cNvSpPr/>
          <p:nvPr/>
        </p:nvSpPr>
        <p:spPr>
          <a:xfrm>
            <a:off x="4305373" y="5277718"/>
            <a:ext cx="263789" cy="592901"/>
          </a:xfrm>
          <a:custGeom>
            <a:avLst/>
            <a:gdLst>
              <a:gd name="connsiteX0" fmla="*/ 263789 w 263789"/>
              <a:gd name="connsiteY0" fmla="*/ 0 h 592901"/>
              <a:gd name="connsiteX1" fmla="*/ 263789 w 263789"/>
              <a:gd name="connsiteY1" fmla="*/ 582187 h 592901"/>
              <a:gd name="connsiteX2" fmla="*/ 126532 w 263789"/>
              <a:gd name="connsiteY2" fmla="*/ 590137 h 592901"/>
              <a:gd name="connsiteX3" fmla="*/ 0 w 263789"/>
              <a:gd name="connsiteY3" fmla="*/ 592901 h 592901"/>
              <a:gd name="connsiteX4" fmla="*/ 0 w 263789"/>
              <a:gd name="connsiteY4" fmla="*/ 10599 h 592901"/>
              <a:gd name="connsiteX5" fmla="*/ 117509 w 263789"/>
              <a:gd name="connsiteY5" fmla="*/ 8123 h 5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789" h="592901">
                <a:moveTo>
                  <a:pt x="263789" y="0"/>
                </a:moveTo>
                <a:lnTo>
                  <a:pt x="263789" y="582187"/>
                </a:lnTo>
                <a:lnTo>
                  <a:pt x="126532" y="590137"/>
                </a:lnTo>
                <a:lnTo>
                  <a:pt x="0" y="592901"/>
                </a:lnTo>
                <a:lnTo>
                  <a:pt x="0" y="10599"/>
                </a:lnTo>
                <a:lnTo>
                  <a:pt x="117509" y="812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Page 4</a:t>
            </a:r>
          </a:p>
        </p:txBody>
      </p:sp>
    </p:spTree>
    <p:extLst>
      <p:ext uri="{BB962C8B-B14F-4D97-AF65-F5344CB8AC3E}">
        <p14:creationId xmlns:p14="http://schemas.microsoft.com/office/powerpoint/2010/main" val="33108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378814"/>
            <a:ext cx="8280401" cy="1550728"/>
          </a:xfrm>
        </p:spPr>
        <p:txBody>
          <a:bodyPr/>
          <a:lstStyle/>
          <a:p>
            <a:r>
              <a:rPr lang="en-US" altLang="ko-KR" dirty="0"/>
              <a:t>Collect a number of pending writes together in memory and write them to disk in one write.</a:t>
            </a:r>
          </a:p>
          <a:p>
            <a:pPr lvl="1"/>
            <a:r>
              <a:rPr lang="en-US" altLang="ko-KR" dirty="0"/>
              <a:t>A single large write is more efficient than many small ones.</a:t>
            </a:r>
          </a:p>
          <a:p>
            <a:pPr lvl="1"/>
            <a:endParaRPr lang="ko-KR" alt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4D8ECBB-ACF3-6843-A8CA-BC00871AC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hardware includes a modified bit (aka dirty bit)</a:t>
            </a:r>
          </a:p>
          <a:p>
            <a:pPr lvl="1"/>
            <a:r>
              <a:rPr lang="en-US" altLang="ko-KR" dirty="0"/>
              <a:t>Page has been modified and is thus dirty, it must be written back to disk to evict it.</a:t>
            </a:r>
          </a:p>
          <a:p>
            <a:pPr lvl="1"/>
            <a:r>
              <a:rPr lang="en-US" altLang="ko-KR" dirty="0"/>
              <a:t>Page has not been modified, the eviction is free.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8D47E4-F789-3C4E-BC96-3D7DCDF61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Issues: Page Size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 the time of OS design little can be done about page size. </a:t>
            </a:r>
            <a:r>
              <a:rPr lang="en-US" i="1" dirty="0"/>
              <a:t>Why?</a:t>
            </a:r>
            <a:endParaRPr lang="en-US" dirty="0"/>
          </a:p>
          <a:p>
            <a:r>
              <a:rPr lang="en-US" dirty="0"/>
              <a:t>During the design of a new machine, page size selection must take into consideration</a:t>
            </a:r>
          </a:p>
          <a:p>
            <a:pPr lvl="1"/>
            <a:r>
              <a:rPr lang="en-US" dirty="0"/>
              <a:t>Fragmentation</a:t>
            </a:r>
          </a:p>
          <a:p>
            <a:pPr lvl="1"/>
            <a:r>
              <a:rPr lang="en-US" dirty="0"/>
              <a:t>Table size </a:t>
            </a:r>
          </a:p>
          <a:p>
            <a:pPr lvl="1"/>
            <a:r>
              <a:rPr lang="en-US" dirty="0"/>
              <a:t>I/O overhead</a:t>
            </a:r>
          </a:p>
          <a:p>
            <a:pPr lvl="1"/>
            <a:r>
              <a:rPr lang="en-US" dirty="0"/>
              <a:t>Locality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Issues: TLB Reach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315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call </a:t>
                </a:r>
                <a:r>
                  <a:rPr lang="en-US" dirty="0">
                    <a:latin typeface="+mj-lt"/>
                  </a:rPr>
                  <a:t>TLB Reach </a:t>
                </a:r>
                <a:r>
                  <a:rPr lang="en-US" dirty="0"/>
                  <a:t>the amount of memory accessible from the TLB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𝑅𝑒𝑎𝑐h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𝑇𝐿𝐵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𝑆𝑖𝑧𝑒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𝑃𝑎𝑔𝑒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𝑆𝑖𝑧𝑒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pc="-60" dirty="0"/>
                  <a:t>Ideally, the working set of each process should be accessible from the TLB.</a:t>
                </a:r>
              </a:p>
              <a:p>
                <a:pPr lvl="1"/>
                <a:r>
                  <a:rPr lang="en-US" dirty="0"/>
                  <a:t>Otherwise there will be a high degree of page faults.</a:t>
                </a:r>
              </a:p>
              <a:p>
                <a:r>
                  <a:rPr lang="en-US" dirty="0"/>
                  <a:t>To overcome this issue we may</a:t>
                </a:r>
              </a:p>
              <a:p>
                <a:pPr lvl="1"/>
                <a:r>
                  <a:rPr lang="en-US" dirty="0"/>
                  <a:t>Increase the Page Size</a:t>
                </a:r>
              </a:p>
              <a:p>
                <a:pPr lvl="2"/>
                <a:r>
                  <a:rPr lang="en-US" dirty="0"/>
                  <a:t>This may lead to an increase in fragmentation as not all applications require a large page size.</a:t>
                </a:r>
              </a:p>
              <a:p>
                <a:pPr lvl="1"/>
                <a:r>
                  <a:rPr lang="en-US" dirty="0"/>
                  <a:t>Provide Multiple Page Sizes</a:t>
                </a:r>
              </a:p>
              <a:p>
                <a:pPr lvl="2"/>
                <a:r>
                  <a:rPr lang="en-US" dirty="0"/>
                  <a:t>This allows applications that require larger page sizes the opportunity to use them without an increase in fragmentation.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41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When the degree of multiprogramming is increased, OS usually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over-allocates </a:t>
            </a:r>
            <a:r>
              <a:rPr lang="en-US" dirty="0"/>
              <a:t>memory.</a:t>
            </a:r>
          </a:p>
          <a:p>
            <a:r>
              <a:rPr lang="en-US" dirty="0"/>
              <a:t>What happens when a page fault occurs and there is no free frame?</a:t>
            </a:r>
          </a:p>
          <a:p>
            <a:pPr lvl="1"/>
            <a:r>
              <a:rPr lang="en-US" dirty="0"/>
              <a:t>Find some page in memory, but not really in use, and swap it out.</a:t>
            </a:r>
          </a:p>
          <a:p>
            <a:r>
              <a:rPr lang="en-US" dirty="0"/>
              <a:t>Page replacement</a:t>
            </a:r>
          </a:p>
          <a:p>
            <a:pPr lvl="1"/>
            <a:r>
              <a:rPr lang="en-US" dirty="0"/>
              <a:t>An algorithm is wanted which will result in minimum number of page faults.</a:t>
            </a:r>
          </a:p>
          <a:p>
            <a:pPr lvl="1"/>
            <a:r>
              <a:rPr lang="en-US" dirty="0"/>
              <a:t>The same page may be brought into memory several times.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Issues: Program Structure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1081088" algn="l"/>
                <a:tab pos="1620838" algn="l"/>
                <a:tab pos="2147888" algn="l"/>
              </a:tabLst>
            </a:pPr>
            <a:r>
              <a:rPr lang="en-US" dirty="0" err="1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[128,128] data;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1081088" algn="l"/>
                <a:tab pos="1620838" algn="l"/>
                <a:tab pos="2147888" algn="l"/>
              </a:tabLst>
            </a:pPr>
            <a:r>
              <a:rPr lang="en-US" dirty="0"/>
              <a:t>Each row is stored in one 512B page 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1081088" algn="l"/>
                <a:tab pos="1620838" algn="l"/>
                <a:tab pos="2147888" algn="l"/>
              </a:tabLst>
            </a:pPr>
            <a:r>
              <a:rPr lang="en-US" dirty="0"/>
              <a:t>Program 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  for (</a:t>
            </a:r>
            <a:r>
              <a:rPr lang="en-US" dirty="0" err="1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= 0; </a:t>
            </a:r>
            <a:r>
              <a:rPr lang="en-US" dirty="0" err="1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&lt;128; </a:t>
            </a:r>
            <a:r>
              <a:rPr lang="en-US" dirty="0" err="1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++)</a:t>
            </a:r>
            <a:b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</a:b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     for (j = 0; j &lt; 128; j++)</a:t>
            </a:r>
            <a:b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</a:b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        data[</a:t>
            </a:r>
            <a:r>
              <a:rPr lang="en-US" dirty="0" err="1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i,j</a:t>
            </a: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] = 0;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1081088" algn="l"/>
                <a:tab pos="1620838" algn="l"/>
                <a:tab pos="2147888" algn="l"/>
              </a:tabLst>
            </a:pPr>
            <a:r>
              <a:rPr lang="en-US" dirty="0"/>
              <a:t>Program 2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  for (j = 0; j &lt; 128; j++)</a:t>
            </a:r>
            <a:b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</a:b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     for (</a:t>
            </a:r>
            <a:r>
              <a:rPr lang="en-US" dirty="0" err="1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= 0; </a:t>
            </a:r>
            <a:r>
              <a:rPr lang="en-US" dirty="0" err="1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&lt; 128; </a:t>
            </a:r>
            <a:r>
              <a:rPr lang="en-US" dirty="0" err="1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++)</a:t>
            </a:r>
            <a:b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</a:b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         data[</a:t>
            </a:r>
            <a:r>
              <a:rPr lang="en-US" dirty="0" err="1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i,j</a:t>
            </a:r>
            <a:r>
              <a:rPr lang="en-US" dirty="0">
                <a:solidFill>
                  <a:srgbClr val="0000FF"/>
                </a:solidFill>
                <a:latin typeface="Latin Modern Mono Light 10" charset="0"/>
                <a:ea typeface="Latin Modern Mono Light 10" charset="0"/>
                <a:cs typeface="Latin Modern Mono Light 10" charset="0"/>
              </a:rPr>
              <a:t>] = 0;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6913563" y="2564934"/>
            <a:ext cx="1979612" cy="1584000"/>
          </a:xfrm>
          <a:prstGeom prst="wedgeRoundRectCallout">
            <a:avLst>
              <a:gd name="adj1" fmla="val -83521"/>
              <a:gd name="adj2" fmla="val -393"/>
              <a:gd name="adj3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  <a:latin typeface="Myriad Pro Condensed" charset="0"/>
                <a:ea typeface="Myriad Pro Condensed" charset="0"/>
                <a:cs typeface="Myriad Pro Condensed" charset="0"/>
              </a:rPr>
              <a:t>128</a:t>
            </a:r>
            <a:endParaRPr lang="en-US" sz="2400" dirty="0">
              <a:solidFill>
                <a:schemeClr val="bg1"/>
              </a:solidFill>
              <a:latin typeface="Myriad Pro Condensed" charset="0"/>
              <a:ea typeface="Myriad Pro Condensed" charset="0"/>
              <a:cs typeface="Myriad Pro Condensed" charset="0"/>
            </a:endParaRP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Myriad Pro Condensed" charset="0"/>
                <a:ea typeface="Myriad Pro Condensed" charset="0"/>
                <a:cs typeface="Myriad Pro Condensed" charset="0"/>
              </a:rPr>
              <a:t>page faults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13175" y="4739881"/>
            <a:ext cx="1980000" cy="1584000"/>
          </a:xfrm>
          <a:prstGeom prst="wedgeRoundRectCallout">
            <a:avLst>
              <a:gd name="adj1" fmla="val -82614"/>
              <a:gd name="adj2" fmla="val -268"/>
              <a:gd name="adj3" fmla="val 16667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rPr>
              <a:t>128 x 128 i.e.</a:t>
            </a: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chemeClr val="bg1"/>
                </a:solidFill>
                <a:latin typeface="Myriad Pro Condensed" charset="0"/>
                <a:ea typeface="Myriad Pro Condensed" charset="0"/>
                <a:cs typeface="Myriad Pro Condensed" charset="0"/>
              </a:rPr>
              <a:t>16.384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Myriad Pro Condensed" charset="0"/>
                <a:ea typeface="Myriad Pro Condensed" charset="0"/>
                <a:cs typeface="Myriad Pro Condensed" charset="0"/>
              </a:rPr>
              <a:t>page faults</a:t>
            </a:r>
          </a:p>
        </p:txBody>
      </p:sp>
    </p:spTree>
    <p:extLst>
      <p:ext uri="{BB962C8B-B14F-4D97-AF65-F5344CB8AC3E}">
        <p14:creationId xmlns:p14="http://schemas.microsoft.com/office/powerpoint/2010/main" val="34559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uiExpand="1" build="p"/>
      <p:bldP spid="3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I/O Interlock</a:t>
            </a:r>
          </a:p>
          <a:p>
            <a:pPr lvl="1"/>
            <a:r>
              <a:rPr lang="en-US" dirty="0"/>
              <a:t>Pages must sometimes be locked into memory.</a:t>
            </a:r>
          </a:p>
          <a:p>
            <a:pPr lvl="1"/>
            <a:r>
              <a:rPr lang="en-US" dirty="0"/>
              <a:t>E.g. I/O pages that are used for copying a file from a device must be locked from being selected for eviction by a page replacement algorithm.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Issues: I/O interlock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F162A1-1E9B-0C46-8A51-8B5677793F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r="39001"/>
          <a:stretch>
            <a:fillRect/>
          </a:stretch>
        </p:blipFill>
        <p:spPr bwMode="auto">
          <a:xfrm>
            <a:off x="5295904" y="1449388"/>
            <a:ext cx="2654167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n 2"/>
          <p:cNvSpPr/>
          <p:nvPr/>
        </p:nvSpPr>
        <p:spPr>
          <a:xfrm>
            <a:off x="7404100" y="2146300"/>
            <a:ext cx="1200150" cy="1651000"/>
          </a:xfrm>
          <a:prstGeom prst="can">
            <a:avLst>
              <a:gd name="adj" fmla="val 3134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backing store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51BFD-2ACD-CB4B-A34D-DCB59591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702B2-6662-9244-AA39-5FE5FF240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C8C19-6ED6-204D-B835-1C7F253A8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72B6-20DD-A447-B750-E8DB017508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Consider a 3-page cache and the following page reference sequence</a:t>
            </a:r>
            <a:br>
              <a:rPr lang="en-US" dirty="0"/>
            </a:br>
            <a:r>
              <a:rPr lang="en-US" dirty="0">
                <a:latin typeface="Latin Modern Mono Light 10" pitchFamily="49" charset="77"/>
              </a:rPr>
              <a:t>0 1 2 0 1 3 0 3 1 2 1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EB09E6C-A1F0-F044-8D59-4BFA0C713F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684213" y="2320925"/>
          <a:ext cx="504056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730898449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4079920523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428206862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j-lt"/>
                          <a:ea typeface="맑은 고딕" pitchFamily="50" charset="-127"/>
                        </a:rPr>
                        <a:t>Access</a:t>
                      </a:r>
                      <a:endParaRPr lang="ko-KR" altLang="en-US" sz="1600" dirty="0"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j-lt"/>
                          <a:ea typeface="맑은 고딕" pitchFamily="50" charset="-127"/>
                        </a:rPr>
                        <a:t>Hit/Miss?</a:t>
                      </a:r>
                      <a:endParaRPr lang="ko-KR" altLang="en-US" sz="1600" dirty="0"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ea typeface="맑은 고딕" pitchFamily="50" charset="-127"/>
                        </a:rPr>
                        <a:t>Evict</a:t>
                      </a:r>
                      <a:endParaRPr lang="ko-KR" altLang="en-US" sz="1600" dirty="0"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lt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600" dirty="0"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Miss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Miss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2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Miss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2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Hit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2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Hit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2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3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Miss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2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3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Hit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3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3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Hit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3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Hit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3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2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Miss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3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2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Hit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0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1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Latin Modern Mono Light 10" pitchFamily="49" charset="77"/>
                          <a:ea typeface="맑은 고딕" pitchFamily="50" charset="-127"/>
                        </a:rPr>
                        <a:t>2</a:t>
                      </a:r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Latin Modern Mono Light 10" pitchFamily="49" charset="7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6073371" y="3645669"/>
            <a:ext cx="2476787" cy="504056"/>
          </a:xfrm>
          <a:prstGeom prst="rect">
            <a:avLst/>
          </a:prstGeom>
          <a:solidFill>
            <a:srgbClr val="FFC000"/>
          </a:solidFill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lt"/>
                <a:ea typeface="맑은 고딕" pitchFamily="50" charset="-127"/>
                <a:cs typeface="Courier New" pitchFamily="49" charset="0"/>
              </a:rPr>
              <a:t>Future is not known.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6073371" y="2222437"/>
                <a:ext cx="2638829" cy="1089465"/>
              </a:xfrm>
              <a:prstGeom prst="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>
                    <a:solidFill>
                      <a:prstClr val="black"/>
                    </a:solidFill>
                    <a:latin typeface="+mj-lt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:br>
                  <a:rPr lang="en-US" altLang="ko-KR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𝐻𝑖𝑡𝑠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𝐻𝑖𝑡𝑠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𝑀𝑖𝑠𝑠𝑒𝑠</m:t>
                          </m:r>
                        </m:den>
                      </m:f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𝟓𝟒</m:t>
                      </m:r>
                      <m:r>
                        <a:rPr lang="en-US" altLang="ko-KR" b="1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𝟔</m:t>
                      </m:r>
                      <m:r>
                        <a:rPr lang="en-US" altLang="ko-KR" b="1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%</m:t>
                      </m:r>
                    </m:oMath>
                  </m:oMathPara>
                </a14:m>
                <a:endParaRPr lang="en-US" altLang="ko-KR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71" y="2222437"/>
                <a:ext cx="2638829" cy="1089465"/>
              </a:xfrm>
              <a:prstGeom prst="rect">
                <a:avLst/>
              </a:prstGeom>
              <a:blipFill>
                <a:blip r:embed="rId2"/>
                <a:stretch>
                  <a:fillRect l="-1435" b="-1149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33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Pages were placed in a queue when they enter the system.</a:t>
            </a:r>
          </a:p>
          <a:p>
            <a:r>
              <a:rPr lang="en-US" altLang="ko-KR" dirty="0"/>
              <a:t>When a replacement occurs, the page on the tail of the queue(the “</a:t>
            </a:r>
            <a:r>
              <a:rPr lang="en-US" altLang="ko-KR" b="1" u="sng" dirty="0"/>
              <a:t>First-in</a:t>
            </a:r>
            <a:r>
              <a:rPr lang="en-US" altLang="ko-KR" dirty="0"/>
              <a:t>” pages) is evicted.</a:t>
            </a:r>
          </a:p>
          <a:p>
            <a:pPr lvl="1"/>
            <a:r>
              <a:rPr lang="en-US" altLang="ko-KR" dirty="0"/>
              <a:t>It is simple to implement, but can’t determine the importance of blocks.</a:t>
            </a:r>
          </a:p>
          <a:p>
            <a:pPr lvl="1"/>
            <a:endParaRPr lang="en-US" altLang="ko-K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6B3C56-C788-1540-9CED-C6D6DE9476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4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</a:t>
            </a:r>
            <a:r>
              <a:rPr lang="en-US" altLang="ko-KR" dirty="0" err="1"/>
              <a:t>FIFIO</a:t>
            </a:r>
            <a:r>
              <a:rPr lang="en-US" altLang="ko-KR" dirty="0"/>
              <a:t> Policy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3382-63E6-7E4E-8CFF-E50F7924B4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2D087A-725D-614A-A755-C1FB08BD07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086884" y="5805264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lang="en-US" altLang="ko-KR" sz="16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2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BELADY’S</a:t>
            </a:r>
            <a:r>
              <a:rPr lang="en-US" altLang="ko-KR" dirty="0"/>
              <a:t> 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worse.</a:t>
            </a:r>
          </a:p>
          <a:p>
            <a:endParaRPr lang="ko-KR" alt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4E66795-F800-A440-9703-FB34185C7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/>
          </p:nvPr>
        </p:nvGraphicFramePr>
        <p:xfrm>
          <a:off x="2385942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303954" y="2060848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41071" y="2474124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6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Picks a random page to replace under memory pressure.</a:t>
            </a:r>
          </a:p>
          <a:p>
            <a:pPr lvl="1"/>
            <a:r>
              <a:rPr lang="en-US" altLang="ko-KR" dirty="0"/>
              <a:t>It doesn’t really try to be too intelligent in picking which blocks to evict.</a:t>
            </a:r>
          </a:p>
          <a:p>
            <a:pPr lvl="1"/>
            <a:r>
              <a:rPr lang="en-US" altLang="ko-KR" dirty="0"/>
              <a:t>Random does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choice.</a:t>
            </a:r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BCDBF1-4A54-9B4B-BB22-B6D0B401C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907704" y="249289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4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Sometimes, </a:t>
            </a:r>
            <a:r>
              <a:rPr lang="en-US" altLang="ko-KR" dirty="0">
                <a:solidFill>
                  <a:schemeClr val="accent6"/>
                </a:solidFill>
              </a:rPr>
              <a:t>Random is as good as optimal</a:t>
            </a:r>
            <a:r>
              <a:rPr lang="en-US" altLang="ko-KR" dirty="0"/>
              <a:t>, achieving 6 hits on the example trace.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0B3CC-8D75-6842-8497-28C8B5B1D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/>
          </p:nvPr>
        </p:nvGraphicFramePr>
        <p:xfrm>
          <a:off x="2195736" y="22078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3808" y="4797152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Performance over 10,000 Trials</a:t>
            </a:r>
          </a:p>
        </p:txBody>
      </p:sp>
    </p:spTree>
    <p:extLst>
      <p:ext uri="{BB962C8B-B14F-4D97-AF65-F5344CB8AC3E}">
        <p14:creationId xmlns:p14="http://schemas.microsoft.com/office/powerpoint/2010/main" val="222280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Lean on the past and use </a:t>
            </a:r>
            <a:r>
              <a:rPr lang="en-US" altLang="ko-KR" b="1" u="sng" dirty="0"/>
              <a:t>history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Two type of historical information.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8AFA30-C7BD-7343-AD9A-51FE865D84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39552" y="2132856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replcaed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0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pc="-150" dirty="0"/>
              <a:t>Over-allocation and Need For Page Replacement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3569"/>
          <a:stretch/>
        </p:blipFill>
        <p:spPr bwMode="auto">
          <a:xfrm>
            <a:off x="971520" y="1774196"/>
            <a:ext cx="3407568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17270"/>
          <a:stretch/>
        </p:blipFill>
        <p:spPr bwMode="auto">
          <a:xfrm>
            <a:off x="4572000" y="2168832"/>
            <a:ext cx="3407569" cy="423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0" r="50000"/>
          <a:stretch/>
        </p:blipFill>
        <p:spPr bwMode="auto">
          <a:xfrm>
            <a:off x="967156" y="4199733"/>
            <a:ext cx="3407567" cy="232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41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 : </a:t>
            </a:r>
            <a:r>
              <a:rPr lang="en-US" altLang="ko-KR" dirty="0" err="1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Replaces the least-recently-used page. </a:t>
            </a:r>
            <a:endParaRPr lang="ko-KR" alt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DEA6C66-5F6F-4F44-A4B0-2016E79912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41913" y="142933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712888" y="258651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3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Each reference is to a random  page within the set of accessed pages.</a:t>
            </a:r>
          </a:p>
          <a:p>
            <a:pPr lvl="1"/>
            <a:r>
              <a:rPr lang="en-US" altLang="ko-KR" dirty="0"/>
              <a:t>Workload accesses 100 unique pages over time.</a:t>
            </a:r>
          </a:p>
          <a:p>
            <a:pPr lvl="1"/>
            <a:r>
              <a:rPr lang="en-US" altLang="ko-KR" dirty="0"/>
              <a:t>Choosing the next page to refer to at random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59BA3F-394D-7042-BED9-E9FC72F43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592442" y="2824430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No-Locality Workload 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604384" y="2802517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589488" y="2836588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638492" y="2805740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61254" y="3642496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5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Exhibits locality: 80%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20% of the page</a:t>
            </a:r>
          </a:p>
          <a:p>
            <a:r>
              <a:rPr lang="en-US" altLang="ko-KR" dirty="0"/>
              <a:t>The remaining 20%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the remaining 80% of the pages.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C267BC-2E55-F846-9A98-85E02AF6E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57361" y="3431620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593011" y="2955985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581509" y="2955985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570008" y="2950234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1593254" y="2947948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9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Refer to 50 pages in sequence.</a:t>
            </a:r>
          </a:p>
          <a:p>
            <a:pPr lvl="1"/>
            <a:r>
              <a:rPr lang="en-US" altLang="ko-KR" dirty="0"/>
              <a:t>Starting at 0, then 1, … up to page 49, and then we Loop, repeating those accesses, for total of 10,000 accesses to 50 unique pages.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21EDB6-9AF6-4448-B351-ED993C5EB9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668031" y="2795701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68031" y="5680686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635719" y="4061783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108" y="5997464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28803" y="4234228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4827" y="408910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28803" y="4421966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4827" y="427684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29255" y="4614985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5279" y="446985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734554" y="4810761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0578" y="466563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269316" y="5670992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40312" y="568663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72322" y="5675084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5334" y="52849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35334" y="472689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35334" y="416882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35334" y="361076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35334" y="305270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87746" y="290635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9513" y="347367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0051" y="403248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7927" y="459362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63678" y="514944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29895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92559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222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17886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805498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26517" y="575686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0091" y="575111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6016" y="575150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15978" y="5743548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6063" y="575111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6789" y="2511631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Looping-Sequential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75839" y="2980797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2681590" y="2969295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2681590" y="5670992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090571" y="2986477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96322" y="2993009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53496" y="5682059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140744" y="299498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8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Historical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To keep track of which pages have been least-and-recently used, the system has to do some accounting work on </a:t>
            </a:r>
            <a:r>
              <a:rPr lang="en-US" altLang="ko-KR" b="1" u="sng" dirty="0"/>
              <a:t>every memory reference.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Add a little bit </a:t>
            </a:r>
            <a:r>
              <a:rPr lang="en-US" altLang="ko-KR" dirty="0"/>
              <a:t>of hardware support.</a:t>
            </a:r>
          </a:p>
          <a:p>
            <a:pPr lvl="1"/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49D9E2-C965-A34F-B181-7FB022CE4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1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</a:t>
            </a:r>
            <a:r>
              <a:rPr lang="en-US" altLang="ko-KR" dirty="0" err="1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Require some hardware support, in the form of a </a:t>
            </a:r>
            <a:r>
              <a:rPr lang="en-US" altLang="ko-KR" b="1" u="sng" dirty="0"/>
              <a:t>use bit</a:t>
            </a:r>
          </a:p>
          <a:p>
            <a:pPr lvl="1"/>
            <a:r>
              <a:rPr lang="en-US" altLang="ko-KR" dirty="0"/>
              <a:t>Whenever a </a:t>
            </a:r>
            <a:r>
              <a:rPr lang="en-US" altLang="ko-KR" dirty="0">
                <a:solidFill>
                  <a:schemeClr val="accent6"/>
                </a:solidFill>
              </a:rPr>
              <a:t>page is referenced</a:t>
            </a:r>
            <a:r>
              <a:rPr lang="en-US" altLang="ko-KR" dirty="0"/>
              <a:t>, the use bit is set by hardware to 1.</a:t>
            </a:r>
          </a:p>
          <a:p>
            <a:pPr lvl="1"/>
            <a:r>
              <a:rPr lang="en-US" altLang="ko-KR" dirty="0"/>
              <a:t>Hardware </a:t>
            </a:r>
            <a:r>
              <a:rPr lang="en-US" altLang="ko-KR" dirty="0">
                <a:solidFill>
                  <a:schemeClr val="accent6"/>
                </a:solidFill>
              </a:rPr>
              <a:t>never</a:t>
            </a:r>
            <a:r>
              <a:rPr lang="en-US" altLang="ko-KR" dirty="0"/>
              <a:t> clears the bit, though; that is the responsibility of the OS</a:t>
            </a:r>
          </a:p>
          <a:p>
            <a:endParaRPr lang="en-US" altLang="ko-KR" dirty="0"/>
          </a:p>
          <a:p>
            <a:r>
              <a:rPr lang="en-US" altLang="ko-KR" dirty="0"/>
              <a:t>Clock Algorithm</a:t>
            </a:r>
          </a:p>
          <a:p>
            <a:pPr lvl="1"/>
            <a:r>
              <a:rPr lang="en-US" altLang="ko-KR" dirty="0"/>
              <a:t>All pages of the system arranges in a circular list.</a:t>
            </a:r>
          </a:p>
          <a:p>
            <a:pPr lvl="1"/>
            <a:r>
              <a:rPr lang="en-US" altLang="ko-KR" dirty="0"/>
              <a:t>A clock hand points to some particular page to begin with.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0C8DAD-3DC3-6443-88B3-96569C463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7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algorithm continues until it finds a use bit that is set to 0.</a:t>
            </a:r>
            <a:endParaRPr lang="ko-KR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43E31EF-0627-6540-A745-5EE8F84863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24944" y="2041575"/>
            <a:ext cx="2376264" cy="2212206"/>
            <a:chOff x="2339752" y="1320726"/>
            <a:chExt cx="3528392" cy="3548434"/>
          </a:xfrm>
        </p:grpSpPr>
        <p:sp>
          <p:nvSpPr>
            <p:cNvPr id="6" name="직사각형 5"/>
            <p:cNvSpPr/>
            <p:nvPr/>
          </p:nvSpPr>
          <p:spPr>
            <a:xfrm>
              <a:off x="3851920" y="1320726"/>
              <a:ext cx="504056" cy="50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2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64088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60032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5192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15816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39752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5816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 flipV="1">
            <a:off x="2246860" y="2647650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364410" y="4941168"/>
            <a:ext cx="6519958" cy="86409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a page fault occurs, the page the hand is pointing to is inspected.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action taken depends on the Use bit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685456" y="2684673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664180" y="4147164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Clock page replacement algorithm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43343" y="20140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8724" y="23282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64602" y="29243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36516" y="35528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49693" y="39031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5765" y="35469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4254" y="291760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8625" y="233163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84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perfect LRU, it does better then approach that don’t consider history at all.</a:t>
            </a:r>
            <a:endParaRPr lang="ko-KR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94366F-A145-E94C-9294-1AD27D92DF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905464" y="24519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05464" y="53369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873152" y="3717999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2541" y="565368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915424" y="2446265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906952" y="2446265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906952" y="2470952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906952" y="2470952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878004" y="2447079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66236" y="38904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2260" y="374531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66236" y="4078182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2260" y="393305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966688" y="42712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2712" y="412607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Clock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971987" y="44669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88011" y="432185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971987" y="4656206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8011" y="451108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506749" y="53272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777745" y="53428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09755" y="53313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772767" y="49411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72767" y="43831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772767" y="38250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772767" y="32669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72767" y="27089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25179" y="25625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96946" y="31298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7484" y="36886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5360" y="42498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1111" y="48056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53639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16302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8966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1629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42931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63950" y="54130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7524" y="54073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3449" y="54077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3411" y="53997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3496" y="54073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48541" y="2167847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34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hardware include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it.</a:t>
            </a:r>
          </a:p>
          <a:p>
            <a:pPr lvl="1"/>
            <a:r>
              <a:rPr lang="en-US" altLang="ko-KR" dirty="0"/>
              <a:t>Page has not been modified, the eviction is free.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853811-654C-3446-8726-6B8DC3F725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Selection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OS has to decide when to bring a page into memory.</a:t>
            </a:r>
          </a:p>
          <a:p>
            <a:r>
              <a:rPr lang="en-US" altLang="ko-KR" dirty="0"/>
              <a:t>Presents the OS with some </a:t>
            </a:r>
            <a:r>
              <a:rPr lang="en-US" altLang="ko-KR" dirty="0">
                <a:solidFill>
                  <a:schemeClr val="accent6"/>
                </a:solidFill>
              </a:rPr>
              <a:t>different options</a:t>
            </a:r>
            <a:r>
              <a:rPr lang="en-US" altLang="ko-KR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EE4EA6-7548-A44E-98C2-A75BA8DCF7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5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Page Replacement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 with over-allocation of memory by modifying page-fault service routine to include page replacement.</a:t>
            </a:r>
          </a:p>
          <a:p>
            <a:r>
              <a:rPr lang="en-US" dirty="0"/>
              <a:t>Page replacement completes separation between logical memory and physical memory</a:t>
            </a:r>
          </a:p>
          <a:p>
            <a:pPr lvl="1"/>
            <a:r>
              <a:rPr lang="en-US" dirty="0"/>
              <a:t>A large virtual memory can be provided on a much smaller physical memory.</a:t>
            </a:r>
          </a:p>
          <a:p>
            <a:r>
              <a:rPr lang="en-US" dirty="0"/>
              <a:t>When replacing pages in memory a </a:t>
            </a:r>
            <a:r>
              <a:rPr lang="en-US" b="1" dirty="0">
                <a:solidFill>
                  <a:schemeClr val="tx2"/>
                </a:solidFill>
              </a:rPr>
              <a:t>modify bit </a:t>
            </a:r>
            <a:r>
              <a:rPr lang="en-US" dirty="0"/>
              <a:t>is used to reduce overhead of page transfers.</a:t>
            </a:r>
          </a:p>
          <a:p>
            <a:pPr lvl="1"/>
            <a:r>
              <a:rPr lang="en-US" dirty="0"/>
              <a:t>Only modified pages are written to disk.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5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OS guess that a page is about to be used, and thus bring it in ahead of time.</a:t>
            </a:r>
          </a:p>
          <a:p>
            <a:endParaRPr lang="ko-KR" alt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CCF205-4089-2741-BDA8-3F037E67E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75883" y="2119021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252118" y="4010974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3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3394548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3658338" y="4637759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3922127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4185916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0302" y="4515030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3630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3887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28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125945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2976A91-EE06-8343-B2ED-119B0AFA5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02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307329" y="4337701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8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3449759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3713549" y="4964486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3977338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241127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5513" y="4841757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360197" y="3946681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3850" y="4103840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lang="en-US" altLang="ko-KR" sz="1200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lang="ko-KR" altLang="en-US" sz="1200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Memory is </a:t>
            </a:r>
            <a:r>
              <a:rPr lang="en-US" altLang="ko-KR" dirty="0">
                <a:solidFill>
                  <a:schemeClr val="accent6"/>
                </a:solidFill>
              </a:rPr>
              <a:t>oversubscribed</a:t>
            </a:r>
            <a:r>
              <a:rPr lang="en-US" altLang="ko-KR" dirty="0"/>
              <a:t> and the memory demands of the set of running processes </a:t>
            </a:r>
            <a:r>
              <a:rPr lang="en-US" altLang="ko-KR" dirty="0">
                <a:solidFill>
                  <a:schemeClr val="accent6"/>
                </a:solidFill>
              </a:rPr>
              <a:t>exceeds</a:t>
            </a:r>
            <a:r>
              <a:rPr lang="en-US" altLang="ko-KR" dirty="0"/>
              <a:t> the available physical memory.</a:t>
            </a:r>
          </a:p>
          <a:p>
            <a:pPr lvl="1"/>
            <a:r>
              <a:rPr lang="en-US" altLang="ko-KR" dirty="0"/>
              <a:t>Decide not to run a subset of processes.</a:t>
            </a:r>
          </a:p>
          <a:p>
            <a:pPr lvl="1"/>
            <a:r>
              <a:rPr lang="en-US" altLang="ko-KR" dirty="0"/>
              <a:t>Reduced set of processes working sets fit in memory.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21152-86E0-9A40-B232-63953B237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167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67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455792" y="4272779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39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6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39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8956" y="3777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Trashing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3664" y="314096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Utilization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6675" y="5229200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Degree of multiprogramming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31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Policies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u="sng" dirty="0"/>
              <a:t>Memory pressure </a:t>
            </a:r>
            <a:r>
              <a:rPr lang="en-US" altLang="ko-KR" dirty="0"/>
              <a:t>forces the OS to start </a:t>
            </a:r>
            <a:r>
              <a:rPr lang="en-US" altLang="ko-KR" dirty="0">
                <a:solidFill>
                  <a:schemeClr val="accent6"/>
                </a:solidFill>
              </a:rPr>
              <a:t>paging out </a:t>
            </a:r>
            <a:r>
              <a:rPr lang="en-US" altLang="ko-KR" dirty="0"/>
              <a:t>pages to make room for actively-used pages.</a:t>
            </a:r>
          </a:p>
          <a:p>
            <a:r>
              <a:rPr lang="en-US" altLang="ko-KR" dirty="0"/>
              <a:t>Deciding which page to </a:t>
            </a:r>
            <a:r>
              <a:rPr lang="en-US" altLang="ko-KR" u="sng" dirty="0"/>
              <a:t>evict</a:t>
            </a:r>
            <a:r>
              <a:rPr lang="en-US" altLang="ko-KR" dirty="0"/>
              <a:t> is encapsulated within the replacement policy of the OS.</a:t>
            </a:r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59C746-1AC7-5541-BDC6-69734F9B5C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4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Goal in picking a replacement policy for this cache is to minimize the number of cache misses.</a:t>
            </a:r>
          </a:p>
          <a:p>
            <a:r>
              <a:rPr lang="en-US" altLang="ko-KR" dirty="0"/>
              <a:t>The number of cache hits and misses let us calculate the </a:t>
            </a:r>
            <a:r>
              <a:rPr lang="en-US" altLang="ko-KR" i="1" dirty="0"/>
              <a:t>average memory access time(</a:t>
            </a:r>
            <a:r>
              <a:rPr lang="en-US" altLang="ko-KR" i="1" dirty="0" err="1"/>
              <a:t>AMAT</a:t>
            </a:r>
            <a:r>
              <a:rPr lang="en-US" altLang="ko-KR" i="1" dirty="0"/>
              <a:t>)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9F00D1-599D-614E-9BF0-550D48B6EB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555776" y="3068960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068960"/>
                <a:ext cx="381642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87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450167"/>
                  </p:ext>
                </p:extLst>
              </p:nvPr>
            </p:nvGraphicFramePr>
            <p:xfrm>
              <a:off x="1187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/>
                    <a:gridCol w="5510181"/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3" t="-102000" r="-46359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3" t="-202000" r="-46359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3" t="-302000" r="-46359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3" t="-402000" r="-46359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 smtClean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109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Leads to the fewest number of misses overall</a:t>
            </a:r>
          </a:p>
          <a:p>
            <a:pPr lvl="1"/>
            <a:r>
              <a:rPr lang="en-US" altLang="ko-KR" dirty="0"/>
              <a:t>Replaces the page that will be accessed </a:t>
            </a:r>
            <a:r>
              <a:rPr lang="en-US" altLang="ko-KR" u="sng" dirty="0"/>
              <a:t>furthest in the future</a:t>
            </a:r>
          </a:p>
          <a:p>
            <a:pPr lvl="1"/>
            <a:r>
              <a:rPr lang="en-US" altLang="ko-KR" dirty="0"/>
              <a:t>Resulting in the </a:t>
            </a:r>
            <a:r>
              <a:rPr lang="en-US" altLang="ko-KR" dirty="0">
                <a:solidFill>
                  <a:schemeClr val="accent6"/>
                </a:solidFill>
              </a:rPr>
              <a:t>fewest-possible</a:t>
            </a:r>
            <a:r>
              <a:rPr lang="en-US" altLang="ko-KR" dirty="0"/>
              <a:t> cache misses</a:t>
            </a:r>
          </a:p>
          <a:p>
            <a:r>
              <a:rPr lang="en-US" altLang="ko-KR" dirty="0"/>
              <a:t>Serve only as a comparison point, to know how close we are to </a:t>
            </a:r>
            <a:r>
              <a:rPr lang="en-US" altLang="ko-KR" dirty="0">
                <a:solidFill>
                  <a:schemeClr val="accent6"/>
                </a:solidFill>
              </a:rPr>
              <a:t>perfect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F31256-6F15-844F-8ED9-B1F25D65A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65928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583363"/>
            <a:ext cx="3038475" cy="2206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Caching and Demand-Paged Virtual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7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7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Cache</a:t>
            </a:r>
          </a:p>
          <a:p>
            <a:pPr lvl="1"/>
            <a:r>
              <a:rPr lang="en-US" dirty="0"/>
              <a:t>Copy of data that is faster to access than the original</a:t>
            </a:r>
          </a:p>
          <a:p>
            <a:pPr lvl="1"/>
            <a:r>
              <a:rPr lang="en-US" dirty="0"/>
              <a:t>Hit: if cache has copy</a:t>
            </a:r>
          </a:p>
          <a:p>
            <a:pPr lvl="1"/>
            <a:r>
              <a:rPr lang="en-US" dirty="0"/>
              <a:t>Miss: if cache does not have copy</a:t>
            </a:r>
          </a:p>
          <a:p>
            <a:r>
              <a:rPr lang="en-US" dirty="0"/>
              <a:t>Cache block</a:t>
            </a:r>
          </a:p>
          <a:p>
            <a:pPr lvl="1"/>
            <a:r>
              <a:rPr lang="en-US" dirty="0"/>
              <a:t>Unit of cache storage (multiple memory locations)</a:t>
            </a:r>
          </a:p>
          <a:p>
            <a:r>
              <a:rPr lang="en-US" dirty="0"/>
              <a:t>Temporal locality</a:t>
            </a:r>
          </a:p>
          <a:p>
            <a:pPr lvl="1"/>
            <a:r>
              <a:rPr lang="en-US" dirty="0"/>
              <a:t>Programs tend to reference the same memory locations multiple times</a:t>
            </a:r>
          </a:p>
          <a:p>
            <a:pPr lvl="1"/>
            <a:r>
              <a:rPr lang="en-US" dirty="0"/>
              <a:t>Example: instructions in a loop</a:t>
            </a:r>
          </a:p>
          <a:p>
            <a:r>
              <a:rPr lang="en-US" dirty="0"/>
              <a:t>Spatial locality</a:t>
            </a:r>
          </a:p>
          <a:p>
            <a:pPr lvl="1"/>
            <a:r>
              <a:rPr lang="en-US" dirty="0"/>
              <a:t>Programs tend to reference nearby locations</a:t>
            </a:r>
          </a:p>
          <a:p>
            <a:pPr lvl="1"/>
            <a:r>
              <a:rPr lang="en-US" dirty="0"/>
              <a:t>Example: data in a loop</a:t>
            </a:r>
          </a:p>
        </p:txBody>
      </p:sp>
    </p:spTree>
    <p:extLst>
      <p:ext uri="{BB962C8B-B14F-4D97-AF65-F5344CB8AC3E}">
        <p14:creationId xmlns:p14="http://schemas.microsoft.com/office/powerpoint/2010/main" val="2646456922"/>
      </p:ext>
    </p:extLst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Concept (Read)</a:t>
            </a:r>
          </a:p>
        </p:txBody>
      </p:sp>
      <p:pic>
        <p:nvPicPr>
          <p:cNvPr id="6" name="Content Placeholder 3" descr="ch9-01_cache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635" b="-1635"/>
              <a:stretch>
                <a:fillRect/>
              </a:stretch>
            </p:blipFill>
          </mc:Choice>
          <mc:Fallback>
            <p:blipFill>
              <a:blip r:embed="rId3"/>
              <a:srcRect t="-1635" b="-1635"/>
              <a:stretch>
                <a:fillRect/>
              </a:stretch>
            </p:blipFill>
          </mc:Fallback>
        </mc:AlternateContent>
        <p:spPr>
          <a:xfrm>
            <a:off x="0" y="1417344"/>
            <a:ext cx="8839200" cy="48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3590"/>
      </p:ext>
    </p:extLst>
  </p:cSld>
  <p:clrMapOvr>
    <a:masterClrMapping/>
  </p:clrMapOvr>
  <p:transition>
    <p:zo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Concept (Write)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72450"/>
            <a:ext cx="3809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through: changes sent</a:t>
            </a:r>
          </a:p>
          <a:p>
            <a:r>
              <a:rPr lang="en-US" sz="2400" dirty="0"/>
              <a:t>immediately to next level of storage</a:t>
            </a:r>
          </a:p>
          <a:p>
            <a:endParaRPr lang="en-US" sz="2400" dirty="0"/>
          </a:p>
          <a:p>
            <a:r>
              <a:rPr lang="en-US" sz="2400" dirty="0"/>
              <a:t>Write back: changes stored in cache until cache block is replaced</a:t>
            </a:r>
          </a:p>
        </p:txBody>
      </p:sp>
      <p:pic>
        <p:nvPicPr>
          <p:cNvPr id="7" name="Content Placeholder 6" descr="ch9-02_cacheWrit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635" b="-1635"/>
              <a:stretch>
                <a:fillRect/>
              </a:stretch>
            </p:blipFill>
          </mc:Choice>
          <mc:Fallback>
            <p:blipFill>
              <a:blip r:embed="rId3"/>
              <a:srcRect t="-1635" b="-1635"/>
              <a:stretch>
                <a:fillRect/>
              </a:stretch>
            </p:blipFill>
          </mc:Fallback>
        </mc:AlternateContent>
        <p:spPr>
          <a:xfrm>
            <a:off x="457199" y="1034330"/>
            <a:ext cx="8980113" cy="4938716"/>
          </a:xfrm>
        </p:spPr>
      </p:pic>
    </p:spTree>
    <p:extLst>
      <p:ext uri="{BB962C8B-B14F-4D97-AF65-F5344CB8AC3E}">
        <p14:creationId xmlns:p14="http://schemas.microsoft.com/office/powerpoint/2010/main" val="58977197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Page Replacement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Find the location of the desired page on disk.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Find a free frame</a:t>
            </a:r>
          </a:p>
          <a:p>
            <a:pPr marL="898525" lvl="1" indent="-365125"/>
            <a:r>
              <a:rPr lang="en-US" dirty="0"/>
              <a:t>If there is a free frame, use it.</a:t>
            </a:r>
          </a:p>
          <a:p>
            <a:pPr marL="898525" lvl="1" indent="-365125"/>
            <a:r>
              <a:rPr lang="en-US" dirty="0"/>
              <a:t>If there is no free frame, use a page replacement algorithm to select a </a:t>
            </a:r>
            <a:r>
              <a:rPr lang="en-US" b="1" dirty="0">
                <a:solidFill>
                  <a:schemeClr val="tx2"/>
                </a:solidFill>
              </a:rPr>
              <a:t>victim frame</a:t>
            </a:r>
            <a:r>
              <a:rPr lang="en-US" dirty="0"/>
              <a:t>.</a:t>
            </a:r>
          </a:p>
          <a:p>
            <a:pPr marL="898525" lvl="1" indent="-365125"/>
            <a:r>
              <a:rPr lang="en-US" dirty="0"/>
              <a:t>If the victim frame’s modify bit is set, write it to disk; update the page and frame tables.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Bring  the desired page into the free frame; update the page and frame tables.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Restart the process.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pic>
        <p:nvPicPr>
          <p:cNvPr id="4" name="Content Placeholder 3" descr="Screen Shot 2012-10-30 at 10.40.02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468" r="-346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174241"/>
            <a:ext cx="801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i7 has 8MB as shared 3</a:t>
            </a:r>
            <a:r>
              <a:rPr lang="en-US" sz="2400" baseline="30000" dirty="0"/>
              <a:t>rd</a:t>
            </a:r>
            <a:r>
              <a:rPr lang="en-US" sz="2400" dirty="0"/>
              <a:t> level cache; 2</a:t>
            </a:r>
            <a:r>
              <a:rPr lang="en-US" sz="2400" baseline="30000" dirty="0"/>
              <a:t>nd</a:t>
            </a:r>
            <a:r>
              <a:rPr lang="en-US" sz="2400" dirty="0"/>
              <a:t> level cache is per-core</a:t>
            </a:r>
          </a:p>
        </p:txBody>
      </p:sp>
    </p:spTree>
    <p:extLst>
      <p:ext uri="{BB962C8B-B14F-4D97-AF65-F5344CB8AC3E}">
        <p14:creationId xmlns:p14="http://schemas.microsoft.com/office/powerpoint/2010/main" val="4021897591"/>
      </p:ext>
    </p:extLst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provide the illusion of near infinite memory in limited physical memory?</a:t>
            </a:r>
          </a:p>
          <a:p>
            <a:pPr lvl="1"/>
            <a:r>
              <a:rPr lang="en-US" dirty="0"/>
              <a:t>Demand-paged virtual memory</a:t>
            </a:r>
          </a:p>
          <a:p>
            <a:pPr lvl="1"/>
            <a:r>
              <a:rPr lang="en-US" dirty="0"/>
              <a:t>Memory-mapped files</a:t>
            </a:r>
          </a:p>
          <a:p>
            <a:r>
              <a:rPr lang="en-US" dirty="0"/>
              <a:t>How do we choose which page to replace?</a:t>
            </a:r>
          </a:p>
          <a:p>
            <a:pPr lvl="1"/>
            <a:r>
              <a:rPr lang="en-US" dirty="0"/>
              <a:t>FIFO, MIN, LRU, LFU, Clock</a:t>
            </a:r>
          </a:p>
          <a:p>
            <a:r>
              <a:rPr lang="en-US" dirty="0"/>
              <a:t>What types of workloads does caching work for, and how well?</a:t>
            </a:r>
          </a:p>
          <a:p>
            <a:pPr lvl="1"/>
            <a:r>
              <a:rPr lang="en-US" dirty="0"/>
              <a:t>Spatial/temporal locality vs. </a:t>
            </a:r>
            <a:r>
              <a:rPr lang="en-US" dirty="0" err="1"/>
              <a:t>Zipf</a:t>
            </a:r>
            <a:r>
              <a:rPr lang="en-US" dirty="0"/>
              <a:t> workloads</a:t>
            </a:r>
          </a:p>
        </p:txBody>
      </p:sp>
    </p:spTree>
    <p:extLst>
      <p:ext uri="{BB962C8B-B14F-4D97-AF65-F5344CB8AC3E}">
        <p14:creationId xmlns:p14="http://schemas.microsoft.com/office/powerpoint/2010/main" val="1089803104"/>
      </p:ext>
    </p:extLst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address translation</a:t>
            </a:r>
            <a:br>
              <a:rPr lang="en-US" dirty="0"/>
            </a:br>
            <a:r>
              <a:rPr lang="en-US" dirty="0"/>
              <a:t>is a power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Kernel trap on read/write to selected addresses</a:t>
            </a:r>
          </a:p>
          <a:p>
            <a:pPr lvl="1"/>
            <a:r>
              <a:rPr lang="en-US" dirty="0"/>
              <a:t>Copy on write</a:t>
            </a:r>
          </a:p>
          <a:p>
            <a:pPr lvl="1"/>
            <a:r>
              <a:rPr lang="en-US" dirty="0"/>
              <a:t>Fill on reference</a:t>
            </a:r>
          </a:p>
          <a:p>
            <a:pPr lvl="1"/>
            <a:r>
              <a:rPr lang="en-US" dirty="0"/>
              <a:t>Zero on use</a:t>
            </a:r>
          </a:p>
          <a:p>
            <a:pPr lvl="1"/>
            <a:r>
              <a:rPr lang="en-US" dirty="0"/>
              <a:t>Demand paged virtual memory</a:t>
            </a:r>
          </a:p>
          <a:p>
            <a:pPr lvl="1"/>
            <a:r>
              <a:rPr lang="en-US" dirty="0"/>
              <a:t>Memory mapped files</a:t>
            </a:r>
          </a:p>
          <a:p>
            <a:pPr lvl="1"/>
            <a:r>
              <a:rPr lang="en-US" dirty="0"/>
              <a:t>Modified bit emulation</a:t>
            </a:r>
          </a:p>
          <a:p>
            <a:pPr lvl="1"/>
            <a:r>
              <a:rPr lang="en-US" dirty="0"/>
              <a:t>Use bit emulation</a:t>
            </a:r>
          </a:p>
        </p:txBody>
      </p:sp>
    </p:spTree>
    <p:extLst>
      <p:ext uri="{BB962C8B-B14F-4D97-AF65-F5344CB8AC3E}">
        <p14:creationId xmlns:p14="http://schemas.microsoft.com/office/powerpoint/2010/main" val="1975856229"/>
      </p:ext>
    </p:extLst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(Before)</a:t>
            </a:r>
          </a:p>
        </p:txBody>
      </p:sp>
      <p:pic>
        <p:nvPicPr>
          <p:cNvPr id="4" name="Content Placeholder 3" descr="ch9-12_pageFaultBefo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7373" b="-7373"/>
              <a:stretch>
                <a:fillRect/>
              </a:stretch>
            </p:blipFill>
          </mc:Choice>
          <mc:Fallback>
            <p:blipFill>
              <a:blip r:embed="rId3"/>
              <a:srcRect t="-7373" b="-7373"/>
              <a:stretch>
                <a:fillRect/>
              </a:stretch>
            </p:blipFill>
          </mc:Fallback>
        </mc:AlternateContent>
        <p:spPr/>
      </p:pic>
    </p:spTree>
    <p:extLst>
      <p:ext uri="{BB962C8B-B14F-4D97-AF65-F5344CB8AC3E}">
        <p14:creationId xmlns:p14="http://schemas.microsoft.com/office/powerpoint/2010/main" val="3184771524"/>
      </p:ext>
    </p:extLst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(After)</a:t>
            </a:r>
          </a:p>
        </p:txBody>
      </p:sp>
      <p:pic>
        <p:nvPicPr>
          <p:cNvPr id="4" name="Content Placeholder 3" descr="ch9-13_pageFaultAfter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7373" b="-7373"/>
              <a:stretch>
                <a:fillRect/>
              </a:stretch>
            </p:blipFill>
          </mc:Choice>
          <mc:Fallback>
            <p:blipFill>
              <a:blip r:embed="rId3"/>
              <a:srcRect t="-7373" b="-7373"/>
              <a:stretch>
                <a:fillRect/>
              </a:stretch>
            </p:blipFill>
          </mc:Fallback>
        </mc:AlternateContent>
        <p:spPr/>
      </p:pic>
    </p:spTree>
    <p:extLst>
      <p:ext uri="{BB962C8B-B14F-4D97-AF65-F5344CB8AC3E}">
        <p14:creationId xmlns:p14="http://schemas.microsoft.com/office/powerpoint/2010/main" val="1467088899"/>
      </p:ext>
    </p:extLst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on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Trap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Page table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page is invalid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virtual address to file +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Allocate page frame</a:t>
            </a:r>
          </a:p>
          <a:p>
            <a:pPr marL="914400" lvl="1" indent="-514350"/>
            <a:r>
              <a:rPr lang="en-US" dirty="0"/>
              <a:t>Evict page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Initiate disk block read into page frame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Disk interrupt when DMA complete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Mark page as valid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Load TLB entry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Resume process at faulting instruction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Execute instruction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Page table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Page fault (page invalid in page table)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Trap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virtual address to file +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Allocate page frame</a:t>
            </a:r>
          </a:p>
          <a:p>
            <a:pPr marL="914400" lvl="1" indent="-514350"/>
            <a:r>
              <a:rPr lang="en-US" dirty="0"/>
              <a:t>Evict page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Initiate disk block read into page frame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Disk interrupt when DMA complete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Mark page as valid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Resume process at faulting instruction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TLB miss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Page table walk to fetch translation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Execute instruction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a Page Frame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33155" cy="4525963"/>
          </a:xfrm>
        </p:spPr>
        <p:txBody>
          <a:bodyPr/>
          <a:lstStyle/>
          <a:p>
            <a:r>
              <a:rPr lang="en-US" dirty="0"/>
              <a:t>Select old page to evict</a:t>
            </a:r>
          </a:p>
          <a:p>
            <a:r>
              <a:rPr lang="en-US" dirty="0"/>
              <a:t>Find all page table entries that refer to old page</a:t>
            </a:r>
          </a:p>
          <a:p>
            <a:pPr lvl="1"/>
            <a:r>
              <a:rPr lang="en-US" dirty="0"/>
              <a:t>If page frame is shared</a:t>
            </a:r>
          </a:p>
          <a:p>
            <a:r>
              <a:rPr lang="en-US" dirty="0"/>
              <a:t>Set each page table entry to invalid</a:t>
            </a:r>
          </a:p>
          <a:p>
            <a:r>
              <a:rPr lang="en-US" dirty="0"/>
              <a:t>Remove any TLB entries</a:t>
            </a:r>
          </a:p>
          <a:p>
            <a:pPr lvl="1"/>
            <a:r>
              <a:rPr lang="en-US" dirty="0"/>
              <a:t>Copies of now invalid page table entry</a:t>
            </a:r>
          </a:p>
          <a:p>
            <a:r>
              <a:rPr lang="en-US" dirty="0"/>
              <a:t>Write changes on page back to disk, if necessary</a:t>
            </a:r>
          </a:p>
        </p:txBody>
      </p:sp>
    </p:spTree>
    <p:extLst>
      <p:ext uri="{BB962C8B-B14F-4D97-AF65-F5344CB8AC3E}">
        <p14:creationId xmlns:p14="http://schemas.microsoft.com/office/powerpoint/2010/main" val="26129598"/>
      </p:ext>
    </p:extLst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know if page has been modified?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19615" cy="5257800"/>
          </a:xfrm>
        </p:spPr>
        <p:txBody>
          <a:bodyPr>
            <a:normAutofit/>
          </a:bodyPr>
          <a:lstStyle/>
          <a:p>
            <a:r>
              <a:rPr lang="en-US" dirty="0"/>
              <a:t>Every page table entry has some bookkeeping </a:t>
            </a:r>
          </a:p>
          <a:p>
            <a:pPr lvl="1"/>
            <a:r>
              <a:rPr lang="en-US" dirty="0"/>
              <a:t>Has page been modified?</a:t>
            </a:r>
          </a:p>
          <a:p>
            <a:pPr lvl="2"/>
            <a:r>
              <a:rPr lang="en-US" dirty="0"/>
              <a:t>Set by hardware on store instruction</a:t>
            </a:r>
          </a:p>
          <a:p>
            <a:pPr lvl="2"/>
            <a:r>
              <a:rPr lang="en-US" dirty="0"/>
              <a:t>In both TLB and page table entry</a:t>
            </a:r>
          </a:p>
          <a:p>
            <a:pPr lvl="1"/>
            <a:r>
              <a:rPr lang="en-US" dirty="0"/>
              <a:t>Has page been recently used?</a:t>
            </a:r>
          </a:p>
          <a:p>
            <a:pPr lvl="2"/>
            <a:r>
              <a:rPr lang="en-US" dirty="0"/>
              <a:t>Set by hardware on in page table entry on every TLB miss</a:t>
            </a:r>
          </a:p>
          <a:p>
            <a:r>
              <a:rPr lang="en-US" dirty="0"/>
              <a:t>Bookkeeping bits can be reset by the OS kernel</a:t>
            </a:r>
          </a:p>
          <a:p>
            <a:pPr lvl="1"/>
            <a:r>
              <a:rPr lang="en-US" dirty="0"/>
              <a:t>When changes to page are flushed to disk</a:t>
            </a:r>
          </a:p>
          <a:p>
            <a:pPr lvl="1"/>
            <a:r>
              <a:rPr lang="en-US" dirty="0"/>
              <a:t>To track whether page is recently used</a:t>
            </a:r>
          </a:p>
        </p:txBody>
      </p:sp>
    </p:spTree>
    <p:extLst>
      <p:ext uri="{BB962C8B-B14F-4D97-AF65-F5344CB8AC3E}">
        <p14:creationId xmlns:p14="http://schemas.microsoft.com/office/powerpoint/2010/main" val="3887424657"/>
      </p:ext>
    </p:extLst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Track of Page Modifications</a:t>
            </a:r>
            <a:br>
              <a:rPr lang="en-US" dirty="0"/>
            </a:br>
            <a:r>
              <a:rPr lang="en-US" dirty="0"/>
              <a:t>(Before)</a:t>
            </a:r>
          </a:p>
        </p:txBody>
      </p:sp>
      <p:pic>
        <p:nvPicPr>
          <p:cNvPr id="4" name="Content Placeholder 3" descr="ch9-14_dirtyBefo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5384" b="-15384"/>
              <a:stretch>
                <a:fillRect/>
              </a:stretch>
            </p:blipFill>
          </mc:Choice>
          <mc:Fallback>
            <p:blipFill>
              <a:blip r:embed="rId3"/>
              <a:srcRect t="-15384" b="-15384"/>
              <a:stretch>
                <a:fillRect/>
              </a:stretch>
            </p:blipFill>
          </mc:Fallback>
        </mc:AlternateContent>
        <p:spPr>
          <a:xfrm>
            <a:off x="-210581" y="1458685"/>
            <a:ext cx="9678342" cy="5322715"/>
          </a:xfrm>
        </p:spPr>
      </p:pic>
    </p:spTree>
    <p:extLst>
      <p:ext uri="{BB962C8B-B14F-4D97-AF65-F5344CB8AC3E}">
        <p14:creationId xmlns:p14="http://schemas.microsoft.com/office/powerpoint/2010/main" val="349982436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MC504-2018s2-v0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5" id="{75BD5540-7ED8-F648-AB65-20DBEA996CDC}" vid="{90252D2C-C091-E247-99DB-563C00B4B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MC504-2018s2-v05</Template>
  <TotalTime>869</TotalTime>
  <Words>6780</Words>
  <Application>Microsoft Macintosh PowerPoint</Application>
  <PresentationFormat>On-screen Show (4:3)</PresentationFormat>
  <Paragraphs>1678</Paragraphs>
  <Slides>131</Slides>
  <Notes>0</Notes>
  <HiddenSlides>76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55" baseType="lpstr">
      <vt:lpstr>맑은 고딕</vt:lpstr>
      <vt:lpstr>Arial</vt:lpstr>
      <vt:lpstr>Avenir Next Condensed</vt:lpstr>
      <vt:lpstr>Calibri</vt:lpstr>
      <vt:lpstr>Cambria</vt:lpstr>
      <vt:lpstr>Cambria Math</vt:lpstr>
      <vt:lpstr>Courier Condensed</vt:lpstr>
      <vt:lpstr>Courier New</vt:lpstr>
      <vt:lpstr>Fira Sans Condensed Book</vt:lpstr>
      <vt:lpstr>Fira Sans Condensed Light</vt:lpstr>
      <vt:lpstr>Latin Modern Mono Light 10</vt:lpstr>
      <vt:lpstr>Latin Modern Mono Light Cond 10</vt:lpstr>
      <vt:lpstr>LM Mono Light Cond 10</vt:lpstr>
      <vt:lpstr>Lucida Grande</vt:lpstr>
      <vt:lpstr>Monotype Sorts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Symbol</vt:lpstr>
      <vt:lpstr>Wingdings</vt:lpstr>
      <vt:lpstr>Wingdings 3</vt:lpstr>
      <vt:lpstr>MC504-2018s2-v05</vt:lpstr>
      <vt:lpstr>Beyond Physical Memory Swapping Policies</vt:lpstr>
      <vt:lpstr>Beyond Physical Memory: Policies</vt:lpstr>
      <vt:lpstr>Process Creation: Copy-on-Write</vt:lpstr>
      <vt:lpstr>Before Process 1 Modifies Page C</vt:lpstr>
      <vt:lpstr>After Process 1 Modifies Page C</vt:lpstr>
      <vt:lpstr>Page Replacement</vt:lpstr>
      <vt:lpstr>Over-allocation and Need For Page Replacement</vt:lpstr>
      <vt:lpstr>Page Replacement</vt:lpstr>
      <vt:lpstr>Basic Page Replacement</vt:lpstr>
      <vt:lpstr>Page Replacement</vt:lpstr>
      <vt:lpstr>Cache Management</vt:lpstr>
      <vt:lpstr>The Optimal Replacement Policy…</vt:lpstr>
      <vt:lpstr>Page Replacement Algorithms</vt:lpstr>
      <vt:lpstr>Creating Reference Strings</vt:lpstr>
      <vt:lpstr>Example: Creating a Reference String</vt:lpstr>
      <vt:lpstr>Number of Page Faults vs Number of Frames</vt:lpstr>
      <vt:lpstr>Classical Page Replacement Algorithms</vt:lpstr>
      <vt:lpstr>PowerPoint Presentation</vt:lpstr>
      <vt:lpstr>FIFO Replacement</vt:lpstr>
      <vt:lpstr>FIFO Replacement: Belady’s Anomaly</vt:lpstr>
      <vt:lpstr>FIFO Replacement: Belady’s Anomaly</vt:lpstr>
      <vt:lpstr>Graph of Page Faults vs Number of Frames</vt:lpstr>
      <vt:lpstr>Optimal Algorithm</vt:lpstr>
      <vt:lpstr>Least Recently Used (LRU) Algorithm</vt:lpstr>
      <vt:lpstr>Least Recently Used (LRU) Algorithm</vt:lpstr>
      <vt:lpstr>Use of a stack to record the  most recent page references in LRU</vt:lpstr>
      <vt:lpstr>LRU Approximation Algorithms</vt:lpstr>
      <vt:lpstr>LRU Approximation Algorithms</vt:lpstr>
      <vt:lpstr>LRU Approximation Algorithms</vt:lpstr>
      <vt:lpstr>LRU Approximation Algorithms</vt:lpstr>
      <vt:lpstr>Counting-Based Algorithms</vt:lpstr>
      <vt:lpstr>Additional Procedures</vt:lpstr>
      <vt:lpstr>Additional Procedures</vt:lpstr>
      <vt:lpstr>Thrashing</vt:lpstr>
      <vt:lpstr>Thrashing</vt:lpstr>
      <vt:lpstr>Demand Paging and Thrashing </vt:lpstr>
      <vt:lpstr>Localities and Page Fault Rates</vt:lpstr>
      <vt:lpstr>Working-Set Model</vt:lpstr>
      <vt:lpstr>Working-Set Model</vt:lpstr>
      <vt:lpstr>Working-set model</vt:lpstr>
      <vt:lpstr>Keeping Track of the Working Set</vt:lpstr>
      <vt:lpstr>Page-Fault Frequency Scheme</vt:lpstr>
      <vt:lpstr>Allocation of Frames</vt:lpstr>
      <vt:lpstr>Fixed Allocation</vt:lpstr>
      <vt:lpstr>Priority Allocation</vt:lpstr>
      <vt:lpstr>Global vs. Local Allocation</vt:lpstr>
      <vt:lpstr>Other issues: Non-Uniform Memory Access</vt:lpstr>
      <vt:lpstr>Allocating Kernel Memory</vt:lpstr>
      <vt:lpstr>Buddy System Allocation</vt:lpstr>
      <vt:lpstr>Buddy System Allocation</vt:lpstr>
      <vt:lpstr>Slab Allocation</vt:lpstr>
      <vt:lpstr>Slab Allocation</vt:lpstr>
      <vt:lpstr>Other Issues: Prepaging</vt:lpstr>
      <vt:lpstr>Prepaging</vt:lpstr>
      <vt:lpstr>Clustering, Grouping</vt:lpstr>
      <vt:lpstr>Clustering, Grouping</vt:lpstr>
      <vt:lpstr>Considering Dirty Pages</vt:lpstr>
      <vt:lpstr>Other Issues: Page Size</vt:lpstr>
      <vt:lpstr>Other Issues: TLB Reach </vt:lpstr>
      <vt:lpstr>Other Issues: Program Structure</vt:lpstr>
      <vt:lpstr>Other Issues: I/O interlock</vt:lpstr>
      <vt:lpstr>Parking Lot</vt:lpstr>
      <vt:lpstr>Tracing the Optimal Policy</vt:lpstr>
      <vt:lpstr>A Simple Policy: FIFO</vt:lpstr>
      <vt:lpstr>Tracing the FIFIO Policy</vt:lpstr>
      <vt:lpstr>BELADY’S ANOMALY</vt:lpstr>
      <vt:lpstr>Another Simple Policy: Random</vt:lpstr>
      <vt:lpstr>Random Performance</vt:lpstr>
      <vt:lpstr>Using History</vt:lpstr>
      <vt:lpstr>Using History : LRU</vt:lpstr>
      <vt:lpstr>Workload Example : The No-Locality Workload</vt:lpstr>
      <vt:lpstr>Workload Example : The 80-20 Workload</vt:lpstr>
      <vt:lpstr>Workload Example : The Looping Sequential</vt:lpstr>
      <vt:lpstr>Implementing Historical Algorithms</vt:lpstr>
      <vt:lpstr>Approximating LRU</vt:lpstr>
      <vt:lpstr>Clock Algorithm</vt:lpstr>
      <vt:lpstr>Workload with Clock Algorithm</vt:lpstr>
      <vt:lpstr>Considering Dirty Pages</vt:lpstr>
      <vt:lpstr>Page Selection Policy</vt:lpstr>
      <vt:lpstr>Prefetching</vt:lpstr>
      <vt:lpstr>Clustering, Grouping</vt:lpstr>
      <vt:lpstr>Thrashing</vt:lpstr>
      <vt:lpstr>Beyond Physical Memory: Policies</vt:lpstr>
      <vt:lpstr>Cache Management</vt:lpstr>
      <vt:lpstr>The Optimal Replacement Policy</vt:lpstr>
      <vt:lpstr>Caching and Demand-Paged Virtual Memory</vt:lpstr>
      <vt:lpstr>Definitions</vt:lpstr>
      <vt:lpstr>Cache Concept (Read)</vt:lpstr>
      <vt:lpstr>Cache Concept (Write)</vt:lpstr>
      <vt:lpstr>Memory Hierarchy</vt:lpstr>
      <vt:lpstr>Main Points</vt:lpstr>
      <vt:lpstr>Hardware address translation is a power tool</vt:lpstr>
      <vt:lpstr>Demand Paging (Before)</vt:lpstr>
      <vt:lpstr>Demand Paging (After)</vt:lpstr>
      <vt:lpstr>Demand Paging on MIPS</vt:lpstr>
      <vt:lpstr>Demand Paging</vt:lpstr>
      <vt:lpstr>Allocating a Page Frame</vt:lpstr>
      <vt:lpstr>How do we know if page has been modified?</vt:lpstr>
      <vt:lpstr>Keeping Track of Page Modifications (Before)</vt:lpstr>
      <vt:lpstr>Keeping Track of Page Modifications (After)</vt:lpstr>
      <vt:lpstr>Virtual or Physical Dirty/Use Bits</vt:lpstr>
      <vt:lpstr>Emulating Modified/Use Bits w/ MIPS Software Loaded TLB</vt:lpstr>
      <vt:lpstr>Emulating a Modified Bit (Hardware Loaded TLB)</vt:lpstr>
      <vt:lpstr>Emulating a Recently Used Bit (Hardware Loaded TLB)</vt:lpstr>
      <vt:lpstr>Models for Application File I/O</vt:lpstr>
      <vt:lpstr>Advantages to Memory-mapped Files</vt:lpstr>
      <vt:lpstr>From Memory-Mapped Files to Demand-Paged Virtual Memory</vt:lpstr>
      <vt:lpstr>Cache Replacement Policy</vt:lpstr>
      <vt:lpstr>A Simple Policy</vt:lpstr>
      <vt:lpstr>FIFO in Action</vt:lpstr>
      <vt:lpstr>MIN, LRU, LFU</vt:lpstr>
      <vt:lpstr>LRU/MIN for Sequential Scan</vt:lpstr>
      <vt:lpstr>PowerPoint Presentation</vt:lpstr>
      <vt:lpstr>Belady’s Anomaly</vt:lpstr>
      <vt:lpstr>Clock Algorithm: Estimating LRU</vt:lpstr>
      <vt:lpstr>Nth Chance: Not Recently Used</vt:lpstr>
      <vt:lpstr>Implementation Note</vt:lpstr>
      <vt:lpstr>Recap</vt:lpstr>
      <vt:lpstr>Working Set Model</vt:lpstr>
      <vt:lpstr>Cache Working Set</vt:lpstr>
      <vt:lpstr>Phase Change Behavior</vt:lpstr>
      <vt:lpstr>Question</vt:lpstr>
      <vt:lpstr>Zipf Distribution</vt:lpstr>
      <vt:lpstr>Zipf Distribution</vt:lpstr>
      <vt:lpstr>Zipf Examples</vt:lpstr>
      <vt:lpstr>Zipf and Caching</vt:lpstr>
      <vt:lpstr>Cache Lookup: Fully Associative</vt:lpstr>
      <vt:lpstr>Cache Lookup: Direct Mapped</vt:lpstr>
      <vt:lpstr>Cache Lookup: Set Associative</vt:lpstr>
      <vt:lpstr>Page Coloring</vt:lpstr>
      <vt:lpstr>Page 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Physical Memory Swapping Policies</dc:title>
  <dc:creator>Arthur Catto</dc:creator>
  <cp:lastModifiedBy>Arthur Catto</cp:lastModifiedBy>
  <cp:revision>16</cp:revision>
  <dcterms:created xsi:type="dcterms:W3CDTF">2018-09-12T10:20:34Z</dcterms:created>
  <dcterms:modified xsi:type="dcterms:W3CDTF">2018-09-22T13:24:35Z</dcterms:modified>
</cp:coreProperties>
</file>