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8" r:id="rId1"/>
  </p:sldMasterIdLst>
  <p:notesMasterIdLst>
    <p:notesMasterId r:id="rId38"/>
  </p:notesMasterIdLst>
  <p:handoutMasterIdLst>
    <p:handoutMasterId r:id="rId39"/>
  </p:handoutMasterIdLst>
  <p:sldIdLst>
    <p:sldId id="502" r:id="rId2"/>
    <p:sldId id="651" r:id="rId3"/>
    <p:sldId id="257" r:id="rId4"/>
    <p:sldId id="663" r:id="rId5"/>
    <p:sldId id="667" r:id="rId6"/>
    <p:sldId id="665" r:id="rId7"/>
    <p:sldId id="666" r:id="rId8"/>
    <p:sldId id="668" r:id="rId9"/>
    <p:sldId id="503" r:id="rId10"/>
    <p:sldId id="672" r:id="rId11"/>
    <p:sldId id="618" r:id="rId12"/>
    <p:sldId id="617" r:id="rId13"/>
    <p:sldId id="504" r:id="rId14"/>
    <p:sldId id="392" r:id="rId15"/>
    <p:sldId id="505" r:id="rId16"/>
    <p:sldId id="516" r:id="rId17"/>
    <p:sldId id="652" r:id="rId18"/>
    <p:sldId id="645" r:id="rId19"/>
    <p:sldId id="574" r:id="rId20"/>
    <p:sldId id="647" r:id="rId21"/>
    <p:sldId id="575" r:id="rId22"/>
    <p:sldId id="610" r:id="rId23"/>
    <p:sldId id="673" r:id="rId24"/>
    <p:sldId id="674" r:id="rId25"/>
    <p:sldId id="676" r:id="rId26"/>
    <p:sldId id="611" r:id="rId27"/>
    <p:sldId id="677" r:id="rId28"/>
    <p:sldId id="679" r:id="rId29"/>
    <p:sldId id="688" r:id="rId30"/>
    <p:sldId id="747" r:id="rId31"/>
    <p:sldId id="259" r:id="rId32"/>
    <p:sldId id="691" r:id="rId33"/>
    <p:sldId id="734" r:id="rId34"/>
    <p:sldId id="260" r:id="rId35"/>
    <p:sldId id="690" r:id="rId36"/>
    <p:sldId id="748" r:id="rId37"/>
  </p:sldIdLst>
  <p:sldSz cx="9144000" cy="6858000" type="screen4x3"/>
  <p:notesSz cx="7315200" cy="9601200"/>
  <p:custShowLst>
    <p:custShow name="Background" id="0">
      <p:sldLst>
        <p:sld r:id="rId4"/>
        <p:sld r:id="rId10"/>
        <p:sld r:id="rId13"/>
        <p:sld r:id="rId14"/>
        <p:sld r:id="rId15"/>
        <p:sld r:id="rId12"/>
        <p:sld r:id="rId16"/>
        <p:sld r:id="rId17"/>
      </p:sldLst>
    </p:custShow>
    <p:custShow name="The Critical Section Problem" id="1">
      <p:sldLst>
        <p:sld r:id="rId20"/>
        <p:sld r:id="rId22"/>
        <p:sld r:id="rId23"/>
      </p:sldLst>
    </p:custShow>
    <p:custShow name="Synchronization Hardware" id="2">
      <p:sldLst/>
    </p:custShow>
    <p:custShow name="Peterson's Solution" id="3">
      <p:sldLst>
        <p:sld r:id="rId27"/>
      </p:sldLst>
    </p:custShow>
    <p:custShow name="Semaphores" id="4">
      <p:sldLst/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1B440D-D159-49D6-BF44-1769743414A0}">
          <p14:sldIdLst>
            <p14:sldId id="502"/>
          </p14:sldIdLst>
        </p14:section>
        <p14:section name="Background" id="{CF3AE798-A443-4DE3-B828-D1517EA1272D}">
          <p14:sldIdLst>
            <p14:sldId id="651"/>
            <p14:sldId id="257"/>
            <p14:sldId id="663"/>
            <p14:sldId id="667"/>
            <p14:sldId id="665"/>
            <p14:sldId id="666"/>
            <p14:sldId id="668"/>
            <p14:sldId id="503"/>
            <p14:sldId id="672"/>
            <p14:sldId id="618"/>
            <p14:sldId id="617"/>
            <p14:sldId id="504"/>
            <p14:sldId id="392"/>
            <p14:sldId id="505"/>
            <p14:sldId id="516"/>
          </p14:sldIdLst>
        </p14:section>
        <p14:section name="The Critical Section Problem" id="{F5DC0A7D-9C60-4115-BE84-F66BBB859E74}">
          <p14:sldIdLst>
            <p14:sldId id="652"/>
            <p14:sldId id="645"/>
            <p14:sldId id="574"/>
            <p14:sldId id="647"/>
            <p14:sldId id="575"/>
            <p14:sldId id="610"/>
            <p14:sldId id="673"/>
            <p14:sldId id="674"/>
            <p14:sldId id="676"/>
            <p14:sldId id="611"/>
            <p14:sldId id="677"/>
          </p14:sldIdLst>
        </p14:section>
        <p14:section name="Locks" id="{26658D61-8D0A-2D49-A966-5AB73967B8B9}">
          <p14:sldIdLst>
            <p14:sldId id="679"/>
            <p14:sldId id="688"/>
            <p14:sldId id="747"/>
            <p14:sldId id="259"/>
            <p14:sldId id="691"/>
            <p14:sldId id="734"/>
            <p14:sldId id="260"/>
            <p14:sldId id="690"/>
            <p14:sldId id="7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1F1F1F"/>
    <a:srgbClr val="0E0E0E"/>
    <a:srgbClr val="1D1F21"/>
    <a:srgbClr val="0432FF"/>
    <a:srgbClr val="FF73FF"/>
    <a:srgbClr val="3495AF"/>
    <a:srgbClr val="FC4107"/>
    <a:srgbClr val="128FD5"/>
    <a:srgbClr val="359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3" autoAdjust="0"/>
    <p:restoredTop sz="95153" autoAdjust="0"/>
  </p:normalViewPr>
  <p:slideViewPr>
    <p:cSldViewPr snapToGrid="0">
      <p:cViewPr varScale="1">
        <p:scale>
          <a:sx n="97" d="100"/>
          <a:sy n="97" d="100"/>
        </p:scale>
        <p:origin x="2024" y="184"/>
      </p:cViewPr>
      <p:guideLst>
        <p:guide orient="horz" pos="1253"/>
        <p:guide pos="612"/>
      </p:guideLst>
    </p:cSldViewPr>
  </p:slideViewPr>
  <p:outlineViewPr>
    <p:cViewPr>
      <p:scale>
        <a:sx n="33" d="100"/>
        <a:sy n="33" d="100"/>
      </p:scale>
      <p:origin x="0" y="-1200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5480"/>
    </p:cViewPr>
  </p:sorterViewPr>
  <p:gridSpacing cx="90012" cy="90012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latin typeface="Helvetica" pitchFamily="34" charset="0"/>
              </a:defRPr>
            </a:lvl1pPr>
          </a:lstStyle>
          <a:p>
            <a:pPr>
              <a:defRPr/>
            </a:pPr>
            <a:fld id="{1A25A47B-1F47-4321-885B-BD801908A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78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1" tIns="48326" rIns="96651" bIns="48326" numCol="1" anchor="ctr" anchorCtr="0" compatLnSpc="1">
            <a:prstTxWarp prst="textNoShape">
              <a:avLst/>
            </a:prstTxWarp>
          </a:bodyPr>
          <a:lstStyle>
            <a:lvl1pPr algn="l" defTabSz="966788"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1" tIns="48326" rIns="96651" bIns="48326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1" tIns="48326" rIns="96651" bIns="483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5929D20-CBFB-426A-A2C9-7F6868949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7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305A0-5214-4C7D-A3BD-94631DD6E62A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21175"/>
          </a:xfrm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24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035F94-049F-4B88-AAA6-8D335F95276C}" type="slidenum">
              <a:rPr lang="en-US"/>
              <a:pPr/>
              <a:t>13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783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54F07-515A-4C9B-8DCE-1F8B8E7E9696}" type="slidenum">
              <a:rPr lang="en-US"/>
              <a:pPr/>
              <a:t>14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895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5E930A-40FB-49CD-BA64-5F129FBCC5AF}" type="slidenum">
              <a:rPr lang="en-US"/>
              <a:pPr/>
              <a:t>15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817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4AEB8A-5DDA-455F-9DCE-2166E7114945}" type="slidenum">
              <a:rPr lang="en-US"/>
              <a:pPr/>
              <a:t>16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800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02C35-6BBD-49CA-9F3C-B011AB13A877}" type="slidenum">
              <a:rPr lang="en-US"/>
              <a:pPr/>
              <a:t>18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387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5C8377-13E0-4A7D-A042-C10A04785795}" type="slidenum">
              <a:rPr lang="en-US"/>
              <a:pPr/>
              <a:t>19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698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5C8377-13E0-4A7D-A042-C10A04785795}" type="slidenum">
              <a:rPr lang="en-US"/>
              <a:pPr/>
              <a:t>20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0751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FEFEAF-1499-41C7-BC34-C4590817D1FB}" type="slidenum">
              <a:rPr lang="en-US"/>
              <a:pPr/>
              <a:t>21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027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FEFEAF-1499-41C7-BC34-C4590817D1FB}" type="slidenum">
              <a:rPr lang="en-US"/>
              <a:pPr/>
              <a:t>22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015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9ABD9D-24FA-4DB1-9553-0200BE435F3D}" type="slidenum">
              <a:rPr lang="en-US"/>
              <a:pPr/>
              <a:t>26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333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67A4A-B8F6-4D7C-A12D-6B2E24D5E067}" type="slidenum">
              <a:rPr lang="en-US"/>
              <a:pPr/>
              <a:t>3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5389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29D20-CBFB-426A-A2C9-7F68689494D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62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waiting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80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waiting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14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67A4A-B8F6-4D7C-A12D-6B2E24D5E067}" type="slidenum">
              <a:rPr lang="en-US"/>
              <a:pPr/>
              <a:t>4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795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67A4A-B8F6-4D7C-A12D-6B2E24D5E067}" type="slidenum">
              <a:rPr lang="en-US"/>
              <a:pPr/>
              <a:t>6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028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67A4A-B8F6-4D7C-A12D-6B2E24D5E067}" type="slidenum">
              <a:rPr lang="en-US"/>
              <a:pPr/>
              <a:t>7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32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FF12D-FF83-4C77-BE08-8B83459C99E1}" type="slidenum">
              <a:rPr lang="en-US"/>
              <a:pPr/>
              <a:t>9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982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FF12D-FF83-4C77-BE08-8B83459C99E1}" type="slidenum">
              <a:rPr lang="en-US"/>
              <a:pPr/>
              <a:t>10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01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929D20-CBFB-426A-A2C9-7F68689494D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37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A055A3-1F44-4562-82CE-76CE2CE920C6}" type="slidenum">
              <a:rPr lang="en-US"/>
              <a:pPr/>
              <a:t>12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25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s.wisc.edu/~remzi/OSTEP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31800" y="6131027"/>
            <a:ext cx="8280400" cy="35867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indent="0">
              <a:spcBef>
                <a:spcPts val="1800"/>
              </a:spcBef>
              <a:buClr>
                <a:srgbClr val="FF6600"/>
              </a:buClr>
              <a:buSzPct val="60000"/>
              <a:buFont typeface="Wingdings 3" panose="05040102010807070707" pitchFamily="18" charset="2"/>
              <a:buNone/>
              <a:defRPr sz="2400" baseline="0">
                <a:cs typeface="Calibri" pitchFamily="34" charset="0"/>
              </a:defRPr>
            </a:lvl1pPr>
            <a:lvl2pPr indent="0" algn="ctr">
              <a:spcBef>
                <a:spcPct val="20000"/>
              </a:spcBef>
              <a:buClr>
                <a:srgbClr val="FF6600"/>
              </a:buClr>
              <a:buSzPct val="100000"/>
              <a:buFont typeface="Wingdings" charset="2"/>
              <a:buNone/>
              <a:defRPr sz="2000" baseline="0">
                <a:cs typeface="Calibri" pitchFamily="34" charset="0"/>
              </a:defRPr>
            </a:lvl2pPr>
            <a:lvl3pPr indent="0" algn="ctr">
              <a:spcBef>
                <a:spcPct val="20000"/>
              </a:spcBef>
              <a:buClr>
                <a:srgbClr val="FF6600"/>
              </a:buClr>
              <a:buSzPct val="80000"/>
              <a:buFont typeface="Lucida Grande"/>
              <a:buNone/>
              <a:defRPr baseline="0">
                <a:cs typeface="Calibri" pitchFamily="34" charset="0"/>
              </a:defRPr>
            </a:lvl3pPr>
            <a:lvl4pPr indent="0" algn="ctr"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None/>
              <a:defRPr sz="1600" baseline="0">
                <a:cs typeface="Calibri" pitchFamily="34" charset="0"/>
              </a:defRPr>
            </a:lvl4pPr>
            <a:lvl5pPr indent="0" algn="ctr">
              <a:spcBef>
                <a:spcPct val="20000"/>
              </a:spcBef>
              <a:buClr>
                <a:srgbClr val="FF6600"/>
              </a:buClr>
              <a:buFont typeface="Arial" pitchFamily="34" charset="0"/>
              <a:buNone/>
              <a:defRPr sz="1600" baseline="0">
                <a:cs typeface="Calibri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1600"/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1600"/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1600"/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1600"/>
            </a:lvl9pPr>
          </a:lstStyle>
          <a:p>
            <a:pPr marL="0" lvl="0" indent="0">
              <a:tabLst>
                <a:tab pos="8256267" algn="r"/>
              </a:tabLst>
            </a:pPr>
            <a:r>
              <a:rPr lang="pt-BR" sz="1859" b="0" i="0" noProof="0" dirty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rPr>
              <a:t>Arthur João Catto, PhD	2º semestre de 2018</a:t>
            </a:r>
          </a:p>
        </p:txBody>
      </p:sp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2974315" y="1994653"/>
            <a:ext cx="5737885" cy="1440714"/>
          </a:xfrm>
        </p:spPr>
        <p:txBody>
          <a:bodyPr lIns="90000" bIns="0" anchor="ctr"/>
          <a:lstStyle>
            <a:lvl1pPr algn="l">
              <a:lnSpc>
                <a:spcPct val="80000"/>
              </a:lnSpc>
              <a:defRPr sz="6000" b="0" i="0" spc="-100" baseline="0">
                <a:solidFill>
                  <a:schemeClr val="tx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1955" y="279400"/>
            <a:ext cx="8280246" cy="8362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Universidade Estadual de Campinas</a:t>
            </a:r>
          </a:p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Instituto de Computação</a:t>
            </a:r>
          </a:p>
          <a:p>
            <a:pPr algn="l"/>
            <a:r>
              <a:rPr lang="pt-BR" sz="1859" b="0" i="0" noProof="0" dirty="0">
                <a:solidFill>
                  <a:schemeClr val="tx1"/>
                </a:solidFill>
                <a:latin typeface="+mj-lt"/>
                <a:ea typeface="Fira Sans Condensed Book" charset="0"/>
                <a:cs typeface="Fira Sans Condensed Book" charset="0"/>
              </a:rPr>
              <a:t>MC504 Sistemas Operacionais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431799" y="1995506"/>
            <a:ext cx="2319741" cy="1439862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66612" indent="-266612" algn="ctr">
              <a:buNone/>
              <a:defRPr lang="pt-BR" sz="10224" b="0" i="0" spc="-100" baseline="0" noProof="0" dirty="0">
                <a:solidFill>
                  <a:schemeClr val="bg1"/>
                </a:solidFill>
                <a:latin typeface="Myriad Pro Light Condensed" panose="020B0406030403020204" pitchFamily="34" charset="0"/>
              </a:defRPr>
            </a:lvl1pPr>
          </a:lstStyle>
          <a:p>
            <a:pPr marL="0" lvl="0" indent="0" algn="ctr"/>
            <a:r>
              <a:rPr lang="pt-BR" noProof="0" dirty="0" err="1"/>
              <a:t>Txx</a:t>
            </a:r>
            <a:endParaRPr lang="pt-BR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B1D79-01D5-C74A-86BC-75A1E797D0F3}"/>
              </a:ext>
            </a:extLst>
          </p:cNvPr>
          <p:cNvSpPr txBox="1"/>
          <p:nvPr/>
        </p:nvSpPr>
        <p:spPr>
          <a:xfrm>
            <a:off x="436242" y="3616960"/>
            <a:ext cx="1245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Referência</a:t>
            </a:r>
            <a:r>
              <a:rPr lang="en-US" sz="1800" b="0" i="1" dirty="0">
                <a:latin typeface="Myriad Pro Light Condensed" panose="020B0406030403020204" pitchFamily="34" charset="0"/>
              </a:rPr>
              <a:t> principal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92365CFE-4931-FA40-B3B3-7FDA61D3A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378583" cy="276999"/>
          </a:xfrm>
        </p:spPr>
        <p:txBody>
          <a:bodyPr wrap="non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b="0" i="1" kern="1200" noProof="0" dirty="0">
                <a:solidFill>
                  <a:schemeClr val="tx1"/>
                </a:solidFill>
                <a:latin typeface="Myriad Pro Light Condensed" panose="020B0406030403020204" pitchFamily="34" charset="0"/>
                <a:ea typeface="+mn-ea"/>
                <a:cs typeface="+mn-cs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8B04B-6D80-3540-84AC-28843BF4A2D3}"/>
              </a:ext>
            </a:extLst>
          </p:cNvPr>
          <p:cNvSpPr txBox="1"/>
          <p:nvPr/>
        </p:nvSpPr>
        <p:spPr>
          <a:xfrm>
            <a:off x="436242" y="4232731"/>
            <a:ext cx="14956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Discutido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classe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E9D411-4BCA-F040-9148-24BE98808A10}"/>
              </a:ext>
            </a:extLst>
          </p:cNvPr>
          <p:cNvSpPr txBox="1"/>
          <p:nvPr userDrawn="1"/>
        </p:nvSpPr>
        <p:spPr>
          <a:xfrm>
            <a:off x="337983" y="3860135"/>
            <a:ext cx="7989688" cy="320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047" rtl="0" eaLnBrk="1" fontAlgn="auto" latinLnBrk="0" hangingPunct="1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F3A447"/>
              </a:buClr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Ch.       of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Operating Systems: Three Easy Pieces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by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Remzi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 and Andrea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Arpaci-Dusseau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pages.cs.wisc.edu/~remzi/OSTEP/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25D2C3-1C86-6B41-B643-4A49D980A6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95" y="3854500"/>
            <a:ext cx="176330" cy="276999"/>
          </a:xfrm>
        </p:spPr>
        <p:txBody>
          <a:bodyPr wrap="none">
            <a:spAutoFit/>
          </a:bodyPr>
          <a:lstStyle>
            <a:lvl1pPr marL="0" indent="0">
              <a:buNone/>
              <a:defRPr sz="1800" b="0" i="0">
                <a:latin typeface="Myriad Pro Light Condensed" panose="020B0406030403020204" pitchFamily="34" charset="0"/>
              </a:defRPr>
            </a:lvl1pPr>
            <a:lvl2pPr marL="266613" indent="0">
              <a:buNone/>
              <a:defRPr sz="1800"/>
            </a:lvl2pPr>
            <a:lvl3pPr marL="536575" indent="0">
              <a:buNone/>
              <a:defRPr sz="1800"/>
            </a:lvl3pPr>
            <a:lvl4pPr marL="803275" indent="0">
              <a:buFont typeface="Arial" panose="020B0604020202020204" pitchFamily="34" charset="0"/>
              <a:buNone/>
              <a:defRPr sz="1800"/>
            </a:lvl4pPr>
            <a:lvl5pPr marL="9525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18773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1" pos="1401">
          <p15:clr>
            <a:srgbClr val="FBAE40"/>
          </p15:clr>
        </p15:guide>
        <p15:guide id="14" pos="1993">
          <p15:clr>
            <a:srgbClr val="FBAE40"/>
          </p15:clr>
        </p15:guide>
        <p15:guide id="15" pos="544" userDrawn="1">
          <p15:clr>
            <a:srgbClr val="FBAE40"/>
          </p15:clr>
        </p15:guide>
        <p15:guide id="16" pos="1495">
          <p15:clr>
            <a:srgbClr val="FBAE40"/>
          </p15:clr>
        </p15:guide>
        <p15:guide id="17" orient="horz" pos="245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>
              <a:defRPr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9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esq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53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d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>
              <a:defRPr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se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3869268" cy="621030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279400"/>
            <a:ext cx="3852862" cy="6210300"/>
          </a:xfrm>
        </p:spPr>
        <p:txBody>
          <a:bodyPr/>
          <a:lstStyle>
            <a:lvl4pPr>
              <a:defRPr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2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doi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500793"/>
            <a:ext cx="3721862" cy="836499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36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650863"/>
            <a:ext cx="3721862" cy="483883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188913"/>
            <a:ext cx="3721862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90337" y="499101"/>
            <a:ext cx="3721863" cy="836499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>
            <a:lvl1pPr lvl="0" defTabSz="914047">
              <a:lnSpc>
                <a:spcPct val="80000"/>
              </a:lnSpc>
              <a:spcBef>
                <a:spcPct val="0"/>
              </a:spcBef>
              <a:buNone/>
              <a:defRPr sz="4800" b="0" i="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sz="3600" dirty="0"/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4990337" y="1649172"/>
            <a:ext cx="3721863" cy="4840528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90337" y="187221"/>
            <a:ext cx="3721863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172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trê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31800" y="639763"/>
            <a:ext cx="8280400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318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9322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318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ensed" charset="0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322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ensed" charset="0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1800" y="279400"/>
            <a:ext cx="8280400" cy="3603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063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/>
        </p:nvSpPr>
        <p:spPr>
          <a:xfrm>
            <a:off x="431800" y="279400"/>
            <a:ext cx="8323014" cy="2836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000" noProof="0" dirty="0">
                <a:latin typeface="Courier Condensed" charset="0"/>
                <a:ea typeface="Courier Condensed" charset="0"/>
                <a:cs typeface="Courier Condensed" charset="0"/>
              </a:rPr>
              <a:t>Fourth level</a:t>
            </a:r>
          </a:p>
          <a:p>
            <a:pPr lvl="4"/>
            <a:r>
              <a:rPr lang="en-US" sz="2000" noProof="0" dirty="0">
                <a:latin typeface="Courier Condensed" charset="0"/>
                <a:ea typeface="Courier Condensed" charset="0"/>
                <a:cs typeface="Courier Condensed" charset="0"/>
              </a:rPr>
              <a:t>Fifth level</a:t>
            </a:r>
            <a:endParaRPr lang="pt-BR" sz="2000" noProof="0" dirty="0">
              <a:latin typeface="Courier Condensed" charset="0"/>
              <a:ea typeface="Courier Condensed" charset="0"/>
              <a:cs typeface="Courier Condensed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389185" y="3743465"/>
            <a:ext cx="8365630" cy="27188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000" noProof="0" dirty="0">
                <a:latin typeface="Courier Condensed" charset="0"/>
                <a:ea typeface="Courier Condensed" charset="0"/>
                <a:cs typeface="Courier Condensed" charset="0"/>
              </a:rPr>
              <a:t>Fourth level</a:t>
            </a:r>
          </a:p>
          <a:p>
            <a:pPr lvl="4"/>
            <a:r>
              <a:rPr lang="en-US" sz="2000" noProof="0" dirty="0">
                <a:latin typeface="Courier Condensed" charset="0"/>
                <a:ea typeface="Courier Condensed" charset="0"/>
                <a:cs typeface="Courier Condensed" charset="0"/>
              </a:rPr>
              <a:t>Fifth level</a:t>
            </a:r>
            <a:endParaRPr lang="pt-BR" sz="2000" noProof="0" dirty="0">
              <a:latin typeface="Courier Condensed" charset="0"/>
              <a:ea typeface="Courier Condensed" charset="0"/>
              <a:cs typeface="Courier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82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 co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809749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329700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031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646171"/>
            <a:ext cx="8280402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pc="-100" baseline="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04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-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0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09366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5400" b="0" i="0" kern="1200" spc="-100" baseline="0" noProof="0" dirty="0">
                <a:solidFill>
                  <a:schemeClr val="tx1"/>
                </a:solidFill>
                <a:latin typeface="Myriad Pro Light Condensed" charset="0"/>
                <a:ea typeface="Myriad Pro Light Condensed" charset="0"/>
                <a:cs typeface="Myriad Pro Light Condensed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0" y="2543053"/>
            <a:ext cx="8280401" cy="1606672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341398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2974315" y="1994653"/>
            <a:ext cx="5737885" cy="1440714"/>
          </a:xfrm>
        </p:spPr>
        <p:txBody>
          <a:bodyPr lIns="90000" bIns="0" anchor="ctr"/>
          <a:lstStyle>
            <a:lvl1pPr algn="l">
              <a:lnSpc>
                <a:spcPct val="80000"/>
              </a:lnSpc>
              <a:defRPr sz="6000" b="0" i="0" spc="-300">
                <a:solidFill>
                  <a:schemeClr val="tx1"/>
                </a:solidFill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31801" y="3618853"/>
            <a:ext cx="8280400" cy="116975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24" b="0" i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431799" y="1995506"/>
            <a:ext cx="2319741" cy="1439862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66612" indent="-266612" algn="ctr">
              <a:buNone/>
              <a:defRPr lang="pt-BR" sz="10224" spc="-300" noProof="0" dirty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pt-BR" noProof="0" dirty="0" err="1"/>
              <a:t>Txx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2080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 al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97698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7200" b="0" i="0" kern="1200" spc="-100" baseline="0" noProof="0" dirty="0">
                <a:solidFill>
                  <a:schemeClr val="bg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1" y="4149274"/>
            <a:ext cx="8280401" cy="2340426"/>
          </a:xfrm>
        </p:spPr>
        <p:txBody>
          <a:bodyPr anchor="t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366075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8280401" cy="511088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240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4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199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86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799" y="639763"/>
            <a:ext cx="8280401" cy="1348474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 dirty="0"/>
              <a:t>Click to edit Master </a:t>
            </a:r>
            <a:br>
              <a:rPr lang="en-US" noProof="0" dirty="0"/>
            </a:br>
            <a:r>
              <a:rPr lang="en-US" noProof="0" dirty="0"/>
              <a:t>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988237"/>
            <a:ext cx="8280401" cy="450000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240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4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34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86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1169987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240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4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5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113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spec)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b="0" i="0" noProof="0" dirty="0">
                <a:solidFill>
                  <a:srgbClr val="EBEBEB"/>
                </a:solidFill>
                <a:latin typeface="Myriad Pro Condensed" panose="020B0506030403020204" pitchFamily="34" charset="0"/>
                <a:ea typeface="Myriad Pro Condensed" panose="020B0506030403020204" pitchFamily="34" charset="0"/>
                <a:cs typeface="Myriad Pro Condensed" panose="020B0506030403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>
              <a:defRPr lang="pt-BR" noProof="0" dirty="0">
                <a:solidFill>
                  <a:srgbClr val="EBEBEB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noProof="0"/>
              <a:t>Edit Master text styles</a:t>
            </a:r>
          </a:p>
          <a:p>
            <a:pPr lvl="1">
              <a:lnSpc>
                <a:spcPct val="100000"/>
              </a:lnSpc>
            </a:pPr>
            <a:r>
              <a:rPr lang="en-US" noProof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noProof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noProof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79400"/>
            <a:ext cx="8280400" cy="360363"/>
          </a:xfrm>
        </p:spPr>
        <p:txBody>
          <a:bodyPr vert="horz" lIns="0" tIns="0" rIns="0" bIns="0" rtlCol="0" anchor="b">
            <a:noAutofit/>
          </a:bodyPr>
          <a:lstStyle>
            <a:lvl1pPr marL="266612" indent="-266612">
              <a:buFontTx/>
              <a:buNone/>
              <a:defRPr lang="en-US" sz="2000" smtClean="0">
                <a:solidFill>
                  <a:srgbClr val="EBEBEB"/>
                </a:solidFill>
              </a:defRPr>
            </a:lvl1pPr>
          </a:lstStyle>
          <a:p>
            <a:pPr marL="0" lvl="0" indent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870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desenvolvime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358710" indent="-358710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defRPr lang="en-US" sz="18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628650" indent="-3556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lang="pt-BR" sz="18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44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1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8280400" cy="6210300"/>
          </a:xfrm>
        </p:spPr>
        <p:txBody>
          <a:bodyPr/>
          <a:lstStyle>
            <a:lvl4pPr marL="454025" indent="-450850">
              <a:buFont typeface="+mj-lt"/>
              <a:buAutoNum type="arabicPeriod"/>
              <a:defRPr b="0" i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1200" indent="-442913">
              <a:buFont typeface="+mj-lt"/>
              <a:buAutoNum type="arabicPeriod"/>
              <a:defRPr b="0" i="0"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5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620713"/>
            <a:ext cx="8280400" cy="1189037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/>
          <a:p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809750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66612" lvl="0" indent="-266612" algn="l" defTabSz="914047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Edit Master text styles</a:t>
            </a:r>
          </a:p>
          <a:p>
            <a:pPr marL="536397" lvl="1" indent="-269784" algn="l" defTabSz="91404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Second level</a:t>
            </a:r>
          </a:p>
          <a:p>
            <a:pPr marL="803275" lvl="2" indent="-266700" algn="l" defTabSz="91404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Third level</a:t>
            </a:r>
          </a:p>
          <a:p>
            <a:pPr marL="1071563" lvl="3" indent="-268288" algn="l" defTabSz="251680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</a:pPr>
            <a:r>
              <a:rPr lang="en-US" noProof="0" dirty="0"/>
              <a:t>Fourth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noProof="0" dirty="0"/>
              <a:t>Fifth level</a:t>
            </a:r>
          </a:p>
          <a:p>
            <a:pPr marL="623888" lvl="5" indent="-357188" algn="l" defTabSz="3600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</a:pPr>
            <a:r>
              <a:rPr lang="en-US" noProof="0" dirty="0"/>
              <a:t>Sixth level</a:t>
            </a:r>
          </a:p>
          <a:p>
            <a:pPr lvl="5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765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29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  <p:sldLayoutId id="2147483825" r:id="rId18"/>
    <p:sldLayoutId id="2147483826" r:id="rId19"/>
    <p:sldLayoutId id="2147483827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047" rtl="0" eaLnBrk="1" latinLnBrk="0" hangingPunct="1">
        <a:lnSpc>
          <a:spcPct val="80000"/>
        </a:lnSpc>
        <a:spcBef>
          <a:spcPct val="0"/>
        </a:spcBef>
        <a:buNone/>
        <a:defRPr sz="4400" b="0" i="0" kern="1200" spc="-100" baseline="0">
          <a:solidFill>
            <a:schemeClr val="tx1">
              <a:lumMod val="75000"/>
              <a:lumOff val="25000"/>
            </a:schemeClr>
          </a:solidFill>
          <a:latin typeface="Myriad Pro Condensed" charset="0"/>
          <a:ea typeface="Myriad Pro Condensed" charset="0"/>
          <a:cs typeface="Myriad Pro Condensed" charset="0"/>
        </a:defRPr>
      </a:lvl1pPr>
    </p:titleStyle>
    <p:bodyStyle>
      <a:lvl1pPr marL="266612" indent="-266612" algn="l" defTabSz="914047" rtl="0" eaLnBrk="1" latinLnBrk="0" hangingPunct="1">
        <a:spcBef>
          <a:spcPts val="1800"/>
        </a:spcBef>
        <a:buClr>
          <a:schemeClr val="accent2"/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1pPr>
      <a:lvl2pPr marL="536397" indent="-269784" algn="l" defTabSz="914047" rtl="0" eaLnBrk="1" latinLnBrk="0" hangingPunct="1">
        <a:spcBef>
          <a:spcPts val="600"/>
        </a:spcBef>
        <a:spcAft>
          <a:spcPts val="0"/>
        </a:spcAft>
        <a:buClr>
          <a:schemeClr val="bg1">
            <a:lumMod val="65000"/>
          </a:schemeClr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2pPr>
      <a:lvl3pPr marL="879475" indent="-342900" algn="l" defTabSz="914047" rtl="0" eaLnBrk="1" latinLnBrk="0" hangingPunct="1">
        <a:spcBef>
          <a:spcPts val="300"/>
        </a:spcBef>
        <a:spcAft>
          <a:spcPts val="0"/>
        </a:spcAft>
        <a:buClr>
          <a:schemeClr val="bg1">
            <a:lumMod val="85000"/>
          </a:schemeClr>
        </a:buClr>
        <a:buSzPct val="100000"/>
        <a:buFont typeface="Wingdings" panose="05000000000000000000" pitchFamily="2" charset="2"/>
        <a:buChar char="§"/>
        <a:tabLst/>
        <a:defRPr lang="en-US" sz="20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3pPr>
      <a:lvl4pPr marL="1146175" indent="-342900" algn="l" defTabSz="251680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0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4pPr>
      <a:lvl5pPr marL="466725" indent="-457200" algn="l" defTabSz="91404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400" b="0" i="0" kern="1200" spc="0" baseline="0" noProof="0" dirty="0" smtClean="0">
          <a:solidFill>
            <a:schemeClr val="tx1"/>
          </a:solidFill>
          <a:latin typeface="Latin Modern Mono Light Cond 10" charset="0"/>
          <a:ea typeface="Latin Modern Mono Light Cond 10" charset="0"/>
          <a:cs typeface="Latin Modern Mono Light Cond 10" charset="0"/>
        </a:defRPr>
      </a:lvl5pPr>
      <a:lvl6pPr marL="723900" indent="-457200" algn="l" defTabSz="914047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400" b="0" i="0" kern="1200" spc="0" baseline="0" noProof="0" dirty="0" smtClean="0">
          <a:solidFill>
            <a:schemeClr val="tx1"/>
          </a:solidFill>
          <a:latin typeface="Latin Modern Mono Light Cond 10" charset="0"/>
          <a:ea typeface="Latin Modern Mono Light Cond 10" charset="0"/>
          <a:cs typeface="Latin Modern Mono Light Cond 10" charset="0"/>
        </a:defRPr>
      </a:lvl6pPr>
      <a:lvl7pPr marL="2970658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84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05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7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1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4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69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96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88">
          <p15:clr>
            <a:srgbClr val="F26B43"/>
          </p15:clr>
        </p15:guide>
        <p15:guide id="6" orient="horz" pos="7007">
          <p15:clr>
            <a:srgbClr val="F26B43"/>
          </p15:clr>
        </p15:guide>
        <p15:guide id="11" pos="9493">
          <p15:clr>
            <a:srgbClr val="F26B43"/>
          </p15:clr>
        </p15:guide>
        <p15:guide id="42" pos="2880">
          <p15:clr>
            <a:srgbClr val="F26B43"/>
          </p15:clr>
        </p15:guide>
        <p15:guide id="45" orient="horz" pos="2614">
          <p15:clr>
            <a:srgbClr val="F26B43"/>
          </p15:clr>
        </p15:guide>
        <p15:guide id="49" orient="horz" pos="176">
          <p15:clr>
            <a:srgbClr val="F26B43"/>
          </p15:clr>
        </p15:guide>
        <p15:guide id="52" orient="horz" pos="391">
          <p15:clr>
            <a:srgbClr val="F26B43"/>
          </p15:clr>
        </p15:guide>
        <p15:guide id="54" pos="5488">
          <p15:clr>
            <a:srgbClr val="F26B43"/>
          </p15:clr>
        </p15:guide>
        <p15:guide id="55" pos="272">
          <p15:clr>
            <a:srgbClr val="F26B43"/>
          </p15:clr>
        </p15:guide>
        <p15:guide id="56" orient="horz" pos="59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 Synchronization 1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T17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DB78E-904A-5646-968E-F9BDB2353B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542089" cy="276999"/>
          </a:xfrm>
        </p:spPr>
        <p:txBody>
          <a:bodyPr/>
          <a:lstStyle/>
          <a:p>
            <a:r>
              <a:rPr lang="en-US" dirty="0"/>
              <a:t>24 de </a:t>
            </a:r>
            <a:r>
              <a:rPr lang="en-US" dirty="0" err="1"/>
              <a:t>setembro</a:t>
            </a:r>
            <a:r>
              <a:rPr lang="en-US" dirty="0"/>
              <a:t> de 2018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37D828-52BD-7843-ACBD-58CFDF18FF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495" y="3854500"/>
            <a:ext cx="166712" cy="276999"/>
          </a:xfrm>
        </p:spPr>
        <p:txBody>
          <a:bodyPr/>
          <a:lstStyle/>
          <a:p>
            <a:r>
              <a:rPr lang="en-US" dirty="0"/>
              <a:t>28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0CC7783-D3B3-D14E-AEAC-CA6D23748158}"/>
              </a:ext>
            </a:extLst>
          </p:cNvPr>
          <p:cNvSpPr/>
          <p:nvPr/>
        </p:nvSpPr>
        <p:spPr>
          <a:xfrm>
            <a:off x="684213" y="2342610"/>
            <a:ext cx="8172405" cy="548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Producer–Consumer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basic solution misses one place in the buffer to be able to distinguish between an empty and a full buffer.</a:t>
                </a:r>
              </a:p>
              <a:p>
                <a:pPr marL="361950" indent="-361950">
                  <a:spcAft>
                    <a:spcPts val="1800"/>
                  </a:spcAft>
                  <a:buClr>
                    <a:schemeClr val="bg1"/>
                  </a:buClr>
                </a:pPr>
                <a:r>
                  <a:rPr lang="en-US" sz="3600" spc="-40" dirty="0">
                    <a:solidFill>
                      <a:schemeClr val="bg1">
                        <a:lumMod val="95000"/>
                      </a:schemeClr>
                    </a:solidFill>
                    <a:latin typeface="Myriad Pro Condensed" panose="020B0506030403020204" pitchFamily="34" charset="0"/>
                  </a:rPr>
                  <a:t>Could we design a solution that fills the buffer completely?</a:t>
                </a:r>
              </a:p>
              <a:p>
                <a:pPr lvl="1"/>
                <a:r>
                  <a:rPr lang="en-US" dirty="0"/>
                  <a:t>Yes, we just need an integer </a:t>
                </a:r>
                <a:r>
                  <a:rPr lang="en-US" i="1" dirty="0">
                    <a:solidFill>
                      <a:srgbClr val="0000FF"/>
                    </a:solidFill>
                    <a:latin typeface="Cambria" charset="0"/>
                    <a:ea typeface="Cambria" charset="0"/>
                    <a:cs typeface="Cambria" charset="0"/>
                  </a:rPr>
                  <a:t>count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that keeps track of the number of full slots.  </a:t>
                </a:r>
              </a:p>
              <a:p>
                <a:pPr lvl="2"/>
                <a:r>
                  <a:rPr lang="en-US" dirty="0"/>
                  <a:t>Initially, </a:t>
                </a:r>
                <a:r>
                  <a:rPr lang="en-US" i="1" dirty="0">
                    <a:solidFill>
                      <a:srgbClr val="0000FF"/>
                    </a:solidFill>
                    <a:latin typeface="Cambria" charset="0"/>
                    <a:ea typeface="Cambria" charset="0"/>
                    <a:cs typeface="Cambria" charset="0"/>
                  </a:rPr>
                  <a:t>count</a:t>
                </a:r>
                <a:r>
                  <a:rPr lang="en-US" dirty="0"/>
                  <a:t> is set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2"/>
                <a:r>
                  <a:rPr lang="en-US" dirty="0"/>
                  <a:t>The producer increments </a:t>
                </a:r>
                <a:r>
                  <a:rPr lang="en-US" i="1" dirty="0">
                    <a:solidFill>
                      <a:srgbClr val="0000FF"/>
                    </a:solidFill>
                    <a:latin typeface="Cambria" charset="0"/>
                    <a:ea typeface="Cambria" charset="0"/>
                    <a:cs typeface="Cambria" charset="0"/>
                  </a:rPr>
                  <a:t>count</a:t>
                </a:r>
                <a:r>
                  <a:rPr lang="en-US" dirty="0"/>
                  <a:t> after saving a new item from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charset="0"/>
                        <a:cs typeface="Cambria" charset="0"/>
                      </a:rPr>
                      <m:t>𝑛𝑒𝑥𝑡𝑃𝑟𝑜𝑑𝑢𝑐𝑒𝑑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The consumer decrements </a:t>
                </a:r>
                <a:r>
                  <a:rPr lang="en-US" i="1" dirty="0">
                    <a:solidFill>
                      <a:srgbClr val="0000FF"/>
                    </a:solidFill>
                    <a:latin typeface="Cambria" charset="0"/>
                    <a:ea typeface="Cambria" charset="0"/>
                    <a:cs typeface="Cambria" charset="0"/>
                  </a:rPr>
                  <a:t>count</a:t>
                </a:r>
                <a:r>
                  <a:rPr lang="en-US" dirty="0"/>
                  <a:t> after releasing an item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charset="0"/>
                        <a:cs typeface="Cambria" charset="0"/>
                      </a:rPr>
                      <m:t>𝑛𝑒𝑥𝑡𝐶𝑜𝑛𝑠𝑢𝑚𝑒𝑑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3063" t="-1737" r="-3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5773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147" grpId="0" uiExpand="1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971549" y="1412877"/>
            <a:ext cx="7740651" cy="264636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 fontScale="92500" lnSpcReduction="10000"/>
          </a:bodyPr>
          <a:lstStyle/>
          <a:p>
            <a:pPr marL="176213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7F0055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while</a:t>
            </a:r>
            <a:r>
              <a:rPr lang="en-US" sz="2400" b="1" dirty="0">
                <a:solidFill>
                  <a:srgbClr val="000000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 (</a:t>
            </a:r>
            <a:r>
              <a:rPr lang="en-US" sz="2400" b="1" dirty="0">
                <a:solidFill>
                  <a:srgbClr val="7F0055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true</a:t>
            </a:r>
            <a:r>
              <a:rPr lang="en-US" sz="2400" b="1" dirty="0">
                <a:solidFill>
                  <a:srgbClr val="000000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) {</a:t>
            </a:r>
          </a:p>
          <a:p>
            <a:pPr marL="176213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F7F5F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   /* receive an item from </a:t>
            </a:r>
            <a:r>
              <a:rPr lang="en-US" sz="2400" b="1" dirty="0" err="1">
                <a:solidFill>
                  <a:srgbClr val="3F7F5F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nextProduced</a:t>
            </a:r>
            <a:r>
              <a:rPr lang="en-US" sz="2400" b="1" dirty="0">
                <a:solidFill>
                  <a:srgbClr val="3F7F5F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 */</a:t>
            </a:r>
          </a:p>
          <a:p>
            <a:pPr marL="176213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7F0055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   while</a:t>
            </a:r>
            <a:r>
              <a:rPr lang="en-US" sz="2400" b="1" dirty="0">
                <a:solidFill>
                  <a:srgbClr val="000000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 (count == BUFFER_SIZE)</a:t>
            </a:r>
          </a:p>
          <a:p>
            <a:pPr marL="176213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F7F5F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      /* do nothing */</a:t>
            </a:r>
            <a:r>
              <a:rPr lang="en-US" sz="2400" b="1" dirty="0">
                <a:solidFill>
                  <a:srgbClr val="000000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 ;</a:t>
            </a:r>
          </a:p>
          <a:p>
            <a:pPr marL="176213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   buffer[in] = </a:t>
            </a:r>
            <a:r>
              <a:rPr lang="en-US" sz="2400" b="1" dirty="0" err="1">
                <a:solidFill>
                  <a:srgbClr val="000000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nextProduced</a:t>
            </a:r>
            <a:r>
              <a:rPr lang="en-US" sz="2400" b="1" dirty="0">
                <a:solidFill>
                  <a:srgbClr val="000000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;</a:t>
            </a:r>
          </a:p>
          <a:p>
            <a:pPr marL="176213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   in = (in + 1) % BUFFER_SIZE;</a:t>
            </a:r>
          </a:p>
          <a:p>
            <a:pPr marL="176213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   count++;</a:t>
            </a:r>
          </a:p>
          <a:p>
            <a:pPr marL="176213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}</a:t>
            </a:r>
            <a:endParaRPr lang="en-US" sz="2400" b="1" dirty="0">
              <a:latin typeface="Latin Modern Mono Light Cond 10" charset="0"/>
              <a:ea typeface="Latin Modern Mono Light Cond 10" charset="0"/>
              <a:cs typeface="Latin Modern Mono Light Cond 10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971549" y="4059238"/>
            <a:ext cx="7740651" cy="261111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2500" lnSpcReduction="10000"/>
          </a:bodyPr>
          <a:lstStyle/>
          <a:p>
            <a:pPr marL="174625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7F0055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while</a:t>
            </a:r>
            <a:r>
              <a:rPr lang="en-US" sz="2400" b="1" dirty="0">
                <a:solidFill>
                  <a:srgbClr val="000000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 (</a:t>
            </a:r>
            <a:r>
              <a:rPr lang="en-US" sz="2400" b="1" dirty="0">
                <a:solidFill>
                  <a:srgbClr val="7F0055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true</a:t>
            </a:r>
            <a:r>
              <a:rPr lang="en-US" sz="2400" b="1" dirty="0">
                <a:solidFill>
                  <a:srgbClr val="000000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) {</a:t>
            </a:r>
          </a:p>
          <a:p>
            <a:pPr marL="174625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7F0055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   while</a:t>
            </a:r>
            <a:r>
              <a:rPr lang="en-US" sz="2400" b="1" dirty="0">
                <a:solidFill>
                  <a:srgbClr val="000000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 (count == 0)</a:t>
            </a:r>
          </a:p>
          <a:p>
            <a:pPr marL="174625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F7F5F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      /* do nothing */</a:t>
            </a:r>
            <a:r>
              <a:rPr lang="en-US" sz="2400" b="1" dirty="0">
                <a:solidFill>
                  <a:srgbClr val="000000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 ;</a:t>
            </a:r>
          </a:p>
          <a:p>
            <a:pPr marL="174625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   </a:t>
            </a:r>
            <a:r>
              <a:rPr lang="en-US" sz="2400" b="1" dirty="0" err="1">
                <a:solidFill>
                  <a:srgbClr val="000000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nextConsumed</a:t>
            </a:r>
            <a:r>
              <a:rPr lang="en-US" sz="2400" b="1" dirty="0">
                <a:solidFill>
                  <a:srgbClr val="000000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 = buffer[out];</a:t>
            </a:r>
          </a:p>
          <a:p>
            <a:pPr marL="174625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   out = (out + 1) % BUFFER_SIZE;</a:t>
            </a:r>
          </a:p>
          <a:p>
            <a:pPr marL="174625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   count--;</a:t>
            </a:r>
          </a:p>
          <a:p>
            <a:pPr marL="174625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F7F5F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   /* release an item to </a:t>
            </a:r>
            <a:r>
              <a:rPr lang="en-US" sz="2400" b="1" dirty="0" err="1">
                <a:solidFill>
                  <a:srgbClr val="3F7F5F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nextConsumed</a:t>
            </a:r>
            <a:r>
              <a:rPr lang="en-US" sz="2400" b="1" dirty="0">
                <a:solidFill>
                  <a:srgbClr val="3F7F5F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 */</a:t>
            </a:r>
          </a:p>
          <a:p>
            <a:pPr marL="174625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rPr>
              <a:t>}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Suggested</a:t>
            </a:r>
            <a:r>
              <a:rPr lang="pt-BR" dirty="0"/>
              <a:t> Producer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Consumer</a:t>
            </a:r>
            <a:r>
              <a:rPr lang="pt-BR" dirty="0"/>
              <a:t> </a:t>
            </a:r>
            <a:r>
              <a:rPr lang="pt-BR" dirty="0" err="1"/>
              <a:t>Routines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1800" y="1412875"/>
            <a:ext cx="539750" cy="2646363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Producer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1800" y="4059239"/>
            <a:ext cx="539750" cy="261111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211018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uiExpand="1" build="p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 routine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3">
              <a:lnSpc>
                <a:spcPct val="105000"/>
              </a:lnSpc>
            </a:pPr>
            <a:r>
              <a:rPr lang="mr-IN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…</a:t>
            </a:r>
            <a:endParaRPr lang="en-US" sz="2400" dirty="0">
              <a:latin typeface="CMU Typewriter Text Light" charset="0"/>
              <a:ea typeface="CMU Typewriter Text Light" charset="0"/>
              <a:cs typeface="CMU Typewriter Text Light" charset="0"/>
            </a:endParaRPr>
          </a:p>
          <a:p>
            <a:pPr lvl="3">
              <a:lnSpc>
                <a:spcPct val="105000"/>
              </a:lnSpc>
            </a:pPr>
            <a:r>
              <a:rPr lang="en-US" sz="2400" dirty="0">
                <a:solidFill>
                  <a:srgbClr val="0433FF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 (</a:t>
            </a:r>
            <a:r>
              <a:rPr lang="en-US" sz="2400" dirty="0">
                <a:solidFill>
                  <a:srgbClr val="0433FF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) {</a:t>
            </a:r>
            <a:endParaRPr lang="en-US" sz="2400" dirty="0">
              <a:solidFill>
                <a:srgbClr val="0433FF"/>
              </a:solidFill>
              <a:latin typeface="CMU Typewriter Text Light" charset="0"/>
              <a:ea typeface="CMU Typewriter Text Light" charset="0"/>
              <a:cs typeface="CMU Typewriter Text Light" charset="0"/>
            </a:endParaRPr>
          </a:p>
          <a:p>
            <a:pPr lvl="3">
              <a:lnSpc>
                <a:spcPct val="105000"/>
              </a:lnSpc>
            </a:pPr>
            <a:r>
              <a:rPr lang="en-US" sz="2400" dirty="0">
                <a:solidFill>
                  <a:srgbClr val="0000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   </a:t>
            </a:r>
            <a:r>
              <a:rPr lang="en-US" sz="2400" dirty="0">
                <a:solidFill>
                  <a:srgbClr val="008F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/* place a new item in </a:t>
            </a:r>
            <a:r>
              <a:rPr lang="en-US" sz="2400" dirty="0" err="1">
                <a:solidFill>
                  <a:srgbClr val="008F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nextProduced</a:t>
            </a:r>
            <a:r>
              <a:rPr lang="en-US" sz="2400" dirty="0">
                <a:solidFill>
                  <a:srgbClr val="008F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 */</a:t>
            </a:r>
          </a:p>
          <a:p>
            <a:pPr lvl="3">
              <a:lnSpc>
                <a:spcPct val="105000"/>
              </a:lnSpc>
            </a:pPr>
            <a:r>
              <a:rPr lang="en-US" sz="2400" dirty="0">
                <a:solidFill>
                  <a:srgbClr val="0000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   </a:t>
            </a:r>
            <a:r>
              <a:rPr lang="en-US" sz="2400" dirty="0">
                <a:solidFill>
                  <a:srgbClr val="0433FF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 (count == </a:t>
            </a:r>
            <a:r>
              <a:rPr lang="en-US" sz="2400" dirty="0">
                <a:solidFill>
                  <a:srgbClr val="0433FF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BUFFER_SIZE</a:t>
            </a:r>
            <a:r>
              <a:rPr lang="en-US" sz="2400" dirty="0">
                <a:solidFill>
                  <a:srgbClr val="0000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)</a:t>
            </a:r>
            <a:endParaRPr lang="en-US" sz="2400" dirty="0">
              <a:solidFill>
                <a:srgbClr val="0433FF"/>
              </a:solidFill>
              <a:latin typeface="CMU Typewriter Text Light" charset="0"/>
              <a:ea typeface="CMU Typewriter Text Light" charset="0"/>
              <a:cs typeface="CMU Typewriter Text Light" charset="0"/>
            </a:endParaRPr>
          </a:p>
          <a:p>
            <a:pPr lvl="3">
              <a:lnSpc>
                <a:spcPct val="105000"/>
              </a:lnSpc>
            </a:pPr>
            <a:r>
              <a:rPr lang="en-US" sz="2400" dirty="0">
                <a:solidFill>
                  <a:srgbClr val="0000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      </a:t>
            </a:r>
            <a:r>
              <a:rPr lang="en-US" sz="2400" dirty="0">
                <a:solidFill>
                  <a:srgbClr val="008F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/* do nothing */</a:t>
            </a:r>
            <a:r>
              <a:rPr lang="en-US" sz="2400" dirty="0">
                <a:solidFill>
                  <a:srgbClr val="0000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 ;</a:t>
            </a:r>
            <a:endParaRPr lang="en-US" sz="2400" dirty="0">
              <a:solidFill>
                <a:srgbClr val="008F00"/>
              </a:solidFill>
              <a:latin typeface="CMU Typewriter Text Light" charset="0"/>
              <a:ea typeface="CMU Typewriter Text Light" charset="0"/>
              <a:cs typeface="CMU Typewriter Text Light" charset="0"/>
            </a:endParaRPr>
          </a:p>
          <a:p>
            <a:pPr lvl="3">
              <a:lnSpc>
                <a:spcPct val="105000"/>
              </a:lnSpc>
            </a:pPr>
            <a:r>
              <a:rPr lang="en-US" sz="2400" dirty="0">
                <a:solidFill>
                  <a:srgbClr val="0000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   buffer[in] = </a:t>
            </a:r>
            <a:r>
              <a:rPr lang="en-US" sz="2400" dirty="0" err="1">
                <a:solidFill>
                  <a:srgbClr val="0000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nextProduced</a:t>
            </a:r>
            <a:r>
              <a:rPr lang="en-US" sz="2400" dirty="0">
                <a:solidFill>
                  <a:srgbClr val="0000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;</a:t>
            </a:r>
          </a:p>
          <a:p>
            <a:pPr lvl="3">
              <a:lnSpc>
                <a:spcPct val="105000"/>
              </a:lnSpc>
            </a:pPr>
            <a:r>
              <a:rPr lang="en-US" sz="2400" dirty="0">
                <a:solidFill>
                  <a:srgbClr val="0000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   in = (in + 1) % </a:t>
            </a:r>
            <a:r>
              <a:rPr lang="en-US" sz="2400" dirty="0">
                <a:solidFill>
                  <a:srgbClr val="0433FF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BUFFER_SIZE</a:t>
            </a:r>
            <a:r>
              <a:rPr lang="en-US" sz="2400" dirty="0">
                <a:solidFill>
                  <a:srgbClr val="0000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;</a:t>
            </a:r>
          </a:p>
          <a:p>
            <a:pPr lvl="3">
              <a:lnSpc>
                <a:spcPct val="105000"/>
              </a:lnSpc>
            </a:pPr>
            <a:r>
              <a:rPr lang="en-US" sz="2400" dirty="0">
                <a:solidFill>
                  <a:srgbClr val="0000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   count++;</a:t>
            </a:r>
          </a:p>
          <a:p>
            <a:pPr lvl="3">
              <a:lnSpc>
                <a:spcPct val="105000"/>
              </a:lnSpc>
            </a:pPr>
            <a:r>
              <a:rPr lang="en-US" sz="2400" dirty="0">
                <a:solidFill>
                  <a:srgbClr val="0000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}</a:t>
            </a:r>
          </a:p>
          <a:p>
            <a:pPr lvl="3">
              <a:lnSpc>
                <a:spcPct val="105000"/>
              </a:lnSpc>
            </a:pPr>
            <a:r>
              <a:rPr lang="mr-IN" sz="2400" dirty="0">
                <a:solidFill>
                  <a:srgbClr val="000000"/>
                </a:solidFill>
                <a:effectLst/>
                <a:latin typeface="CMU Typewriter Text Light" charset="0"/>
                <a:ea typeface="CMU Typewriter Text Light" charset="0"/>
                <a:cs typeface="CMU Typewriter Text Light" charset="0"/>
              </a:rPr>
              <a:t>…</a:t>
            </a:r>
            <a:endParaRPr lang="en-US" sz="2400" dirty="0">
              <a:solidFill>
                <a:srgbClr val="000000"/>
              </a:solidFill>
              <a:effectLst/>
              <a:latin typeface="CMU Typewriter Text Light" charset="0"/>
              <a:ea typeface="CMU Typewriter Text Light" charset="0"/>
              <a:cs typeface="CMU Typewriter Text Light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2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routine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3">
              <a:lnSpc>
                <a:spcPct val="105000"/>
              </a:lnSpc>
            </a:pPr>
            <a:r>
              <a:rPr lang="mr-IN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…</a:t>
            </a:r>
            <a:endParaRPr lang="en-US" sz="2400" dirty="0">
              <a:latin typeface="CMU Typewriter Text Light" charset="0"/>
              <a:ea typeface="CMU Typewriter Text Light" charset="0"/>
              <a:cs typeface="CMU Typewriter Text Light" charset="0"/>
            </a:endParaRPr>
          </a:p>
          <a:p>
            <a:pPr lvl="3">
              <a:lnSpc>
                <a:spcPct val="105000"/>
              </a:lnSpc>
            </a:pPr>
            <a:r>
              <a:rPr lang="en-US" sz="2400" dirty="0">
                <a:solidFill>
                  <a:srgbClr val="0433FF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 (</a:t>
            </a:r>
            <a:r>
              <a:rPr lang="en-US" sz="2400" dirty="0">
                <a:solidFill>
                  <a:srgbClr val="0433FF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) {</a:t>
            </a:r>
            <a:endParaRPr lang="en-US" sz="2400" dirty="0">
              <a:solidFill>
                <a:srgbClr val="0433FF"/>
              </a:solidFill>
              <a:latin typeface="CMU Typewriter Text Light" charset="0"/>
              <a:ea typeface="CMU Typewriter Text Light" charset="0"/>
              <a:cs typeface="CMU Typewriter Text Light" charset="0"/>
            </a:endParaRPr>
          </a:p>
          <a:p>
            <a:pPr lvl="3">
              <a:lnSpc>
                <a:spcPct val="105000"/>
              </a:lnSpc>
            </a:pPr>
            <a:r>
              <a:rPr lang="en-US" sz="2400" dirty="0">
                <a:solidFill>
                  <a:srgbClr val="0000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   </a:t>
            </a:r>
            <a:r>
              <a:rPr lang="en-US" sz="2400" dirty="0">
                <a:solidFill>
                  <a:srgbClr val="0433FF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 (count == 0)</a:t>
            </a:r>
          </a:p>
          <a:p>
            <a:pPr lvl="3">
              <a:lnSpc>
                <a:spcPct val="105000"/>
              </a:lnSpc>
            </a:pPr>
            <a:r>
              <a:rPr lang="en-US" sz="2400" dirty="0">
                <a:solidFill>
                  <a:srgbClr val="0000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      </a:t>
            </a:r>
            <a:r>
              <a:rPr lang="en-US" sz="2400" dirty="0">
                <a:solidFill>
                  <a:srgbClr val="008F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/* do nothing */</a:t>
            </a:r>
            <a:r>
              <a:rPr lang="en-US" sz="2400" dirty="0">
                <a:solidFill>
                  <a:srgbClr val="0000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 ;</a:t>
            </a:r>
            <a:endParaRPr lang="en-US" sz="2400" dirty="0">
              <a:solidFill>
                <a:srgbClr val="008F00"/>
              </a:solidFill>
              <a:latin typeface="CMU Typewriter Text Light" charset="0"/>
              <a:ea typeface="CMU Typewriter Text Light" charset="0"/>
              <a:cs typeface="CMU Typewriter Text Light" charset="0"/>
            </a:endParaRPr>
          </a:p>
          <a:p>
            <a:pPr lvl="3">
              <a:lnSpc>
                <a:spcPct val="105000"/>
              </a:lnSpc>
            </a:pPr>
            <a:r>
              <a:rPr lang="en-US" sz="2400" dirty="0">
                <a:solidFill>
                  <a:srgbClr val="0000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   </a:t>
            </a:r>
            <a:r>
              <a:rPr lang="en-US" sz="2400" dirty="0" err="1">
                <a:solidFill>
                  <a:srgbClr val="0000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nextConsumed</a:t>
            </a:r>
            <a:r>
              <a:rPr lang="en-US" sz="2400" dirty="0">
                <a:solidFill>
                  <a:srgbClr val="0000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 = buffer[out];</a:t>
            </a:r>
          </a:p>
          <a:p>
            <a:pPr lvl="3">
              <a:lnSpc>
                <a:spcPct val="105000"/>
              </a:lnSpc>
            </a:pPr>
            <a:r>
              <a:rPr lang="en-US" sz="2400" dirty="0">
                <a:solidFill>
                  <a:srgbClr val="0000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   out = (out + 1) % </a:t>
            </a:r>
            <a:r>
              <a:rPr lang="en-US" sz="2400" dirty="0">
                <a:solidFill>
                  <a:srgbClr val="0433FF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BUFFER_SIZE</a:t>
            </a:r>
            <a:r>
              <a:rPr lang="en-US" sz="2400" dirty="0">
                <a:solidFill>
                  <a:srgbClr val="0000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;</a:t>
            </a:r>
          </a:p>
          <a:p>
            <a:pPr lvl="3">
              <a:lnSpc>
                <a:spcPct val="105000"/>
              </a:lnSpc>
            </a:pPr>
            <a:r>
              <a:rPr lang="en-US" sz="2400" dirty="0">
                <a:solidFill>
                  <a:srgbClr val="0000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   count--;</a:t>
            </a:r>
          </a:p>
          <a:p>
            <a:pPr lvl="3">
              <a:lnSpc>
                <a:spcPct val="105000"/>
              </a:lnSpc>
            </a:pPr>
            <a:r>
              <a:rPr lang="en-US" sz="2400" dirty="0">
                <a:solidFill>
                  <a:srgbClr val="0000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   </a:t>
            </a:r>
            <a:r>
              <a:rPr lang="en-US" sz="2400" dirty="0">
                <a:solidFill>
                  <a:srgbClr val="008F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/* consume the item in </a:t>
            </a:r>
            <a:r>
              <a:rPr lang="en-US" sz="2400" dirty="0" err="1">
                <a:solidFill>
                  <a:srgbClr val="008F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nextConsumed</a:t>
            </a:r>
            <a:r>
              <a:rPr lang="en-US" sz="2400" dirty="0">
                <a:solidFill>
                  <a:srgbClr val="008F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 */</a:t>
            </a:r>
          </a:p>
          <a:p>
            <a:pPr lvl="3">
              <a:lnSpc>
                <a:spcPct val="105000"/>
              </a:lnSpc>
            </a:pPr>
            <a:r>
              <a:rPr lang="en-US" sz="2400" dirty="0">
                <a:solidFill>
                  <a:srgbClr val="000000"/>
                </a:solidFill>
                <a:latin typeface="CMU Typewriter Text Light" charset="0"/>
                <a:ea typeface="CMU Typewriter Text Light" charset="0"/>
                <a:cs typeface="CMU Typewriter Text Light" charset="0"/>
              </a:rPr>
              <a:t>}</a:t>
            </a:r>
          </a:p>
          <a:p>
            <a:pPr lvl="3">
              <a:lnSpc>
                <a:spcPct val="105000"/>
              </a:lnSpc>
            </a:pPr>
            <a:r>
              <a:rPr lang="mr-IN" sz="2400" dirty="0">
                <a:solidFill>
                  <a:srgbClr val="000000"/>
                </a:solidFill>
                <a:effectLst/>
                <a:latin typeface="CMU Typewriter Text Light" charset="0"/>
                <a:ea typeface="CMU Typewriter Text Light" charset="0"/>
                <a:cs typeface="CMU Typewriter Text Light" charset="0"/>
              </a:rPr>
              <a:t>…</a:t>
            </a:r>
            <a:endParaRPr lang="en-US" sz="2400" dirty="0">
              <a:solidFill>
                <a:srgbClr val="000000"/>
              </a:solidFill>
              <a:effectLst/>
              <a:latin typeface="CMU Typewriter Text Light" charset="0"/>
              <a:ea typeface="CMU Typewriter Text Light" charset="0"/>
              <a:cs typeface="CMU Typewriter Text Light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AEB6FD-61A8-2F46-B61C-BE3329C31721}"/>
              </a:ext>
            </a:extLst>
          </p:cNvPr>
          <p:cNvSpPr/>
          <p:nvPr/>
        </p:nvSpPr>
        <p:spPr>
          <a:xfrm>
            <a:off x="684213" y="4922391"/>
            <a:ext cx="7805363" cy="6644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938" indent="-7938">
              <a:lnSpc>
                <a:spcPct val="105000"/>
              </a:lnSpc>
              <a:buClr>
                <a:schemeClr val="bg1"/>
              </a:buClr>
            </a:pPr>
            <a:r>
              <a:rPr lang="en-US" sz="4000" dirty="0">
                <a:solidFill>
                  <a:schemeClr val="tx1"/>
                </a:solidFill>
              </a:rPr>
              <a:t>What may happen if the two threads run simultaneously?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en-US" dirty="0"/>
              <a:t>A compiler could have translated </a:t>
            </a:r>
            <a:r>
              <a:rPr lang="en-US" b="1" dirty="0">
                <a:solidFill>
                  <a:srgbClr val="0432FF"/>
                </a:solidFill>
                <a:latin typeface="Latin Modern Mono Light Cond 10" pitchFamily="49" charset="77"/>
                <a:ea typeface="Cambria" charset="0"/>
                <a:cs typeface="Cambria" charset="0"/>
              </a:rPr>
              <a:t>count++</a:t>
            </a:r>
            <a:r>
              <a:rPr lang="en-US" dirty="0">
                <a:solidFill>
                  <a:srgbClr val="0432FF"/>
                </a:solidFill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dirty="0"/>
              <a:t>into</a:t>
            </a:r>
          </a:p>
          <a:p>
            <a:pPr marL="630238" lvl="4" indent="-363538">
              <a:lnSpc>
                <a:spcPct val="105000"/>
              </a:lnSpc>
            </a:pPr>
            <a:r>
              <a:rPr lang="en-US" sz="2400" b="1" dirty="0">
                <a:latin typeface="Latin Modern Mono Light Cond 10" pitchFamily="49" charset="77"/>
              </a:rPr>
              <a:t>register1 = count</a:t>
            </a:r>
          </a:p>
          <a:p>
            <a:pPr marL="630238" lvl="4" indent="-363538">
              <a:lnSpc>
                <a:spcPct val="105000"/>
              </a:lnSpc>
            </a:pPr>
            <a:r>
              <a:rPr lang="en-US" sz="2400" b="1" dirty="0">
                <a:latin typeface="Latin Modern Mono Light Cond 10" pitchFamily="49" charset="77"/>
              </a:rPr>
              <a:t>register1 = register1 + 1</a:t>
            </a:r>
          </a:p>
          <a:p>
            <a:pPr marL="630238" lvl="4" indent="-363538">
              <a:lnSpc>
                <a:spcPct val="105000"/>
              </a:lnSpc>
            </a:pPr>
            <a:r>
              <a:rPr lang="en-US" sz="2400" b="1" dirty="0">
                <a:latin typeface="Latin Modern Mono Light Cond 10" pitchFamily="49" charset="77"/>
              </a:rPr>
              <a:t>count = register1</a:t>
            </a:r>
          </a:p>
          <a:p>
            <a:pPr>
              <a:lnSpc>
                <a:spcPct val="105000"/>
              </a:lnSpc>
            </a:pPr>
            <a:r>
              <a:rPr lang="mr-IN" dirty="0"/>
              <a:t>…</a:t>
            </a:r>
            <a:r>
              <a:rPr lang="pt-BR" dirty="0"/>
              <a:t> a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b="1" dirty="0">
                <a:solidFill>
                  <a:srgbClr val="0432FF"/>
                </a:solidFill>
                <a:latin typeface="Latin Modern Mono Light Cond 10" pitchFamily="49" charset="77"/>
                <a:ea typeface="Cambria" charset="0"/>
                <a:cs typeface="Cambria" charset="0"/>
              </a:rPr>
              <a:t>count−−</a:t>
            </a:r>
            <a:r>
              <a:rPr lang="en-US" dirty="0"/>
              <a:t> into</a:t>
            </a:r>
          </a:p>
          <a:p>
            <a:pPr marL="630238" lvl="4" indent="-363538">
              <a:lnSpc>
                <a:spcPct val="105000"/>
              </a:lnSpc>
            </a:pPr>
            <a:r>
              <a:rPr lang="en-US" sz="2400" b="1" dirty="0">
                <a:latin typeface="Latin Modern Mono Light Cond 10" pitchFamily="49" charset="77"/>
              </a:rPr>
              <a:t>register2 = count</a:t>
            </a:r>
          </a:p>
          <a:p>
            <a:pPr marL="630238" lvl="4" indent="-363538">
              <a:lnSpc>
                <a:spcPct val="105000"/>
              </a:lnSpc>
            </a:pPr>
            <a:r>
              <a:rPr lang="en-US" sz="2400" b="1" dirty="0">
                <a:latin typeface="Latin Modern Mono Light Cond 10" pitchFamily="49" charset="77"/>
              </a:rPr>
              <a:t>register2 = register2 – 1</a:t>
            </a:r>
          </a:p>
          <a:p>
            <a:pPr marL="630238" lvl="4" indent="-363538">
              <a:lnSpc>
                <a:spcPct val="105000"/>
              </a:lnSpc>
            </a:pPr>
            <a:r>
              <a:rPr lang="en-US" sz="2400" b="1" dirty="0">
                <a:latin typeface="Latin Modern Mono Light Cond 10" pitchFamily="49" charset="77"/>
              </a:rPr>
              <a:t>count = register2</a:t>
            </a:r>
          </a:p>
          <a:p>
            <a:pPr marL="361950" indent="-354013">
              <a:lnSpc>
                <a:spcPct val="105000"/>
              </a:lnSpc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  <a:latin typeface="Myriad Pro Condensed" panose="020B0506030403020204" pitchFamily="34" charset="0"/>
              </a:rPr>
              <a:t>Producer and consumer may now update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Myriad Pro Condensed" panose="020B0506030403020204" pitchFamily="34" charset="0"/>
              </a:rPr>
              <a:t> </a:t>
            </a:r>
            <a:r>
              <a:rPr lang="en-US" sz="3200" b="1" dirty="0">
                <a:solidFill>
                  <a:srgbClr val="00B0F0"/>
                </a:solidFill>
                <a:latin typeface="Latin Modern Mono Light Cond 10" pitchFamily="49" charset="77"/>
                <a:ea typeface="Cambria" charset="0"/>
                <a:cs typeface="Cambria" charset="0"/>
              </a:rPr>
              <a:t>count</a:t>
            </a:r>
            <a:r>
              <a:rPr lang="en-US" sz="3200" b="1" dirty="0">
                <a:solidFill>
                  <a:srgbClr val="0432FF"/>
                </a:solidFill>
                <a:latin typeface="+mj-lt"/>
                <a:ea typeface="Cambria" charset="0"/>
                <a:cs typeface="Cambria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Myriad Pro Condensed" panose="020B0506030403020204" pitchFamily="34" charset="0"/>
              </a:rPr>
              <a:t>concurrently, and</a:t>
            </a:r>
            <a:r>
              <a:rPr lang="pt-BR" sz="2800" dirty="0">
                <a:solidFill>
                  <a:schemeClr val="bg1"/>
                </a:solidFill>
                <a:latin typeface="Myriad Pro Condensed" panose="020B0506030403020204" pitchFamily="34" charset="0"/>
              </a:rPr>
              <a:t>...</a:t>
            </a:r>
            <a:endParaRPr lang="en-US" dirty="0">
              <a:solidFill>
                <a:schemeClr val="bg1"/>
              </a:solidFill>
              <a:latin typeface="Myriad Pro Condensed" panose="020B0506030403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1800" y="1449388"/>
            <a:ext cx="8280400" cy="5274141"/>
          </a:xfrm>
        </p:spPr>
        <p:txBody>
          <a:bodyPr>
            <a:normAutofit lnSpcReduction="10000"/>
          </a:bodyPr>
          <a:lstStyle/>
          <a:p>
            <a:r>
              <a:rPr lang="en-US" spc="-50" dirty="0"/>
              <a:t>Consider </a:t>
            </a:r>
            <a:r>
              <a:rPr lang="en-US" sz="3600" spc="-50" dirty="0">
                <a:solidFill>
                  <a:srgbClr val="0432FF"/>
                </a:solidFill>
                <a:latin typeface="Latin Modern Mono Light Cond 10" pitchFamily="49" charset="77"/>
                <a:ea typeface="Cambria" charset="0"/>
                <a:cs typeface="Cambria" charset="0"/>
              </a:rPr>
              <a:t>count == 5</a:t>
            </a:r>
            <a:r>
              <a:rPr lang="en-US" sz="3600" spc="-50" dirty="0">
                <a:solidFill>
                  <a:srgbClr val="0432FF"/>
                </a:solidFill>
                <a:latin typeface="Latin Modern Mono Light Cond 10" pitchFamily="49" charset="77"/>
              </a:rPr>
              <a:t> </a:t>
            </a:r>
            <a:r>
              <a:rPr lang="en-US" spc="-50" dirty="0"/>
              <a:t>and the following instruction interleaving</a:t>
            </a:r>
          </a:p>
          <a:p>
            <a:endParaRPr lang="en-US" spc="-50" dirty="0"/>
          </a:p>
          <a:p>
            <a:endParaRPr lang="en-US" spc="-50" dirty="0"/>
          </a:p>
          <a:p>
            <a:endParaRPr lang="en-US" spc="-50" dirty="0"/>
          </a:p>
          <a:p>
            <a:endParaRPr lang="en-US" spc="-50" dirty="0"/>
          </a:p>
          <a:p>
            <a:endParaRPr lang="en-US" spc="-50" dirty="0"/>
          </a:p>
          <a:p>
            <a:endParaRPr lang="en-US" spc="-50" dirty="0"/>
          </a:p>
          <a:p>
            <a:pPr>
              <a:spcBef>
                <a:spcPts val="3600"/>
              </a:spcBef>
            </a:pPr>
            <a:r>
              <a:rPr lang="en-US" spc="-50" dirty="0"/>
              <a:t>Could the final value of </a:t>
            </a:r>
            <a:r>
              <a:rPr lang="en-US" sz="3600" spc="-50" dirty="0">
                <a:solidFill>
                  <a:srgbClr val="0432FF"/>
                </a:solidFill>
                <a:latin typeface="Latin Modern Mono Light Cond 10" pitchFamily="49" charset="77"/>
                <a:ea typeface="Cambria" charset="0"/>
                <a:cs typeface="Cambria" charset="0"/>
              </a:rPr>
              <a:t>count </a:t>
            </a:r>
            <a:r>
              <a:rPr lang="en-US" spc="-50" dirty="0"/>
              <a:t>be different?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620713"/>
            <a:ext cx="8280400" cy="553663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… get involved in a </a:t>
            </a:r>
            <a:r>
              <a:rPr lang="en-US" sz="3600" dirty="0">
                <a:solidFill>
                  <a:srgbClr val="00B0F0"/>
                </a:solidFill>
              </a:rPr>
              <a:t>race condition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over </a:t>
            </a:r>
            <a:r>
              <a:rPr lang="en-US" sz="3600" b="1" dirty="0">
                <a:solidFill>
                  <a:srgbClr val="00B0F0"/>
                </a:solidFill>
                <a:latin typeface="Latin Modern Mono Light Cond 10" pitchFamily="49" charset="77"/>
                <a:ea typeface="Cambria" charset="0"/>
                <a:cs typeface="Cambria" charset="0"/>
              </a:rPr>
              <a:t>count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graphicFrame>
        <p:nvGraphicFramePr>
          <p:cNvPr id="42" name="Group 4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82120"/>
              </p:ext>
            </p:extLst>
          </p:nvPr>
        </p:nvGraphicFramePr>
        <p:xfrm>
          <a:off x="719138" y="2034382"/>
          <a:ext cx="7831137" cy="3870321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717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3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5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1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spc="-15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Step</a:t>
                      </a:r>
                      <a:endParaRPr kumimoji="0" lang="en-US" sz="24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Process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Instruction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reg1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reg2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spc="-50" normalizeH="0" baseline="0" dirty="0">
                          <a:ln>
                            <a:noFill/>
                          </a:ln>
                          <a:effectLst/>
                        </a:rPr>
                        <a:t>producer</a:t>
                      </a:r>
                      <a:endParaRPr kumimoji="0" lang="en-US" sz="2400" b="0" i="0" u="none" strike="noStrike" cap="none" spc="-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u="none" strike="noStrike" cap="none" spc="-50" normalizeH="0" baseline="0" dirty="0">
                          <a:ln>
                            <a:noFill/>
                          </a:ln>
                          <a:effectLst/>
                        </a:rPr>
                        <a:t>register1 = count</a:t>
                      </a:r>
                      <a:endParaRPr kumimoji="0" lang="en-US" sz="2400" b="0" i="0" u="none" strike="noStrike" cap="none" spc="-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spc="-50" normalizeH="0" baseline="0" dirty="0">
                          <a:ln>
                            <a:noFill/>
                          </a:ln>
                          <a:effectLst/>
                        </a:rPr>
                        <a:t>producer</a:t>
                      </a:r>
                      <a:endParaRPr kumimoji="0" lang="en-US" sz="2400" b="0" i="0" u="none" strike="noStrike" cap="none" spc="-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u="none" strike="noStrike" cap="none" spc="-50" normalizeH="0" baseline="0" dirty="0">
                          <a:ln>
                            <a:noFill/>
                          </a:ln>
                          <a:effectLst/>
                        </a:rPr>
                        <a:t>register1 = register1 + 1</a:t>
                      </a:r>
                      <a:endParaRPr kumimoji="0" lang="en-US" sz="2400" b="0" i="0" u="none" strike="noStrike" cap="none" spc="-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spc="-50" normalizeH="0" baseline="0" dirty="0">
                          <a:ln>
                            <a:noFill/>
                          </a:ln>
                          <a:effectLst/>
                        </a:rPr>
                        <a:t>consumer</a:t>
                      </a:r>
                      <a:endParaRPr kumimoji="0" lang="en-US" sz="2400" b="0" i="0" u="none" strike="noStrike" cap="none" spc="-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u="none" strike="noStrike" cap="none" spc="-50" normalizeH="0" baseline="0" dirty="0">
                          <a:ln>
                            <a:noFill/>
                          </a:ln>
                          <a:effectLst/>
                        </a:rPr>
                        <a:t>register2 = count</a:t>
                      </a:r>
                      <a:endParaRPr kumimoji="0" lang="en-US" sz="2400" b="0" i="0" u="none" strike="noStrike" cap="none" spc="-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spc="-50" normalizeH="0" baseline="0" dirty="0">
                          <a:ln>
                            <a:noFill/>
                          </a:ln>
                          <a:effectLst/>
                        </a:rPr>
                        <a:t>consumer</a:t>
                      </a:r>
                      <a:endParaRPr kumimoji="0" lang="en-US" sz="2400" b="0" i="0" u="none" strike="noStrike" cap="none" spc="-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u="none" strike="noStrike" cap="none" spc="-50" normalizeH="0" baseline="0" dirty="0">
                          <a:ln>
                            <a:noFill/>
                          </a:ln>
                          <a:effectLst/>
                        </a:rPr>
                        <a:t>register2 = register2 - 1</a:t>
                      </a:r>
                      <a:endParaRPr kumimoji="0" lang="en-US" sz="2400" b="0" i="0" u="none" strike="noStrike" cap="none" spc="-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spc="-50" normalizeH="0" baseline="0" dirty="0">
                          <a:ln>
                            <a:noFill/>
                          </a:ln>
                          <a:effectLst/>
                        </a:rPr>
                        <a:t>producer</a:t>
                      </a:r>
                      <a:endParaRPr kumimoji="0" lang="en-US" sz="2400" b="0" i="0" u="none" strike="noStrike" cap="none" spc="-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u="none" strike="noStrike" cap="none" spc="-50" normalizeH="0" baseline="0" dirty="0">
                          <a:ln>
                            <a:noFill/>
                          </a:ln>
                          <a:effectLst/>
                        </a:rPr>
                        <a:t>count = register1</a:t>
                      </a:r>
                      <a:endParaRPr kumimoji="0" lang="en-US" sz="2400" b="0" i="0" u="none" strike="noStrike" cap="none" spc="-50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spc="-50" normalizeH="0" baseline="0" dirty="0">
                          <a:ln>
                            <a:noFill/>
                          </a:ln>
                          <a:effectLst/>
                        </a:rPr>
                        <a:t>consumer</a:t>
                      </a:r>
                      <a:endParaRPr kumimoji="0" lang="en-US" sz="2400" b="0" i="0" u="none" strike="noStrike" cap="none" spc="-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u="none" strike="noStrike" cap="none" spc="-50" normalizeH="0" baseline="0" dirty="0">
                          <a:ln>
                            <a:noFill/>
                          </a:ln>
                          <a:effectLst/>
                        </a:rPr>
                        <a:t>count = register2</a:t>
                      </a:r>
                      <a:endParaRPr kumimoji="0" lang="en-US" sz="2400" b="0" i="0" u="none" strike="noStrike" cap="none" spc="-50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31800" y="5352586"/>
            <a:ext cx="5364000" cy="668802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1800" y="4304371"/>
            <a:ext cx="5364000" cy="1713476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1800" y="4832195"/>
            <a:ext cx="5364000" cy="1189193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1800" y="3754244"/>
            <a:ext cx="5364000" cy="2267144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1800" y="3226420"/>
            <a:ext cx="5364000" cy="2794968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1800" y="2691161"/>
            <a:ext cx="5364000" cy="3330227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1800" y="1977211"/>
            <a:ext cx="5364000" cy="4044176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6994D7-4C67-964B-87BF-B7DDF4CC908E}"/>
              </a:ext>
            </a:extLst>
          </p:cNvPr>
          <p:cNvSpPr/>
          <p:nvPr/>
        </p:nvSpPr>
        <p:spPr>
          <a:xfrm>
            <a:off x="5795800" y="5350380"/>
            <a:ext cx="2808000" cy="668802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1C3DEC-E9B5-1943-8307-4031399BC61F}"/>
              </a:ext>
            </a:extLst>
          </p:cNvPr>
          <p:cNvSpPr/>
          <p:nvPr/>
        </p:nvSpPr>
        <p:spPr>
          <a:xfrm>
            <a:off x="5795800" y="4302165"/>
            <a:ext cx="2808000" cy="1713476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100401-D488-3441-9A7C-A3849BC8E257}"/>
              </a:ext>
            </a:extLst>
          </p:cNvPr>
          <p:cNvSpPr/>
          <p:nvPr/>
        </p:nvSpPr>
        <p:spPr>
          <a:xfrm>
            <a:off x="5795800" y="4829989"/>
            <a:ext cx="2808000" cy="1189193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42FDA5-3A69-D443-AC69-695D4F9CDC6F}"/>
              </a:ext>
            </a:extLst>
          </p:cNvPr>
          <p:cNvSpPr/>
          <p:nvPr/>
        </p:nvSpPr>
        <p:spPr>
          <a:xfrm>
            <a:off x="5795800" y="3752038"/>
            <a:ext cx="2808000" cy="2267144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D8BC1C-E8F8-7A48-AB4A-5F6774C76D0C}"/>
              </a:ext>
            </a:extLst>
          </p:cNvPr>
          <p:cNvSpPr/>
          <p:nvPr/>
        </p:nvSpPr>
        <p:spPr>
          <a:xfrm>
            <a:off x="5795800" y="3224214"/>
            <a:ext cx="2808000" cy="2794968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E30CCA-FE34-814C-84A0-DC30DDA9C13C}"/>
              </a:ext>
            </a:extLst>
          </p:cNvPr>
          <p:cNvSpPr/>
          <p:nvPr/>
        </p:nvSpPr>
        <p:spPr>
          <a:xfrm>
            <a:off x="5795800" y="2688955"/>
            <a:ext cx="2808000" cy="3330227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685BA7-FAA4-194C-99D0-B33CF8ACD9A2}"/>
              </a:ext>
            </a:extLst>
          </p:cNvPr>
          <p:cNvSpPr/>
          <p:nvPr/>
        </p:nvSpPr>
        <p:spPr>
          <a:xfrm>
            <a:off x="5795800" y="1975005"/>
            <a:ext cx="2808000" cy="4044176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837A66-DBBA-2048-ABF9-7C7CE9989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1994692"/>
            <a:ext cx="7975600" cy="400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2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13" grpId="0" animBg="1"/>
      <p:bldP spid="14" grpId="0" animBg="1"/>
      <p:bldP spid="15" grpId="0" animBg="1"/>
      <p:bldP spid="16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We say that there is a </a:t>
            </a:r>
            <a:r>
              <a:rPr lang="en-US" dirty="0">
                <a:solidFill>
                  <a:srgbClr val="0432FF"/>
                </a:solidFill>
              </a:rPr>
              <a:t>race condition </a:t>
            </a:r>
            <a:r>
              <a:rPr lang="en-US" dirty="0"/>
              <a:t>when …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Two or more threads share a variable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b="1" dirty="0">
                <a:solidFill>
                  <a:srgbClr val="0432FF"/>
                </a:solidFill>
              </a:rPr>
              <a:t>and</a:t>
            </a:r>
          </a:p>
          <a:p>
            <a:pPr eaLnBrk="1" hangingPunct="1">
              <a:buClr>
                <a:schemeClr val="bg1"/>
              </a:buClr>
            </a:pPr>
            <a:r>
              <a:rPr lang="en-US" sz="2800" dirty="0"/>
              <a:t>their execution is interleaved in an arbitrary manner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b="1" dirty="0">
                <a:solidFill>
                  <a:srgbClr val="0432FF"/>
                </a:solidFill>
              </a:rPr>
              <a:t>so that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en-US" sz="2800" dirty="0"/>
              <a:t>they may leave the shared variable with a final value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b="1" dirty="0">
                <a:solidFill>
                  <a:srgbClr val="0432FF"/>
                </a:solidFill>
              </a:rPr>
              <a:t>which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en-US" sz="2800" dirty="0"/>
              <a:t>could not be produced if they were run sequentially, </a:t>
            </a:r>
            <a:br>
              <a:rPr lang="en-US" sz="2800" dirty="0"/>
            </a:br>
            <a:r>
              <a:rPr lang="en-US" sz="2800" dirty="0"/>
              <a:t>in any possible order.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yriad Pro Condensed" panose="020B0506030403020204" pitchFamily="34" charset="0"/>
              </a:rPr>
              <a:t>The Critical-Section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1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0" dirty="0"/>
              <a:t>Critical sections </a:t>
            </a:r>
            <a:r>
              <a:rPr lang="en-US" sz="3600" spc="0" dirty="0">
                <a:latin typeface="Myriad Pro Light Condensed" charset="0"/>
                <a:ea typeface="Myriad Pro Light Condensed" charset="0"/>
                <a:cs typeface="Myriad Pro Light Condensed" charset="0"/>
              </a:rPr>
              <a:t>are code segments in two or more threads which may get involved in a race condition.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latin typeface="+mj-lt"/>
              </a:rPr>
              <a:t>solution to the critical section problem </a:t>
            </a:r>
            <a:r>
              <a:rPr lang="en-US" dirty="0"/>
              <a:t>involves the design of a protocol that such threads could use in order to avoid the creation of race conditions between them.</a:t>
            </a:r>
          </a:p>
          <a:p>
            <a:r>
              <a:rPr lang="en-US" dirty="0"/>
              <a:t>A proper solution to the critical section problem must </a:t>
            </a:r>
          </a:p>
          <a:p>
            <a:pPr lvl="1"/>
            <a:r>
              <a:rPr lang="en-US" dirty="0"/>
              <a:t>Make no assumption about the threads’ relative speed</a:t>
            </a:r>
          </a:p>
          <a:p>
            <a:pPr lvl="1"/>
            <a:r>
              <a:rPr lang="en-US" dirty="0"/>
              <a:t>Satisfy three additional requirements</a:t>
            </a:r>
          </a:p>
          <a:p>
            <a:pPr lvl="2"/>
            <a:r>
              <a:rPr lang="en-US" dirty="0">
                <a:latin typeface="+mj-lt"/>
              </a:rPr>
              <a:t>Safety</a:t>
            </a:r>
            <a:r>
              <a:rPr lang="en-US" dirty="0"/>
              <a:t> (</a:t>
            </a:r>
            <a:r>
              <a:rPr lang="en-US" i="1" dirty="0"/>
              <a:t>aka</a:t>
            </a:r>
            <a:r>
              <a:rPr lang="en-US" dirty="0"/>
              <a:t> mutual exclusion)</a:t>
            </a:r>
          </a:p>
          <a:p>
            <a:pPr lvl="2"/>
            <a:r>
              <a:rPr lang="en-US" dirty="0">
                <a:latin typeface="+mj-lt"/>
              </a:rPr>
              <a:t>Liveness</a:t>
            </a:r>
            <a:r>
              <a:rPr lang="en-US" dirty="0"/>
              <a:t> (</a:t>
            </a:r>
            <a:r>
              <a:rPr lang="en-US" i="1" dirty="0"/>
              <a:t>aka </a:t>
            </a:r>
            <a:r>
              <a:rPr lang="en-US" dirty="0"/>
              <a:t>progress)</a:t>
            </a:r>
          </a:p>
          <a:p>
            <a:pPr lvl="2"/>
            <a:r>
              <a:rPr lang="en-US" dirty="0">
                <a:latin typeface="+mj-lt"/>
              </a:rPr>
              <a:t>Bounded waiting </a:t>
            </a:r>
            <a:r>
              <a:rPr lang="en-US" dirty="0"/>
              <a:t>(</a:t>
            </a:r>
            <a:r>
              <a:rPr lang="en-US" i="1" dirty="0"/>
              <a:t>aka</a:t>
            </a:r>
            <a:r>
              <a:rPr lang="en-US" dirty="0"/>
              <a:t> starvation-free)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1DE22F-36BE-704E-AA08-CD12FA9F77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9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/>
              <a:t>What’s the meaning of those extra requirements?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sz="quarter" idx="10"/>
          </p:nvPr>
        </p:nvSpPr>
        <p:spPr>
          <a:xfrm>
            <a:off x="431798" y="1983239"/>
            <a:ext cx="8280401" cy="4506461"/>
          </a:xfrm>
        </p:spPr>
        <p:txBody>
          <a:bodyPr>
            <a:normAutofit/>
          </a:bodyPr>
          <a:lstStyle/>
          <a:p>
            <a:pPr marL="533400" indent="-533400" eaLnBrk="1" hangingPunct="1">
              <a:buClr>
                <a:schemeClr val="hlink"/>
              </a:buClr>
              <a:buSzTx/>
              <a:buFont typeface="Wingdings" pitchFamily="2" charset="2"/>
              <a:buAutoNum type="arabicPeriod"/>
            </a:pPr>
            <a:r>
              <a:rPr lang="en-US" sz="2800" dirty="0">
                <a:latin typeface="+mj-lt"/>
              </a:rPr>
              <a:t>Safety </a:t>
            </a:r>
            <a:r>
              <a:rPr lang="en-US" sz="2800" dirty="0"/>
              <a:t>(</a:t>
            </a:r>
            <a:r>
              <a:rPr lang="en-US" sz="2800" i="1" dirty="0"/>
              <a:t>aka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mutual exclusion</a:t>
            </a:r>
            <a:r>
              <a:rPr lang="en-US" sz="2800" dirty="0"/>
              <a:t>)</a:t>
            </a:r>
          </a:p>
          <a:p>
            <a:pPr marL="992188" lvl="1" indent="-457200" eaLnBrk="1" hangingPunct="1">
              <a:buClr>
                <a:schemeClr val="accent2">
                  <a:lumMod val="75000"/>
                </a:schemeClr>
              </a:buClr>
              <a:buSzPct val="75000"/>
              <a:buFont typeface="Wingdings 3" pitchFamily="18" charset="2"/>
              <a:buChar char=""/>
              <a:tabLst>
                <a:tab pos="1598613" algn="l"/>
              </a:tabLst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f	</a:t>
            </a:r>
            <a:r>
              <a:rPr lang="en-US" sz="2400" dirty="0"/>
              <a:t>a thread is executing in its critical section </a:t>
            </a:r>
            <a:br>
              <a:rPr lang="en-US" sz="2400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then</a:t>
            </a:r>
            <a:r>
              <a:rPr lang="en-US" spc="-1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spc="-10" dirty="0"/>
              <a:t>no other thread can be executing in its critical section</a:t>
            </a:r>
          </a:p>
          <a:p>
            <a:pPr marL="533400" indent="-533400" eaLnBrk="1" hangingPunct="1">
              <a:buClr>
                <a:schemeClr val="hlink"/>
              </a:buClr>
              <a:buSzTx/>
              <a:buFont typeface="Wingdings" pitchFamily="2" charset="2"/>
              <a:buAutoNum type="arabicPeriod"/>
            </a:pPr>
            <a:r>
              <a:rPr lang="en-US" sz="2800" dirty="0"/>
              <a:t>…</a:t>
            </a:r>
          </a:p>
          <a:p>
            <a:pPr marL="533400" indent="-533400" eaLnBrk="1" hangingPunct="1">
              <a:buClr>
                <a:schemeClr val="hlink"/>
              </a:buClr>
              <a:buSzTx/>
              <a:buFont typeface="Wingdings" pitchFamily="2" charset="2"/>
              <a:buAutoNum type="arabicPeriod"/>
            </a:pPr>
            <a:r>
              <a:rPr lang="en-US" sz="2800" dirty="0"/>
              <a:t>…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9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Solving the Critical-Section Problem requires...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sz="quarter" idx="10"/>
          </p:nvPr>
        </p:nvSpPr>
        <p:spPr>
          <a:xfrm>
            <a:off x="431799" y="1989139"/>
            <a:ext cx="8280401" cy="4500562"/>
          </a:xfrm>
        </p:spPr>
        <p:txBody>
          <a:bodyPr>
            <a:normAutofit/>
          </a:bodyPr>
          <a:lstStyle/>
          <a:p>
            <a:pPr marL="533400" indent="-533400" eaLnBrk="1" hangingPunct="1">
              <a:buClr>
                <a:schemeClr val="hlink"/>
              </a:buClr>
              <a:buSzTx/>
              <a:buFont typeface="Wingdings" pitchFamily="2" charset="2"/>
              <a:buAutoNum type="arabicPeriod"/>
            </a:pPr>
            <a:r>
              <a:rPr lang="en-US" dirty="0"/>
              <a:t>…</a:t>
            </a:r>
            <a:endParaRPr lang="en-US" spc="-10" dirty="0"/>
          </a:p>
          <a:p>
            <a:pPr marL="533400" indent="-533400" eaLnBrk="1" hangingPunct="1">
              <a:buClr>
                <a:schemeClr val="hlink"/>
              </a:buClr>
              <a:buSzTx/>
              <a:buFont typeface="Wingdings" pitchFamily="2" charset="2"/>
              <a:buAutoNum type="arabicPeriod"/>
            </a:pPr>
            <a:r>
              <a:rPr lang="en-US" dirty="0">
                <a:latin typeface="+mj-lt"/>
              </a:rPr>
              <a:t>Liveness </a:t>
            </a:r>
            <a:r>
              <a:rPr lang="en-US" dirty="0"/>
              <a:t>(</a:t>
            </a:r>
            <a:r>
              <a:rPr lang="en-US" i="1" dirty="0"/>
              <a:t>aka </a:t>
            </a:r>
            <a:r>
              <a:rPr lang="en-US" dirty="0">
                <a:latin typeface="+mj-lt"/>
              </a:rPr>
              <a:t>progress</a:t>
            </a:r>
            <a:r>
              <a:rPr lang="en-US" dirty="0"/>
              <a:t>)</a:t>
            </a:r>
          </a:p>
          <a:p>
            <a:pPr marL="992188" lvl="1" indent="-457200">
              <a:buClr>
                <a:schemeClr val="accent2"/>
              </a:buClr>
              <a:buSzPct val="75000"/>
              <a:buFont typeface="Wingdings 3" pitchFamily="18" charset="2"/>
              <a:buChar char=""/>
              <a:tabLst>
                <a:tab pos="1598613" algn="l"/>
              </a:tabLst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if	</a:t>
            </a:r>
            <a:r>
              <a:rPr lang="en-US" dirty="0"/>
              <a:t>no thread is executing in its critical section 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and	</a:t>
            </a:r>
            <a:r>
              <a:rPr lang="en-US" dirty="0"/>
              <a:t>there are threads willing to enter their critical sections 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then	</a:t>
            </a:r>
            <a:r>
              <a:rPr lang="en-US" dirty="0"/>
              <a:t>one of these threads will be allowed to enter its critical 	section within a finite amount of time</a:t>
            </a:r>
          </a:p>
          <a:p>
            <a:pPr marL="533400" indent="-533400" eaLnBrk="1" hangingPunct="1">
              <a:buClr>
                <a:schemeClr val="hlink"/>
              </a:buClr>
              <a:buSzTx/>
              <a:buFont typeface="Wingdings" pitchFamily="2" charset="2"/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6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Solving the Critical-Section Problem requires...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431799" y="1989138"/>
            <a:ext cx="8280401" cy="4500562"/>
          </a:xfrm>
        </p:spPr>
        <p:txBody>
          <a:bodyPr>
            <a:normAutofit/>
          </a:bodyPr>
          <a:lstStyle/>
          <a:p>
            <a:pPr marL="533400" indent="-533400" eaLnBrk="1" hangingPunct="1">
              <a:buClr>
                <a:schemeClr val="hlink"/>
              </a:buClr>
              <a:buSzTx/>
              <a:buFont typeface="Wingdings" pitchFamily="2" charset="2"/>
              <a:buAutoNum type="arabicPeriod"/>
            </a:pPr>
            <a:r>
              <a:rPr lang="en-US" sz="2800" dirty="0"/>
              <a:t>…</a:t>
            </a:r>
          </a:p>
          <a:p>
            <a:pPr marL="533400" indent="-533400" eaLnBrk="1" hangingPunct="1">
              <a:buClr>
                <a:schemeClr val="hlink"/>
              </a:buClr>
              <a:buSzTx/>
              <a:buFont typeface="Wingdings" pitchFamily="2" charset="2"/>
              <a:buAutoNum type="arabicPeriod"/>
            </a:pPr>
            <a:r>
              <a:rPr lang="en-US" sz="2800" dirty="0"/>
              <a:t>…</a:t>
            </a:r>
          </a:p>
          <a:p>
            <a:pPr marL="533400" indent="-533400" eaLnBrk="1" hangingPunct="1">
              <a:buClr>
                <a:schemeClr val="hlink"/>
              </a:buClr>
              <a:buSzTx/>
              <a:buFont typeface="Wingdings" pitchFamily="2" charset="2"/>
              <a:buAutoNum type="arabicPeriod"/>
            </a:pPr>
            <a:r>
              <a:rPr lang="en-US" sz="2800" dirty="0">
                <a:latin typeface="+mj-lt"/>
              </a:rPr>
              <a:t>Bounded Waiting </a:t>
            </a:r>
            <a:r>
              <a:rPr lang="en-US" sz="2800" dirty="0"/>
              <a:t>(</a:t>
            </a:r>
            <a:r>
              <a:rPr lang="en-US" sz="2800" i="1" dirty="0"/>
              <a:t>aka</a:t>
            </a:r>
            <a:r>
              <a:rPr lang="en-US" sz="2800" dirty="0"/>
              <a:t> </a:t>
            </a:r>
            <a:r>
              <a:rPr lang="en-US" sz="2800" dirty="0">
                <a:latin typeface="+mj-lt"/>
              </a:rPr>
              <a:t>starvation-free</a:t>
            </a:r>
            <a:r>
              <a:rPr lang="en-US" sz="2800" dirty="0"/>
              <a:t>)</a:t>
            </a:r>
            <a:endParaRPr lang="en-US" sz="2800" dirty="0">
              <a:latin typeface="+mj-lt"/>
            </a:endParaRPr>
          </a:p>
          <a:p>
            <a:pPr marL="992188" lvl="1" indent="-457200">
              <a:buClr>
                <a:schemeClr val="accent2">
                  <a:lumMod val="75000"/>
                </a:schemeClr>
              </a:buClr>
              <a:buSzPct val="75000"/>
              <a:buFont typeface="Wingdings 3" pitchFamily="18" charset="2"/>
              <a:buChar char=""/>
              <a:tabLst>
                <a:tab pos="1598613" algn="l"/>
              </a:tabLst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if	</a:t>
            </a:r>
            <a:r>
              <a:rPr lang="en-US" dirty="0"/>
              <a:t>a thread has made a request to enter its critical section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and	</a:t>
            </a:r>
            <a:r>
              <a:rPr lang="en-US" dirty="0"/>
              <a:t>such request has not been granted yet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then	</a:t>
            </a:r>
            <a:r>
              <a:rPr lang="en-US" dirty="0"/>
              <a:t>this thread must be allowed to enter its critical section 	within a finite amount of time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431800" y="620714"/>
            <a:ext cx="8280400" cy="5868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spc="-50" dirty="0"/>
              <a:t>On designing a solution, we will assume that</a:t>
            </a:r>
            <a:r>
              <a:rPr lang="en-US" sz="2800" dirty="0"/>
              <a:t>…</a:t>
            </a:r>
            <a:r>
              <a:rPr lang="en-US" sz="2800" spc="-50" dirty="0"/>
              <a:t> </a:t>
            </a:r>
          </a:p>
          <a:p>
            <a:pPr lvl="1"/>
            <a:r>
              <a:rPr lang="en-US" sz="2400" dirty="0"/>
              <a:t>The threads will be arbitrarily interleaved.</a:t>
            </a:r>
          </a:p>
          <a:p>
            <a:pPr lvl="1"/>
            <a:r>
              <a:rPr lang="en-US" sz="2400" dirty="0"/>
              <a:t>After entering its critical section, a thread only stays there for a finite amount of time.</a:t>
            </a:r>
          </a:p>
          <a:p>
            <a:pPr lvl="1"/>
            <a:r>
              <a:rPr lang="en-US" dirty="0"/>
              <a:t>Memory </a:t>
            </a:r>
            <a:r>
              <a:rPr lang="en-US" i="1" dirty="0"/>
              <a:t>fetch</a:t>
            </a:r>
            <a:r>
              <a:rPr lang="en-US" dirty="0"/>
              <a:t> and </a:t>
            </a:r>
            <a:r>
              <a:rPr lang="en-US" i="1" dirty="0"/>
              <a:t>store</a:t>
            </a:r>
            <a:r>
              <a:rPr lang="en-US" dirty="0"/>
              <a:t> are </a:t>
            </a:r>
            <a:r>
              <a:rPr lang="en-US" i="1" dirty="0"/>
              <a:t>atomic</a:t>
            </a:r>
            <a:r>
              <a:rPr lang="en-US" dirty="0"/>
              <a:t> (i.e. non-interruptible).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sz="2800" spc="-50" dirty="0"/>
              <a:t>Also, a proper solution should be…</a:t>
            </a:r>
          </a:p>
          <a:p>
            <a:pPr lvl="1"/>
            <a:r>
              <a:rPr lang="en-US" dirty="0">
                <a:latin typeface="+mj-lt"/>
              </a:rPr>
              <a:t>Efficient</a:t>
            </a:r>
          </a:p>
          <a:p>
            <a:pPr lvl="2"/>
            <a:r>
              <a:rPr lang="en-US" dirty="0"/>
              <a:t>It should not consume an unreasonable amount of resources while waiting.</a:t>
            </a:r>
          </a:p>
          <a:p>
            <a:pPr lvl="1"/>
            <a:r>
              <a:rPr lang="en-US" dirty="0">
                <a:latin typeface="+mj-lt"/>
              </a:rPr>
              <a:t>Fair</a:t>
            </a:r>
          </a:p>
          <a:p>
            <a:pPr lvl="2"/>
            <a:r>
              <a:rPr lang="en-US" dirty="0"/>
              <a:t>It should not make some thread wait longer than others without reason.</a:t>
            </a:r>
          </a:p>
          <a:p>
            <a:pPr lvl="1"/>
            <a:r>
              <a:rPr lang="en-US" dirty="0">
                <a:latin typeface="+mj-lt"/>
              </a:rPr>
              <a:t>Simple</a:t>
            </a:r>
          </a:p>
          <a:p>
            <a:pPr lvl="2"/>
            <a:r>
              <a:rPr lang="en-US" dirty="0"/>
              <a:t>It should be easy to understand and use.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666863"/>
              </p:ext>
            </p:extLst>
          </p:nvPr>
        </p:nvGraphicFramePr>
        <p:xfrm>
          <a:off x="431800" y="1809750"/>
          <a:ext cx="8280400" cy="31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4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4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 marL="72000" marR="72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Thread 0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Thread 1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1.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mr-IN" b="0" i="0" dirty="0" err="1">
                          <a:solidFill>
                            <a:srgbClr val="0432FF"/>
                          </a:solidFill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while</a:t>
                      </a:r>
                      <a:r>
                        <a:rPr lang="mr-IN" b="0" i="0" dirty="0">
                          <a:solidFill>
                            <a:srgbClr val="0432FF"/>
                          </a:solidFill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</a:t>
                      </a: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(</a:t>
                      </a:r>
                      <a:r>
                        <a:rPr lang="mr-IN" b="0" i="0" dirty="0" err="1">
                          <a:solidFill>
                            <a:srgbClr val="0432FF"/>
                          </a:solidFill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true</a:t>
                      </a: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) {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mr-IN" b="0" i="0" dirty="0" err="1">
                          <a:solidFill>
                            <a:srgbClr val="0432FF"/>
                          </a:solidFill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while</a:t>
                      </a:r>
                      <a:r>
                        <a:rPr lang="mr-IN" b="0" i="0" dirty="0">
                          <a:solidFill>
                            <a:srgbClr val="0432FF"/>
                          </a:solidFill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</a:t>
                      </a: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(</a:t>
                      </a:r>
                      <a:r>
                        <a:rPr lang="mr-IN" b="0" i="0" dirty="0" err="1">
                          <a:solidFill>
                            <a:srgbClr val="0432FF"/>
                          </a:solidFill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true</a:t>
                      </a: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) {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2.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</a:t>
                      </a: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</a:t>
                      </a:r>
                      <a:r>
                        <a:rPr lang="mr-IN" b="0" i="0" dirty="0" err="1">
                          <a:solidFill>
                            <a:srgbClr val="0432FF"/>
                          </a:solidFill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if</a:t>
                      </a:r>
                      <a:r>
                        <a:rPr lang="mr-IN" b="0" i="0" dirty="0">
                          <a:solidFill>
                            <a:srgbClr val="0432FF"/>
                          </a:solidFill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</a:t>
                      </a: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(!</a:t>
                      </a:r>
                      <a:r>
                        <a:rPr lang="mr-IN" b="0" i="0" dirty="0" err="1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flag</a:t>
                      </a: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) {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</a:t>
                      </a: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</a:t>
                      </a:r>
                      <a:r>
                        <a:rPr lang="mr-IN" b="0" i="0" dirty="0" err="1">
                          <a:solidFill>
                            <a:srgbClr val="0432FF"/>
                          </a:solidFill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if</a:t>
                      </a:r>
                      <a:r>
                        <a:rPr lang="mr-IN" b="0" i="0" dirty="0">
                          <a:solidFill>
                            <a:srgbClr val="0432FF"/>
                          </a:solidFill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</a:t>
                      </a: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(!</a:t>
                      </a:r>
                      <a:r>
                        <a:rPr lang="mr-IN" b="0" i="0" dirty="0" err="1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flag</a:t>
                      </a: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) {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3.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</a:t>
                      </a: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  </a:t>
                      </a:r>
                      <a:r>
                        <a:rPr lang="mr-IN" b="0" i="0" dirty="0" err="1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flag</a:t>
                      </a: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= </a:t>
                      </a:r>
                      <a:r>
                        <a:rPr lang="mr-IN" b="0" i="0" dirty="0" err="1">
                          <a:solidFill>
                            <a:srgbClr val="0432FF"/>
                          </a:solidFill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true</a:t>
                      </a: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;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</a:t>
                      </a: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  </a:t>
                      </a:r>
                      <a:r>
                        <a:rPr lang="mr-IN" b="0" i="0" dirty="0" err="1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flag</a:t>
                      </a: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= </a:t>
                      </a:r>
                      <a:r>
                        <a:rPr lang="mr-IN" b="0" i="0" dirty="0" err="1">
                          <a:solidFill>
                            <a:srgbClr val="0432FF"/>
                          </a:solidFill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true</a:t>
                      </a: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;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4.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mr-IN" b="1" i="0" dirty="0">
                          <a:latin typeface="CMU Typewriter Text" charset="0"/>
                          <a:ea typeface="CMU Typewriter Text" charset="0"/>
                          <a:cs typeface="CMU Typewriter Text" charset="0"/>
                        </a:rPr>
                        <a:t> </a:t>
                      </a:r>
                      <a:r>
                        <a:rPr lang="pt-BR" b="1" i="0" dirty="0">
                          <a:latin typeface="CMU Typewriter Text" charset="0"/>
                          <a:ea typeface="CMU Typewriter Text" charset="0"/>
                          <a:cs typeface="CMU Typewriter Text" charset="0"/>
                        </a:rPr>
                        <a:t>     </a:t>
                      </a:r>
                      <a:r>
                        <a:rPr lang="mr-IN" b="1" i="0" dirty="0">
                          <a:latin typeface="CMU Typewriter Text" charset="0"/>
                          <a:ea typeface="CMU Typewriter Text" charset="0"/>
                          <a:cs typeface="CMU Typewriter Text" charset="0"/>
                        </a:rPr>
                        <a:t>/* </a:t>
                      </a:r>
                      <a:r>
                        <a:rPr lang="mr-IN" b="1" i="0" dirty="0" err="1">
                          <a:latin typeface="CMU Typewriter Text" charset="0"/>
                          <a:ea typeface="CMU Typewriter Text" charset="0"/>
                          <a:cs typeface="CMU Typewriter Text" charset="0"/>
                        </a:rPr>
                        <a:t>Critical</a:t>
                      </a:r>
                      <a:r>
                        <a:rPr lang="mr-IN" b="1" i="0" dirty="0">
                          <a:latin typeface="CMU Typewriter Text" charset="0"/>
                          <a:ea typeface="CMU Typewriter Text" charset="0"/>
                          <a:cs typeface="CMU Typewriter Text" charset="0"/>
                        </a:rPr>
                        <a:t> </a:t>
                      </a:r>
                      <a:r>
                        <a:rPr lang="mr-IN" b="1" i="0" dirty="0" err="1">
                          <a:latin typeface="CMU Typewriter Text" charset="0"/>
                          <a:ea typeface="CMU Typewriter Text" charset="0"/>
                          <a:cs typeface="CMU Typewriter Text" charset="0"/>
                        </a:rPr>
                        <a:t>Section</a:t>
                      </a:r>
                      <a:r>
                        <a:rPr lang="mr-IN" b="1" i="0" dirty="0">
                          <a:latin typeface="CMU Typewriter Text" charset="0"/>
                          <a:ea typeface="CMU Typewriter Text" charset="0"/>
                          <a:cs typeface="CMU Typewriter Text" charset="0"/>
                        </a:rPr>
                        <a:t> */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mr-IN" b="1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</a:t>
                      </a:r>
                      <a:r>
                        <a:rPr lang="pt-BR" b="1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  </a:t>
                      </a:r>
                      <a:r>
                        <a:rPr lang="mr-IN" b="1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/* </a:t>
                      </a:r>
                      <a:r>
                        <a:rPr lang="mr-IN" b="1" i="0" dirty="0" err="1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Critical</a:t>
                      </a:r>
                      <a:r>
                        <a:rPr lang="mr-IN" b="1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</a:t>
                      </a:r>
                      <a:r>
                        <a:rPr lang="mr-IN" b="1" i="0" dirty="0" err="1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Section</a:t>
                      </a:r>
                      <a:r>
                        <a:rPr lang="mr-IN" b="1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*/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5.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   </a:t>
                      </a:r>
                      <a:r>
                        <a:rPr lang="mr-IN" b="0" i="0" dirty="0" err="1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flag</a:t>
                      </a: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= </a:t>
                      </a:r>
                      <a:r>
                        <a:rPr lang="mr-IN" b="0" i="0" dirty="0" err="1">
                          <a:solidFill>
                            <a:srgbClr val="0432FF"/>
                          </a:solidFill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false</a:t>
                      </a: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;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   </a:t>
                      </a:r>
                      <a:r>
                        <a:rPr lang="mr-IN" b="0" i="0" dirty="0" err="1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flag</a:t>
                      </a: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= </a:t>
                      </a:r>
                      <a:r>
                        <a:rPr lang="mr-IN" b="0" i="0" dirty="0" err="1">
                          <a:solidFill>
                            <a:srgbClr val="0432FF"/>
                          </a:solidFill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false</a:t>
                      </a: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;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6.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}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}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7.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</a:t>
                      </a:r>
                      <a:r>
                        <a:rPr lang="mr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…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</a:t>
                      </a:r>
                      <a:r>
                        <a:rPr lang="mr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…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8.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}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}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854498" y="1724721"/>
            <a:ext cx="3857702" cy="3292223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Myriad Pro Light Condensed" charset="0"/>
                <a:ea typeface="Myriad Pro Light Condensed" charset="0"/>
                <a:cs typeface="Myriad Pro Light Condensed" charset="0"/>
              </a:rPr>
              <a:t>The threads use </a:t>
            </a:r>
            <a:r>
              <a:rPr lang="en-US" sz="3600" dirty="0">
                <a:solidFill>
                  <a:srgbClr val="0432FF"/>
                </a:solidFill>
                <a:latin typeface="Myriad Pro Light Condensed" charset="0"/>
                <a:ea typeface="Myriad Pro Light Condensed" charset="0"/>
                <a:cs typeface="Myriad Pro Light Condensed" charset="0"/>
              </a:rPr>
              <a:t>one shared flag </a:t>
            </a:r>
            <a:r>
              <a:rPr lang="en-US" sz="3600" dirty="0">
                <a:latin typeface="Myriad Pro Light Condensed" charset="0"/>
                <a:ea typeface="Myriad Pro Light Condensed" charset="0"/>
                <a:cs typeface="Myriad Pro Light Condensed" charset="0"/>
              </a:rPr>
              <a:t>to avoid entering the critical section at the same time.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1799" y="5107258"/>
            <a:ext cx="8280401" cy="390979"/>
          </a:xfrm>
        </p:spPr>
        <p:txBody>
          <a:bodyPr>
            <a:normAutofit/>
          </a:bodyPr>
          <a:lstStyle/>
          <a:p>
            <a:r>
              <a:rPr lang="en-US" dirty="0"/>
              <a:t>Does this attempt satisfy the requirements that were given?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Myriad Pro Condensed" charset="0"/>
              </a:rPr>
              <a:t>Solution attempt #1: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1790700"/>
            <a:ext cx="8318500" cy="32766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99A56A6-2D05-CE4B-87FB-7AE065C78E4B}"/>
              </a:ext>
            </a:extLst>
          </p:cNvPr>
          <p:cNvGrpSpPr/>
          <p:nvPr/>
        </p:nvGrpSpPr>
        <p:grpSpPr>
          <a:xfrm>
            <a:off x="991892" y="5650429"/>
            <a:ext cx="7160216" cy="839271"/>
            <a:chOff x="991892" y="5650429"/>
            <a:chExt cx="7160216" cy="83927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53658B-C9BA-2B4A-B5B7-5EB828458887}"/>
                </a:ext>
              </a:extLst>
            </p:cNvPr>
            <p:cNvSpPr txBox="1"/>
            <p:nvPr/>
          </p:nvSpPr>
          <p:spPr>
            <a:xfrm>
              <a:off x="991892" y="5650429"/>
              <a:ext cx="1980000" cy="83099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defTabSz="91404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prstClr val="white"/>
                  </a:solidFill>
                  <a:latin typeface="Myriad Pro Condensed" panose="020B0506030403020204" pitchFamily="34" charset="0"/>
                </a:rPr>
                <a:t>Safety </a:t>
              </a:r>
              <a:br>
                <a:rPr lang="en-US" sz="2400" dirty="0">
                  <a:solidFill>
                    <a:prstClr val="white"/>
                  </a:solidFill>
                  <a:latin typeface="Myriad Pro Condensed" panose="020B0506030403020204" pitchFamily="34" charset="0"/>
                </a:rPr>
              </a:br>
              <a:r>
                <a:rPr lang="en-US" sz="2400" dirty="0">
                  <a:solidFill>
                    <a:prstClr val="white"/>
                  </a:solidFill>
                  <a:latin typeface="Myriad Pro Condensed" panose="020B0506030403020204" pitchFamily="34" charset="0"/>
                </a:rPr>
                <a:t>(mutual exclusion)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188101-F8E2-564D-859D-A54167E5198F}"/>
                </a:ext>
              </a:extLst>
            </p:cNvPr>
            <p:cNvSpPr txBox="1"/>
            <p:nvPr/>
          </p:nvSpPr>
          <p:spPr>
            <a:xfrm>
              <a:off x="3582000" y="5650429"/>
              <a:ext cx="1980000" cy="83099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defTabSz="91404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prstClr val="white"/>
                  </a:solidFill>
                  <a:latin typeface="Myriad Pro Condensed" panose="020B0506030403020204" pitchFamily="34" charset="0"/>
                </a:rPr>
                <a:t>Liveness </a:t>
              </a:r>
              <a:br>
                <a:rPr lang="en-US" sz="2400" dirty="0">
                  <a:solidFill>
                    <a:prstClr val="white"/>
                  </a:solidFill>
                  <a:latin typeface="Myriad Pro Condensed" panose="020B0506030403020204" pitchFamily="34" charset="0"/>
                </a:rPr>
              </a:br>
              <a:r>
                <a:rPr lang="en-US" sz="2400" dirty="0">
                  <a:solidFill>
                    <a:prstClr val="white"/>
                  </a:solidFill>
                  <a:latin typeface="Myriad Pro Condensed" panose="020B0506030403020204" pitchFamily="34" charset="0"/>
                </a:rPr>
                <a:t>(progress)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E83138-D6B8-3B4C-B992-A6CA2AD07DE0}"/>
                </a:ext>
              </a:extLst>
            </p:cNvPr>
            <p:cNvSpPr txBox="1"/>
            <p:nvPr/>
          </p:nvSpPr>
          <p:spPr>
            <a:xfrm>
              <a:off x="6172108" y="5658703"/>
              <a:ext cx="1980000" cy="83099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defTabSz="91404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prstClr val="white"/>
                  </a:solidFill>
                  <a:latin typeface="Myriad Pro Condensed" panose="020B0506030403020204" pitchFamily="34" charset="0"/>
                </a:rPr>
                <a:t>Bounded waiting</a:t>
              </a:r>
              <a:br>
                <a:rPr lang="en-US" sz="2400" dirty="0">
                  <a:solidFill>
                    <a:prstClr val="white"/>
                  </a:solidFill>
                  <a:latin typeface="Myriad Pro Condensed" panose="020B0506030403020204" pitchFamily="34" charset="0"/>
                </a:rPr>
              </a:br>
              <a:r>
                <a:rPr lang="en-US" sz="2400" dirty="0">
                  <a:solidFill>
                    <a:prstClr val="white"/>
                  </a:solidFill>
                  <a:latin typeface="Myriad Pro Condensed" panose="020B0506030403020204" pitchFamily="34" charset="0"/>
                </a:rPr>
                <a:t>(starvation-free)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1A8CE91-E441-204E-828E-C374A6B0115C}"/>
              </a:ext>
            </a:extLst>
          </p:cNvPr>
          <p:cNvSpPr/>
          <p:nvPr/>
        </p:nvSpPr>
        <p:spPr>
          <a:xfrm>
            <a:off x="2724869" y="5366315"/>
            <a:ext cx="4940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✘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0628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build="p" bldLvl="2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39265"/>
              </p:ext>
            </p:extLst>
          </p:nvPr>
        </p:nvGraphicFramePr>
        <p:xfrm>
          <a:off x="431800" y="1809750"/>
          <a:ext cx="8280400" cy="31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4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4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 marL="72000" marR="72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Thread 0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Thread 1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1.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mr-IN" b="0" i="0" dirty="0" err="1">
                          <a:solidFill>
                            <a:srgbClr val="0432FF"/>
                          </a:solidFill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while</a:t>
                      </a:r>
                      <a:r>
                        <a:rPr lang="mr-IN" b="0" i="0" dirty="0">
                          <a:solidFill>
                            <a:srgbClr val="0432FF"/>
                          </a:solidFill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</a:t>
                      </a: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(</a:t>
                      </a:r>
                      <a:r>
                        <a:rPr lang="mr-IN" b="0" i="0" dirty="0" err="1">
                          <a:solidFill>
                            <a:srgbClr val="0432FF"/>
                          </a:solidFill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true</a:t>
                      </a: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) {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mr-IN" b="0" i="0" dirty="0" err="1">
                          <a:solidFill>
                            <a:srgbClr val="0432FF"/>
                          </a:solidFill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while</a:t>
                      </a:r>
                      <a:r>
                        <a:rPr lang="mr-IN" b="0" i="0" dirty="0">
                          <a:solidFill>
                            <a:srgbClr val="0432FF"/>
                          </a:solidFill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</a:t>
                      </a: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(</a:t>
                      </a:r>
                      <a:r>
                        <a:rPr lang="mr-IN" b="0" i="0" dirty="0" err="1">
                          <a:solidFill>
                            <a:srgbClr val="0432FF"/>
                          </a:solidFill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true</a:t>
                      </a: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) {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2.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flag0 = </a:t>
                      </a:r>
                      <a:r>
                        <a:rPr lang="pt-BR" sz="1800" b="0" i="0" kern="1200" dirty="0" err="1">
                          <a:solidFill>
                            <a:srgbClr val="0432FF"/>
                          </a:solidFill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true</a:t>
                      </a: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;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flag1 = </a:t>
                      </a:r>
                      <a:r>
                        <a:rPr lang="pt-BR" b="0" i="0" dirty="0" err="1">
                          <a:solidFill>
                            <a:srgbClr val="0432FF"/>
                          </a:solidFill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true</a:t>
                      </a: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;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3.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</a:t>
                      </a: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</a:t>
                      </a:r>
                      <a:r>
                        <a:rPr lang="mr-IN" b="0" i="0" dirty="0" err="1">
                          <a:solidFill>
                            <a:srgbClr val="0432FF"/>
                          </a:solidFill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if</a:t>
                      </a:r>
                      <a:r>
                        <a:rPr lang="mr-IN" b="0" i="0" dirty="0">
                          <a:solidFill>
                            <a:srgbClr val="0432FF"/>
                          </a:solidFill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</a:t>
                      </a: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(!</a:t>
                      </a:r>
                      <a:r>
                        <a:rPr lang="mr-IN" b="0" i="0" dirty="0" err="1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flag</a:t>
                      </a: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1</a:t>
                      </a: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) {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</a:t>
                      </a: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</a:t>
                      </a:r>
                      <a:r>
                        <a:rPr lang="mr-IN" b="0" i="0" dirty="0" err="1">
                          <a:solidFill>
                            <a:srgbClr val="0432FF"/>
                          </a:solidFill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if</a:t>
                      </a:r>
                      <a:r>
                        <a:rPr lang="mr-IN" b="0" i="0" dirty="0">
                          <a:solidFill>
                            <a:srgbClr val="0432FF"/>
                          </a:solidFill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</a:t>
                      </a: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(!</a:t>
                      </a:r>
                      <a:r>
                        <a:rPr lang="mr-IN" b="0" i="0" dirty="0" err="1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flag</a:t>
                      </a: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0</a:t>
                      </a: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) {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4.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mr-IN" b="1" i="0" dirty="0">
                          <a:latin typeface="CMU Typewriter Text" charset="0"/>
                          <a:ea typeface="CMU Typewriter Text" charset="0"/>
                          <a:cs typeface="CMU Typewriter Text" charset="0"/>
                        </a:rPr>
                        <a:t> </a:t>
                      </a:r>
                      <a:r>
                        <a:rPr lang="pt-BR" b="1" i="0" dirty="0">
                          <a:latin typeface="CMU Typewriter Text" charset="0"/>
                          <a:ea typeface="CMU Typewriter Text" charset="0"/>
                          <a:cs typeface="CMU Typewriter Text" charset="0"/>
                        </a:rPr>
                        <a:t>     </a:t>
                      </a:r>
                      <a:r>
                        <a:rPr lang="mr-IN" b="1" i="0" dirty="0">
                          <a:latin typeface="CMU Typewriter Text" charset="0"/>
                          <a:ea typeface="CMU Typewriter Text" charset="0"/>
                          <a:cs typeface="CMU Typewriter Text" charset="0"/>
                        </a:rPr>
                        <a:t>/* </a:t>
                      </a:r>
                      <a:r>
                        <a:rPr lang="mr-IN" b="1" i="0" dirty="0" err="1">
                          <a:latin typeface="CMU Typewriter Text" charset="0"/>
                          <a:ea typeface="CMU Typewriter Text" charset="0"/>
                          <a:cs typeface="CMU Typewriter Text" charset="0"/>
                        </a:rPr>
                        <a:t>Critical</a:t>
                      </a:r>
                      <a:r>
                        <a:rPr lang="mr-IN" b="1" i="0" dirty="0">
                          <a:latin typeface="CMU Typewriter Text" charset="0"/>
                          <a:ea typeface="CMU Typewriter Text" charset="0"/>
                          <a:cs typeface="CMU Typewriter Text" charset="0"/>
                        </a:rPr>
                        <a:t> </a:t>
                      </a:r>
                      <a:r>
                        <a:rPr lang="mr-IN" b="1" i="0" dirty="0" err="1">
                          <a:latin typeface="CMU Typewriter Text" charset="0"/>
                          <a:ea typeface="CMU Typewriter Text" charset="0"/>
                          <a:cs typeface="CMU Typewriter Text" charset="0"/>
                        </a:rPr>
                        <a:t>Section</a:t>
                      </a:r>
                      <a:r>
                        <a:rPr lang="mr-IN" b="1" i="0" dirty="0">
                          <a:latin typeface="CMU Typewriter Text" charset="0"/>
                          <a:ea typeface="CMU Typewriter Text" charset="0"/>
                          <a:cs typeface="CMU Typewriter Text" charset="0"/>
                        </a:rPr>
                        <a:t> */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mr-IN" b="1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</a:t>
                      </a:r>
                      <a:r>
                        <a:rPr lang="pt-BR" b="1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  </a:t>
                      </a:r>
                      <a:r>
                        <a:rPr lang="mr-IN" b="1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/* </a:t>
                      </a:r>
                      <a:r>
                        <a:rPr lang="mr-IN" b="1" i="0" dirty="0" err="1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Critical</a:t>
                      </a:r>
                      <a:r>
                        <a:rPr lang="mr-IN" b="1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</a:t>
                      </a:r>
                      <a:r>
                        <a:rPr lang="mr-IN" b="1" i="0" dirty="0" err="1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Section</a:t>
                      </a:r>
                      <a:r>
                        <a:rPr lang="mr-IN" b="1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*/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5.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   </a:t>
                      </a:r>
                      <a:r>
                        <a:rPr lang="mr-IN" b="0" i="0" dirty="0" err="1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flag</a:t>
                      </a: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0</a:t>
                      </a: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= </a:t>
                      </a:r>
                      <a:r>
                        <a:rPr lang="mr-IN" b="0" i="0" dirty="0" err="1">
                          <a:solidFill>
                            <a:srgbClr val="0432FF"/>
                          </a:solidFill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false</a:t>
                      </a: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;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   </a:t>
                      </a:r>
                      <a:r>
                        <a:rPr lang="mr-IN" b="0" i="0" dirty="0" err="1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flag</a:t>
                      </a: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1</a:t>
                      </a: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= </a:t>
                      </a:r>
                      <a:r>
                        <a:rPr lang="mr-IN" b="0" i="0" dirty="0" err="1">
                          <a:solidFill>
                            <a:srgbClr val="0432FF"/>
                          </a:solidFill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false</a:t>
                      </a: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;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6.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}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}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7.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</a:t>
                      </a:r>
                      <a:r>
                        <a:rPr lang="mr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…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</a:t>
                      </a:r>
                      <a:r>
                        <a:rPr lang="mr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…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8.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}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}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Myriad Pro Light Condensed" charset="0"/>
                <a:ea typeface="Myriad Pro Light Condensed" charset="0"/>
                <a:cs typeface="Myriad Pro Light Condensed" charset="0"/>
              </a:rPr>
              <a:t>The threads use </a:t>
            </a:r>
            <a:r>
              <a:rPr lang="en-US" sz="3600" dirty="0">
                <a:solidFill>
                  <a:srgbClr val="0432FF"/>
                </a:solidFill>
                <a:latin typeface="Myriad Pro Light Condensed" charset="0"/>
                <a:ea typeface="Myriad Pro Light Condensed" charset="0"/>
                <a:cs typeface="Myriad Pro Light Condensed" charset="0"/>
              </a:rPr>
              <a:t>two shared flags </a:t>
            </a:r>
            <a:r>
              <a:rPr lang="en-US" sz="3600" dirty="0">
                <a:latin typeface="Myriad Pro Light Condensed" charset="0"/>
                <a:ea typeface="Myriad Pro Light Condensed" charset="0"/>
                <a:cs typeface="Myriad Pro Light Condensed" charset="0"/>
              </a:rPr>
              <a:t>to avoid entering the critical section at the same time.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1799" y="5174166"/>
            <a:ext cx="8280401" cy="416737"/>
          </a:xfrm>
        </p:spPr>
        <p:txBody>
          <a:bodyPr>
            <a:normAutofit/>
          </a:bodyPr>
          <a:lstStyle/>
          <a:p>
            <a:r>
              <a:rPr lang="en-US" dirty="0"/>
              <a:t>Does this attempt satisfy the requirements that were given?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Myriad Pro Condensed" charset="0"/>
              </a:rPr>
              <a:t>Solution attempt #2: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854498" y="1724721"/>
            <a:ext cx="3857702" cy="3292223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1790700"/>
            <a:ext cx="8318500" cy="32766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DB3AF93-CC1C-FD48-9917-6144AA31681B}"/>
              </a:ext>
            </a:extLst>
          </p:cNvPr>
          <p:cNvGrpSpPr/>
          <p:nvPr/>
        </p:nvGrpSpPr>
        <p:grpSpPr>
          <a:xfrm>
            <a:off x="991892" y="5650429"/>
            <a:ext cx="7160216" cy="839271"/>
            <a:chOff x="991892" y="5650429"/>
            <a:chExt cx="7160216" cy="8392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F3F82B-493E-024A-8752-60C5A754FD56}"/>
                </a:ext>
              </a:extLst>
            </p:cNvPr>
            <p:cNvSpPr txBox="1"/>
            <p:nvPr/>
          </p:nvSpPr>
          <p:spPr>
            <a:xfrm>
              <a:off x="991892" y="5650429"/>
              <a:ext cx="1980000" cy="83099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defTabSz="91404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prstClr val="white"/>
                  </a:solidFill>
                  <a:latin typeface="Myriad Pro Condensed" panose="020B0506030403020204" pitchFamily="34" charset="0"/>
                </a:rPr>
                <a:t>Safety </a:t>
              </a:r>
              <a:br>
                <a:rPr lang="en-US" sz="2400" dirty="0">
                  <a:solidFill>
                    <a:prstClr val="white"/>
                  </a:solidFill>
                  <a:latin typeface="Myriad Pro Condensed" panose="020B0506030403020204" pitchFamily="34" charset="0"/>
                </a:rPr>
              </a:br>
              <a:r>
                <a:rPr lang="en-US" sz="2400" dirty="0">
                  <a:solidFill>
                    <a:prstClr val="white"/>
                  </a:solidFill>
                  <a:latin typeface="Myriad Pro Condensed" panose="020B0506030403020204" pitchFamily="34" charset="0"/>
                </a:rPr>
                <a:t>(mutual exclusion)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C4D2CB-B61C-A44F-9C23-6F59AD47C709}"/>
                </a:ext>
              </a:extLst>
            </p:cNvPr>
            <p:cNvSpPr txBox="1"/>
            <p:nvPr/>
          </p:nvSpPr>
          <p:spPr>
            <a:xfrm>
              <a:off x="3582000" y="5650429"/>
              <a:ext cx="1980000" cy="83099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defTabSz="91404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prstClr val="white"/>
                  </a:solidFill>
                  <a:latin typeface="Myriad Pro Condensed" panose="020B0506030403020204" pitchFamily="34" charset="0"/>
                </a:rPr>
                <a:t>Liveness </a:t>
              </a:r>
              <a:br>
                <a:rPr lang="en-US" sz="2400" dirty="0">
                  <a:solidFill>
                    <a:prstClr val="white"/>
                  </a:solidFill>
                  <a:latin typeface="Myriad Pro Condensed" panose="020B0506030403020204" pitchFamily="34" charset="0"/>
                </a:rPr>
              </a:br>
              <a:r>
                <a:rPr lang="en-US" sz="2400" dirty="0">
                  <a:solidFill>
                    <a:prstClr val="white"/>
                  </a:solidFill>
                  <a:latin typeface="Myriad Pro Condensed" panose="020B0506030403020204" pitchFamily="34" charset="0"/>
                </a:rPr>
                <a:t>(progress)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423E1D-9BFF-F542-900B-9FD93A10DE8E}"/>
                </a:ext>
              </a:extLst>
            </p:cNvPr>
            <p:cNvSpPr txBox="1"/>
            <p:nvPr/>
          </p:nvSpPr>
          <p:spPr>
            <a:xfrm>
              <a:off x="6172108" y="5658703"/>
              <a:ext cx="1980000" cy="83099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defTabSz="91404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prstClr val="white"/>
                  </a:solidFill>
                  <a:latin typeface="Myriad Pro Condensed" panose="020B0506030403020204" pitchFamily="34" charset="0"/>
                </a:rPr>
                <a:t>Bounded waiting</a:t>
              </a:r>
              <a:br>
                <a:rPr lang="en-US" sz="2400" dirty="0">
                  <a:solidFill>
                    <a:prstClr val="white"/>
                  </a:solidFill>
                  <a:latin typeface="Myriad Pro Condensed" panose="020B0506030403020204" pitchFamily="34" charset="0"/>
                </a:rPr>
              </a:br>
              <a:r>
                <a:rPr lang="en-US" sz="2400" dirty="0">
                  <a:solidFill>
                    <a:prstClr val="white"/>
                  </a:solidFill>
                  <a:latin typeface="Myriad Pro Condensed" panose="020B0506030403020204" pitchFamily="34" charset="0"/>
                </a:rPr>
                <a:t>(starvation-free)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95A64A0-9AB9-3747-A023-5187105CD083}"/>
              </a:ext>
            </a:extLst>
          </p:cNvPr>
          <p:cNvSpPr/>
          <p:nvPr/>
        </p:nvSpPr>
        <p:spPr>
          <a:xfrm>
            <a:off x="5320754" y="5340188"/>
            <a:ext cx="4940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✘</a:t>
            </a:r>
            <a:endParaRPr lang="en-US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4CE85A-9907-6B4F-AC2B-34B21BB57463}"/>
              </a:ext>
            </a:extLst>
          </p:cNvPr>
          <p:cNvSpPr/>
          <p:nvPr/>
        </p:nvSpPr>
        <p:spPr>
          <a:xfrm>
            <a:off x="2724462" y="5340188"/>
            <a:ext cx="4940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92D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✔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888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7" grpId="0" animBg="1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53166"/>
              </p:ext>
            </p:extLst>
          </p:nvPr>
        </p:nvGraphicFramePr>
        <p:xfrm>
          <a:off x="431800" y="1809750"/>
          <a:ext cx="8280399" cy="34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5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5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 marL="36000" marR="72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Thread 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Thread 1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1.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36000" marR="72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while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(</a:t>
                      </a:r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true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) {</a:t>
                      </a:r>
                      <a:endParaRPr lang="en-US" sz="1800" b="0" i="0" u="none" strike="noStrike" dirty="0">
                        <a:solidFill>
                          <a:srgbClr val="0000FF"/>
                        </a:solidFill>
                        <a:effectLst/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while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(</a:t>
                      </a:r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true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) {</a:t>
                      </a:r>
                      <a:endParaRPr lang="en-US" sz="1800" b="0" i="0" u="none" strike="noStrike" dirty="0">
                        <a:solidFill>
                          <a:srgbClr val="0000FF"/>
                        </a:solidFill>
                        <a:effectLst/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2.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36000" marR="72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</a:t>
                      </a:r>
                      <a:r>
                        <a:rPr lang="mr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flag</a:t>
                      </a:r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[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0</a:t>
                      </a:r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] = </a:t>
                      </a:r>
                      <a:r>
                        <a:rPr lang="mr-IN" sz="18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true</a:t>
                      </a:r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;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</a:t>
                      </a:r>
                      <a:r>
                        <a:rPr lang="mr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flag</a:t>
                      </a:r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[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1</a:t>
                      </a:r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] = </a:t>
                      </a:r>
                      <a:r>
                        <a:rPr lang="mr-IN" sz="18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true</a:t>
                      </a:r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;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3.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36000" marR="72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</a:t>
                      </a:r>
                      <a:r>
                        <a:rPr lang="mr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turn</a:t>
                      </a:r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= 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1</a:t>
                      </a:r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;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</a:t>
                      </a:r>
                      <a:r>
                        <a:rPr lang="mr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turn</a:t>
                      </a:r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= 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0</a:t>
                      </a:r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;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4.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36000" marR="72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</a:t>
                      </a:r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while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(flag[1] &amp;&amp; turn == 1)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</a:t>
                      </a:r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while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(flag[0] &amp;&amp; turn == 0)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5.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36000" marR="72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   </a:t>
                      </a:r>
                      <a:r>
                        <a:rPr lang="en-US" sz="1800" b="0" i="0" u="none" strike="noStrike" dirty="0">
                          <a:solidFill>
                            <a:srgbClr val="008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/* do nothing */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;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   </a:t>
                      </a:r>
                      <a:r>
                        <a:rPr lang="en-US" sz="1800" b="0" i="0" u="none" strike="noStrike" dirty="0">
                          <a:solidFill>
                            <a:srgbClr val="008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/* do nothing */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;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6.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36000" marR="72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</a:t>
                      </a:r>
                      <a:r>
                        <a:rPr lang="en-US" sz="1800" b="0" i="0" u="none" strike="noStrike" dirty="0">
                          <a:solidFill>
                            <a:srgbClr val="008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/* Critical Section */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</a:t>
                      </a:r>
                      <a:r>
                        <a:rPr lang="en-US" sz="1800" b="0" i="0" u="none" strike="noStrike" dirty="0">
                          <a:solidFill>
                            <a:srgbClr val="008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/* Critical Section */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7.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36000" marR="72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</a:t>
                      </a:r>
                      <a:r>
                        <a:rPr lang="mr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flag</a:t>
                      </a:r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[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0</a:t>
                      </a:r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] = </a:t>
                      </a:r>
                      <a:r>
                        <a:rPr lang="mr-IN" sz="18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false</a:t>
                      </a:r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;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</a:t>
                      </a:r>
                      <a:r>
                        <a:rPr lang="mr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flag</a:t>
                      </a:r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[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1</a:t>
                      </a:r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] = </a:t>
                      </a:r>
                      <a:r>
                        <a:rPr lang="mr-IN" sz="18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false</a:t>
                      </a:r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;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8.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36000" marR="72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</a:t>
                      </a:r>
                      <a:r>
                        <a:rPr lang="mr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</a:t>
                      </a:r>
                      <a:r>
                        <a:rPr lang="mr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9.</a:t>
                      </a:r>
                      <a:endParaRPr lang="mr-IN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36000" marR="72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}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}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130" dirty="0">
                <a:latin typeface="Myriad Pro Light Condensed" charset="0"/>
                <a:ea typeface="Myriad Pro Light Condensed" charset="0"/>
                <a:cs typeface="Myriad Pro Light Condensed" charset="0"/>
              </a:rPr>
              <a:t>The threads use </a:t>
            </a:r>
            <a:r>
              <a:rPr lang="en-US" sz="3600" spc="-130" dirty="0">
                <a:solidFill>
                  <a:srgbClr val="0432FF"/>
                </a:solidFill>
                <a:latin typeface="Myriad Pro Light Condensed" charset="0"/>
                <a:ea typeface="Myriad Pro Light Condensed" charset="0"/>
                <a:cs typeface="Myriad Pro Light Condensed" charset="0"/>
              </a:rPr>
              <a:t>two shared flags </a:t>
            </a:r>
            <a:r>
              <a:rPr lang="en-US" sz="3600" spc="-130" dirty="0">
                <a:solidFill>
                  <a:schemeClr val="tx1"/>
                </a:solidFill>
                <a:latin typeface="Myriad Pro Light Condensed" charset="0"/>
                <a:ea typeface="Myriad Pro Light Condensed" charset="0"/>
                <a:cs typeface="Myriad Pro Light Condensed" charset="0"/>
              </a:rPr>
              <a:t>and </a:t>
            </a:r>
            <a:r>
              <a:rPr lang="en-US" sz="3600" spc="-130" dirty="0">
                <a:solidFill>
                  <a:srgbClr val="0432FF"/>
                </a:solidFill>
                <a:latin typeface="Myriad Pro Light Condensed" charset="0"/>
                <a:ea typeface="Myriad Pro Light Condensed" charset="0"/>
                <a:cs typeface="Myriad Pro Light Condensed" charset="0"/>
              </a:rPr>
              <a:t>a turn indicator </a:t>
            </a:r>
            <a:r>
              <a:rPr lang="en-US" sz="3600" dirty="0">
                <a:latin typeface="Myriad Pro Light Condensed" charset="0"/>
                <a:ea typeface="Myriad Pro Light Condensed" charset="0"/>
                <a:cs typeface="Myriad Pro Light Condensed" charset="0"/>
              </a:rPr>
              <a:t>to avoid entering the critical section at the same time.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1800" y="5441795"/>
            <a:ext cx="8280401" cy="413745"/>
          </a:xfrm>
        </p:spPr>
        <p:txBody>
          <a:bodyPr>
            <a:normAutofit/>
          </a:bodyPr>
          <a:lstStyle/>
          <a:p>
            <a:r>
              <a:rPr lang="en-US" dirty="0"/>
              <a:t>Does this attempt satisfy the requirements that were given?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Myriad Pro Condensed" panose="020B0506030403020204" pitchFamily="34" charset="0"/>
              </a:rPr>
              <a:t>Peterson’s algorithm: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Myriad Pro Condensed" panose="020B0506030403020204" pitchFamily="34" charset="0"/>
                <a:ea typeface="Myriad Pro Light Condensed" charset="0"/>
                <a:cs typeface="Myriad Pro Light Condensed" charset="0"/>
              </a:rPr>
              <a:t> </a:t>
            </a:r>
            <a:endParaRPr lang="en-US" sz="1600" dirty="0">
              <a:latin typeface="Myriad Pro Condensed" panose="020B05060304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54498" y="1724721"/>
            <a:ext cx="3857702" cy="3717074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1773508"/>
            <a:ext cx="8318500" cy="361950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C114D4-EF63-E242-B41F-65E3EB1606D3}"/>
              </a:ext>
            </a:extLst>
          </p:cNvPr>
          <p:cNvGrpSpPr/>
          <p:nvPr/>
        </p:nvGrpSpPr>
        <p:grpSpPr>
          <a:xfrm>
            <a:off x="991892" y="5904327"/>
            <a:ext cx="7160216" cy="839271"/>
            <a:chOff x="991892" y="5904327"/>
            <a:chExt cx="7160216" cy="8392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BF998D-D632-7447-9DE8-7B0780FE0B7E}"/>
                </a:ext>
              </a:extLst>
            </p:cNvPr>
            <p:cNvSpPr txBox="1"/>
            <p:nvPr/>
          </p:nvSpPr>
          <p:spPr>
            <a:xfrm>
              <a:off x="991892" y="5904327"/>
              <a:ext cx="1980000" cy="83099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defTabSz="91404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prstClr val="white"/>
                  </a:solidFill>
                  <a:latin typeface="Myriad Pro Condensed" panose="020B0506030403020204" pitchFamily="34" charset="0"/>
                </a:rPr>
                <a:t>Safety </a:t>
              </a:r>
              <a:br>
                <a:rPr lang="en-US" sz="2400" dirty="0">
                  <a:solidFill>
                    <a:prstClr val="white"/>
                  </a:solidFill>
                  <a:latin typeface="Myriad Pro Condensed" panose="020B0506030403020204" pitchFamily="34" charset="0"/>
                </a:rPr>
              </a:br>
              <a:r>
                <a:rPr lang="en-US" sz="2400" dirty="0">
                  <a:solidFill>
                    <a:prstClr val="white"/>
                  </a:solidFill>
                  <a:latin typeface="Myriad Pro Condensed" panose="020B0506030403020204" pitchFamily="34" charset="0"/>
                </a:rPr>
                <a:t>(mutual exclusion)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187233-DA60-9240-9AF6-6F69B54AC5A2}"/>
                </a:ext>
              </a:extLst>
            </p:cNvPr>
            <p:cNvSpPr txBox="1"/>
            <p:nvPr/>
          </p:nvSpPr>
          <p:spPr>
            <a:xfrm>
              <a:off x="3582000" y="5904327"/>
              <a:ext cx="1980000" cy="83099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defTabSz="91404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prstClr val="white"/>
                  </a:solidFill>
                  <a:latin typeface="Myriad Pro Condensed" panose="020B0506030403020204" pitchFamily="34" charset="0"/>
                </a:rPr>
                <a:t>Liveness </a:t>
              </a:r>
              <a:br>
                <a:rPr lang="en-US" sz="2400" dirty="0">
                  <a:solidFill>
                    <a:prstClr val="white"/>
                  </a:solidFill>
                  <a:latin typeface="Myriad Pro Condensed" panose="020B0506030403020204" pitchFamily="34" charset="0"/>
                </a:rPr>
              </a:br>
              <a:r>
                <a:rPr lang="en-US" sz="2400" dirty="0">
                  <a:solidFill>
                    <a:prstClr val="white"/>
                  </a:solidFill>
                  <a:latin typeface="Myriad Pro Condensed" panose="020B0506030403020204" pitchFamily="34" charset="0"/>
                </a:rPr>
                <a:t>(progress)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738929-3B74-7E4E-B9B8-C7B2EBA26403}"/>
                </a:ext>
              </a:extLst>
            </p:cNvPr>
            <p:cNvSpPr txBox="1"/>
            <p:nvPr/>
          </p:nvSpPr>
          <p:spPr>
            <a:xfrm>
              <a:off x="6172108" y="5912601"/>
              <a:ext cx="1980000" cy="83099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defTabSz="91404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prstClr val="white"/>
                  </a:solidFill>
                  <a:latin typeface="Myriad Pro Condensed" panose="020B0506030403020204" pitchFamily="34" charset="0"/>
                </a:rPr>
                <a:t>Bounded waiting</a:t>
              </a:r>
              <a:br>
                <a:rPr lang="en-US" sz="2400" dirty="0">
                  <a:solidFill>
                    <a:prstClr val="white"/>
                  </a:solidFill>
                  <a:latin typeface="Myriad Pro Condensed" panose="020B0506030403020204" pitchFamily="34" charset="0"/>
                </a:rPr>
              </a:br>
              <a:r>
                <a:rPr lang="en-US" sz="2400" dirty="0">
                  <a:solidFill>
                    <a:prstClr val="white"/>
                  </a:solidFill>
                  <a:latin typeface="Myriad Pro Condensed" panose="020B0506030403020204" pitchFamily="34" charset="0"/>
                </a:rPr>
                <a:t>(starvation-free)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C3488-32A3-C343-A73E-17A5E368292E}"/>
              </a:ext>
            </a:extLst>
          </p:cNvPr>
          <p:cNvSpPr/>
          <p:nvPr/>
        </p:nvSpPr>
        <p:spPr>
          <a:xfrm>
            <a:off x="5320754" y="5603618"/>
            <a:ext cx="4940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92D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✔</a:t>
            </a:r>
            <a:endParaRPr lang="en-US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09EAA-D8AD-EC41-A8B5-3A0D83DB6FA8}"/>
              </a:ext>
            </a:extLst>
          </p:cNvPr>
          <p:cNvSpPr/>
          <p:nvPr/>
        </p:nvSpPr>
        <p:spPr>
          <a:xfrm>
            <a:off x="2724462" y="5603618"/>
            <a:ext cx="4940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ln w="3175">
                  <a:noFill/>
                </a:ln>
                <a:solidFill>
                  <a:srgbClr val="92D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✔</a:t>
            </a:r>
            <a:endParaRPr lang="en-US" sz="4000" dirty="0">
              <a:ln w="3175">
                <a:noFill/>
              </a:ln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BBBA14-30C5-A34E-AF77-1E7759288E1D}"/>
              </a:ext>
            </a:extLst>
          </p:cNvPr>
          <p:cNvSpPr/>
          <p:nvPr/>
        </p:nvSpPr>
        <p:spPr>
          <a:xfrm>
            <a:off x="7905085" y="5603618"/>
            <a:ext cx="4940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92D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✔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3531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7" grpId="0" animBg="1"/>
      <p:bldP spid="11" grpId="0"/>
      <p:bldP spid="12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Peterson’s Algorithm for Thread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61890902"/>
              </p:ext>
            </p:extLst>
          </p:nvPr>
        </p:nvGraphicFramePr>
        <p:xfrm>
          <a:off x="431800" y="1628775"/>
          <a:ext cx="4328266" cy="38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5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 marL="36000" marR="72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Thread </a:t>
                      </a:r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400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1.</a:t>
                      </a:r>
                      <a:endParaRPr lang="mr-IN" sz="1400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36000" marR="72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j = 1 - </a:t>
                      </a:r>
                      <a:r>
                        <a:rPr lang="en-US" sz="18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;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400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2.</a:t>
                      </a:r>
                      <a:endParaRPr lang="mr-IN" sz="1400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36000" marR="72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while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(</a:t>
                      </a:r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true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) {</a:t>
                      </a:r>
                      <a:endParaRPr lang="en-US" sz="1800" b="0" i="0" u="none" strike="noStrike" dirty="0">
                        <a:solidFill>
                          <a:srgbClr val="0000FF"/>
                        </a:solidFill>
                        <a:effectLst/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400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3.</a:t>
                      </a:r>
                      <a:endParaRPr lang="mr-IN" sz="1400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36000" marR="72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</a:t>
                      </a:r>
                      <a:r>
                        <a:rPr lang="mr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flag</a:t>
                      </a:r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[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i</a:t>
                      </a:r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] = </a:t>
                      </a:r>
                      <a:r>
                        <a:rPr lang="mr-IN" sz="18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true</a:t>
                      </a:r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;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400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4.</a:t>
                      </a:r>
                      <a:endParaRPr lang="mr-IN" sz="1400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36000" marR="72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</a:t>
                      </a:r>
                      <a:r>
                        <a:rPr lang="mr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turn</a:t>
                      </a:r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=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j</a:t>
                      </a:r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;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5.</a:t>
                      </a:r>
                      <a:endParaRPr lang="mr-IN" sz="1400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36000" marR="72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</a:t>
                      </a:r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while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(flag[j] &amp;&amp; turn == j)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400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6.</a:t>
                      </a:r>
                      <a:endParaRPr lang="mr-IN" sz="1400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36000" marR="72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   </a:t>
                      </a:r>
                      <a:r>
                        <a:rPr lang="en-US" sz="1800" b="0" i="0" u="none" strike="noStrike" dirty="0">
                          <a:solidFill>
                            <a:srgbClr val="008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/* do nothing */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;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400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7.</a:t>
                      </a:r>
                      <a:endParaRPr lang="mr-IN" sz="1400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36000" marR="72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</a:t>
                      </a:r>
                      <a:r>
                        <a:rPr lang="en-US" sz="1800" b="0" i="0" u="none" strike="noStrike" dirty="0">
                          <a:solidFill>
                            <a:srgbClr val="008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/* Critical Section */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8.</a:t>
                      </a:r>
                      <a:endParaRPr lang="mr-IN" sz="1400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36000" marR="72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</a:t>
                      </a:r>
                      <a:r>
                        <a:rPr lang="mr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flag</a:t>
                      </a:r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[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i</a:t>
                      </a:r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] = </a:t>
                      </a:r>
                      <a:r>
                        <a:rPr lang="mr-IN" sz="18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false</a:t>
                      </a:r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;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9.</a:t>
                      </a:r>
                      <a:endParaRPr lang="mr-IN" sz="1400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36000" marR="72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</a:t>
                      </a:r>
                      <a:r>
                        <a:rPr lang="mr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10.</a:t>
                      </a:r>
                      <a:endParaRPr lang="mr-IN" sz="1400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 marL="36000" marR="72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}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5076" name="Rectangle 4"/>
          <p:cNvSpPr>
            <a:spLocks noGrp="1" noChangeArrowheads="1"/>
          </p:cNvSpPr>
          <p:nvPr>
            <p:ph sz="quarter" idx="12"/>
          </p:nvPr>
        </p:nvSpPr>
        <p:spPr>
          <a:xfrm>
            <a:off x="4995747" y="1628777"/>
            <a:ext cx="3716454" cy="4824413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Does it satisfy the safety requirement?</a:t>
            </a:r>
          </a:p>
          <a:p>
            <a:pPr lvl="1">
              <a:spcBef>
                <a:spcPts val="0"/>
              </a:spcBef>
            </a:pPr>
            <a:r>
              <a:rPr lang="en-US" dirty="0"/>
              <a:t>Yes. How? Why?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Does it satisfy the liveness requirement?</a:t>
            </a:r>
          </a:p>
          <a:p>
            <a:pPr lvl="1">
              <a:spcBef>
                <a:spcPts val="0"/>
              </a:spcBef>
            </a:pPr>
            <a:r>
              <a:rPr lang="en-US" dirty="0"/>
              <a:t>Yes. How? Why?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Is it starvation-free as required? </a:t>
            </a:r>
          </a:p>
          <a:p>
            <a:pPr lvl="1">
              <a:spcBef>
                <a:spcPts val="0"/>
              </a:spcBef>
            </a:pPr>
            <a:r>
              <a:rPr lang="en-US" dirty="0"/>
              <a:t>Yes. How? Why?</a:t>
            </a:r>
          </a:p>
          <a:p>
            <a:pPr>
              <a:spcBef>
                <a:spcPts val="1200"/>
              </a:spcBef>
            </a:pPr>
            <a:r>
              <a:rPr lang="en-US" sz="2400" spc="-10" dirty="0"/>
              <a:t>Are there any problems with it?</a:t>
            </a:r>
          </a:p>
          <a:p>
            <a:pPr lvl="1">
              <a:spcBef>
                <a:spcPts val="0"/>
              </a:spcBef>
            </a:pPr>
            <a:r>
              <a:rPr lang="en-US" dirty="0"/>
              <a:t>Yes. What?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1800" y="1448300"/>
            <a:ext cx="8280400" cy="2160000"/>
          </a:xfrm>
          <a:solidFill>
            <a:schemeClr val="accent6">
              <a:lumMod val="40000"/>
              <a:lumOff val="60000"/>
            </a:schemeClr>
          </a:solidFill>
        </p:spPr>
        <p:txBody>
          <a:bodyPr lIns="180000" tIns="180000" bIns="0">
            <a:normAutofit/>
          </a:bodyPr>
          <a:lstStyle/>
          <a:p>
            <a:pPr marL="0" indent="0">
              <a:buNone/>
            </a:pPr>
            <a:r>
              <a:rPr lang="en-US" sz="3200" dirty="0"/>
              <a:t>Peterson’s algorithm works, but it is unsatisfactory.</a:t>
            </a:r>
          </a:p>
          <a:p>
            <a:pPr>
              <a:spcBef>
                <a:spcPts val="600"/>
              </a:spcBef>
              <a:buClr>
                <a:schemeClr val="bg1"/>
              </a:buClr>
            </a:pPr>
            <a:r>
              <a:rPr lang="en-US" sz="2400" dirty="0"/>
              <a:t>Solution is complicated.</a:t>
            </a:r>
          </a:p>
          <a:p>
            <a:pPr>
              <a:spcBef>
                <a:spcPts val="600"/>
              </a:spcBef>
              <a:buClr>
                <a:schemeClr val="bg1"/>
              </a:buClr>
            </a:pPr>
            <a:r>
              <a:rPr lang="en-US" sz="2400" dirty="0"/>
              <a:t>Proving correctness is tricky, even for a simple case.</a:t>
            </a:r>
          </a:p>
          <a:p>
            <a:pPr>
              <a:spcBef>
                <a:spcPts val="600"/>
              </a:spcBef>
              <a:buClr>
                <a:schemeClr val="bg1"/>
              </a:buClr>
            </a:pPr>
            <a:r>
              <a:rPr lang="en-US" sz="2400" dirty="0"/>
              <a:t>While thread is waiting, it is consuming processor time.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31800" y="3890312"/>
            <a:ext cx="8280400" cy="2231418"/>
          </a:xfrm>
          <a:solidFill>
            <a:schemeClr val="accent1">
              <a:lumMod val="60000"/>
              <a:lumOff val="40000"/>
            </a:schemeClr>
          </a:solidFill>
        </p:spPr>
        <p:txBody>
          <a:bodyPr lIns="180000" tIns="180000"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Can we do better? How?</a:t>
            </a:r>
          </a:p>
          <a:p>
            <a:pPr>
              <a:spcBef>
                <a:spcPts val="600"/>
              </a:spcBef>
              <a:buClr>
                <a:schemeClr val="bg1"/>
              </a:buClr>
            </a:pPr>
            <a:r>
              <a:rPr lang="en-US" sz="2600" dirty="0"/>
              <a:t>Define higher-level programming abstractions to simplify concurrent programming.</a:t>
            </a:r>
          </a:p>
          <a:p>
            <a:pPr>
              <a:spcBef>
                <a:spcPts val="600"/>
              </a:spcBef>
              <a:buClr>
                <a:schemeClr val="bg1"/>
              </a:buClr>
            </a:pPr>
            <a:r>
              <a:rPr lang="en-US" sz="2600" dirty="0"/>
              <a:t>Use hardware features to eliminate busy-waiting or at least reduce it to an absolute minimum.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522B01A-4DDC-2B46-A4CE-F7856515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Peterson’s algorithm: what do you say?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C906B2-378A-9549-B232-2CE60991BE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F9097D-49F2-434A-A00F-0613DDC9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yriad Pro Condensed" panose="020B0506030403020204" pitchFamily="34" charset="0"/>
              </a:rPr>
              <a:t>Locks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21772A-9B0F-8B4F-83D5-B72B0D657F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D3A3DD-5042-6F43-BF42-1F7B0D1433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8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from Producer-Consumer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>
                <a:latin typeface="+mj-lt"/>
              </a:rPr>
              <a:t>Solution is complicated</a:t>
            </a:r>
            <a:r>
              <a:rPr lang="mr-IN" sz="2800" dirty="0">
                <a:latin typeface="+mj-lt"/>
              </a:rPr>
              <a:t>…</a:t>
            </a:r>
            <a:endParaRPr lang="en-US" sz="2800" dirty="0">
              <a:latin typeface="+mj-lt"/>
            </a:endParaRPr>
          </a:p>
          <a:p>
            <a:pPr lvl="1"/>
            <a:r>
              <a:rPr lang="mr-IN" dirty="0"/>
              <a:t>…</a:t>
            </a:r>
            <a:r>
              <a:rPr lang="pt-BR" dirty="0"/>
              <a:t> </a:t>
            </a:r>
            <a:r>
              <a:rPr lang="pt-BR" dirty="0" err="1"/>
              <a:t>so</a:t>
            </a:r>
            <a:r>
              <a:rPr lang="pt-BR" dirty="0"/>
              <a:t> </a:t>
            </a:r>
            <a:r>
              <a:rPr lang="en-US" dirty="0"/>
              <a:t>“obvious code” often has bugs.</a:t>
            </a:r>
          </a:p>
          <a:p>
            <a:r>
              <a:rPr lang="en-US" sz="2800" dirty="0">
                <a:latin typeface="+mj-lt"/>
              </a:rPr>
              <a:t>Modern compilers/architectures reorder instructions</a:t>
            </a:r>
            <a:r>
              <a:rPr lang="mr-IN" sz="2800" dirty="0">
                <a:latin typeface="+mj-lt"/>
              </a:rPr>
              <a:t>…</a:t>
            </a:r>
            <a:endParaRPr lang="en-US" sz="2800" dirty="0">
              <a:latin typeface="+mj-lt"/>
            </a:endParaRPr>
          </a:p>
          <a:p>
            <a:pPr lvl="1"/>
            <a:r>
              <a:rPr lang="mr-IN" dirty="0"/>
              <a:t>…</a:t>
            </a:r>
            <a:r>
              <a:rPr lang="pt-BR" dirty="0"/>
              <a:t> </a:t>
            </a:r>
            <a:r>
              <a:rPr lang="pt-BR" dirty="0" err="1"/>
              <a:t>thus</a:t>
            </a:r>
            <a:r>
              <a:rPr lang="pt-BR" dirty="0"/>
              <a:t> m</a:t>
            </a:r>
            <a:r>
              <a:rPr lang="en-US" dirty="0" err="1"/>
              <a:t>aking</a:t>
            </a:r>
            <a:r>
              <a:rPr lang="en-US" dirty="0"/>
              <a:t> reasoning even more difficult.</a:t>
            </a:r>
          </a:p>
          <a:p>
            <a:r>
              <a:rPr lang="en-US" sz="2800" dirty="0">
                <a:latin typeface="+mj-lt"/>
              </a:rPr>
              <a:t>Generalizing to many threads/processors</a:t>
            </a:r>
            <a:r>
              <a:rPr lang="mr-IN" sz="2800" dirty="0">
                <a:latin typeface="+mj-lt"/>
              </a:rPr>
              <a:t>…</a:t>
            </a:r>
            <a:endParaRPr lang="en-US" sz="2800" dirty="0">
              <a:latin typeface="+mj-lt"/>
            </a:endParaRPr>
          </a:p>
          <a:p>
            <a:pPr lvl="1"/>
            <a:r>
              <a:rPr lang="mr-IN" dirty="0"/>
              <a:t>…</a:t>
            </a:r>
            <a:r>
              <a:rPr lang="pt-BR" dirty="0"/>
              <a:t> </a:t>
            </a:r>
            <a:r>
              <a:rPr lang="en-US" dirty="0"/>
              <a:t>is even more complex: see Peterson’s algorithm.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1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110" dirty="0"/>
              <a:t>Cooperating threads may affect and be affected by </a:t>
            </a:r>
            <a:r>
              <a:rPr lang="en-US" sz="3600" spc="-110"/>
              <a:t>one another...</a:t>
            </a:r>
            <a:endParaRPr lang="en-US" sz="3600" spc="-110" dirty="0"/>
          </a:p>
        </p:txBody>
      </p:sp>
      <p:sp>
        <p:nvSpPr>
          <p:cNvPr id="31751" name="Rectangle 7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Independent threads operate on disjoint subsets of memory.</a:t>
            </a:r>
          </a:p>
          <a:p>
            <a:pPr lvl="1"/>
            <a:r>
              <a:rPr lang="en-US" dirty="0"/>
              <a:t>So,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en-US" dirty="0" err="1"/>
              <a:t>easoning</a:t>
            </a:r>
            <a:r>
              <a:rPr lang="en-US" dirty="0"/>
              <a:t> about them differs little from reasoning about a set of independent single-threaded processes.</a:t>
            </a:r>
          </a:p>
          <a:p>
            <a:r>
              <a:rPr lang="en-US" dirty="0"/>
              <a:t>Most multi-threaded programs have per-thread state (e.g., a thread’s stack and registers) and shared state (shared variables on the heap). </a:t>
            </a:r>
          </a:p>
          <a:p>
            <a:r>
              <a:rPr lang="en-US" dirty="0"/>
              <a:t>Cooperating threads read and write shared space and, thus, affect or can be affected by other simultaneously running threads.</a:t>
            </a:r>
          </a:p>
          <a:p>
            <a:r>
              <a:rPr lang="en-US" dirty="0"/>
              <a:t>Concurrent access to shared data may result in data inconsistency.</a:t>
            </a:r>
          </a:p>
          <a:p>
            <a:pPr lvl="1"/>
            <a:r>
              <a:rPr lang="en-US" dirty="0"/>
              <a:t>Thus, maintaining data consistency requires mechanisms to ensure orderly execution of cooperating threads.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Basic Idea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ko-KR" dirty="0"/>
                  <a:t>We want any </a:t>
                </a:r>
                <a:r>
                  <a:rPr lang="en-US" altLang="ko-KR" dirty="0">
                    <a:latin typeface="+mj-lt"/>
                  </a:rPr>
                  <a:t>critical section</a:t>
                </a:r>
                <a:r>
                  <a:rPr lang="en-US" altLang="ko-KR" dirty="0"/>
                  <a:t> to execute as if it were a single atomic instruction.</a:t>
                </a:r>
              </a:p>
              <a:p>
                <a:pPr lvl="1"/>
                <a:r>
                  <a:rPr lang="en-US" altLang="ko-KR" dirty="0"/>
                  <a:t>For example, consider the canonical update of a shared variable</a:t>
                </a:r>
              </a:p>
              <a:p>
                <a:pPr lvl="1"/>
                <a:endParaRPr lang="en-US" altLang="ko-KR" dirty="0"/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ko-KR" dirty="0"/>
                  <a:t>Let us add a </a:t>
                </a:r>
                <a:r>
                  <a:rPr lang="en-US" altLang="ko-KR" i="1" dirty="0"/>
                  <a:t>lock</a:t>
                </a:r>
                <a:r>
                  <a:rPr lang="en-US" altLang="ko-KR" dirty="0"/>
                  <a:t> – i.e. some protective code – around the critical section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>
                  <a:spcBef>
                    <a:spcPts val="1200"/>
                  </a:spcBef>
                </a:pPr>
                <a:r>
                  <a:rPr lang="en-US" altLang="ko-KR" dirty="0"/>
                  <a:t>Now assume that the lock variable (e.g. </a:t>
                </a:r>
                <a:r>
                  <a:rPr lang="en-US" altLang="ko-KR" sz="2800" b="1" dirty="0">
                    <a:solidFill>
                      <a:srgbClr val="0432FF"/>
                    </a:solidFill>
                    <a:latin typeface="Latin Modern Mono Light Cond 10" pitchFamily="49" charset="77"/>
                    <a:ea typeface="Menlo" panose="020B0609030804020204" pitchFamily="49" charset="0"/>
                    <a:cs typeface="Menlo" panose="020B0609030804020204" pitchFamily="49" charset="0"/>
                  </a:rPr>
                  <a:t>mutex</a:t>
                </a:r>
                <a:r>
                  <a:rPr lang="en-US" altLang="ko-KR" dirty="0"/>
                  <a:t>) holds </a:t>
                </a:r>
                <a:r>
                  <a:rPr lang="en-US" altLang="ko-KR" i="1" dirty="0"/>
                  <a:t>the state of the lock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sz="2600" b="1" dirty="0">
                    <a:solidFill>
                      <a:srgbClr val="0432FF"/>
                    </a:solidFill>
                    <a:latin typeface="Latin Modern Mono Light Cond 10" pitchFamily="49" charset="77"/>
                    <a:ea typeface="Menlo" panose="020B0609030804020204" pitchFamily="49" charset="0"/>
                    <a:cs typeface="Menlo" panose="020B0609030804020204" pitchFamily="49" charset="0"/>
                  </a:rPr>
                  <a:t>available</a:t>
                </a:r>
                <a:r>
                  <a:rPr lang="en-US" altLang="ko-KR" b="1" dirty="0"/>
                  <a:t> </a:t>
                </a:r>
                <a:r>
                  <a:rPr lang="en-US" altLang="ko-KR" dirty="0"/>
                  <a:t>(or </a:t>
                </a:r>
                <a:r>
                  <a:rPr lang="en-US" altLang="ko-KR" dirty="0">
                    <a:latin typeface="+mj-lt"/>
                  </a:rPr>
                  <a:t>unlocked</a:t>
                </a:r>
                <a:r>
                  <a:rPr lang="en-US" altLang="ko-KR" dirty="0"/>
                  <a:t> or </a:t>
                </a:r>
                <a:r>
                  <a:rPr lang="en-US" altLang="ko-KR" sz="2100" dirty="0">
                    <a:latin typeface="+mj-lt"/>
                  </a:rPr>
                  <a:t>free</a:t>
                </a:r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no thread holds the lock.</a:t>
                </a:r>
              </a:p>
              <a:p>
                <a:pPr lvl="2"/>
                <a:r>
                  <a:rPr lang="en-US" altLang="ko-KR" sz="2600" b="1" dirty="0">
                    <a:solidFill>
                      <a:srgbClr val="0432FF"/>
                    </a:solidFill>
                    <a:latin typeface="Latin Modern Mono Light Cond 10" pitchFamily="49" charset="77"/>
                    <a:ea typeface="Menlo" panose="020B0609030804020204" pitchFamily="49" charset="0"/>
                    <a:cs typeface="Menlo" panose="020B0609030804020204" pitchFamily="49" charset="0"/>
                  </a:rPr>
                  <a:t>acquired</a:t>
                </a:r>
                <a:r>
                  <a:rPr lang="en-US" altLang="ko-KR" dirty="0"/>
                  <a:t> (or </a:t>
                </a:r>
                <a:r>
                  <a:rPr lang="en-US" altLang="ko-KR" sz="2100" dirty="0">
                    <a:latin typeface="+mj-lt"/>
                  </a:rPr>
                  <a:t>locked</a:t>
                </a:r>
                <a:r>
                  <a:rPr lang="en-US" altLang="ko-KR" dirty="0"/>
                  <a:t> or </a:t>
                </a:r>
                <a:r>
                  <a:rPr lang="en-US" altLang="ko-KR" sz="2100" dirty="0">
                    <a:latin typeface="+mj-lt"/>
                  </a:rPr>
                  <a:t>held</a:t>
                </a:r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exactly one thread holds the lock and (presumably) is in the critical section protected by that lock.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38" t="-1737" r="-1991" b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79749F-8494-334B-9DE8-A67D9E8FA0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F77C72-BC60-B941-8194-AE9959818E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448"/>
          <a:stretch/>
        </p:blipFill>
        <p:spPr>
          <a:xfrm>
            <a:off x="969328" y="3136174"/>
            <a:ext cx="7742872" cy="1596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BE2DC1-ADE0-D24C-BFF2-1B6BCA2D5C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286" r="23448" b="18052"/>
          <a:stretch/>
        </p:blipFill>
        <p:spPr>
          <a:xfrm>
            <a:off x="969328" y="2189229"/>
            <a:ext cx="7742872" cy="37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6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semantics of </a:t>
            </a:r>
            <a:r>
              <a:rPr lang="en-US" altLang="ko-KR" b="1" dirty="0">
                <a:solidFill>
                  <a:srgbClr val="0432FF"/>
                </a:solidFill>
                <a:latin typeface="Latin Modern Mono Light Cond 10" pitchFamily="49" charset="77"/>
              </a:rPr>
              <a:t>lock()</a:t>
            </a:r>
            <a:r>
              <a:rPr lang="en-US" altLang="ko-KR" dirty="0"/>
              <a:t> and </a:t>
            </a:r>
            <a:r>
              <a:rPr lang="en-US" altLang="ko-KR" b="1" dirty="0">
                <a:solidFill>
                  <a:srgbClr val="0432FF"/>
                </a:solidFill>
                <a:latin typeface="Latin Modern Mono Light Cond 10" pitchFamily="49" charset="77"/>
              </a:rPr>
              <a:t>unlock()</a:t>
            </a:r>
            <a:endParaRPr lang="ko-KR" altLang="en-US" b="1" dirty="0">
              <a:solidFill>
                <a:srgbClr val="0432FF"/>
              </a:solidFill>
              <a:latin typeface="Latin Modern Mono Light Cond 10" pitchFamily="49" charset="7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b="1" spc="-100" dirty="0">
                <a:solidFill>
                  <a:srgbClr val="0432FF"/>
                </a:solidFill>
                <a:latin typeface="Latin Modern Mono Light Cond 10" pitchFamily="49" charset="77"/>
              </a:rPr>
              <a:t>lock()</a:t>
            </a:r>
            <a:endParaRPr lang="en-US" altLang="ko-KR" sz="5400" b="1" spc="-100" dirty="0">
              <a:solidFill>
                <a:srgbClr val="0432FF"/>
              </a:solidFill>
              <a:latin typeface="Latin Modern Mono Light Cond 10" pitchFamily="49" charset="77"/>
            </a:endParaRPr>
          </a:p>
          <a:p>
            <a:pPr lvl="1"/>
            <a:r>
              <a:rPr lang="en-US" altLang="ko-KR" dirty="0"/>
              <a:t>The thread </a:t>
            </a:r>
            <a:r>
              <a:rPr lang="en-US" altLang="ko-KR" dirty="0">
                <a:latin typeface="+mj-lt"/>
              </a:rPr>
              <a:t>tries to </a:t>
            </a:r>
            <a:r>
              <a:rPr lang="en-US" altLang="ko-KR" dirty="0"/>
              <a:t>acquire the lock.</a:t>
            </a:r>
          </a:p>
          <a:p>
            <a:pPr lvl="1"/>
            <a:r>
              <a:rPr lang="en-US" altLang="ko-KR" dirty="0"/>
              <a:t>If no other thread holds the lock, the thread will </a:t>
            </a:r>
            <a:r>
              <a:rPr lang="en-US" altLang="ko-KR" dirty="0">
                <a:latin typeface="+mj-lt"/>
              </a:rPr>
              <a:t>acquire</a:t>
            </a:r>
            <a:r>
              <a:rPr lang="en-US" altLang="ko-KR" dirty="0"/>
              <a:t> the lock and may enter the critical section.</a:t>
            </a:r>
          </a:p>
          <a:p>
            <a:pPr lvl="1"/>
            <a:r>
              <a:rPr lang="en-US" altLang="ko-KR" dirty="0"/>
              <a:t>Otherwise, </a:t>
            </a:r>
            <a:r>
              <a:rPr lang="en-US" altLang="ko-KR" sz="2800" b="1" spc="-100" dirty="0">
                <a:solidFill>
                  <a:srgbClr val="0432FF"/>
                </a:solidFill>
                <a:latin typeface="Latin Modern Mono Light Cond 10" pitchFamily="49" charset="77"/>
              </a:rPr>
              <a:t>lock()</a:t>
            </a:r>
            <a:r>
              <a:rPr lang="en-US" altLang="ko-KR" dirty="0"/>
              <a:t> will not return as long as another thread is holding the lock, thus </a:t>
            </a:r>
            <a:r>
              <a:rPr lang="en-US" altLang="ko-KR" i="1" dirty="0"/>
              <a:t>preventing the thread from entering the critical section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en-US" altLang="ko-KR" dirty="0"/>
              <a:t>The thread that holds the lock is said to be </a:t>
            </a:r>
            <a:r>
              <a:rPr lang="en-US" altLang="ko-KR" i="1" dirty="0"/>
              <a:t>the owner of the lock</a:t>
            </a:r>
            <a:r>
              <a:rPr lang="en-US" altLang="ko-KR" dirty="0"/>
              <a:t>.</a:t>
            </a:r>
          </a:p>
          <a:p>
            <a:r>
              <a:rPr lang="en-US" altLang="ko-KR" sz="2800" b="1" spc="-100" dirty="0">
                <a:solidFill>
                  <a:srgbClr val="0432FF"/>
                </a:solidFill>
                <a:latin typeface="Latin Modern Mono Light Cond 10" pitchFamily="49" charset="77"/>
              </a:rPr>
              <a:t>unlock()</a:t>
            </a:r>
            <a:endParaRPr lang="en-US" altLang="ko-KR" sz="5400" b="1" spc="-100" dirty="0">
              <a:solidFill>
                <a:srgbClr val="0432FF"/>
              </a:solidFill>
              <a:latin typeface="Latin Modern Mono Light Cond 10" pitchFamily="49" charset="77"/>
            </a:endParaRPr>
          </a:p>
          <a:p>
            <a:pPr lvl="1"/>
            <a:r>
              <a:rPr lang="en-US" altLang="ko-KR" dirty="0"/>
              <a:t>When the owner of the lock performs this operation, the lock becomes available again.</a:t>
            </a:r>
          </a:p>
          <a:p>
            <a:pPr lvl="1"/>
            <a:r>
              <a:rPr lang="en-US" altLang="ko-KR" dirty="0"/>
              <a:t>If there are other threads waiting on </a:t>
            </a:r>
            <a:r>
              <a:rPr lang="en-US" altLang="ko-KR" sz="2800" b="1" spc="-100" dirty="0">
                <a:solidFill>
                  <a:srgbClr val="0432FF"/>
                </a:solidFill>
                <a:latin typeface="Latin Modern Mono Light Cond 10" pitchFamily="49" charset="77"/>
              </a:rPr>
              <a:t>lock()</a:t>
            </a:r>
            <a:r>
              <a:rPr lang="en-US" altLang="ko-KR" dirty="0"/>
              <a:t>, one of them will succeed and acquire the lock. Otherwise, the lock will remain available (or free).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73DD8B-9567-2343-8685-4AA3949D8B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7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only </a:t>
            </a:r>
            <a:r>
              <a:rPr lang="en-US" b="1" dirty="0">
                <a:solidFill>
                  <a:srgbClr val="0432FF"/>
                </a:solidFill>
                <a:latin typeface="Latin Modern Mono Light Cond 10" pitchFamily="49" charset="77"/>
              </a:rPr>
              <a:t>lock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432FF"/>
                </a:solidFill>
                <a:latin typeface="Latin Modern Mono Light Cond 10" pitchFamily="49" charset="77"/>
              </a:rPr>
              <a:t>unlock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1799" y="1785257"/>
            <a:ext cx="8280401" cy="4704443"/>
          </a:xfrm>
        </p:spPr>
        <p:txBody>
          <a:bodyPr>
            <a:normAutofit/>
          </a:bodyPr>
          <a:lstStyle/>
          <a:p>
            <a:r>
              <a:rPr lang="en-US" sz="2800" dirty="0"/>
              <a:t>Suppose we add another method to ask if a lock is free.   </a:t>
            </a:r>
          </a:p>
          <a:p>
            <a:r>
              <a:rPr lang="en-US" sz="2800" dirty="0"/>
              <a:t>Suppose it returns true.  </a:t>
            </a:r>
          </a:p>
          <a:p>
            <a:r>
              <a:rPr lang="en-US" sz="2800" dirty="0"/>
              <a:t>In this case, would the lock be</a:t>
            </a:r>
            <a:r>
              <a:rPr lang="mr-IN" sz="2800" dirty="0"/>
              <a:t>…</a:t>
            </a:r>
            <a:endParaRPr lang="en-US" sz="2800" dirty="0"/>
          </a:p>
          <a:p>
            <a:pPr lvl="1"/>
            <a:r>
              <a:rPr lang="en-US" sz="2800" dirty="0"/>
              <a:t>Free?</a:t>
            </a:r>
          </a:p>
          <a:p>
            <a:pPr lvl="1"/>
            <a:r>
              <a:rPr lang="en-US" sz="2800" dirty="0"/>
              <a:t>Busy?</a:t>
            </a:r>
          </a:p>
          <a:p>
            <a:pPr lvl="1"/>
            <a:r>
              <a:rPr lang="en-US" sz="2800" dirty="0"/>
              <a:t>Don’t know?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/>
              <a:t>Locks exhibit three main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1799" y="1846218"/>
            <a:ext cx="8280401" cy="4643482"/>
          </a:xfrm>
        </p:spPr>
        <p:txBody>
          <a:bodyPr>
            <a:normAutofit/>
          </a:bodyPr>
          <a:lstStyle/>
          <a:p>
            <a:pPr marL="447675" indent="-449263">
              <a:spcBef>
                <a:spcPts val="3600"/>
              </a:spcBef>
              <a:buClr>
                <a:srgbClr val="0432FF"/>
              </a:buClr>
              <a:buFont typeface="+mj-lt"/>
              <a:buAutoNum type="arabicPeriod"/>
            </a:pPr>
            <a:r>
              <a:rPr lang="en-US" sz="3200" dirty="0"/>
              <a:t>At most one lock holder at a time (</a:t>
            </a:r>
            <a:r>
              <a:rPr lang="en-US" sz="3200" i="1" dirty="0"/>
              <a:t>safety</a:t>
            </a:r>
            <a:r>
              <a:rPr lang="en-US" sz="3200" dirty="0"/>
              <a:t>).</a:t>
            </a:r>
          </a:p>
          <a:p>
            <a:pPr marL="447675" indent="-449263">
              <a:spcBef>
                <a:spcPts val="3600"/>
              </a:spcBef>
              <a:buClr>
                <a:srgbClr val="0432FF"/>
              </a:buClr>
              <a:buFont typeface="+mj-lt"/>
              <a:buAutoNum type="arabicPeriod"/>
            </a:pPr>
            <a:r>
              <a:rPr lang="en-US" sz="3200" dirty="0"/>
              <a:t>If no one holding, acquirer gets lock (</a:t>
            </a:r>
            <a:r>
              <a:rPr lang="en-US" sz="3200" i="1" dirty="0"/>
              <a:t>progress</a:t>
            </a:r>
            <a:r>
              <a:rPr lang="en-US" sz="3200" dirty="0"/>
              <a:t>).</a:t>
            </a:r>
          </a:p>
          <a:p>
            <a:pPr marL="447675" indent="-449263">
              <a:spcBef>
                <a:spcPts val="3600"/>
              </a:spcBef>
              <a:buClr>
                <a:srgbClr val="0432FF"/>
              </a:buClr>
              <a:buFont typeface="+mj-lt"/>
              <a:buAutoNum type="arabicPeriod"/>
            </a:pPr>
            <a:r>
              <a:rPr lang="en-US" sz="3200" dirty="0"/>
              <a:t>If all lock holders finish and there are no higher priority waiters, waiter eventually gets lock </a:t>
            </a:r>
            <a:br>
              <a:rPr lang="en-US" sz="3200" dirty="0"/>
            </a:br>
            <a:r>
              <a:rPr lang="en-US" sz="3200" dirty="0"/>
              <a:t>(</a:t>
            </a:r>
            <a:r>
              <a:rPr lang="en-US" sz="3200" i="1" dirty="0"/>
              <a:t>progress</a:t>
            </a:r>
            <a:r>
              <a:rPr lang="en-US" sz="3200" dirty="0"/>
              <a:t>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72FB4-AF7B-2A4C-9755-042B68F8526C}"/>
              </a:ext>
            </a:extLst>
          </p:cNvPr>
          <p:cNvSpPr/>
          <p:nvPr/>
        </p:nvSpPr>
        <p:spPr>
          <a:xfrm>
            <a:off x="3683726" y="5651863"/>
            <a:ext cx="5040000" cy="83783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938" lvl="0" defTabSz="914047" eaLnBrk="1" fontAlgn="auto" hangingPunct="1">
              <a:spcBef>
                <a:spcPts val="3600"/>
              </a:spcBef>
              <a:spcAft>
                <a:spcPts val="0"/>
              </a:spcAft>
              <a:buClr>
                <a:srgbClr val="0432FF"/>
              </a:buClr>
              <a:buSzPct val="100000"/>
            </a:pPr>
            <a:r>
              <a:rPr lang="en-US" sz="4800" dirty="0">
                <a:solidFill>
                  <a:schemeClr val="bg1"/>
                </a:solidFill>
                <a:latin typeface="Myriad Pro Condensed" panose="020B0506030403020204" pitchFamily="34" charset="0"/>
              </a:rPr>
              <a:t>What about starvation?</a:t>
            </a:r>
          </a:p>
        </p:txBody>
      </p:sp>
    </p:spTree>
    <p:extLst>
      <p:ext uri="{BB962C8B-B14F-4D97-AF65-F5344CB8AC3E}">
        <p14:creationId xmlns:p14="http://schemas.microsoft.com/office/powerpoint/2010/main" val="128226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are </a:t>
            </a:r>
            <a:r>
              <a:rPr lang="en-US" altLang="ko-KR" sz="4800" b="1" dirty="0">
                <a:solidFill>
                  <a:srgbClr val="0432FF"/>
                </a:solidFill>
                <a:latin typeface="Latin Modern Mono Light Cond 10" pitchFamily="49" charset="77"/>
              </a:rPr>
              <a:t>mutex</a:t>
            </a:r>
            <a:r>
              <a:rPr lang="en-US" altLang="ko-KR" dirty="0"/>
              <a:t> variables?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The POSIX library implements </a:t>
            </a:r>
            <a:r>
              <a:rPr lang="en-US" altLang="ko-KR" sz="2800" b="1" dirty="0">
                <a:solidFill>
                  <a:srgbClr val="0432FF"/>
                </a:solidFill>
                <a:latin typeface="Latin Modern Mono Light Cond 10" pitchFamily="49" charset="77"/>
              </a:rPr>
              <a:t>mutex</a:t>
            </a:r>
            <a:r>
              <a:rPr lang="en-US" altLang="ko-KR" dirty="0"/>
              <a:t> locks to provide </a:t>
            </a:r>
            <a:r>
              <a:rPr lang="en-US" altLang="ko-KR" dirty="0">
                <a:latin typeface="+mj-lt"/>
              </a:rPr>
              <a:t>mutual exclusion </a:t>
            </a:r>
            <a:r>
              <a:rPr lang="en-US" altLang="ko-KR" dirty="0"/>
              <a:t>between threads.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As before, we will add wrapper functions to our </a:t>
            </a:r>
            <a:r>
              <a:rPr lang="en-US" altLang="ko-KR" sz="2800" b="1" dirty="0" err="1">
                <a:solidFill>
                  <a:srgbClr val="0432FF"/>
                </a:solidFill>
                <a:latin typeface="Latin Modern Mono Light Cond 10" pitchFamily="49" charset="77"/>
              </a:rPr>
              <a:t>mythreads.h</a:t>
            </a:r>
            <a:r>
              <a:rPr lang="en-US" altLang="ko-KR" dirty="0"/>
              <a:t> header file to deal with the potential failure of any call.</a:t>
            </a:r>
          </a:p>
          <a:p>
            <a:r>
              <a:rPr lang="en-US" altLang="ko-KR" dirty="0"/>
              <a:t>We may be using </a:t>
            </a:r>
            <a:r>
              <a:rPr lang="en-US" altLang="ko-KR" i="1" dirty="0"/>
              <a:t>different locks </a:t>
            </a:r>
            <a:r>
              <a:rPr lang="en-US" altLang="ko-KR" dirty="0"/>
              <a:t>to protect </a:t>
            </a:r>
            <a:r>
              <a:rPr lang="en-US" altLang="ko-KR" i="1" dirty="0"/>
              <a:t>different critical sections, </a:t>
            </a:r>
            <a:r>
              <a:rPr lang="en-US" altLang="ko-KR" dirty="0"/>
              <a:t>thus adopting </a:t>
            </a:r>
            <a:r>
              <a:rPr lang="en-US" altLang="ko-KR" dirty="0">
                <a:sym typeface="Wingdings" panose="05000000000000000000" pitchFamily="2" charset="2"/>
              </a:rPr>
              <a:t>a more </a:t>
            </a:r>
            <a:r>
              <a:rPr lang="en-US" altLang="ko-KR" dirty="0">
                <a:latin typeface="+mj-lt"/>
                <a:sym typeface="Wingdings" panose="05000000000000000000" pitchFamily="2" charset="2"/>
              </a:rPr>
              <a:t>fine-grained </a:t>
            </a:r>
            <a:r>
              <a:rPr lang="en-US" altLang="ko-KR" dirty="0">
                <a:sym typeface="Wingdings" panose="05000000000000000000" pitchFamily="2" charset="2"/>
              </a:rPr>
              <a:t>approach, to increase the potential for concurrent execution.</a:t>
            </a:r>
            <a:endParaRPr lang="ko-KR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5FDDAC-98C9-E940-B609-9807B6E9E2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6286BC-5D61-4E4D-9E1E-531EA5004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80"/>
          <a:stretch/>
        </p:blipFill>
        <p:spPr>
          <a:xfrm>
            <a:off x="684212" y="2249352"/>
            <a:ext cx="8027988" cy="142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3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50" dirty="0"/>
              <a:t>Mutual exclusion between threads in POSIX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8280401" cy="5479187"/>
          </a:xfrm>
        </p:spPr>
        <p:txBody>
          <a:bodyPr>
            <a:normAutofit fontScale="92500" lnSpcReduction="10000"/>
          </a:bodyPr>
          <a:lstStyle/>
          <a:p>
            <a:r>
              <a:rPr lang="en-US" spc="-20" dirty="0"/>
              <a:t>The </a:t>
            </a:r>
            <a:r>
              <a:rPr lang="en-US" dirty="0"/>
              <a:t>POSIX </a:t>
            </a:r>
            <a:r>
              <a:rPr lang="en-US" dirty="0" err="1"/>
              <a:t>pthreads</a:t>
            </a:r>
            <a:r>
              <a:rPr lang="en-US" dirty="0"/>
              <a:t> package uses </a:t>
            </a:r>
            <a:r>
              <a:rPr lang="en-US" sz="2800" b="1" dirty="0">
                <a:solidFill>
                  <a:srgbClr val="0432FF"/>
                </a:solidFill>
                <a:latin typeface="Latin Modern Mono Light Cond 10" pitchFamily="49" charset="77"/>
                <a:ea typeface="M+ 1m regular" charset="0"/>
                <a:cs typeface="M+ 1m regular" charset="0"/>
              </a:rPr>
              <a:t>mutex</a:t>
            </a:r>
            <a:r>
              <a:rPr lang="en-US" spc="-20" dirty="0"/>
              <a:t> </a:t>
            </a:r>
            <a:r>
              <a:rPr lang="en-US" dirty="0"/>
              <a:t>objects to </a:t>
            </a:r>
            <a:r>
              <a:rPr lang="en-US" spc="-20" dirty="0"/>
              <a:t>implement mutual exclusion between threads and </a:t>
            </a:r>
            <a:r>
              <a:rPr lang="en-US" dirty="0"/>
              <a:t>prevent race conditions.</a:t>
            </a:r>
          </a:p>
          <a:p>
            <a:pPr lvl="1"/>
            <a:r>
              <a:rPr lang="en-US" sz="2800" b="1" dirty="0">
                <a:solidFill>
                  <a:srgbClr val="0432FF"/>
                </a:solidFill>
                <a:latin typeface="Latin Modern Mono Light Cond 10" pitchFamily="49" charset="77"/>
                <a:ea typeface="M+ 1m regular" charset="0"/>
              </a:rPr>
              <a:t>mutex</a:t>
            </a:r>
            <a:r>
              <a:rPr lang="en-US" dirty="0"/>
              <a:t> variables are one of the primary means for implementing thread synchronization and for protecting shared data when multiple writes occur.</a:t>
            </a:r>
          </a:p>
          <a:p>
            <a:pPr lvl="1"/>
            <a:r>
              <a:rPr lang="en-US" dirty="0"/>
              <a:t>A </a:t>
            </a:r>
            <a:r>
              <a:rPr lang="en-US" sz="2800" b="1" dirty="0" err="1">
                <a:solidFill>
                  <a:srgbClr val="0432FF"/>
                </a:solidFill>
                <a:latin typeface="Latin Modern Mono Light Cond 10" pitchFamily="49" charset="77"/>
                <a:ea typeface="M+ 1m regular" charset="0"/>
              </a:rPr>
              <a:t>mutex</a:t>
            </a:r>
            <a:r>
              <a:rPr lang="en-US" dirty="0"/>
              <a:t> variable acts like a ”</a:t>
            </a:r>
            <a:r>
              <a:rPr lang="en-US" sz="2800" b="1" dirty="0">
                <a:solidFill>
                  <a:srgbClr val="0432FF"/>
                </a:solidFill>
                <a:latin typeface="Latin Modern Mono Light Cond 10" pitchFamily="49" charset="77"/>
                <a:ea typeface="M+ 1m regular" charset="0"/>
              </a:rPr>
              <a:t>lock</a:t>
            </a:r>
            <a:r>
              <a:rPr lang="en-US" dirty="0"/>
              <a:t>” protecting access to a shared data resource. </a:t>
            </a:r>
          </a:p>
          <a:p>
            <a:r>
              <a:rPr lang="en-US" dirty="0"/>
              <a:t>The basic concept of a </a:t>
            </a:r>
            <a:r>
              <a:rPr lang="en-US" sz="2800" b="1" dirty="0">
                <a:solidFill>
                  <a:srgbClr val="0432FF"/>
                </a:solidFill>
                <a:latin typeface="Latin Modern Mono Light Cond 10" pitchFamily="49" charset="77"/>
                <a:ea typeface="M+ 1m regular" charset="0"/>
              </a:rPr>
              <a:t>mutex</a:t>
            </a:r>
            <a:r>
              <a:rPr lang="en-US" dirty="0"/>
              <a:t> as used in </a:t>
            </a:r>
            <a:r>
              <a:rPr lang="en-US" dirty="0" err="1"/>
              <a:t>pthreads</a:t>
            </a:r>
            <a:r>
              <a:rPr lang="en-US" dirty="0"/>
              <a:t> is that only one thread can lock (or own) a </a:t>
            </a:r>
            <a:r>
              <a:rPr lang="en-US" sz="2800" b="1" dirty="0">
                <a:solidFill>
                  <a:srgbClr val="0432FF"/>
                </a:solidFill>
                <a:latin typeface="Latin Modern Mono Light Cond 10" pitchFamily="49" charset="77"/>
                <a:ea typeface="M+ 1m regular" charset="0"/>
              </a:rPr>
              <a:t>mutex</a:t>
            </a:r>
            <a:r>
              <a:rPr lang="en-US" dirty="0"/>
              <a:t> variable at any given time. </a:t>
            </a:r>
          </a:p>
          <a:p>
            <a:pPr lvl="1"/>
            <a:r>
              <a:rPr lang="en-US" dirty="0"/>
              <a:t>Thus, even if several threads try to lock a </a:t>
            </a:r>
            <a:r>
              <a:rPr lang="en-US" sz="2800" b="1" dirty="0">
                <a:solidFill>
                  <a:srgbClr val="0432FF"/>
                </a:solidFill>
                <a:latin typeface="Latin Modern Mono Light Cond 10" pitchFamily="49" charset="77"/>
                <a:ea typeface="M+ 1m regular" charset="0"/>
              </a:rPr>
              <a:t>mutex</a:t>
            </a:r>
            <a:r>
              <a:rPr lang="en-US" dirty="0"/>
              <a:t> only one thread will succeed. </a:t>
            </a:r>
          </a:p>
          <a:p>
            <a:pPr lvl="1"/>
            <a:r>
              <a:rPr lang="en-US" dirty="0"/>
              <a:t>No other thread can own that </a:t>
            </a:r>
            <a:r>
              <a:rPr lang="en-US" sz="2800" b="1" dirty="0">
                <a:solidFill>
                  <a:srgbClr val="0432FF"/>
                </a:solidFill>
                <a:latin typeface="Latin Modern Mono Light Cond 10" pitchFamily="49" charset="77"/>
                <a:ea typeface="M+ 1m regular" charset="0"/>
              </a:rPr>
              <a:t>mutex</a:t>
            </a:r>
            <a:r>
              <a:rPr lang="en-US" dirty="0"/>
              <a:t> until the owning thread unlocks it. </a:t>
            </a:r>
          </a:p>
          <a:p>
            <a:pPr lvl="1"/>
            <a:r>
              <a:rPr lang="en-US" dirty="0"/>
              <a:t>Threads must ”</a:t>
            </a:r>
            <a:r>
              <a:rPr lang="en-US" i="1" dirty="0"/>
              <a:t>take turns</a:t>
            </a:r>
            <a:r>
              <a:rPr lang="en-US" dirty="0"/>
              <a:t>” in order to access protected data.</a:t>
            </a:r>
          </a:p>
          <a:p>
            <a:r>
              <a:rPr lang="en-US" sz="2800" b="1" dirty="0">
                <a:solidFill>
                  <a:srgbClr val="0432FF"/>
                </a:solidFill>
                <a:latin typeface="Latin Modern Mono Light Cond 10" pitchFamily="49" charset="77"/>
                <a:ea typeface="M+ 1m regular" charset="0"/>
              </a:rPr>
              <a:t>mutex</a:t>
            </a:r>
            <a:r>
              <a:rPr lang="en-US" dirty="0"/>
              <a:t> semantics is similar to </a:t>
            </a:r>
            <a:r>
              <a:rPr lang="en-US" sz="2800" b="1" dirty="0">
                <a:solidFill>
                  <a:srgbClr val="0432FF"/>
                </a:solidFill>
                <a:latin typeface="Latin Modern Mono Light Cond 10" pitchFamily="49" charset="77"/>
                <a:ea typeface="M+ 1m regular" charset="0"/>
              </a:rPr>
              <a:t>lock</a:t>
            </a:r>
            <a:r>
              <a:rPr lang="en-US" dirty="0"/>
              <a:t> semantics and both work essentially in the same way.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5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6251E-6727-9B40-AB21-2E57F0E45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075314"/>
            <a:ext cx="8280401" cy="1194512"/>
          </a:xfrm>
        </p:spPr>
        <p:txBody>
          <a:bodyPr lIns="180000" tIns="180000" rIns="180000" bIns="180000">
            <a:spAutoFit/>
          </a:bodyPr>
          <a:lstStyle/>
          <a:p>
            <a:r>
              <a:rPr lang="en-US" sz="5400" spc="-100" dirty="0">
                <a:solidFill>
                  <a:prstClr val="white">
                    <a:lumMod val="85000"/>
                  </a:prstClr>
                </a:solidFill>
                <a:latin typeface="Myriad Pro Light Condensed" charset="0"/>
              </a:rPr>
              <a:t>Can we build an efficient lock?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115D71D-CEE7-9743-A980-31F4AE07EFEB}"/>
              </a:ext>
            </a:extLst>
          </p:cNvPr>
          <p:cNvSpPr txBox="1">
            <a:spLocks/>
          </p:cNvSpPr>
          <p:nvPr/>
        </p:nvSpPr>
        <p:spPr>
          <a:xfrm>
            <a:off x="431800" y="2269826"/>
            <a:ext cx="8280401" cy="1194512"/>
          </a:xfrm>
          <a:prstGeom prst="rect">
            <a:avLst/>
          </a:prstGeom>
        </p:spPr>
        <p:txBody>
          <a:bodyPr vert="horz" lIns="180000" tIns="180000" rIns="180000" bIns="180000" rtlCol="0" anchor="t">
            <a:spAutoFit/>
          </a:bodyPr>
          <a:lstStyle>
            <a:lvl1pPr marL="0" indent="0" algn="l" defTabSz="914047" rtl="0" eaLnBrk="1" latinLnBrk="0" hangingPunct="1">
              <a:spcBef>
                <a:spcPts val="18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  <a:tabLst/>
              <a:defRPr lang="en-US" sz="2400" b="0" i="0" kern="1200" spc="0" baseline="0" noProof="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 algn="l" defTabSz="914047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None/>
              <a:tabLst/>
              <a:defRPr lang="en-US" sz="1800" b="0" i="0" kern="1200" spc="0" baseline="0" noProof="0">
                <a:solidFill>
                  <a:schemeClr val="tx1">
                    <a:tint val="75000"/>
                  </a:schemeClr>
                </a:solidFill>
                <a:latin typeface="+mn-lt"/>
                <a:ea typeface="Roboto Condensed Light" charset="0"/>
                <a:cs typeface="Roboto Condensed Light" charset="0"/>
              </a:defRPr>
            </a:lvl2pPr>
            <a:lvl3pPr marL="914118" indent="0" algn="l" defTabSz="914047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None/>
              <a:tabLst/>
              <a:defRPr lang="en-US" sz="1600" b="0" i="0" kern="1200" spc="0" baseline="0" noProof="0">
                <a:solidFill>
                  <a:schemeClr val="tx1">
                    <a:tint val="75000"/>
                  </a:schemeClr>
                </a:solidFill>
                <a:latin typeface="+mn-lt"/>
                <a:ea typeface="Roboto Condensed Light" charset="0"/>
                <a:cs typeface="Roboto Condensed Light" charset="0"/>
              </a:defRPr>
            </a:lvl3pPr>
            <a:lvl4pPr marL="1371180" indent="0" algn="l" defTabSz="2516807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None/>
              <a:tabLst/>
              <a:defRPr lang="en-US" sz="1400" b="0" i="0" kern="1200" spc="0" baseline="0" noProof="0">
                <a:solidFill>
                  <a:schemeClr val="tx1">
                    <a:tint val="75000"/>
                  </a:schemeClr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1828239" indent="0" algn="l" defTabSz="914047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None/>
              <a:tabLst/>
              <a:defRPr lang="en-US" sz="1400" b="0" i="0" kern="1200" spc="0" baseline="0" noProof="0">
                <a:solidFill>
                  <a:schemeClr val="tx1">
                    <a:tint val="75000"/>
                  </a:schemeClr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2285298" indent="0" algn="l" defTabSz="914047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None/>
              <a:tabLst/>
              <a:defRPr lang="en-US" sz="1400" b="0" i="0" kern="1200" spc="0" baseline="0" noProof="0">
                <a:solidFill>
                  <a:schemeClr val="tx1">
                    <a:tint val="75000"/>
                  </a:schemeClr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2742360" indent="0" algn="l" defTabSz="9140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16" indent="0" algn="l" defTabSz="9140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478" indent="0" algn="l" defTabSz="9140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5400" spc="-100" dirty="0">
                <a:solidFill>
                  <a:prstClr val="white">
                    <a:lumMod val="85000"/>
                  </a:prstClr>
                </a:solidFill>
                <a:latin typeface="Myriad Pro Light Condensed" charset="0"/>
              </a:rPr>
              <a:t>Is there any required hardware support?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CFDBDD-0BE7-5345-BA80-6CCB14AFDA71}"/>
              </a:ext>
            </a:extLst>
          </p:cNvPr>
          <p:cNvSpPr txBox="1">
            <a:spLocks/>
          </p:cNvSpPr>
          <p:nvPr/>
        </p:nvSpPr>
        <p:spPr>
          <a:xfrm>
            <a:off x="431799" y="3464338"/>
            <a:ext cx="8280401" cy="1194512"/>
          </a:xfrm>
          <a:prstGeom prst="rect">
            <a:avLst/>
          </a:prstGeom>
        </p:spPr>
        <p:txBody>
          <a:bodyPr vert="horz" lIns="180000" tIns="180000" rIns="180000" bIns="180000" rtlCol="0" anchor="t">
            <a:spAutoFit/>
          </a:bodyPr>
          <a:lstStyle>
            <a:lvl1pPr marL="0" indent="0" algn="l" defTabSz="914047" rtl="0" eaLnBrk="1" latinLnBrk="0" hangingPunct="1">
              <a:spcBef>
                <a:spcPts val="18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  <a:tabLst/>
              <a:defRPr lang="en-US" sz="2400" b="0" i="0" kern="1200" spc="0" baseline="0" noProof="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 algn="l" defTabSz="914047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None/>
              <a:tabLst/>
              <a:defRPr lang="en-US" sz="1800" b="0" i="0" kern="1200" spc="0" baseline="0" noProof="0">
                <a:solidFill>
                  <a:schemeClr val="tx1">
                    <a:tint val="75000"/>
                  </a:schemeClr>
                </a:solidFill>
                <a:latin typeface="+mn-lt"/>
                <a:ea typeface="Roboto Condensed Light" charset="0"/>
                <a:cs typeface="Roboto Condensed Light" charset="0"/>
              </a:defRPr>
            </a:lvl2pPr>
            <a:lvl3pPr marL="914118" indent="0" algn="l" defTabSz="914047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None/>
              <a:tabLst/>
              <a:defRPr lang="en-US" sz="1600" b="0" i="0" kern="1200" spc="0" baseline="0" noProof="0">
                <a:solidFill>
                  <a:schemeClr val="tx1">
                    <a:tint val="75000"/>
                  </a:schemeClr>
                </a:solidFill>
                <a:latin typeface="+mn-lt"/>
                <a:ea typeface="Roboto Condensed Light" charset="0"/>
                <a:cs typeface="Roboto Condensed Light" charset="0"/>
              </a:defRPr>
            </a:lvl3pPr>
            <a:lvl4pPr marL="1371180" indent="0" algn="l" defTabSz="2516807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None/>
              <a:tabLst/>
              <a:defRPr lang="en-US" sz="1400" b="0" i="0" kern="1200" spc="0" baseline="0" noProof="0">
                <a:solidFill>
                  <a:schemeClr val="tx1">
                    <a:tint val="75000"/>
                  </a:schemeClr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1828239" indent="0" algn="l" defTabSz="914047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None/>
              <a:tabLst/>
              <a:defRPr lang="en-US" sz="1400" b="0" i="0" kern="1200" spc="0" baseline="0" noProof="0">
                <a:solidFill>
                  <a:schemeClr val="tx1">
                    <a:tint val="75000"/>
                  </a:schemeClr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2285298" indent="0" algn="l" defTabSz="914047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None/>
              <a:tabLst/>
              <a:defRPr lang="en-US" sz="1400" b="0" i="0" kern="1200" spc="0" baseline="0" noProof="0">
                <a:solidFill>
                  <a:schemeClr val="tx1">
                    <a:tint val="75000"/>
                  </a:schemeClr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2742360" indent="0" algn="l" defTabSz="9140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16" indent="0" algn="l" defTabSz="9140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478" indent="0" algn="l" defTabSz="9140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5400" spc="-100" dirty="0">
                <a:solidFill>
                  <a:prstClr val="white">
                    <a:lumMod val="85000"/>
                  </a:prstClr>
                </a:solidFill>
                <a:latin typeface="Myriad Pro Light Condensed" charset="0"/>
              </a:rPr>
              <a:t>Any required OS support?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9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pc="-20" dirty="0" err="1"/>
              <a:t>Writing</a:t>
            </a:r>
            <a:r>
              <a:rPr lang="pt-BR" sz="3600" spc="-20" dirty="0"/>
              <a:t> </a:t>
            </a:r>
            <a:r>
              <a:rPr lang="pt-BR" sz="3600" spc="-20" dirty="0" err="1"/>
              <a:t>correct</a:t>
            </a:r>
            <a:r>
              <a:rPr lang="pt-BR" sz="3600" spc="-20" dirty="0"/>
              <a:t> </a:t>
            </a:r>
            <a:r>
              <a:rPr lang="pt-BR" sz="3600" spc="-20" dirty="0" err="1"/>
              <a:t>programs</a:t>
            </a:r>
            <a:r>
              <a:rPr lang="pt-BR" sz="3600" spc="-20" dirty="0"/>
              <a:t> </a:t>
            </a:r>
            <a:r>
              <a:rPr lang="pt-BR" sz="3600" spc="-20" dirty="0" err="1"/>
              <a:t>involving</a:t>
            </a:r>
            <a:r>
              <a:rPr lang="pt-BR" sz="3600" spc="-20" dirty="0"/>
              <a:t> </a:t>
            </a:r>
            <a:br>
              <a:rPr lang="pt-BR" sz="3600" spc="-20" dirty="0"/>
            </a:br>
            <a:r>
              <a:rPr lang="pt-BR" sz="3600" spc="-20" dirty="0" err="1"/>
              <a:t>multiple</a:t>
            </a:r>
            <a:r>
              <a:rPr lang="pt-BR" sz="3600" spc="-20" dirty="0"/>
              <a:t> </a:t>
            </a:r>
            <a:r>
              <a:rPr lang="pt-BR" sz="3600" spc="-20" dirty="0" err="1"/>
              <a:t>cooperating</a:t>
            </a:r>
            <a:r>
              <a:rPr lang="pt-BR" sz="3600" spc="-20" dirty="0"/>
              <a:t> threads </a:t>
            </a:r>
            <a:r>
              <a:rPr lang="pt-BR" sz="3600" spc="-20" dirty="0" err="1"/>
              <a:t>is</a:t>
            </a:r>
            <a:r>
              <a:rPr lang="pt-BR" sz="3600" spc="-20" dirty="0"/>
              <a:t> </a:t>
            </a:r>
            <a:r>
              <a:rPr lang="pt-BR" sz="3600" spc="-20" dirty="0" err="1"/>
              <a:t>not</a:t>
            </a:r>
            <a:r>
              <a:rPr lang="pt-BR" sz="3600" spc="-20" dirty="0"/>
              <a:t> </a:t>
            </a:r>
            <a:r>
              <a:rPr lang="pt-BR" sz="3600" spc="-20" dirty="0" err="1"/>
              <a:t>that</a:t>
            </a:r>
            <a:r>
              <a:rPr lang="pt-BR" sz="3600" spc="-20" dirty="0"/>
              <a:t> </a:t>
            </a:r>
            <a:r>
              <a:rPr lang="pt-BR" sz="3600" spc="-20" dirty="0" err="1"/>
              <a:t>easy</a:t>
            </a:r>
            <a:r>
              <a:rPr lang="pt-BR" sz="3600" spc="-20" dirty="0"/>
              <a:t>...</a:t>
            </a:r>
            <a:endParaRPr lang="en-US" sz="3600" spc="-20" dirty="0"/>
          </a:p>
        </p:txBody>
      </p:sp>
      <p:sp>
        <p:nvSpPr>
          <p:cNvPr id="31751" name="Rectangle 7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We are used to thinking ”sequentially” when reasoning about programs.</a:t>
            </a:r>
          </a:p>
          <a:p>
            <a:r>
              <a:rPr lang="en-US" dirty="0"/>
              <a:t>Unfortunately, this does not work for cooperating threads because...</a:t>
            </a:r>
          </a:p>
          <a:p>
            <a:pPr lvl="1"/>
            <a:r>
              <a:rPr lang="en-US" dirty="0"/>
              <a:t>Program execution depends on the possible interleavings of threads’ access to shared state.</a:t>
            </a:r>
          </a:p>
          <a:p>
            <a:pPr lvl="1"/>
            <a:r>
              <a:rPr lang="en-US" dirty="0"/>
              <a:t>Program execution can be nondeterministic.</a:t>
            </a:r>
          </a:p>
          <a:p>
            <a:pPr lvl="1"/>
            <a:r>
              <a:rPr lang="en-US" dirty="0"/>
              <a:t>Compilers and processor hardware can reorder instructions.</a:t>
            </a:r>
          </a:p>
          <a:p>
            <a:r>
              <a:rPr lang="en-US" dirty="0"/>
              <a:t>Let us have a closer look at each of these situations.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A62009-638E-DF4F-96AF-514CCD1BE5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0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B17848-96DC-A44B-8E9E-1626B43043BC}"/>
              </a:ext>
            </a:extLst>
          </p:cNvPr>
          <p:cNvSpPr/>
          <p:nvPr/>
        </p:nvSpPr>
        <p:spPr>
          <a:xfrm>
            <a:off x="431799" y="4944259"/>
            <a:ext cx="5702301" cy="627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40" dirty="0"/>
              <a:t>Program execution depends on </a:t>
            </a:r>
            <a:br>
              <a:rPr lang="en-US" sz="3600" spc="-40" dirty="0"/>
            </a:br>
            <a:r>
              <a:rPr lang="en-US" sz="3600" spc="-40" dirty="0"/>
              <a:t>the possible interleavings of threads’ access to shared state.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Assuming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/>
                  <a:t> is a shared variable on the heap</a:t>
                </a:r>
                <a:r>
                  <a:rPr lang="mr-IN" dirty="0"/>
                  <a:t>…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en-US" dirty="0"/>
              </a:p>
              <a:p>
                <a:pPr>
                  <a:buClr>
                    <a:schemeClr val="tx1">
                      <a:lumMod val="75000"/>
                      <a:lumOff val="25000"/>
                    </a:schemeClr>
                  </a:buClr>
                </a:pPr>
                <a:r>
                  <a:rPr lang="en-US" sz="4000" dirty="0">
                    <a:solidFill>
                      <a:schemeClr val="bg1">
                        <a:lumMod val="95000"/>
                      </a:schemeClr>
                    </a:solidFill>
                    <a:latin typeface="Myriad Pro Condensed" panose="020B0506030403020204" pitchFamily="34" charset="0"/>
                  </a:rPr>
                  <a:t>What will be the final value of 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4000" dirty="0">
                    <a:solidFill>
                      <a:schemeClr val="bg1">
                        <a:lumMod val="95000"/>
                      </a:schemeClr>
                    </a:solidFill>
                    <a:latin typeface="Myriad Pro Condensed" panose="020B0506030403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216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03200-AC6D-6849-B6DB-6CEC8364C7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18002"/>
              </p:ext>
            </p:extLst>
          </p:nvPr>
        </p:nvGraphicFramePr>
        <p:xfrm>
          <a:off x="684211" y="2513748"/>
          <a:ext cx="38877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Thread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Thread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sz="2400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…</a:t>
                      </a:r>
                      <a:endParaRPr lang="en-US" sz="2400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2400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…</a:t>
                      </a:r>
                      <a:endParaRPr lang="en-US" sz="2400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x = 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x = 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sz="2400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…</a:t>
                      </a:r>
                      <a:endParaRPr lang="en-US" sz="2400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2400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…</a:t>
                      </a:r>
                      <a:endParaRPr lang="en-US" sz="2400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5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FBC072-58E0-F447-BF2B-1B0FE41CED6E}"/>
              </a:ext>
            </a:extLst>
          </p:cNvPr>
          <p:cNvSpPr/>
          <p:nvPr/>
        </p:nvSpPr>
        <p:spPr>
          <a:xfrm>
            <a:off x="684213" y="4563291"/>
            <a:ext cx="8027987" cy="627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pc="0" dirty="0" err="1"/>
              <a:t>Program</a:t>
            </a:r>
            <a:r>
              <a:rPr lang="pt-BR" sz="3600" spc="0" dirty="0"/>
              <a:t> </a:t>
            </a:r>
            <a:r>
              <a:rPr lang="pt-BR" sz="3600" spc="0" dirty="0" err="1"/>
              <a:t>execution</a:t>
            </a:r>
            <a:r>
              <a:rPr lang="pt-BR" sz="3600" spc="0" dirty="0"/>
              <a:t> </a:t>
            </a:r>
            <a:r>
              <a:rPr lang="pt-BR" sz="3600" spc="0" dirty="0" err="1"/>
              <a:t>can</a:t>
            </a:r>
            <a:r>
              <a:rPr lang="pt-BR" sz="3600" spc="0" dirty="0"/>
              <a:t> </a:t>
            </a:r>
            <a:r>
              <a:rPr lang="pt-BR" sz="3600" spc="0" dirty="0" err="1"/>
              <a:t>be</a:t>
            </a:r>
            <a:r>
              <a:rPr lang="pt-BR" sz="3600" spc="0" dirty="0"/>
              <a:t> </a:t>
            </a:r>
            <a:r>
              <a:rPr lang="pt-BR" sz="3600" spc="0" dirty="0" err="1"/>
              <a:t>nondeterministic</a:t>
            </a:r>
            <a:r>
              <a:rPr lang="pt-BR" sz="3600" spc="0" dirty="0"/>
              <a:t>.</a:t>
            </a:r>
          </a:p>
        </p:txBody>
      </p:sp>
      <p:sp>
        <p:nvSpPr>
          <p:cNvPr id="31751" name="Rectangle 7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pc="-60" dirty="0"/>
              <a:t>Different runs of the same program may produce different results, because…</a:t>
            </a:r>
          </a:p>
          <a:p>
            <a:pPr lvl="1"/>
            <a:r>
              <a:rPr lang="en-US" dirty="0"/>
              <a:t>The scheduler may make different scheduling decisions.</a:t>
            </a:r>
          </a:p>
          <a:p>
            <a:pPr lvl="1"/>
            <a:r>
              <a:rPr lang="en-US" dirty="0"/>
              <a:t>The processor may run at a different frequency.</a:t>
            </a:r>
          </a:p>
          <a:p>
            <a:pPr lvl="1"/>
            <a:r>
              <a:rPr lang="en-US" dirty="0"/>
              <a:t>Another concurrent program may affect the cache hit rate.</a:t>
            </a:r>
          </a:p>
          <a:p>
            <a:pPr lvl="1"/>
            <a:r>
              <a:rPr lang="en-US" dirty="0"/>
              <a:t>Debugging techniques may affect the program’s behavior.</a:t>
            </a:r>
          </a:p>
          <a:p>
            <a:r>
              <a:rPr lang="en-US" i="1" dirty="0"/>
              <a:t>Heisenbugs</a:t>
            </a:r>
            <a:r>
              <a:rPr lang="en-US" dirty="0"/>
              <a:t> (bugs that disappear or change when examined) are much more difficult to diagnose than </a:t>
            </a:r>
            <a:r>
              <a:rPr lang="en-US" i="1" dirty="0" err="1"/>
              <a:t>Bohrbugs</a:t>
            </a:r>
            <a:r>
              <a:rPr lang="en-US" dirty="0"/>
              <a:t> (deterministic bugs).</a:t>
            </a:r>
          </a:p>
          <a:p>
            <a:pPr lvl="1">
              <a:spcBef>
                <a:spcPts val="12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Myriad Pro Condensed" panose="020B0506030403020204" pitchFamily="34" charset="0"/>
              </a:rPr>
              <a:t>How can we debug programs whose behavior changes across runs?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3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751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CDE76E-26F9-1E4B-8585-8A4953ECF894}"/>
              </a:ext>
            </a:extLst>
          </p:cNvPr>
          <p:cNvSpPr/>
          <p:nvPr/>
        </p:nvSpPr>
        <p:spPr>
          <a:xfrm>
            <a:off x="879566" y="5970588"/>
            <a:ext cx="7832634" cy="4683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pc="-20" dirty="0" err="1"/>
              <a:t>Compilers</a:t>
            </a:r>
            <a:r>
              <a:rPr lang="pt-BR" sz="3600" spc="-20" dirty="0"/>
              <a:t> </a:t>
            </a:r>
            <a:r>
              <a:rPr lang="pt-BR" sz="3600" spc="-20" dirty="0" err="1"/>
              <a:t>and</a:t>
            </a:r>
            <a:r>
              <a:rPr lang="pt-BR" sz="3600" spc="-20" dirty="0"/>
              <a:t> processor hardware </a:t>
            </a:r>
            <a:r>
              <a:rPr lang="pt-BR" sz="3600" spc="-20" dirty="0" err="1"/>
              <a:t>can</a:t>
            </a:r>
            <a:r>
              <a:rPr lang="pt-BR" sz="3600" spc="-20" dirty="0"/>
              <a:t> </a:t>
            </a:r>
            <a:r>
              <a:rPr lang="pt-BR" sz="3600" spc="-20" dirty="0" err="1"/>
              <a:t>reorder</a:t>
            </a:r>
            <a:r>
              <a:rPr lang="pt-BR" sz="3600" spc="-20" dirty="0"/>
              <a:t> </a:t>
            </a:r>
            <a:r>
              <a:rPr lang="pt-BR" sz="3600" spc="-20" dirty="0" err="1"/>
              <a:t>instructions</a:t>
            </a:r>
            <a:r>
              <a:rPr lang="pt-BR" sz="3600" spc="-2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51" name="Rectangle 7"/>
              <p:cNvSpPr>
                <a:spLocks noGrp="1" noChangeArrowheads="1"/>
              </p:cNvSpPr>
              <p:nvPr>
                <p:ph sz="quarter" idx="10"/>
              </p:nvPr>
            </p:nvSpPr>
            <p:spPr>
              <a:xfrm>
                <a:off x="431799" y="1827168"/>
                <a:ext cx="8280401" cy="467995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Modern compilers and hardware reorder instructions to improve performance.</a:t>
                </a:r>
              </a:p>
              <a:p>
                <a:pPr lvl="1"/>
                <a:r>
                  <a:rPr lang="en-US" dirty="0"/>
                  <a:t>This is generally invisible to single-threaded programs but can become visible when multiple threads interact via shared variables.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>
                  <a:buClr>
                    <a:schemeClr val="bg1"/>
                  </a:buClr>
                </a:pPr>
                <a:endParaRPr lang="en-US" sz="3000" spc="-30" dirty="0">
                  <a:solidFill>
                    <a:schemeClr val="bg1">
                      <a:lumMod val="95000"/>
                    </a:schemeClr>
                  </a:solidFill>
                  <a:latin typeface="Myriad Pro Condensed" panose="020B0506030403020204" pitchFamily="34" charset="0"/>
                </a:endParaRPr>
              </a:p>
              <a:p>
                <a:pPr lvl="1">
                  <a:buClr>
                    <a:schemeClr val="bg1"/>
                  </a:buClr>
                </a:pPr>
                <a:r>
                  <a:rPr lang="en-US" sz="3000" spc="-30" dirty="0">
                    <a:solidFill>
                      <a:schemeClr val="bg1">
                        <a:lumMod val="95000"/>
                      </a:schemeClr>
                    </a:solidFill>
                    <a:latin typeface="Myriad Pro Condensed" panose="020B0506030403020204" pitchFamily="34" charset="0"/>
                  </a:rPr>
                  <a:t>Can we be sure that </a:t>
                </a:r>
                <a14:m>
                  <m:oMath xmlns:m="http://schemas.openxmlformats.org/officeDocument/2006/math">
                    <m:r>
                      <a:rPr lang="en-US" sz="3000" i="1" spc="-3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charset="0"/>
                      </a:rPr>
                      <m:t>𝑝</m:t>
                    </m:r>
                    <m:r>
                      <a:rPr lang="en-US" sz="3000" i="1" spc="-3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3000" spc="-30" dirty="0">
                    <a:solidFill>
                      <a:schemeClr val="bg1">
                        <a:lumMod val="95000"/>
                      </a:schemeClr>
                    </a:solidFill>
                    <a:latin typeface="Myriad Pro Condensed" panose="020B0506030403020204" pitchFamily="34" charset="0"/>
                  </a:rPr>
                  <a:t>has already been initialized when </a:t>
                </a:r>
                <a14:m>
                  <m:oMath xmlns:m="http://schemas.openxmlformats.org/officeDocument/2006/math">
                    <m:r>
                      <a:rPr lang="en-US" sz="3000" i="1" spc="-3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charset="0"/>
                      </a:rPr>
                      <m:t>𝑞</m:t>
                    </m:r>
                    <m:r>
                      <a:rPr lang="en-US" sz="3000" i="1" spc="-3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3000" spc="-30" dirty="0">
                    <a:solidFill>
                      <a:schemeClr val="bg1">
                        <a:lumMod val="95000"/>
                      </a:schemeClr>
                    </a:solidFill>
                    <a:latin typeface="Myriad Pro Condensed" panose="020B0506030403020204" pitchFamily="34" charset="0"/>
                  </a:rPr>
                  <a:t>is calculated?</a:t>
                </a:r>
              </a:p>
            </p:txBody>
          </p:sp>
        </mc:Choice>
        <mc:Fallback xmlns="">
          <p:sp>
            <p:nvSpPr>
              <p:cNvPr id="31751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31799" y="1827168"/>
                <a:ext cx="8280401" cy="4679950"/>
              </a:xfrm>
              <a:blipFill>
                <a:blip r:embed="rId3"/>
                <a:stretch>
                  <a:fillRect l="-1838" t="-1902" r="-1378" b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83698"/>
              </p:ext>
            </p:extLst>
          </p:nvPr>
        </p:nvGraphicFramePr>
        <p:xfrm>
          <a:off x="879566" y="3207728"/>
          <a:ext cx="758094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Thread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Thread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sz="2000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…</a:t>
                      </a:r>
                      <a:endParaRPr lang="en-US" sz="2000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2000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…</a:t>
                      </a:r>
                      <a:endParaRPr lang="en-US" sz="2000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p = </a:t>
                      </a:r>
                      <a:r>
                        <a:rPr lang="en-US" sz="2000" b="0" i="0" dirty="0" err="1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someComputation</a:t>
                      </a:r>
                      <a:r>
                        <a:rPr lang="en-US" sz="2000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while</a:t>
                      </a:r>
                      <a:r>
                        <a:rPr lang="en-US" sz="2000" b="0" i="0" baseline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(!</a:t>
                      </a:r>
                      <a:r>
                        <a:rPr lang="en-US" sz="2000" b="0" i="0" baseline="0" dirty="0" err="1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pInitialized</a:t>
                      </a:r>
                      <a:r>
                        <a:rPr lang="en-US" sz="2000" b="0" i="0" baseline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)</a:t>
                      </a:r>
                      <a:endParaRPr lang="en-US" sz="2000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 err="1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pInitialized</a:t>
                      </a:r>
                      <a:r>
                        <a:rPr lang="en-US" sz="2000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= true;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   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…</a:t>
                      </a:r>
                      <a:endParaRPr lang="en-US" sz="2000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q = </a:t>
                      </a:r>
                      <a:r>
                        <a:rPr lang="en-US" sz="2000" b="0" i="0" dirty="0" err="1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anotherComputation</a:t>
                      </a:r>
                      <a:r>
                        <a:rPr lang="en-US" sz="2000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(p)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2000" b="0" i="0" dirty="0">
                          <a:latin typeface="CMU Typewriter Text Light" charset="0"/>
                          <a:ea typeface="CMU Typewriter Text Light" charset="0"/>
                          <a:cs typeface="CMU Typewriter Text Light" charset="0"/>
                        </a:rPr>
                        <a:t>…</a:t>
                      </a:r>
                      <a:endParaRPr lang="en-US" sz="2000" b="0" i="0" dirty="0">
                        <a:latin typeface="CMU Typewriter Text Light" charset="0"/>
                        <a:ea typeface="CMU Typewriter Text Light" charset="0"/>
                        <a:cs typeface="CMU Typewriter Text Light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733901" y="3098926"/>
            <a:ext cx="3783980" cy="256478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66" y="3172699"/>
            <a:ext cx="76200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2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751" grpId="0" uiExpand="1" build="p" bldLvl="2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0" dirty="0"/>
              <a:t>We will study a structured synchronization approach </a:t>
            </a:r>
            <a:br>
              <a:rPr lang="en-US" sz="3600" spc="0" dirty="0"/>
            </a:br>
            <a:r>
              <a:rPr lang="en-US" sz="3600" spc="0" dirty="0"/>
              <a:t>to sharing state in multi-threaded programs.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By a </a:t>
            </a:r>
            <a:r>
              <a:rPr lang="en-US" i="1" dirty="0"/>
              <a:t>structured synchronization approach </a:t>
            </a:r>
            <a:r>
              <a:rPr lang="en-US" dirty="0"/>
              <a:t>we mean…</a:t>
            </a:r>
          </a:p>
          <a:p>
            <a:pPr lvl="1"/>
            <a:r>
              <a:rPr lang="en-US" dirty="0"/>
              <a:t>To structure the program to facilitate reasoning about concurrency.</a:t>
            </a:r>
          </a:p>
          <a:p>
            <a:pPr lvl="1"/>
            <a:r>
              <a:rPr lang="en-US" dirty="0"/>
              <a:t>To use a set of standard synchronization primitives to control access to shared state.</a:t>
            </a:r>
          </a:p>
          <a:p>
            <a:r>
              <a:rPr lang="en-US" spc="-50" dirty="0"/>
              <a:t>Our goal is to be able to reason about a thread’s behavior while avoiding the danger of having to consider all the possible interleavings that may occur.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F766E-A493-B14A-93ED-68CED703FE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8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Producer–Consumer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sz="quarter" idx="10"/>
              </p:nvPr>
            </p:nvSpPr>
            <p:spPr>
              <a:xfrm>
                <a:off x="431799" y="1809750"/>
                <a:ext cx="8280401" cy="35721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i="1" dirty="0"/>
                  <a:t>producer</a:t>
                </a:r>
                <a:r>
                  <a:rPr lang="en-US" dirty="0"/>
                  <a:t> generates items that will be used by a </a:t>
                </a:r>
                <a:r>
                  <a:rPr lang="en-US" i="1" dirty="0"/>
                  <a:t>consumer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basic solution to this problem uses a bounded circular buffer mapped onto an array to enable threads to share memory.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this model,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charset="0"/>
                      </a:rPr>
                      <m:t>𝑖𝑛</m:t>
                    </m:r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charset="0"/>
                      </a:rPr>
                      <m:t>𝑜𝑢𝑡</m:t>
                    </m:r>
                    <m:r>
                      <a:rPr lang="en-US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are increased </a:t>
                </a:r>
                <a:r>
                  <a:rPr lang="en-US" i="1" dirty="0">
                    <a:latin typeface="Cambria" charset="0"/>
                    <a:ea typeface="Cambria" charset="0"/>
                    <a:cs typeface="Cambria" charset="0"/>
                  </a:rPr>
                  <a:t>modulo n </a:t>
                </a:r>
                <a:r>
                  <a:rPr lang="en-US" dirty="0"/>
                  <a:t>and point to the cell where the next item should be put in or taken from.</a:t>
                </a: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31799" y="1809750"/>
                <a:ext cx="8280401" cy="3572147"/>
              </a:xfrm>
              <a:blipFill>
                <a:blip r:embed="rId3"/>
                <a:stretch>
                  <a:fillRect l="-1991" t="-2837" r="-1531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5734881"/>
                  </p:ext>
                </p:extLst>
              </p:nvPr>
            </p:nvGraphicFramePr>
            <p:xfrm>
              <a:off x="684213" y="3202885"/>
              <a:ext cx="6480000" cy="946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4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0" marR="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0" marR="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0" marR="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0" marR="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𝑜𝑢𝑡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0" marR="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0" marR="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0" marR="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𝑖𝑛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0" marR="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0" marR="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0" marR="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0" marR="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0" marR="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0" marR="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mr-I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0" marR="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0" marR="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0" marR="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0" marR="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0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0" marR="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0" marR="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pt-BR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0" marR="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err="1">
                              <a:latin typeface="Cambria" charset="0"/>
                              <a:ea typeface="Cambria" charset="0"/>
                              <a:cs typeface="Cambria" charset="0"/>
                            </a:rPr>
                            <a:t>buf</a:t>
                          </a:r>
                          <a:endParaRPr lang="en-US" b="0" i="1" dirty="0">
                            <a:latin typeface="Cambria" charset="0"/>
                            <a:ea typeface="Cambria" charset="0"/>
                            <a:cs typeface="Cambria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5734881"/>
                  </p:ext>
                </p:extLst>
              </p:nvPr>
            </p:nvGraphicFramePr>
            <p:xfrm>
              <a:off x="684213" y="3202885"/>
              <a:ext cx="6480000" cy="946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48000"/>
                    <a:gridCol w="648000"/>
                    <a:gridCol w="648000"/>
                    <a:gridCol w="648000"/>
                    <a:gridCol w="648000"/>
                    <a:gridCol w="648000"/>
                    <a:gridCol w="648000"/>
                    <a:gridCol w="648000"/>
                    <a:gridCol w="648000"/>
                    <a:gridCol w="648000"/>
                  </a:tblGrid>
                  <a:tr h="288000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0" marR="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0" marR="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0" marR="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0" marR="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 rotWithShape="0">
                          <a:blip r:embed="rId4"/>
                          <a:stretch>
                            <a:fillRect l="-402830" t="-2128" r="-503774" b="-26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0" marR="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0" marR="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 rotWithShape="0">
                          <a:blip r:embed="rId4"/>
                          <a:stretch>
                            <a:fillRect l="-703774" t="-2128" r="-202830" b="-26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0" marR="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0" marR="0" marT="0" marB="0">
                        <a:noFill/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0" marR="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 rotWithShape="0">
                          <a:blip r:embed="rId4"/>
                          <a:stretch>
                            <a:fillRect l="-100000" t="-100000" r="-797196" b="-15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 rotWithShape="0">
                          <a:blip r:embed="rId4"/>
                          <a:stretch>
                            <a:fillRect l="-201887" t="-100000" r="-704717" b="-15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 rotWithShape="0">
                          <a:blip r:embed="rId4"/>
                          <a:stretch>
                            <a:fillRect l="-299065" t="-100000" r="-598131" b="-15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 rotWithShape="0">
                          <a:blip r:embed="rId4"/>
                          <a:stretch>
                            <a:fillRect l="-402830" t="-100000" r="-503774" b="-15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0" marR="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0" marR="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 rotWithShape="0">
                          <a:blip r:embed="rId4"/>
                          <a:stretch>
                            <a:fillRect l="-703774" t="-100000" r="-202830" b="-15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0" marR="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 rotWithShape="0">
                          <a:blip r:embed="rId4"/>
                          <a:stretch>
                            <a:fillRect l="-904717" t="-100000" r="-1887" b="-15625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err="1" smtClean="0">
                              <a:latin typeface="Cambria" charset="0"/>
                              <a:ea typeface="Cambria" charset="0"/>
                              <a:cs typeface="Cambria" charset="0"/>
                            </a:rPr>
                            <a:t>buf</a:t>
                          </a:r>
                          <a:endParaRPr lang="en-US" b="0" i="1" dirty="0">
                            <a:latin typeface="Cambria" charset="0"/>
                            <a:ea typeface="Cambria" charset="0"/>
                            <a:cs typeface="Cambria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91C6616-0F83-4E45-8622-2ADAB62C9541}"/>
              </a:ext>
            </a:extLst>
          </p:cNvPr>
          <p:cNvSpPr txBox="1"/>
          <p:nvPr/>
        </p:nvSpPr>
        <p:spPr>
          <a:xfrm>
            <a:off x="684212" y="5411333"/>
            <a:ext cx="8019135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180975" lvl="1" algn="l" defTabSz="914047" eaLnBrk="1" fontAlgn="auto" hangingPunct="1">
              <a:spcBef>
                <a:spcPts val="6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100000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Myriad Pro Condensed" panose="020B0506030403020204" pitchFamily="34" charset="0"/>
              </a:rPr>
              <a:t>How do the producer and consumer check if the buffer is empty?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41DBC-8352-9C41-B3F4-61970A548583}"/>
              </a:ext>
            </a:extLst>
          </p:cNvPr>
          <p:cNvSpPr txBox="1"/>
          <p:nvPr/>
        </p:nvSpPr>
        <p:spPr>
          <a:xfrm>
            <a:off x="693064" y="5987404"/>
            <a:ext cx="8019136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180975" lvl="1" algn="l" defTabSz="914047" eaLnBrk="1" fontAlgn="auto" hangingPunct="1">
              <a:spcBef>
                <a:spcPts val="6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100000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Myriad Pro Condensed" panose="020B0506030403020204" pitchFamily="34" charset="0"/>
              </a:rPr>
              <a:t>How do they check if the buffer is full?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 bldLvl="2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MC504-2018s2-v05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yriad Pro">
      <a:majorFont>
        <a:latin typeface="Myriad Pro SemiCondensed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yriad Pro Light SemiCondensed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C504-2018s2-v05" id="{75BD5540-7ED8-F648-AB65-20DBEA996CDC}" vid="{90252D2C-C091-E247-99DB-563C00B4BF7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MC504-2018s2-v05</Template>
  <TotalTime>28287</TotalTime>
  <Words>2439</Words>
  <Application>Microsoft Macintosh PowerPoint</Application>
  <PresentationFormat>On-screen Show (4:3)</PresentationFormat>
  <Paragraphs>469</Paragraphs>
  <Slides>36</Slides>
  <Notes>22</Notes>
  <HiddenSlides>3</HiddenSlides>
  <MMClips>0</MMClips>
  <ScaleCrop>false</ScaleCrop>
  <HeadingPairs>
    <vt:vector size="8" baseType="variant">
      <vt:variant>
        <vt:lpstr>Fonts Used</vt:lpstr>
      </vt:variant>
      <vt:variant>
        <vt:i4>24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  <vt:variant>
        <vt:lpstr>Custom Shows</vt:lpstr>
      </vt:variant>
      <vt:variant>
        <vt:i4>5</vt:i4>
      </vt:variant>
    </vt:vector>
  </HeadingPairs>
  <TitlesOfParts>
    <vt:vector size="66" baseType="lpstr">
      <vt:lpstr>M+ 1m regular</vt:lpstr>
      <vt:lpstr>Arial</vt:lpstr>
      <vt:lpstr>Avenir Next Condensed</vt:lpstr>
      <vt:lpstr>Calibri</vt:lpstr>
      <vt:lpstr>Cambria</vt:lpstr>
      <vt:lpstr>Cambria Math</vt:lpstr>
      <vt:lpstr>CMU Typewriter Text</vt:lpstr>
      <vt:lpstr>CMU Typewriter Text Light</vt:lpstr>
      <vt:lpstr>Courier Condensed</vt:lpstr>
      <vt:lpstr>Fira Sans Condensed Book</vt:lpstr>
      <vt:lpstr>Fira Sans Condensed Light</vt:lpstr>
      <vt:lpstr>Helvetica</vt:lpstr>
      <vt:lpstr>Latin Modern Mono Light Cond 10</vt:lpstr>
      <vt:lpstr>LM Mono Light Cond 10</vt:lpstr>
      <vt:lpstr>Mangal</vt:lpstr>
      <vt:lpstr>Menlo</vt:lpstr>
      <vt:lpstr>Myriad Pro Condensed</vt:lpstr>
      <vt:lpstr>Myriad Pro Light Condensed</vt:lpstr>
      <vt:lpstr>Myriad Pro Light SemiCondensed</vt:lpstr>
      <vt:lpstr>Myriad Pro SemiCondensed</vt:lpstr>
      <vt:lpstr>Roboto Condensed Light</vt:lpstr>
      <vt:lpstr>Times New Roman</vt:lpstr>
      <vt:lpstr>Wingdings</vt:lpstr>
      <vt:lpstr>Wingdings 3</vt:lpstr>
      <vt:lpstr>MC504-2018s2-v05</vt:lpstr>
      <vt:lpstr>Thread Synchronization 1</vt:lpstr>
      <vt:lpstr>Background</vt:lpstr>
      <vt:lpstr>Cooperating threads may affect and be affected by one another...</vt:lpstr>
      <vt:lpstr>Writing correct programs involving  multiple cooperating threads is not that easy...</vt:lpstr>
      <vt:lpstr>Program execution depends on  the possible interleavings of threads’ access to shared state.</vt:lpstr>
      <vt:lpstr>Program execution can be nondeterministic.</vt:lpstr>
      <vt:lpstr>Compilers and processor hardware can reorder instructions.</vt:lpstr>
      <vt:lpstr>We will study a structured synchronization approach  to sharing state in multi-threaded programs.</vt:lpstr>
      <vt:lpstr>The Producer–Consumer problem</vt:lpstr>
      <vt:lpstr>The Producer–Consumer problem</vt:lpstr>
      <vt:lpstr>Suggested Producer and Consumer Routines</vt:lpstr>
      <vt:lpstr>Producer  routine</vt:lpstr>
      <vt:lpstr>Consumer routine</vt:lpstr>
      <vt:lpstr>What may happen if the two threads run simultaneously?</vt:lpstr>
      <vt:lpstr>… get involved in a race condition over count.</vt:lpstr>
      <vt:lpstr>We say that there is a race condition when …</vt:lpstr>
      <vt:lpstr>The Critical-Section Problem</vt:lpstr>
      <vt:lpstr>Critical sections are code segments in two or more threads which may get involved in a race condition.</vt:lpstr>
      <vt:lpstr>What’s the meaning of those extra requirements?</vt:lpstr>
      <vt:lpstr>Solving the Critical-Section Problem requires...</vt:lpstr>
      <vt:lpstr>Solving the Critical-Section Problem requires...</vt:lpstr>
      <vt:lpstr>PowerPoint Presentation</vt:lpstr>
      <vt:lpstr>The threads use one shared flag to avoid entering the critical section at the same time.</vt:lpstr>
      <vt:lpstr>The threads use two shared flags to avoid entering the critical section at the same time.</vt:lpstr>
      <vt:lpstr>The threads use two shared flags and a turn indicator to avoid entering the critical section at the same time.</vt:lpstr>
      <vt:lpstr>Analysis of Peterson’s Algorithm for Thread Ti</vt:lpstr>
      <vt:lpstr>Peterson’s algorithm: what do you say?</vt:lpstr>
      <vt:lpstr>Locks</vt:lpstr>
      <vt:lpstr>Lessons from Producer-Consumer</vt:lpstr>
      <vt:lpstr>The Basic Idea</vt:lpstr>
      <vt:lpstr>The semantics of lock() and unlock()</vt:lpstr>
      <vt:lpstr>Why only lock and unlock?</vt:lpstr>
      <vt:lpstr>Locks exhibit three main properties</vt:lpstr>
      <vt:lpstr>What are mutex variables?</vt:lpstr>
      <vt:lpstr>Mutual exclusion between threads in POSIX</vt:lpstr>
      <vt:lpstr>PowerPoint Presentation</vt:lpstr>
      <vt:lpstr>Background</vt:lpstr>
      <vt:lpstr>The Critical Section Problem</vt:lpstr>
      <vt:lpstr>Synchronization Hardware</vt:lpstr>
      <vt:lpstr>Peterson's Solution</vt:lpstr>
      <vt:lpstr>Semaphores</vt:lpstr>
    </vt:vector>
  </TitlesOfParts>
  <Company>IC / Unicamp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Synchronization</dc:title>
  <dc:creator>Arthur Catto</dc:creator>
  <cp:lastModifiedBy>Arthur Catto</cp:lastModifiedBy>
  <cp:revision>699</cp:revision>
  <cp:lastPrinted>2010-09-05T13:30:12Z</cp:lastPrinted>
  <dcterms:created xsi:type="dcterms:W3CDTF">1999-07-23T13:31:00Z</dcterms:created>
  <dcterms:modified xsi:type="dcterms:W3CDTF">2018-09-26T21:20:34Z</dcterms:modified>
</cp:coreProperties>
</file>