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8" r:id="rId1"/>
  </p:sldMasterIdLst>
  <p:notesMasterIdLst>
    <p:notesMasterId r:id="rId52"/>
  </p:notesMasterIdLst>
  <p:handoutMasterIdLst>
    <p:handoutMasterId r:id="rId53"/>
  </p:handoutMasterIdLst>
  <p:sldIdLst>
    <p:sldId id="502" r:id="rId2"/>
    <p:sldId id="748" r:id="rId3"/>
    <p:sldId id="263" r:id="rId4"/>
    <p:sldId id="749" r:id="rId5"/>
    <p:sldId id="264" r:id="rId6"/>
    <p:sldId id="265" r:id="rId7"/>
    <p:sldId id="266" r:id="rId8"/>
    <p:sldId id="267" r:id="rId9"/>
    <p:sldId id="268" r:id="rId10"/>
    <p:sldId id="269" r:id="rId11"/>
    <p:sldId id="751" r:id="rId12"/>
    <p:sldId id="750" r:id="rId13"/>
    <p:sldId id="752" r:id="rId14"/>
    <p:sldId id="273" r:id="rId15"/>
    <p:sldId id="274" r:id="rId16"/>
    <p:sldId id="275" r:id="rId17"/>
    <p:sldId id="276" r:id="rId18"/>
    <p:sldId id="277" r:id="rId19"/>
    <p:sldId id="753" r:id="rId20"/>
    <p:sldId id="755" r:id="rId21"/>
    <p:sldId id="754" r:id="rId22"/>
    <p:sldId id="756" r:id="rId23"/>
    <p:sldId id="280" r:id="rId24"/>
    <p:sldId id="757" r:id="rId25"/>
    <p:sldId id="281" r:id="rId26"/>
    <p:sldId id="758" r:id="rId27"/>
    <p:sldId id="759" r:id="rId28"/>
    <p:sldId id="284" r:id="rId29"/>
    <p:sldId id="694" r:id="rId30"/>
    <p:sldId id="689" r:id="rId31"/>
    <p:sldId id="693" r:id="rId32"/>
    <p:sldId id="695" r:id="rId33"/>
    <p:sldId id="735" r:id="rId34"/>
    <p:sldId id="696" r:id="rId35"/>
    <p:sldId id="698" r:id="rId36"/>
    <p:sldId id="736" r:id="rId37"/>
    <p:sldId id="737" r:id="rId38"/>
    <p:sldId id="741" r:id="rId39"/>
    <p:sldId id="738" r:id="rId40"/>
    <p:sldId id="740" r:id="rId41"/>
    <p:sldId id="745" r:id="rId42"/>
    <p:sldId id="746" r:id="rId43"/>
    <p:sldId id="701" r:id="rId44"/>
    <p:sldId id="702" r:id="rId45"/>
    <p:sldId id="742" r:id="rId46"/>
    <p:sldId id="703" r:id="rId47"/>
    <p:sldId id="704" r:id="rId48"/>
    <p:sldId id="705" r:id="rId49"/>
    <p:sldId id="706" r:id="rId50"/>
    <p:sldId id="707" r:id="rId51"/>
  </p:sldIdLst>
  <p:sldSz cx="9144000" cy="6858000" type="screen4x3"/>
  <p:notesSz cx="7315200" cy="9601200"/>
  <p:custShowLst>
    <p:custShow name="Background" id="0">
      <p:sldLst/>
    </p:custShow>
    <p:custShow name="The Critical Section Problem" id="1">
      <p:sldLst/>
    </p:custShow>
    <p:custShow name="Synchronization Hardware" id="2">
      <p:sldLst/>
    </p:custShow>
    <p:custShow name="Peterson's Solution" id="3">
      <p:sldLst/>
    </p:custShow>
    <p:custShow name="Semaphores" id="4">
      <p:sldLst/>
    </p:custShow>
  </p:custShowLst>
  <p:defaultTex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Default Section" id="{E81B440D-D159-49D6-BF44-1769743414A0}">
          <p14:sldIdLst>
            <p14:sldId id="502"/>
          </p14:sldIdLst>
        </p14:section>
        <p14:section name="Locks" id="{F5DC0A7D-9C60-4115-BE84-F66BBB859E74}">
          <p14:sldIdLst>
            <p14:sldId id="748"/>
            <p14:sldId id="263"/>
            <p14:sldId id="749"/>
            <p14:sldId id="264"/>
            <p14:sldId id="265"/>
            <p14:sldId id="266"/>
            <p14:sldId id="267"/>
            <p14:sldId id="268"/>
            <p14:sldId id="269"/>
            <p14:sldId id="751"/>
            <p14:sldId id="750"/>
            <p14:sldId id="752"/>
            <p14:sldId id="273"/>
            <p14:sldId id="274"/>
            <p14:sldId id="275"/>
            <p14:sldId id="276"/>
            <p14:sldId id="277"/>
            <p14:sldId id="753"/>
            <p14:sldId id="755"/>
            <p14:sldId id="754"/>
            <p14:sldId id="756"/>
            <p14:sldId id="280"/>
            <p14:sldId id="757"/>
            <p14:sldId id="281"/>
            <p14:sldId id="758"/>
            <p14:sldId id="759"/>
            <p14:sldId id="284"/>
            <p14:sldId id="694"/>
            <p14:sldId id="689"/>
            <p14:sldId id="693"/>
            <p14:sldId id="695"/>
            <p14:sldId id="735"/>
            <p14:sldId id="696"/>
            <p14:sldId id="698"/>
            <p14:sldId id="736"/>
            <p14:sldId id="737"/>
            <p14:sldId id="741"/>
            <p14:sldId id="738"/>
            <p14:sldId id="740"/>
            <p14:sldId id="745"/>
            <p14:sldId id="746"/>
            <p14:sldId id="701"/>
            <p14:sldId id="702"/>
            <p14:sldId id="742"/>
            <p14:sldId id="703"/>
            <p14:sldId id="704"/>
            <p14:sldId id="705"/>
            <p14:sldId id="706"/>
            <p14:sldId id="707"/>
          </p14:sldIdLst>
        </p14:section>
      </p14:sectionLst>
    </p:ext>
    <p:ext uri="{EFAFB233-063F-42B5-8137-9DF3F51BA10A}">
      <p15:sldGuideLst xmlns:p15="http://schemas.microsoft.com/office/powerpoint/2012/main">
        <p15:guide id="1" orient="horz" pos="1253"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12121"/>
    <a:srgbClr val="0432FF"/>
    <a:srgbClr val="404040"/>
    <a:srgbClr val="1C1F21"/>
    <a:srgbClr val="1F1F1F"/>
    <a:srgbClr val="0E0E0E"/>
    <a:srgbClr val="1D1F21"/>
    <a:srgbClr val="FF73FF"/>
    <a:srgbClr val="3495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3" autoAdjust="0"/>
    <p:restoredTop sz="95153" autoAdjust="0"/>
  </p:normalViewPr>
  <p:slideViewPr>
    <p:cSldViewPr snapToGrid="0">
      <p:cViewPr varScale="1">
        <p:scale>
          <a:sx n="97" d="100"/>
          <a:sy n="97" d="100"/>
        </p:scale>
        <p:origin x="2024" y="184"/>
      </p:cViewPr>
      <p:guideLst>
        <p:guide orient="horz" pos="1253"/>
        <p:guide pos="612"/>
      </p:guideLst>
    </p:cSldViewPr>
  </p:slideViewPr>
  <p:outlineViewPr>
    <p:cViewPr>
      <p:scale>
        <a:sx n="33" d="100"/>
        <a:sy n="33" d="100"/>
      </p:scale>
      <p:origin x="0" y="-12008"/>
    </p:cViewPr>
  </p:outlineViewPr>
  <p:notesTextViewPr>
    <p:cViewPr>
      <p:scale>
        <a:sx n="3" d="2"/>
        <a:sy n="3" d="2"/>
      </p:scale>
      <p:origin x="0" y="0"/>
    </p:cViewPr>
  </p:notesTextViewPr>
  <p:sorterViewPr>
    <p:cViewPr varScale="1">
      <p:scale>
        <a:sx n="100" d="100"/>
        <a:sy n="100" d="100"/>
      </p:scale>
      <p:origin x="0" y="-15480"/>
    </p:cViewPr>
  </p:sorter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l" defTabSz="966788">
              <a:defRPr sz="1400" smtClean="0">
                <a:latin typeface="Helvetica" pitchFamily="34" charset="0"/>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smtClean="0">
                <a:latin typeface="Helvetica" pitchFamily="34" charset="0"/>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l" defTabSz="966788">
              <a:defRPr sz="1400" smtClean="0">
                <a:latin typeface="Helvetica" pitchFamily="34" charset="0"/>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smtClean="0">
                <a:latin typeface="Helvetica" pitchFamily="34" charset="0"/>
              </a:defRPr>
            </a:lvl1pPr>
          </a:lstStyle>
          <a:p>
            <a:pPr>
              <a:defRPr/>
            </a:pPr>
            <a:fld id="{1A25A47B-1F47-4321-885B-BD801908A812}" type="slidenum">
              <a:rPr lang="en-US"/>
              <a:pPr>
                <a:defRPr/>
              </a:pPr>
              <a:t>‹#›</a:t>
            </a:fld>
            <a:endParaRPr lang="en-US"/>
          </a:p>
        </p:txBody>
      </p:sp>
    </p:spTree>
    <p:extLst>
      <p:ext uri="{BB962C8B-B14F-4D97-AF65-F5344CB8AC3E}">
        <p14:creationId xmlns:p14="http://schemas.microsoft.com/office/powerpoint/2010/main" val="1087978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l" defTabSz="966788">
              <a:defRPr sz="14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smtClean="0">
                <a:latin typeface="Times New Roman" pitchFamily="18" charset="0"/>
              </a:defRPr>
            </a:lvl1pPr>
          </a:lstStyle>
          <a:p>
            <a:pPr>
              <a:defRPr/>
            </a:pPr>
            <a:endParaRPr lang="en-US"/>
          </a:p>
        </p:txBody>
      </p:sp>
      <p:sp>
        <p:nvSpPr>
          <p:cNvPr id="103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l" defTabSz="966788">
              <a:defRPr sz="14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smtClean="0">
                <a:latin typeface="Times New Roman" pitchFamily="18" charset="0"/>
              </a:defRPr>
            </a:lvl1pPr>
          </a:lstStyle>
          <a:p>
            <a:pPr>
              <a:defRPr/>
            </a:pPr>
            <a:fld id="{15929D20-CBFB-426A-A2C9-7F68689494DE}" type="slidenum">
              <a:rPr lang="en-US"/>
              <a:pPr>
                <a:defRPr/>
              </a:pPr>
              <a:t>‹#›</a:t>
            </a:fld>
            <a:endParaRPr lang="en-US"/>
          </a:p>
        </p:txBody>
      </p:sp>
    </p:spTree>
    <p:extLst>
      <p:ext uri="{BB962C8B-B14F-4D97-AF65-F5344CB8AC3E}">
        <p14:creationId xmlns:p14="http://schemas.microsoft.com/office/powerpoint/2010/main" val="246309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B4305A0-5214-4C7D-A3BD-94631DD6E62A}" type="slidenum">
              <a:rPr lang="en-US"/>
              <a:pPr/>
              <a:t>1</a:t>
            </a:fld>
            <a:endParaRPr lang="en-US" dirty="0"/>
          </a:p>
        </p:txBody>
      </p:sp>
      <p:sp>
        <p:nvSpPr>
          <p:cNvPr id="104451" name="Rectangle 2"/>
          <p:cNvSpPr>
            <a:spLocks noGrp="1" noRot="1" noChangeAspect="1" noChangeArrowheads="1" noTextEdit="1"/>
          </p:cNvSpPr>
          <p:nvPr>
            <p:ph type="sldImg"/>
          </p:nvPr>
        </p:nvSpPr>
        <p:spPr>
          <a:xfrm>
            <a:off x="1257300" y="719138"/>
            <a:ext cx="4802188" cy="3602037"/>
          </a:xfrm>
          <a:ln/>
        </p:spPr>
      </p:sp>
      <p:sp>
        <p:nvSpPr>
          <p:cNvPr id="104452" name="Rectangle 3"/>
          <p:cNvSpPr>
            <a:spLocks noGrp="1" noChangeArrowheads="1"/>
          </p:cNvSpPr>
          <p:nvPr>
            <p:ph type="body" idx="1"/>
          </p:nvPr>
        </p:nvSpPr>
        <p:spPr>
          <a:xfrm>
            <a:off x="730250" y="4560888"/>
            <a:ext cx="5854700" cy="4321175"/>
          </a:xfrm>
          <a:noFill/>
          <a:ln/>
        </p:spPr>
        <p:txBody>
          <a:bodyPr/>
          <a:lstStyle/>
          <a:p>
            <a:endParaRPr lang="pt-BR" dirty="0"/>
          </a:p>
        </p:txBody>
      </p:sp>
    </p:spTree>
    <p:extLst>
      <p:ext uri="{BB962C8B-B14F-4D97-AF65-F5344CB8AC3E}">
        <p14:creationId xmlns:p14="http://schemas.microsoft.com/office/powerpoint/2010/main" val="148247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929D20-CBFB-426A-A2C9-7F68689494DE}" type="slidenum">
              <a:rPr lang="en-US" smtClean="0"/>
              <a:pPr>
                <a:defRPr/>
              </a:pPr>
              <a:t>43</a:t>
            </a:fld>
            <a:endParaRPr lang="en-US"/>
          </a:p>
        </p:txBody>
      </p:sp>
    </p:spTree>
    <p:extLst>
      <p:ext uri="{BB962C8B-B14F-4D97-AF65-F5344CB8AC3E}">
        <p14:creationId xmlns:p14="http://schemas.microsoft.com/office/powerpoint/2010/main" val="263191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efficient way to wait for something</a:t>
            </a:r>
            <a:r>
              <a:rPr lang="en-US" baseline="0" dirty="0"/>
              <a:t> to happen.  Code that uses CV looks like state is ok, but </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367424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3751097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205821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929D20-CBFB-426A-A2C9-7F68689494DE}" type="slidenum">
              <a:rPr lang="en-US" smtClean="0"/>
              <a:pPr>
                <a:defRPr/>
              </a:pPr>
              <a:t>9</a:t>
            </a:fld>
            <a:endParaRPr lang="en-US"/>
          </a:p>
        </p:txBody>
      </p:sp>
    </p:spTree>
    <p:extLst>
      <p:ext uri="{BB962C8B-B14F-4D97-AF65-F5344CB8AC3E}">
        <p14:creationId xmlns:p14="http://schemas.microsoft.com/office/powerpoint/2010/main" val="195335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929D20-CBFB-426A-A2C9-7F68689494DE}" type="slidenum">
              <a:rPr lang="en-US" smtClean="0"/>
              <a:pPr>
                <a:defRPr/>
              </a:pPr>
              <a:t>15</a:t>
            </a:fld>
            <a:endParaRPr lang="en-US"/>
          </a:p>
        </p:txBody>
      </p:sp>
    </p:spTree>
    <p:extLst>
      <p:ext uri="{BB962C8B-B14F-4D97-AF65-F5344CB8AC3E}">
        <p14:creationId xmlns:p14="http://schemas.microsoft.com/office/powerpoint/2010/main" val="339292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929D20-CBFB-426A-A2C9-7F68689494DE}" type="slidenum">
              <a:rPr lang="en-US" smtClean="0"/>
              <a:pPr>
                <a:defRPr/>
              </a:pPr>
              <a:t>24</a:t>
            </a:fld>
            <a:endParaRPr lang="en-US"/>
          </a:p>
        </p:txBody>
      </p:sp>
    </p:spTree>
    <p:extLst>
      <p:ext uri="{BB962C8B-B14F-4D97-AF65-F5344CB8AC3E}">
        <p14:creationId xmlns:p14="http://schemas.microsoft.com/office/powerpoint/2010/main" val="304409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a:t>
            </a:r>
            <a:r>
              <a:rPr lang="en-US" baseline="0" dirty="0"/>
              <a:t>  </a:t>
            </a:r>
            <a:r>
              <a:rPr lang="en-US" baseline="0" dirty="0" err="1"/>
              <a:t>p</a:t>
            </a:r>
            <a:r>
              <a:rPr lang="en-US" baseline="0" dirty="0"/>
              <a:t> can be written by hardware/compiler before initialization is complete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147513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a:t>
            </a:r>
            <a:r>
              <a:rPr lang="en-US" baseline="0" dirty="0"/>
              <a:t> simplicity, assume no wraparound on the integers front and last; I’ll assume you can fix that if you want</a:t>
            </a:r>
          </a:p>
          <a:p>
            <a:endParaRPr lang="en-US" baseline="0" dirty="0"/>
          </a:p>
          <a:p>
            <a:r>
              <a:rPr lang="en-US" baseline="0" dirty="0"/>
              <a:t>Front = total number of items that have ever been removed; tail is total # ever inserted</a:t>
            </a:r>
          </a:p>
          <a:p>
            <a:endParaRPr lang="en-US" baseline="0" dirty="0"/>
          </a:p>
          <a:p>
            <a:r>
              <a:rPr lang="en-US" baseline="0" dirty="0"/>
              <a:t>Locks at beginning of procedure; unlock at end; no access outside of locks</a:t>
            </a:r>
          </a:p>
          <a:p>
            <a:endParaRPr lang="en-US" baseline="0" dirty="0"/>
          </a:p>
          <a:p>
            <a:r>
              <a:rPr lang="en-US" baseline="0" dirty="0"/>
              <a:t>Note that we don’t know when we once we release the lock whether the buffer is still empty – we only know the state of the buffer while holding the lock!</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33</a:t>
            </a:fld>
            <a:endParaRPr lang="en-US"/>
          </a:p>
        </p:txBody>
      </p:sp>
    </p:spTree>
    <p:extLst>
      <p:ext uri="{BB962C8B-B14F-4D97-AF65-F5344CB8AC3E}">
        <p14:creationId xmlns:p14="http://schemas.microsoft.com/office/powerpoint/2010/main" val="15079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a:t>
            </a:r>
            <a:r>
              <a:rPr lang="en-US" baseline="0" dirty="0"/>
              <a:t> simplicity, assume no wraparound on the integers front and last; I’ll assume you can fix that if you want</a:t>
            </a:r>
          </a:p>
          <a:p>
            <a:endParaRPr lang="en-US" baseline="0" dirty="0"/>
          </a:p>
          <a:p>
            <a:r>
              <a:rPr lang="en-US" baseline="0" dirty="0"/>
              <a:t>Front = total number of items that have ever been removed; tail is total # ever inserted</a:t>
            </a:r>
          </a:p>
          <a:p>
            <a:endParaRPr lang="en-US" baseline="0" dirty="0"/>
          </a:p>
          <a:p>
            <a:r>
              <a:rPr lang="en-US" baseline="0" dirty="0"/>
              <a:t>Locks at beginning of procedure; unlock at end; no access outside of locks</a:t>
            </a:r>
          </a:p>
          <a:p>
            <a:endParaRPr lang="en-US" baseline="0" dirty="0"/>
          </a:p>
          <a:p>
            <a:r>
              <a:rPr lang="en-US" baseline="0" dirty="0"/>
              <a:t>Note that we don’t know when we once we release the lock whether the buffer is still empty – we only know the state of the buffer while holding the lock!</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410407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a:t>
            </a:r>
            <a:r>
              <a:rPr lang="en-US" baseline="0" dirty="0"/>
              <a:t> simplicity, assume no wraparound on the integers front and last; I’ll assume you can fix that if you want</a:t>
            </a:r>
          </a:p>
          <a:p>
            <a:endParaRPr lang="en-US" baseline="0" dirty="0"/>
          </a:p>
          <a:p>
            <a:r>
              <a:rPr lang="en-US" baseline="0" dirty="0"/>
              <a:t>Front = total number of items that have ever been removed; tail is total # ever inserted</a:t>
            </a:r>
          </a:p>
          <a:p>
            <a:endParaRPr lang="en-US" baseline="0" dirty="0"/>
          </a:p>
          <a:p>
            <a:r>
              <a:rPr lang="en-US" baseline="0" dirty="0"/>
              <a:t>Locks at beginning of procedure; unlock at end; no access outside of locks</a:t>
            </a:r>
          </a:p>
          <a:p>
            <a:endParaRPr lang="en-US" baseline="0" dirty="0"/>
          </a:p>
          <a:p>
            <a:r>
              <a:rPr lang="en-US" baseline="0" dirty="0"/>
              <a:t>Note that we don’t know when we once we release the lock whether the buffer is still empty – we only know the state of the buffer while holding the lock!</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38</a:t>
            </a:fld>
            <a:endParaRPr lang="en-US"/>
          </a:p>
        </p:txBody>
      </p:sp>
    </p:spTree>
    <p:extLst>
      <p:ext uri="{BB962C8B-B14F-4D97-AF65-F5344CB8AC3E}">
        <p14:creationId xmlns:p14="http://schemas.microsoft.com/office/powerpoint/2010/main" val="101403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a:t>
            </a:r>
            <a:r>
              <a:rPr lang="en-US" baseline="0" dirty="0"/>
              <a:t> simplicity, assume no wraparound on the integers front and last; I’ll assume you can fix that if you want</a:t>
            </a:r>
          </a:p>
          <a:p>
            <a:endParaRPr lang="en-US" baseline="0" dirty="0"/>
          </a:p>
          <a:p>
            <a:r>
              <a:rPr lang="en-US" baseline="0" dirty="0"/>
              <a:t>Front = total number of items that have ever been removed; tail is total # ever inserted</a:t>
            </a:r>
          </a:p>
          <a:p>
            <a:endParaRPr lang="en-US" baseline="0" dirty="0"/>
          </a:p>
          <a:p>
            <a:r>
              <a:rPr lang="en-US" baseline="0" dirty="0"/>
              <a:t>Locks at beginning of procedure; unlock at end; no access outside of locks</a:t>
            </a:r>
          </a:p>
          <a:p>
            <a:endParaRPr lang="en-US" baseline="0" dirty="0"/>
          </a:p>
          <a:p>
            <a:r>
              <a:rPr lang="en-US" baseline="0" dirty="0"/>
              <a:t>Note that we don’t know when we once we release the lock whether the buffer is still empty – we only know the state of the buffer while holding the lock!</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40</a:t>
            </a:fld>
            <a:endParaRPr lang="en-US"/>
          </a:p>
        </p:txBody>
      </p:sp>
    </p:spTree>
    <p:extLst>
      <p:ext uri="{BB962C8B-B14F-4D97-AF65-F5344CB8AC3E}">
        <p14:creationId xmlns:p14="http://schemas.microsoft.com/office/powerpoint/2010/main" val="814974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pages.cs.wisc.edu/~remzi/OSTEP/"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b="0" i="0" spc="-100" baseline="0" noProof="0" dirty="0">
                <a:solidFill>
                  <a:schemeClr val="bg1"/>
                </a:solidFill>
                <a:latin typeface="Myriad Pro Light Condensed" panose="020B0406030403020204" pitchFamily="34" charset="0"/>
              </a:defRPr>
            </a:lvl1pPr>
          </a:lstStyle>
          <a:p>
            <a:pPr marL="0" lvl="0" indent="0" algn="ctr"/>
            <a:r>
              <a:rPr lang="pt-BR" noProof="0" dirty="0" err="1"/>
              <a:t>Txx</a:t>
            </a:r>
            <a:endParaRPr lang="pt-BR" noProof="0" dirty="0"/>
          </a:p>
        </p:txBody>
      </p:sp>
      <p:sp>
        <p:nvSpPr>
          <p:cNvPr id="6" name="TextBox 5">
            <a:extLst>
              <a:ext uri="{FF2B5EF4-FFF2-40B4-BE49-F238E27FC236}">
                <a16:creationId xmlns:a16="http://schemas.microsoft.com/office/drawing/2014/main" id="{89FB1D79-01D5-C74A-86BC-75A1E797D0F3}"/>
              </a:ext>
            </a:extLst>
          </p:cNvPr>
          <p:cNvSpPr txBox="1"/>
          <p:nvPr/>
        </p:nvSpPr>
        <p:spPr>
          <a:xfrm>
            <a:off x="436242" y="3616960"/>
            <a:ext cx="1245534"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Referência</a:t>
            </a:r>
            <a:r>
              <a:rPr lang="en-US" sz="1800" b="0" i="1" dirty="0">
                <a:latin typeface="Myriad Pro Light Condensed" panose="020B0406030403020204" pitchFamily="34" charset="0"/>
              </a:rPr>
              <a:t> principal</a:t>
            </a:r>
          </a:p>
        </p:txBody>
      </p:sp>
      <p:sp>
        <p:nvSpPr>
          <p:cNvPr id="12" name="Espaço Reservado para Texto 2">
            <a:extLst>
              <a:ext uri="{FF2B5EF4-FFF2-40B4-BE49-F238E27FC236}">
                <a16:creationId xmlns:a16="http://schemas.microsoft.com/office/drawing/2014/main" id="{92365CFE-4931-FA40-B3B3-7FDA61D3AFD8}"/>
              </a:ext>
            </a:extLst>
          </p:cNvPr>
          <p:cNvSpPr>
            <a:spLocks noGrp="1"/>
          </p:cNvSpPr>
          <p:nvPr>
            <p:ph type="body" sz="quarter" idx="12"/>
          </p:nvPr>
        </p:nvSpPr>
        <p:spPr>
          <a:xfrm>
            <a:off x="1931844" y="4232731"/>
            <a:ext cx="1378583" cy="276999"/>
          </a:xfrm>
        </p:spPr>
        <p:txBody>
          <a:bodyPr wrap="none">
            <a:spAutoFit/>
          </a:bodyPr>
          <a:lstStyle>
            <a:lvl1pPr marL="0" indent="0" algn="l" defTabSz="914400" rtl="0" eaLnBrk="1" latinLnBrk="0" hangingPunct="1">
              <a:lnSpc>
                <a:spcPct val="100000"/>
              </a:lnSpc>
              <a:spcBef>
                <a:spcPts val="0"/>
              </a:spcBef>
              <a:buFontTx/>
              <a:buNone/>
              <a:defRPr lang="en-US" sz="1800" b="0" i="1" kern="1200" noProof="0" dirty="0">
                <a:solidFill>
                  <a:schemeClr val="tx1"/>
                </a:solidFill>
                <a:latin typeface="Myriad Pro Light Condensed" panose="020B0406030403020204" pitchFamily="34" charset="0"/>
                <a:ea typeface="+mn-ea"/>
                <a:cs typeface="+mn-cs"/>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dirty="0"/>
              <a:t>Edit Master text styles</a:t>
            </a:r>
          </a:p>
        </p:txBody>
      </p:sp>
      <p:sp>
        <p:nvSpPr>
          <p:cNvPr id="13" name="TextBox 12">
            <a:extLst>
              <a:ext uri="{FF2B5EF4-FFF2-40B4-BE49-F238E27FC236}">
                <a16:creationId xmlns:a16="http://schemas.microsoft.com/office/drawing/2014/main" id="{4EE8B04B-6D80-3540-84AC-28843BF4A2D3}"/>
              </a:ext>
            </a:extLst>
          </p:cNvPr>
          <p:cNvSpPr txBox="1"/>
          <p:nvPr/>
        </p:nvSpPr>
        <p:spPr>
          <a:xfrm>
            <a:off x="436242" y="4232731"/>
            <a:ext cx="1495602"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Discutido</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classe</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p>
        </p:txBody>
      </p:sp>
      <p:sp>
        <p:nvSpPr>
          <p:cNvPr id="2" name="TextBox 1">
            <a:extLst>
              <a:ext uri="{FF2B5EF4-FFF2-40B4-BE49-F238E27FC236}">
                <a16:creationId xmlns:a16="http://schemas.microsoft.com/office/drawing/2014/main" id="{E2E9D411-4BCA-F040-9148-24BE98808A10}"/>
              </a:ext>
            </a:extLst>
          </p:cNvPr>
          <p:cNvSpPr txBox="1"/>
          <p:nvPr userDrawn="1"/>
        </p:nvSpPr>
        <p:spPr>
          <a:xfrm>
            <a:off x="337983" y="3860135"/>
            <a:ext cx="7989688" cy="320793"/>
          </a:xfrm>
          <a:prstGeom prst="rect">
            <a:avLst/>
          </a:prstGeom>
          <a:noFill/>
        </p:spPr>
        <p:txBody>
          <a:bodyPr wrap="none" rtlCol="0">
            <a:spAutoFit/>
          </a:bodyPr>
          <a:lstStyle/>
          <a:p>
            <a:pPr marL="0" marR="0" lvl="0" indent="0" algn="l" defTabSz="914047" rtl="0" eaLnBrk="1" fontAlgn="auto" latinLnBrk="0" hangingPunct="1">
              <a:lnSpc>
                <a:spcPct val="80000"/>
              </a:lnSpc>
              <a:spcBef>
                <a:spcPts val="1800"/>
              </a:spcBef>
              <a:spcAft>
                <a:spcPts val="0"/>
              </a:spcAft>
              <a:buClr>
                <a:srgbClr val="F3A447"/>
              </a:buClr>
              <a:buSzPct val="100000"/>
              <a:buFontTx/>
              <a:buNone/>
              <a:tabLst/>
              <a:defRPr/>
            </a:pP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Ch.       of </a:t>
            </a:r>
            <a:r>
              <a:rPr kumimoji="0" lang="en-US" sz="1800" b="0" i="1" u="none" strike="noStrike" kern="1200" cap="none" spc="0" normalizeH="0" baseline="0" noProof="0" dirty="0">
                <a:ln>
                  <a:noFill/>
                </a:ln>
                <a:solidFill>
                  <a:prstClr val="black"/>
                </a:solidFill>
                <a:effectLst/>
                <a:uLnTx/>
                <a:uFillTx/>
                <a:latin typeface="Myriad Pro Light Condensed" panose="020B0406030403020204" pitchFamily="34" charset="0"/>
              </a:rPr>
              <a:t>Operating Systems: Three Easy Pieces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by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Remzi</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and Andrea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Arpaci-Dusseau</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hlinkClick r:id="rId2">
                  <a:extLst>
                    <a:ext uri="{A12FA001-AC4F-418D-AE19-62706E023703}">
                      <ahyp:hlinkClr xmlns:ahyp="http://schemas.microsoft.com/office/drawing/2018/hyperlinkcolor" val="tx"/>
                    </a:ext>
                  </a:extLst>
                </a:hlinkClick>
              </a:rPr>
              <a:t>pages.cs.wisc.edu/~remzi/OSTEP/</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a:t>
            </a:r>
          </a:p>
        </p:txBody>
      </p:sp>
      <p:sp>
        <p:nvSpPr>
          <p:cNvPr id="7" name="Text Placeholder 6">
            <a:extLst>
              <a:ext uri="{FF2B5EF4-FFF2-40B4-BE49-F238E27FC236}">
                <a16:creationId xmlns:a16="http://schemas.microsoft.com/office/drawing/2014/main" id="{9525D2C3-1C86-6B41-B643-4A49D980A6E3}"/>
              </a:ext>
            </a:extLst>
          </p:cNvPr>
          <p:cNvSpPr>
            <a:spLocks noGrp="1"/>
          </p:cNvSpPr>
          <p:nvPr>
            <p:ph type="body" sz="quarter" idx="14" hasCustomPrompt="1"/>
          </p:nvPr>
        </p:nvSpPr>
        <p:spPr>
          <a:xfrm>
            <a:off x="646495" y="3854500"/>
            <a:ext cx="176330" cy="276999"/>
          </a:xfrm>
        </p:spPr>
        <p:txBody>
          <a:bodyPr wrap="none">
            <a:spAutoFit/>
          </a:bodyPr>
          <a:lstStyle>
            <a:lvl1pPr marL="0" indent="0">
              <a:buNone/>
              <a:defRPr sz="1800" b="0" i="0">
                <a:latin typeface="Myriad Pro Light Condensed" panose="020B0406030403020204" pitchFamily="34" charset="0"/>
              </a:defRPr>
            </a:lvl1pPr>
            <a:lvl2pPr marL="266613" indent="0">
              <a:buNone/>
              <a:defRPr sz="1800"/>
            </a:lvl2pPr>
            <a:lvl3pPr marL="536575" indent="0">
              <a:buNone/>
              <a:defRPr sz="1800"/>
            </a:lvl3pPr>
            <a:lvl4pPr marL="803275" indent="0">
              <a:buFont typeface="Arial" panose="020B0604020202020204" pitchFamily="34" charset="0"/>
              <a:buNone/>
              <a:defRPr sz="1800"/>
            </a:lvl4pPr>
            <a:lvl5pPr marL="9525" indent="0">
              <a:buFont typeface="Arial" panose="020B0604020202020204" pitchFamily="34" charset="0"/>
              <a:buNone/>
              <a:defRPr sz="1800"/>
            </a:lvl5pPr>
          </a:lstStyle>
          <a:p>
            <a:pPr lvl="0"/>
            <a:r>
              <a:rPr lang="en-US" dirty="0"/>
              <a:t>XX</a:t>
            </a:r>
          </a:p>
        </p:txBody>
      </p:sp>
    </p:spTree>
    <p:extLst>
      <p:ext uri="{BB962C8B-B14F-4D97-AF65-F5344CB8AC3E}">
        <p14:creationId xmlns:p14="http://schemas.microsoft.com/office/powerpoint/2010/main" val="187735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544" userDrawn="1">
          <p15:clr>
            <a:srgbClr val="FBAE40"/>
          </p15:clr>
        </p15:guide>
        <p15:guide id="16" pos="1495">
          <p15:clr>
            <a:srgbClr val="FBAE40"/>
          </p15:clr>
        </p15:guide>
        <p15:guide id="17" orient="horz" pos="245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879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9225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78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84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dirty="0"/>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03172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ext uri="{BB962C8B-B14F-4D97-AF65-F5344CB8AC3E}">
        <p14:creationId xmlns:p14="http://schemas.microsoft.com/office/powerpoint/2010/main" val="63063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Tree>
    <p:extLst>
      <p:ext uri="{BB962C8B-B14F-4D97-AF65-F5344CB8AC3E}">
        <p14:creationId xmlns:p14="http://schemas.microsoft.com/office/powerpoint/2010/main" val="229582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809749"/>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329700"/>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15031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spc="-100" baseline="0" noProof="0" dirty="0"/>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5704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yriad Pro Light Condensed" charset="0"/>
                <a:ea typeface="Myriad Pro Light Condensed" charset="0"/>
                <a:cs typeface="Myriad Pro Ligh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34139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Slide de título">
    <p:bg>
      <p:bgPr>
        <a:solidFill>
          <a:schemeClr val="bg1"/>
        </a:solidFill>
        <a:effectLst/>
      </p:bgPr>
    </p:bg>
    <p:spTree>
      <p:nvGrpSpPr>
        <p:cNvPr id="1" name=""/>
        <p:cNvGrpSpPr/>
        <p:nvPr/>
      </p:nvGrpSpPr>
      <p:grpSpPr>
        <a:xfrm>
          <a:off x="0" y="0"/>
          <a:ext cx="0" cy="0"/>
          <a:chOff x="0" y="0"/>
          <a:chExt cx="0" cy="0"/>
        </a:xfrm>
      </p:grpSpPr>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300">
                <a:solidFill>
                  <a:schemeClr val="tx1"/>
                </a:solidFill>
                <a:latin typeface="Myriad Pro Condensed" charset="0"/>
                <a:ea typeface="Myriad Pro Condensed" charset="0"/>
                <a:cs typeface="Myriad Pro Condensed" charset="0"/>
              </a:defRPr>
            </a:lvl1pPr>
          </a:lstStyle>
          <a:p>
            <a:r>
              <a:rPr lang="en-US" noProof="0"/>
              <a:t>Click to edit Master title style</a:t>
            </a:r>
            <a:endParaRPr lang="pt-BR" noProof="0" dirty="0"/>
          </a:p>
        </p:txBody>
      </p:sp>
      <p:sp>
        <p:nvSpPr>
          <p:cNvPr id="3" name="Espaço Reservado para Texto 2"/>
          <p:cNvSpPr>
            <a:spLocks noGrp="1"/>
          </p:cNvSpPr>
          <p:nvPr>
            <p:ph type="body" sz="quarter" idx="10"/>
          </p:nvPr>
        </p:nvSpPr>
        <p:spPr>
          <a:xfrm>
            <a:off x="431801" y="3618853"/>
            <a:ext cx="8280400" cy="1169757"/>
          </a:xfrm>
        </p:spPr>
        <p:txBody>
          <a:bodyPr>
            <a:normAutofit/>
          </a:bodyPr>
          <a:lstStyle>
            <a:lvl1pPr marL="0" indent="0">
              <a:buFontTx/>
              <a:buNone/>
              <a:defRPr sz="2324"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Click to 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75000"/>
              <a:lumOff val="25000"/>
            </a:schemeClr>
          </a:solidFill>
        </p:spPr>
        <p:txBody>
          <a:bodyPr vert="horz" lIns="0" tIns="0" rIns="0" bIns="0" rtlCol="0" anchor="ctr">
            <a:noAutofit/>
          </a:bodyPr>
          <a:lstStyle>
            <a:lvl1pPr marL="266612" indent="-266612" algn="ctr">
              <a:buNone/>
              <a:defRPr lang="pt-BR" sz="10224" spc="-300" noProof="0" dirty="0">
                <a:solidFill>
                  <a:schemeClr val="bg1"/>
                </a:solidFill>
              </a:defRPr>
            </a:lvl1pPr>
          </a:lstStyle>
          <a:p>
            <a:pPr marL="0" lvl="0" indent="0" algn="ctr"/>
            <a:r>
              <a:rPr lang="pt-BR" noProof="0" dirty="0" err="1"/>
              <a:t>Txx</a:t>
            </a:r>
            <a:endParaRPr lang="pt-BR" noProof="0" dirty="0"/>
          </a:p>
        </p:txBody>
      </p:sp>
    </p:spTree>
    <p:extLst>
      <p:ext uri="{BB962C8B-B14F-4D97-AF65-F5344CB8AC3E}">
        <p14:creationId xmlns:p14="http://schemas.microsoft.com/office/powerpoint/2010/main" val="3020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7200" b="0" i="0" kern="1200" spc="-100" baseline="0" noProof="0" dirty="0">
                <a:solidFill>
                  <a:schemeClr val="bg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366075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720000"/>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dirty="0"/>
              <a:t>Click to edit Master title style</a:t>
            </a:r>
            <a:endParaRPr lang="pt-BR" noProof="0" dirty="0"/>
          </a:p>
        </p:txBody>
      </p:sp>
      <p:sp>
        <p:nvSpPr>
          <p:cNvPr id="4" name="Content Placeholder 3"/>
          <p:cNvSpPr>
            <a:spLocks noGrp="1"/>
          </p:cNvSpPr>
          <p:nvPr>
            <p:ph sz="quarter" idx="10"/>
          </p:nvPr>
        </p:nvSpPr>
        <p:spPr>
          <a:xfrm>
            <a:off x="431799" y="1378813"/>
            <a:ext cx="8280401" cy="5110887"/>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134199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8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799" y="639763"/>
            <a:ext cx="8280401" cy="1348474"/>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dirty="0"/>
              <a:t>Click to edit Master </a:t>
            </a:r>
            <a:br>
              <a:rPr lang="en-US" noProof="0" dirty="0"/>
            </a:br>
            <a:r>
              <a:rPr lang="en-US" noProof="0" dirty="0"/>
              <a:t>title style</a:t>
            </a:r>
            <a:endParaRPr lang="pt-BR" noProof="0" dirty="0"/>
          </a:p>
        </p:txBody>
      </p:sp>
      <p:sp>
        <p:nvSpPr>
          <p:cNvPr id="4" name="Content Placeholder 3"/>
          <p:cNvSpPr>
            <a:spLocks noGrp="1"/>
          </p:cNvSpPr>
          <p:nvPr>
            <p:ph sz="quarter" idx="10"/>
          </p:nvPr>
        </p:nvSpPr>
        <p:spPr>
          <a:xfrm>
            <a:off x="431799" y="1988237"/>
            <a:ext cx="8280401" cy="450000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405934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86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e conteúdo 2">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1169987"/>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24465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11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ext uri="{BB962C8B-B14F-4D97-AF65-F5344CB8AC3E}">
        <p14:creationId xmlns:p14="http://schemas.microsoft.com/office/powerpoint/2010/main" val="111870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800" b="0" i="0" noProof="0" smtClean="0">
                <a:latin typeface="Courier Condensed" charset="0"/>
                <a:ea typeface="Courier Condensed" charset="0"/>
                <a:cs typeface="Courier Condensed" charset="0"/>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800" b="0" i="0" kern="1200" spc="0" baseline="0" noProof="0" dirty="0">
                <a:solidFill>
                  <a:schemeClr val="tx1"/>
                </a:solidFill>
                <a:latin typeface="Courier Condensed" charset="0"/>
                <a:ea typeface="Courier Condensed" charset="0"/>
                <a:cs typeface="Courier Condensed"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ext uri="{BB962C8B-B14F-4D97-AF65-F5344CB8AC3E}">
        <p14:creationId xmlns:p14="http://schemas.microsoft.com/office/powerpoint/2010/main" val="297744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b="0" i="0">
                <a:latin typeface="Courier Condensed" charset="0"/>
                <a:ea typeface="Courier Condensed" charset="0"/>
                <a:cs typeface="Courier Condensed" charset="0"/>
              </a:defRPr>
            </a:lvl4pPr>
            <a:lvl5pPr marL="711200" indent="-442913">
              <a:buFont typeface="+mj-lt"/>
              <a:buAutoNum type="arabicPeriod"/>
              <a:defRPr b="0" i="0">
                <a:latin typeface="Courier Condensed" charset="0"/>
                <a:ea typeface="Courier Condensed" charset="0"/>
                <a:cs typeface="Courier Condense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155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marL="266612" lvl="0"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pPr>
            <a:r>
              <a:rPr lang="en-US" noProof="0" dirty="0"/>
              <a:t>Edit Master text styles</a:t>
            </a:r>
          </a:p>
          <a:p>
            <a:pPr marL="536397" lvl="1"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pPr>
            <a:r>
              <a:rPr lang="en-US" noProof="0" dirty="0"/>
              <a:t>Second level</a:t>
            </a:r>
          </a:p>
          <a:p>
            <a:pPr marL="803275" lvl="2"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pPr>
            <a:r>
              <a:rPr lang="en-US" noProof="0" dirty="0"/>
              <a:t>Third level</a:t>
            </a:r>
          </a:p>
          <a:p>
            <a:pPr marL="1071563" lvl="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pPr>
            <a:r>
              <a:rPr lang="en-US" noProof="0" dirty="0"/>
              <a:t>Fourth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noProof="0" dirty="0"/>
              <a:t>Fifth level</a:t>
            </a:r>
          </a:p>
          <a:p>
            <a:pPr marL="623888" lvl="5"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pPr>
            <a:r>
              <a:rPr lang="en-US" noProof="0" dirty="0"/>
              <a:t>Sixth level</a:t>
            </a:r>
          </a:p>
          <a:p>
            <a:pPr lvl="5"/>
            <a:endParaRPr lang="en-US" noProof="0" dirty="0"/>
          </a:p>
        </p:txBody>
      </p:sp>
    </p:spTree>
    <p:extLst>
      <p:ext uri="{BB962C8B-B14F-4D97-AF65-F5344CB8AC3E}">
        <p14:creationId xmlns:p14="http://schemas.microsoft.com/office/powerpoint/2010/main" val="356765166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29"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400" b="0" i="0" kern="1200" spc="-100" baseline="0">
          <a:solidFill>
            <a:schemeClr val="tx1">
              <a:lumMod val="75000"/>
              <a:lumOff val="25000"/>
            </a:schemeClr>
          </a:solidFill>
          <a:latin typeface="Myriad Pro Condensed" charset="0"/>
          <a:ea typeface="Myriad Pro Condensed" charset="0"/>
          <a:cs typeface="Myriad Pro Condensed"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2pPr>
      <a:lvl3pPr marL="879475" indent="-34290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dirty="0">
          <a:solidFill>
            <a:schemeClr val="tx1"/>
          </a:solidFill>
          <a:latin typeface="+mn-lt"/>
          <a:ea typeface="Roboto Condensed Light" charset="0"/>
          <a:cs typeface="Roboto Condensed Light" charset="0"/>
        </a:defRPr>
      </a:lvl3pPr>
      <a:lvl4pPr marL="1146175" indent="-34290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a:solidFill>
            <a:schemeClr val="tx1"/>
          </a:solidFill>
          <a:latin typeface="+mn-lt"/>
          <a:ea typeface="Roboto Condensed Light" charset="0"/>
          <a:cs typeface="Roboto Condensed Light" charset="0"/>
        </a:defRPr>
      </a:lvl4pPr>
      <a:lvl5pPr marL="466725" indent="-457200" algn="l" defTabSz="914047" rtl="0" eaLnBrk="1" latinLnBrk="0" hangingPunct="1">
        <a:spcBef>
          <a:spcPts val="0"/>
        </a:spcBef>
        <a:buClr>
          <a:schemeClr val="bg1">
            <a:lumMod val="50000"/>
          </a:schemeClr>
        </a:buClr>
        <a:buSzPct val="80000"/>
        <a:buFont typeface="+mj-lt"/>
        <a:buAutoNum type="arabicPeriod"/>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723900" indent="-457200" algn="l" defTabSz="914047" rtl="0" eaLnBrk="1" latinLnBrk="0" hangingPunct="1">
        <a:spcBef>
          <a:spcPct val="20000"/>
        </a:spcBef>
        <a:buClr>
          <a:schemeClr val="bg1">
            <a:lumMod val="50000"/>
          </a:schemeClr>
        </a:buClr>
        <a:buSzPct val="80000"/>
        <a:buFont typeface="+mj-lt"/>
        <a:buAutoNum type="arabicPeriod"/>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4" pos="5488">
          <p15:clr>
            <a:srgbClr val="F26B43"/>
          </p15:clr>
        </p15:guide>
        <p15:guide id="55" pos="272">
          <p15:clr>
            <a:srgbClr val="F26B43"/>
          </p15:clr>
        </p15:guide>
        <p15:guide id="56" orient="horz" pos="590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Thread Synchronization 2</a:t>
            </a:r>
          </a:p>
        </p:txBody>
      </p:sp>
      <p:sp>
        <p:nvSpPr>
          <p:cNvPr id="2" name="Text Placeholder 1"/>
          <p:cNvSpPr>
            <a:spLocks noGrp="1"/>
          </p:cNvSpPr>
          <p:nvPr>
            <p:ph type="body" sz="quarter" idx="11"/>
          </p:nvPr>
        </p:nvSpPr>
        <p:spPr/>
        <p:txBody>
          <a:bodyPr/>
          <a:lstStyle/>
          <a:p>
            <a:r>
              <a:rPr lang="en-US"/>
              <a:t>T18</a:t>
            </a:r>
            <a:endParaRPr lang="en-US" dirty="0"/>
          </a:p>
        </p:txBody>
      </p:sp>
      <p:sp>
        <p:nvSpPr>
          <p:cNvPr id="7" name="Text Placeholder 6">
            <a:extLst>
              <a:ext uri="{FF2B5EF4-FFF2-40B4-BE49-F238E27FC236}">
                <a16:creationId xmlns:a16="http://schemas.microsoft.com/office/drawing/2014/main" id="{084DB78E-904A-5646-968E-F9BDB2353B5D}"/>
              </a:ext>
            </a:extLst>
          </p:cNvPr>
          <p:cNvSpPr>
            <a:spLocks noGrp="1"/>
          </p:cNvSpPr>
          <p:nvPr>
            <p:ph type="body" sz="quarter" idx="12"/>
          </p:nvPr>
        </p:nvSpPr>
        <p:spPr>
          <a:xfrm>
            <a:off x="1931844" y="4232731"/>
            <a:ext cx="1542089" cy="276999"/>
          </a:xfrm>
        </p:spPr>
        <p:txBody>
          <a:bodyPr/>
          <a:lstStyle/>
          <a:p>
            <a:r>
              <a:rPr lang="en-US" dirty="0"/>
              <a:t>26 de </a:t>
            </a:r>
            <a:r>
              <a:rPr lang="en-US" dirty="0" err="1"/>
              <a:t>setembro</a:t>
            </a:r>
            <a:r>
              <a:rPr lang="en-US" dirty="0"/>
              <a:t> de 2018</a:t>
            </a:r>
          </a:p>
        </p:txBody>
      </p:sp>
      <p:sp>
        <p:nvSpPr>
          <p:cNvPr id="8" name="Text Placeholder 7">
            <a:extLst>
              <a:ext uri="{FF2B5EF4-FFF2-40B4-BE49-F238E27FC236}">
                <a16:creationId xmlns:a16="http://schemas.microsoft.com/office/drawing/2014/main" id="{BC37D828-52BD-7843-ACBD-58CFDF18FF37}"/>
              </a:ext>
            </a:extLst>
          </p:cNvPr>
          <p:cNvSpPr>
            <a:spLocks noGrp="1"/>
          </p:cNvSpPr>
          <p:nvPr>
            <p:ph type="body" sz="quarter" idx="14"/>
          </p:nvPr>
        </p:nvSpPr>
        <p:spPr>
          <a:xfrm>
            <a:off x="646495" y="3854500"/>
            <a:ext cx="166712" cy="276999"/>
          </a:xfrm>
        </p:spPr>
        <p:txBody>
          <a:bodyPr/>
          <a:lstStyle/>
          <a:p>
            <a:r>
              <a:rPr lang="en-US" dirty="0"/>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Another Atomic Primitive: Compare-and-Swap</a:t>
            </a:r>
            <a:endParaRPr lang="ko-KR" altLang="en-US" dirty="0"/>
          </a:p>
        </p:txBody>
      </p:sp>
      <p:sp>
        <p:nvSpPr>
          <p:cNvPr id="3" name="내용 개체 틀 2"/>
          <p:cNvSpPr>
            <a:spLocks noGrp="1"/>
          </p:cNvSpPr>
          <p:nvPr>
            <p:ph sz="quarter" idx="10"/>
          </p:nvPr>
        </p:nvSpPr>
        <p:spPr>
          <a:xfrm>
            <a:off x="431800" y="1394801"/>
            <a:ext cx="8280401" cy="1536983"/>
          </a:xfrm>
        </p:spPr>
        <p:txBody>
          <a:bodyPr/>
          <a:lstStyle/>
          <a:p>
            <a:r>
              <a:rPr lang="en-US" altLang="ko-KR" dirty="0"/>
              <a:t>Test whether the value at the address </a:t>
            </a:r>
            <a:r>
              <a:rPr lang="en-US" altLang="ko-KR" sz="2800" b="1" dirty="0" err="1">
                <a:solidFill>
                  <a:srgbClr val="0432FF"/>
                </a:solidFill>
                <a:latin typeface="Latin Modern Mono Light Cond 10" pitchFamily="49" charset="77"/>
                <a:cs typeface="Courier New" panose="02070309020205020404" pitchFamily="49" charset="0"/>
              </a:rPr>
              <a:t>ptr</a:t>
            </a:r>
            <a:r>
              <a:rPr lang="en-US" altLang="ko-KR" dirty="0"/>
              <a:t> is equal to </a:t>
            </a:r>
            <a:r>
              <a:rPr lang="en-US" altLang="ko-KR" sz="2800" b="1" dirty="0">
                <a:solidFill>
                  <a:srgbClr val="0432FF"/>
                </a:solidFill>
                <a:latin typeface="Latin Modern Mono Light Cond 10" pitchFamily="49" charset="77"/>
                <a:cs typeface="Courier New" panose="02070309020205020404" pitchFamily="49" charset="0"/>
              </a:rPr>
              <a:t>expected</a:t>
            </a:r>
            <a:r>
              <a:rPr lang="en-US" altLang="ko-KR" dirty="0"/>
              <a:t>.</a:t>
            </a:r>
          </a:p>
          <a:p>
            <a:pPr lvl="1"/>
            <a:r>
              <a:rPr lang="en-US" altLang="ko-KR" i="1" spc="-20" dirty="0"/>
              <a:t>If so</a:t>
            </a:r>
            <a:r>
              <a:rPr lang="en-US" altLang="ko-KR" spc="-20" dirty="0"/>
              <a:t>, update the memory location pointed to by </a:t>
            </a:r>
            <a:r>
              <a:rPr lang="en-US" altLang="ko-KR" sz="2800" b="1" spc="-20" dirty="0" err="1">
                <a:solidFill>
                  <a:srgbClr val="0432FF"/>
                </a:solidFill>
                <a:latin typeface="Latin Modern Mono Light Cond 10" pitchFamily="49" charset="77"/>
                <a:cs typeface="Courier New" panose="02070309020205020404" pitchFamily="49" charset="0"/>
              </a:rPr>
              <a:t>ptr</a:t>
            </a:r>
            <a:r>
              <a:rPr lang="en-US" altLang="ko-KR" spc="-20" dirty="0"/>
              <a:t> with the </a:t>
            </a:r>
            <a:r>
              <a:rPr lang="en-US" altLang="ko-KR" sz="2800" b="1" spc="-20" dirty="0">
                <a:solidFill>
                  <a:srgbClr val="0432FF"/>
                </a:solidFill>
                <a:latin typeface="Latin Modern Mono Light Cond 10" pitchFamily="49" charset="77"/>
                <a:cs typeface="Courier New" panose="02070309020205020404" pitchFamily="49" charset="0"/>
              </a:rPr>
              <a:t>new</a:t>
            </a:r>
            <a:r>
              <a:rPr lang="en-US" altLang="ko-KR" spc="-20" dirty="0"/>
              <a:t> value.</a:t>
            </a:r>
          </a:p>
          <a:p>
            <a:pPr lvl="1"/>
            <a:r>
              <a:rPr lang="en-US" altLang="ko-KR" i="1" dirty="0"/>
              <a:t>In either case</a:t>
            </a:r>
            <a:r>
              <a:rPr lang="en-US" altLang="ko-KR" dirty="0"/>
              <a:t>, return the actual value at that memory location.</a:t>
            </a:r>
          </a:p>
        </p:txBody>
      </p:sp>
      <p:sp>
        <p:nvSpPr>
          <p:cNvPr id="10" name="Text Placeholder 9">
            <a:extLst>
              <a:ext uri="{FF2B5EF4-FFF2-40B4-BE49-F238E27FC236}">
                <a16:creationId xmlns:a16="http://schemas.microsoft.com/office/drawing/2014/main" id="{59C9E3DA-CD83-6549-A544-141C0F6116BC}"/>
              </a:ext>
            </a:extLst>
          </p:cNvPr>
          <p:cNvSpPr>
            <a:spLocks noGrp="1"/>
          </p:cNvSpPr>
          <p:nvPr>
            <p:ph type="body" sz="quarter" idx="11"/>
          </p:nvPr>
        </p:nvSpPr>
        <p:spPr/>
        <p:txBody>
          <a:bodyPr/>
          <a:lstStyle/>
          <a:p>
            <a:r>
              <a:rPr lang="en-US" dirty="0"/>
              <a:t>SPARC, x86</a:t>
            </a:r>
          </a:p>
        </p:txBody>
      </p:sp>
      <p:pic>
        <p:nvPicPr>
          <p:cNvPr id="11" name="Picture 10">
            <a:extLst>
              <a:ext uri="{FF2B5EF4-FFF2-40B4-BE49-F238E27FC236}">
                <a16:creationId xmlns:a16="http://schemas.microsoft.com/office/drawing/2014/main" id="{942AFA0B-F2CD-C945-B20A-338B170C5BFC}"/>
              </a:ext>
            </a:extLst>
          </p:cNvPr>
          <p:cNvPicPr>
            <a:picLocks noChangeAspect="1"/>
          </p:cNvPicPr>
          <p:nvPr/>
        </p:nvPicPr>
        <p:blipFill rotWithShape="1">
          <a:blip r:embed="rId2"/>
          <a:srcRect r="4617" b="43971"/>
          <a:stretch/>
        </p:blipFill>
        <p:spPr>
          <a:xfrm>
            <a:off x="971550" y="2930639"/>
            <a:ext cx="7740650" cy="1536983"/>
          </a:xfrm>
          <a:prstGeom prst="rect">
            <a:avLst/>
          </a:prstGeom>
        </p:spPr>
      </p:pic>
      <p:pic>
        <p:nvPicPr>
          <p:cNvPr id="12" name="Picture 11">
            <a:extLst>
              <a:ext uri="{FF2B5EF4-FFF2-40B4-BE49-F238E27FC236}">
                <a16:creationId xmlns:a16="http://schemas.microsoft.com/office/drawing/2014/main" id="{4993544C-0B94-D84F-B6AB-64531A97662B}"/>
              </a:ext>
            </a:extLst>
          </p:cNvPr>
          <p:cNvPicPr>
            <a:picLocks noChangeAspect="1"/>
          </p:cNvPicPr>
          <p:nvPr/>
        </p:nvPicPr>
        <p:blipFill rotWithShape="1">
          <a:blip r:embed="rId2"/>
          <a:srcRect t="61512" r="4617"/>
          <a:stretch/>
        </p:blipFill>
        <p:spPr>
          <a:xfrm>
            <a:off x="971550" y="5242856"/>
            <a:ext cx="7740650" cy="1055805"/>
          </a:xfrm>
          <a:prstGeom prst="rect">
            <a:avLst/>
          </a:prstGeom>
        </p:spPr>
      </p:pic>
      <p:sp>
        <p:nvSpPr>
          <p:cNvPr id="4" name="Rectangle 3">
            <a:extLst>
              <a:ext uri="{FF2B5EF4-FFF2-40B4-BE49-F238E27FC236}">
                <a16:creationId xmlns:a16="http://schemas.microsoft.com/office/drawing/2014/main" id="{F990FF00-96FD-334B-B6A2-7652F361F1B8}"/>
              </a:ext>
            </a:extLst>
          </p:cNvPr>
          <p:cNvSpPr/>
          <p:nvPr/>
        </p:nvSpPr>
        <p:spPr>
          <a:xfrm>
            <a:off x="2765424" y="5556250"/>
            <a:ext cx="3787775" cy="247650"/>
          </a:xfrm>
          <a:prstGeom prst="rect">
            <a:avLst/>
          </a:prstGeom>
          <a:solidFill>
            <a:srgbClr val="1C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내용 개체 틀 2">
            <a:extLst>
              <a:ext uri="{FF2B5EF4-FFF2-40B4-BE49-F238E27FC236}">
                <a16:creationId xmlns:a16="http://schemas.microsoft.com/office/drawing/2014/main" id="{273FC6F1-10D8-794B-A992-B5EBECE0E3B0}"/>
              </a:ext>
            </a:extLst>
          </p:cNvPr>
          <p:cNvSpPr txBox="1">
            <a:spLocks/>
          </p:cNvSpPr>
          <p:nvPr/>
        </p:nvSpPr>
        <p:spPr>
          <a:xfrm>
            <a:off x="431798" y="4771754"/>
            <a:ext cx="8280401" cy="471104"/>
          </a:xfrm>
          <a:prstGeom prst="rect">
            <a:avLst/>
          </a:prstGeom>
        </p:spPr>
        <p:txBody>
          <a:bodyPr vert="horz" lIns="0" tIns="0" rIns="0" bIns="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altLang="ko-KR" dirty="0"/>
              <a:t>This is enough for us to write a spin lock…</a:t>
            </a:r>
          </a:p>
        </p:txBody>
      </p:sp>
      <p:pic>
        <p:nvPicPr>
          <p:cNvPr id="8" name="Picture 7">
            <a:extLst>
              <a:ext uri="{FF2B5EF4-FFF2-40B4-BE49-F238E27FC236}">
                <a16:creationId xmlns:a16="http://schemas.microsoft.com/office/drawing/2014/main" id="{8E0A0641-FD2E-E44A-ABB3-3203FF47F742}"/>
              </a:ext>
            </a:extLst>
          </p:cNvPr>
          <p:cNvPicPr>
            <a:picLocks noChangeAspect="1"/>
          </p:cNvPicPr>
          <p:nvPr/>
        </p:nvPicPr>
        <p:blipFill rotWithShape="1">
          <a:blip r:embed="rId2"/>
          <a:srcRect t="61512" r="4617"/>
          <a:stretch/>
        </p:blipFill>
        <p:spPr>
          <a:xfrm>
            <a:off x="971550" y="5242856"/>
            <a:ext cx="7740650" cy="1055805"/>
          </a:xfrm>
          <a:prstGeom prst="rect">
            <a:avLst/>
          </a:prstGeom>
        </p:spPr>
      </p:pic>
    </p:spTree>
    <p:extLst>
      <p:ext uri="{BB962C8B-B14F-4D97-AF65-F5344CB8AC3E}">
        <p14:creationId xmlns:p14="http://schemas.microsoft.com/office/powerpoint/2010/main" val="380445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208C00-DAA2-524C-B201-84429EAFC621}"/>
              </a:ext>
            </a:extLst>
          </p:cNvPr>
          <p:cNvSpPr/>
          <p:nvPr/>
        </p:nvSpPr>
        <p:spPr>
          <a:xfrm>
            <a:off x="431800" y="1297577"/>
            <a:ext cx="8280400" cy="3666309"/>
          </a:xfrm>
          <a:prstGeom prst="rect">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p:cNvSpPr>
            <a:spLocks noGrp="1"/>
          </p:cNvSpPr>
          <p:nvPr>
            <p:ph type="title"/>
          </p:nvPr>
        </p:nvSpPr>
        <p:spPr/>
        <p:txBody>
          <a:bodyPr/>
          <a:lstStyle/>
          <a:p>
            <a:r>
              <a:rPr lang="en-US" altLang="ko-KR" dirty="0"/>
              <a:t>Yet Another: Load-Linked and Store-Conditional</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a:xfrm>
                <a:off x="431799" y="1378813"/>
                <a:ext cx="8280401" cy="5479187"/>
              </a:xfrm>
            </p:spPr>
            <p:txBody>
              <a:bodyPr>
                <a:normAutofit fontScale="92500" lnSpcReduction="10000"/>
              </a:bodyPr>
              <a:lstStyle/>
              <a:p>
                <a:pPr marL="447675" lvl="4" indent="-354013">
                  <a:buClr>
                    <a:schemeClr val="bg1">
                      <a:lumMod val="95000"/>
                    </a:schemeClr>
                  </a:buClr>
                </a:pPr>
                <a:r>
                  <a:rPr lang="en-US" sz="2600" dirty="0" err="1">
                    <a:solidFill>
                      <a:srgbClr val="85BDFE"/>
                    </a:solidFill>
                    <a:latin typeface="Latin Modern Mono Light Cond" pitchFamily="49" charset="77"/>
                  </a:rPr>
                  <a:t>int</a:t>
                </a: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LoadLinked</a:t>
                </a:r>
                <a:r>
                  <a:rPr lang="en-US" sz="2600" dirty="0">
                    <a:solidFill>
                      <a:srgbClr val="E1E2E7"/>
                    </a:solidFill>
                    <a:latin typeface="Latin Modern Mono Light Cond" pitchFamily="49" charset="77"/>
                  </a:rPr>
                  <a:t>(</a:t>
                </a:r>
                <a:r>
                  <a:rPr lang="en-US" sz="2600" dirty="0" err="1">
                    <a:solidFill>
                      <a:srgbClr val="85BDFE"/>
                    </a:solidFill>
                    <a:latin typeface="Latin Modern Mono Light Cond" pitchFamily="49" charset="77"/>
                  </a:rPr>
                  <a:t>int</a:t>
                </a: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ptr</a:t>
                </a:r>
                <a:r>
                  <a:rPr lang="en-US" sz="2600" dirty="0">
                    <a:solidFill>
                      <a:srgbClr val="E1E2E7"/>
                    </a:solidFill>
                    <a:latin typeface="Latin Modern Mono Light Cond" pitchFamily="49" charset="77"/>
                  </a:rPr>
                  <a:t>) {</a:t>
                </a:r>
              </a:p>
              <a:p>
                <a:pPr marL="447675" lvl="4" indent="-354013">
                  <a:buClr>
                    <a:schemeClr val="bg1">
                      <a:lumMod val="95000"/>
                    </a:schemeClr>
                  </a:buClr>
                </a:pPr>
                <a:r>
                  <a:rPr lang="en-US" sz="2600" dirty="0">
                    <a:solidFill>
                      <a:srgbClr val="E1E2E7"/>
                    </a:solidFill>
                    <a:latin typeface="Latin Modern Mono Light Cond" pitchFamily="49" charset="77"/>
                  </a:rPr>
                  <a:t>    </a:t>
                </a:r>
                <a:r>
                  <a:rPr lang="en-US" sz="2600" dirty="0">
                    <a:solidFill>
                      <a:srgbClr val="85BDFE"/>
                    </a:solidFill>
                    <a:latin typeface="Latin Modern Mono Light Cond" pitchFamily="49" charset="77"/>
                  </a:rPr>
                  <a:t>return</a:t>
                </a: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ptr</a:t>
                </a:r>
                <a:r>
                  <a:rPr lang="en-US" sz="2600" dirty="0">
                    <a:solidFill>
                      <a:srgbClr val="E1E2E7"/>
                    </a:solidFill>
                    <a:latin typeface="Latin Modern Mono Light Cond" pitchFamily="49" charset="77"/>
                  </a:rPr>
                  <a:t>;</a:t>
                </a:r>
              </a:p>
              <a:p>
                <a:pPr marL="447675" lvl="4" indent="-354013">
                  <a:buClr>
                    <a:schemeClr val="bg1">
                      <a:lumMod val="95000"/>
                    </a:schemeClr>
                  </a:buClr>
                </a:pPr>
                <a:r>
                  <a:rPr lang="en-US" sz="2600" dirty="0">
                    <a:solidFill>
                      <a:srgbClr val="E1E2E7"/>
                    </a:solidFill>
                    <a:latin typeface="Latin Modern Mono Light Cond" pitchFamily="49" charset="77"/>
                  </a:rPr>
                  <a:t>}</a:t>
                </a:r>
              </a:p>
              <a:p>
                <a:pPr marL="447675" lvl="4" indent="-354013">
                  <a:buClr>
                    <a:schemeClr val="bg1">
                      <a:lumMod val="95000"/>
                    </a:schemeClr>
                  </a:buClr>
                </a:pPr>
                <a:endParaRPr lang="en-US" sz="2600" dirty="0">
                  <a:solidFill>
                    <a:srgbClr val="85BDFE"/>
                  </a:solidFill>
                  <a:latin typeface="Latin Modern Mono Light Cond" pitchFamily="49" charset="77"/>
                </a:endParaRPr>
              </a:p>
              <a:p>
                <a:pPr marL="447675" lvl="4" indent="-354013">
                  <a:buClr>
                    <a:schemeClr val="bg1">
                      <a:lumMod val="95000"/>
                    </a:schemeClr>
                  </a:buClr>
                </a:pPr>
                <a:r>
                  <a:rPr lang="en-US" sz="2600" dirty="0" err="1">
                    <a:solidFill>
                      <a:srgbClr val="85BDFE"/>
                    </a:solidFill>
                    <a:latin typeface="Latin Modern Mono Light Cond" pitchFamily="49" charset="77"/>
                  </a:rPr>
                  <a:t>int</a:t>
                </a: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StoreConditional</a:t>
                </a:r>
                <a:r>
                  <a:rPr lang="en-US" sz="2600" dirty="0">
                    <a:solidFill>
                      <a:srgbClr val="E1E2E7"/>
                    </a:solidFill>
                    <a:latin typeface="Latin Modern Mono Light Cond" pitchFamily="49" charset="77"/>
                  </a:rPr>
                  <a:t>(</a:t>
                </a:r>
                <a:r>
                  <a:rPr lang="en-US" sz="2600" dirty="0" err="1">
                    <a:solidFill>
                      <a:srgbClr val="85BDFE"/>
                    </a:solidFill>
                    <a:latin typeface="Latin Modern Mono Light Cond" pitchFamily="49" charset="77"/>
                  </a:rPr>
                  <a:t>int</a:t>
                </a: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ptr</a:t>
                </a:r>
                <a:r>
                  <a:rPr lang="en-US" sz="2600" dirty="0">
                    <a:solidFill>
                      <a:srgbClr val="E1E2E7"/>
                    </a:solidFill>
                    <a:latin typeface="Latin Modern Mono Light Cond" pitchFamily="49" charset="77"/>
                  </a:rPr>
                  <a:t>, </a:t>
                </a:r>
                <a:r>
                  <a:rPr lang="en-US" sz="2600" dirty="0" err="1">
                    <a:solidFill>
                      <a:srgbClr val="85BDFE"/>
                    </a:solidFill>
                    <a:latin typeface="Latin Modern Mono Light Cond" pitchFamily="49" charset="77"/>
                  </a:rPr>
                  <a:t>int</a:t>
                </a:r>
                <a:r>
                  <a:rPr lang="en-US" sz="2600" dirty="0">
                    <a:solidFill>
                      <a:srgbClr val="E1E2E7"/>
                    </a:solidFill>
                    <a:latin typeface="Latin Modern Mono Light Cond" pitchFamily="49" charset="77"/>
                  </a:rPr>
                  <a:t> value) {</a:t>
                </a:r>
              </a:p>
              <a:p>
                <a:pPr marL="447675" lvl="4" indent="-354013">
                  <a:buClr>
                    <a:schemeClr val="bg1">
                      <a:lumMod val="95000"/>
                    </a:schemeClr>
                  </a:buClr>
                </a:pPr>
                <a:r>
                  <a:rPr lang="en-US" sz="2600" dirty="0">
                    <a:solidFill>
                      <a:srgbClr val="E1E2E7"/>
                    </a:solidFill>
                    <a:latin typeface="Latin Modern Mono Light Cond" pitchFamily="49" charset="77"/>
                  </a:rPr>
                  <a:t>    </a:t>
                </a:r>
                <a:r>
                  <a:rPr lang="en-US" sz="2600" dirty="0">
                    <a:solidFill>
                      <a:srgbClr val="85BDFE"/>
                    </a:solidFill>
                    <a:latin typeface="Latin Modern Mono Light Cond" pitchFamily="49" charset="77"/>
                  </a:rPr>
                  <a:t>if</a:t>
                </a:r>
                <a:r>
                  <a:rPr lang="en-US" sz="2600" dirty="0">
                    <a:solidFill>
                      <a:srgbClr val="E1E2E7"/>
                    </a:solidFill>
                    <a:latin typeface="Latin Modern Mono Light Cond" pitchFamily="49" charset="77"/>
                  </a:rPr>
                  <a:t> (</a:t>
                </a:r>
                <a:r>
                  <a:rPr lang="en-US" sz="2600" dirty="0">
                    <a:solidFill>
                      <a:srgbClr val="FFFF00"/>
                    </a:solidFill>
                    <a:latin typeface="Latin Modern Mono Light Cond" pitchFamily="49" charset="77"/>
                  </a:rPr>
                  <a:t>no one has updated *</a:t>
                </a:r>
                <a:r>
                  <a:rPr lang="en-US" sz="2600" dirty="0" err="1">
                    <a:solidFill>
                      <a:srgbClr val="FFFF00"/>
                    </a:solidFill>
                    <a:latin typeface="Latin Modern Mono Light Cond" pitchFamily="49" charset="77"/>
                  </a:rPr>
                  <a:t>ptr</a:t>
                </a:r>
                <a:r>
                  <a:rPr lang="en-US" sz="2600" dirty="0">
                    <a:solidFill>
                      <a:srgbClr val="FFFF00"/>
                    </a:solidFill>
                    <a:latin typeface="Latin Modern Mono Light Cond" pitchFamily="49" charset="77"/>
                  </a:rPr>
                  <a:t> since the </a:t>
                </a:r>
                <a:r>
                  <a:rPr lang="en-US" sz="2600" dirty="0" err="1">
                    <a:solidFill>
                      <a:srgbClr val="FFFF00"/>
                    </a:solidFill>
                    <a:latin typeface="Latin Modern Mono Light Cond" pitchFamily="49" charset="77"/>
                  </a:rPr>
                  <a:t>LoadLinked</a:t>
                </a:r>
                <a:r>
                  <a:rPr lang="en-US" sz="2600" dirty="0">
                    <a:solidFill>
                      <a:srgbClr val="FFFF00"/>
                    </a:solidFill>
                    <a:latin typeface="Latin Modern Mono Light Cond" pitchFamily="49" charset="77"/>
                  </a:rPr>
                  <a:t> to this address</a:t>
                </a:r>
                <a:r>
                  <a:rPr lang="en-US" sz="2600" dirty="0">
                    <a:solidFill>
                      <a:srgbClr val="E1E2E7"/>
                    </a:solidFill>
                    <a:latin typeface="Latin Modern Mono Light Cond" pitchFamily="49" charset="77"/>
                  </a:rPr>
                  <a:t>) {</a:t>
                </a:r>
              </a:p>
              <a:p>
                <a:pPr marL="447675" lvl="4" indent="-354013">
                  <a:buClr>
                    <a:schemeClr val="bg1">
                      <a:lumMod val="95000"/>
                    </a:schemeClr>
                  </a:buClr>
                </a:pPr>
                <a:r>
                  <a:rPr lang="en-US" sz="2600" dirty="0">
                    <a:solidFill>
                      <a:srgbClr val="E1E2E7"/>
                    </a:solidFill>
                    <a:latin typeface="Latin Modern Mono Light Cond" pitchFamily="49" charset="77"/>
                  </a:rPr>
                  <a:t>        *</a:t>
                </a:r>
                <a:r>
                  <a:rPr lang="en-US" sz="2600" dirty="0" err="1">
                    <a:solidFill>
                      <a:srgbClr val="E1E2E7"/>
                    </a:solidFill>
                    <a:latin typeface="Latin Modern Mono Light Cond" pitchFamily="49" charset="77"/>
                  </a:rPr>
                  <a:t>ptr</a:t>
                </a:r>
                <a:r>
                  <a:rPr lang="en-US" sz="2600" dirty="0">
                    <a:solidFill>
                      <a:srgbClr val="E1E2E7"/>
                    </a:solidFill>
                    <a:latin typeface="Latin Modern Mono Light Cond" pitchFamily="49" charset="77"/>
                  </a:rPr>
                  <a:t> = value;</a:t>
                </a:r>
              </a:p>
              <a:p>
                <a:pPr marL="447675" lvl="4" indent="-354013">
                  <a:buClr>
                    <a:schemeClr val="bg1">
                      <a:lumMod val="95000"/>
                    </a:schemeClr>
                  </a:buClr>
                </a:pPr>
                <a:r>
                  <a:rPr lang="en-US" sz="2600" dirty="0">
                    <a:solidFill>
                      <a:srgbClr val="E1E2E7"/>
                    </a:solidFill>
                    <a:latin typeface="Latin Modern Mono Light Cond" pitchFamily="49" charset="77"/>
                  </a:rPr>
                  <a:t>        </a:t>
                </a:r>
                <a:r>
                  <a:rPr lang="en-US" sz="2600" dirty="0">
                    <a:solidFill>
                      <a:srgbClr val="85BDFE"/>
                    </a:solidFill>
                    <a:latin typeface="Latin Modern Mono Light Cond" pitchFamily="49" charset="77"/>
                  </a:rPr>
                  <a:t>return</a:t>
                </a:r>
                <a:r>
                  <a:rPr lang="en-US" sz="2600" dirty="0">
                    <a:solidFill>
                      <a:srgbClr val="E1E2E7"/>
                    </a:solidFill>
                    <a:latin typeface="Latin Modern Mono Light Cond" pitchFamily="49" charset="77"/>
                  </a:rPr>
                  <a:t> </a:t>
                </a:r>
                <a:r>
                  <a:rPr lang="en-US" sz="2600" dirty="0">
                    <a:solidFill>
                      <a:srgbClr val="FC51FD"/>
                    </a:solidFill>
                    <a:latin typeface="Latin Modern Mono Light Cond" pitchFamily="49" charset="77"/>
                  </a:rPr>
                  <a:t>1</a:t>
                </a:r>
                <a:r>
                  <a:rPr lang="en-US" sz="2600" dirty="0">
                    <a:solidFill>
                      <a:srgbClr val="E1E2E7"/>
                    </a:solidFill>
                    <a:latin typeface="Latin Modern Mono Light Cond" pitchFamily="49" charset="77"/>
                  </a:rPr>
                  <a:t>; </a:t>
                </a:r>
                <a:r>
                  <a:rPr lang="en-US" sz="2600" dirty="0">
                    <a:solidFill>
                      <a:srgbClr val="696969"/>
                    </a:solidFill>
                    <a:latin typeface="Latin Modern Mono Light Cond" pitchFamily="49" charset="77"/>
                  </a:rPr>
                  <a:t>// success!</a:t>
                </a:r>
                <a:endParaRPr lang="en-US" sz="2600" dirty="0">
                  <a:solidFill>
                    <a:srgbClr val="E1E2E7"/>
                  </a:solidFill>
                  <a:latin typeface="Latin Modern Mono Light Cond" pitchFamily="49" charset="77"/>
                </a:endParaRPr>
              </a:p>
              <a:p>
                <a:pPr marL="447675" lvl="4" indent="-354013">
                  <a:buClr>
                    <a:schemeClr val="bg1">
                      <a:lumMod val="95000"/>
                    </a:schemeClr>
                  </a:buClr>
                </a:pPr>
                <a:r>
                  <a:rPr lang="en-US" sz="2600" dirty="0">
                    <a:solidFill>
                      <a:srgbClr val="E1E2E7"/>
                    </a:solidFill>
                    <a:latin typeface="Latin Modern Mono Light Cond" pitchFamily="49" charset="77"/>
                  </a:rPr>
                  <a:t>    } </a:t>
                </a:r>
                <a:r>
                  <a:rPr lang="en-US" sz="2600" dirty="0">
                    <a:solidFill>
                      <a:srgbClr val="85BDFE"/>
                    </a:solidFill>
                    <a:latin typeface="Latin Modern Mono Light Cond" pitchFamily="49" charset="77"/>
                  </a:rPr>
                  <a:t>else</a:t>
                </a:r>
                <a:r>
                  <a:rPr lang="en-US" sz="2600" dirty="0">
                    <a:solidFill>
                      <a:srgbClr val="E1E2E7"/>
                    </a:solidFill>
                    <a:latin typeface="Latin Modern Mono Light Cond" pitchFamily="49" charset="77"/>
                  </a:rPr>
                  <a:t> {</a:t>
                </a:r>
              </a:p>
              <a:p>
                <a:pPr marL="447675" lvl="4" indent="-354013">
                  <a:buClr>
                    <a:schemeClr val="bg1">
                      <a:lumMod val="95000"/>
                    </a:schemeClr>
                  </a:buClr>
                </a:pPr>
                <a:r>
                  <a:rPr lang="en-US" sz="2600" dirty="0">
                    <a:solidFill>
                      <a:srgbClr val="E1E2E7"/>
                    </a:solidFill>
                    <a:latin typeface="Latin Modern Mono Light Cond" pitchFamily="49" charset="77"/>
                  </a:rPr>
                  <a:t>        </a:t>
                </a:r>
                <a:r>
                  <a:rPr lang="en-US" sz="2600" dirty="0">
                    <a:solidFill>
                      <a:srgbClr val="85BDFE"/>
                    </a:solidFill>
                    <a:latin typeface="Latin Modern Mono Light Cond" pitchFamily="49" charset="77"/>
                  </a:rPr>
                  <a:t>return</a:t>
                </a:r>
                <a:r>
                  <a:rPr lang="en-US" sz="2600" dirty="0">
                    <a:solidFill>
                      <a:srgbClr val="E1E2E7"/>
                    </a:solidFill>
                    <a:latin typeface="Latin Modern Mono Light Cond" pitchFamily="49" charset="77"/>
                  </a:rPr>
                  <a:t> </a:t>
                </a:r>
                <a:r>
                  <a:rPr lang="en-US" sz="2600" dirty="0">
                    <a:solidFill>
                      <a:srgbClr val="FC51FD"/>
                    </a:solidFill>
                    <a:latin typeface="Latin Modern Mono Light Cond" pitchFamily="49" charset="77"/>
                  </a:rPr>
                  <a:t>0</a:t>
                </a:r>
                <a:r>
                  <a:rPr lang="en-US" sz="2600" dirty="0">
                    <a:solidFill>
                      <a:srgbClr val="E1E2E7"/>
                    </a:solidFill>
                    <a:latin typeface="Latin Modern Mono Light Cond" pitchFamily="49" charset="77"/>
                  </a:rPr>
                  <a:t>; </a:t>
                </a:r>
                <a:r>
                  <a:rPr lang="en-US" sz="2600" dirty="0">
                    <a:solidFill>
                      <a:srgbClr val="696969"/>
                    </a:solidFill>
                    <a:latin typeface="Latin Modern Mono Light Cond" pitchFamily="49" charset="77"/>
                  </a:rPr>
                  <a:t>// failed to update</a:t>
                </a:r>
              </a:p>
              <a:p>
                <a:pPr marL="447675" lvl="4" indent="-354013">
                  <a:buClr>
                    <a:schemeClr val="bg1">
                      <a:lumMod val="95000"/>
                    </a:schemeClr>
                  </a:buClr>
                </a:pPr>
                <a:r>
                  <a:rPr lang="en-US" sz="2600" dirty="0">
                    <a:solidFill>
                      <a:srgbClr val="E1E2E7"/>
                    </a:solidFill>
                    <a:latin typeface="Latin Modern Mono Light Cond" pitchFamily="49" charset="77"/>
                  </a:rPr>
                  <a:t>    }</a:t>
                </a:r>
              </a:p>
              <a:p>
                <a:pPr marL="447675" lvl="4" indent="-354013">
                  <a:buClr>
                    <a:schemeClr val="bg1">
                      <a:lumMod val="95000"/>
                    </a:schemeClr>
                  </a:buClr>
                </a:pPr>
                <a:r>
                  <a:rPr lang="en-US" sz="2600" dirty="0">
                    <a:solidFill>
                      <a:srgbClr val="E1E2E7"/>
                    </a:solidFill>
                    <a:latin typeface="Latin Modern Mono Light Cond" pitchFamily="49" charset="77"/>
                  </a:rPr>
                  <a:t>}</a:t>
                </a:r>
              </a:p>
              <a:p>
                <a:r>
                  <a:rPr lang="en-US" altLang="ko-KR" dirty="0"/>
                  <a:t>The store-conditional </a:t>
                </a:r>
                <a:r>
                  <a:rPr lang="en-US" altLang="ko-KR" i="1" dirty="0"/>
                  <a:t>only succeeds </a:t>
                </a:r>
                <a:r>
                  <a:rPr lang="en-US" altLang="ko-KR" dirty="0"/>
                  <a:t>if no intermittent store to the address has taken place.</a:t>
                </a:r>
              </a:p>
              <a:p>
                <a:pPr lvl="1"/>
                <a:r>
                  <a:rPr lang="en-US" altLang="ko-KR" dirty="0">
                    <a:latin typeface="+mj-lt"/>
                  </a:rPr>
                  <a:t>Success</a:t>
                </a:r>
                <a:r>
                  <a:rPr lang="en-US" altLang="ko-KR" dirty="0"/>
                  <a:t>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return </a:t>
                </a:r>
                <a:r>
                  <a:rPr lang="en-US" altLang="ko-KR" b="1" dirty="0">
                    <a:solidFill>
                      <a:srgbClr val="FF73FF"/>
                    </a:solidFill>
                    <a:latin typeface="Latin Modern Mono Light Cond 10" pitchFamily="49" charset="77"/>
                  </a:rPr>
                  <a:t>1</a:t>
                </a:r>
                <a:r>
                  <a:rPr lang="en-US" altLang="ko-KR" dirty="0"/>
                  <a:t> and update the value at </a:t>
                </a:r>
                <a:r>
                  <a:rPr lang="en-US" altLang="ko-KR" sz="2800" b="1" dirty="0" err="1">
                    <a:solidFill>
                      <a:srgbClr val="0432FF"/>
                    </a:solidFill>
                    <a:latin typeface="Latin Modern Mono Light Cond 10" pitchFamily="49" charset="77"/>
                  </a:rPr>
                  <a:t>ptr</a:t>
                </a:r>
                <a:r>
                  <a:rPr lang="en-US" altLang="ko-KR" dirty="0"/>
                  <a:t> to </a:t>
                </a:r>
                <a:r>
                  <a:rPr lang="en-US" altLang="ko-KR" sz="2800" b="1" dirty="0">
                    <a:solidFill>
                      <a:srgbClr val="0432FF"/>
                    </a:solidFill>
                    <a:latin typeface="Latin Modern Mono Light Cond 10" pitchFamily="49" charset="77"/>
                  </a:rPr>
                  <a:t>value</a:t>
                </a:r>
                <a:r>
                  <a:rPr lang="en-US" altLang="ko-KR" dirty="0"/>
                  <a:t>.</a:t>
                </a:r>
              </a:p>
              <a:p>
                <a:pPr lvl="1"/>
                <a:r>
                  <a:rPr lang="en-US" altLang="ko-KR" dirty="0">
                    <a:latin typeface="+mj-lt"/>
                  </a:rPr>
                  <a:t>Fail</a:t>
                </a:r>
                <a:r>
                  <a:rPr lang="en-US" altLang="ko-KR" dirty="0"/>
                  <a:t>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the value at </a:t>
                </a:r>
                <a:r>
                  <a:rPr lang="en-US" altLang="ko-KR" sz="2800" b="1" dirty="0" err="1">
                    <a:solidFill>
                      <a:srgbClr val="0432FF"/>
                    </a:solidFill>
                    <a:latin typeface="Latin Modern Mono Light Cond 10" pitchFamily="49" charset="77"/>
                  </a:rPr>
                  <a:t>ptr</a:t>
                </a:r>
                <a:r>
                  <a:rPr lang="en-US" altLang="ko-KR" dirty="0"/>
                  <a:t> is not updated and </a:t>
                </a:r>
                <a:r>
                  <a:rPr lang="en-US" altLang="ko-KR" b="1" dirty="0">
                    <a:solidFill>
                      <a:srgbClr val="FF73FF"/>
                    </a:solidFill>
                    <a:latin typeface="Latin Modern Mono Light Cond 10" pitchFamily="49" charset="77"/>
                  </a:rPr>
                  <a:t>0</a:t>
                </a:r>
                <a:r>
                  <a:rPr lang="en-US" altLang="ko-KR" dirty="0"/>
                  <a:t> is returned.</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xfrm>
                <a:off x="431799" y="1378813"/>
                <a:ext cx="8280401" cy="5479187"/>
              </a:xfrm>
              <a:blipFill>
                <a:blip r:embed="rId2"/>
                <a:stretch>
                  <a:fillRect l="-1838" t="-2778"/>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10B5D18F-FBA6-7C42-BF99-C237376F5E6F}"/>
              </a:ext>
            </a:extLst>
          </p:cNvPr>
          <p:cNvSpPr>
            <a:spLocks noGrp="1"/>
          </p:cNvSpPr>
          <p:nvPr>
            <p:ph type="body" sz="quarter" idx="11"/>
          </p:nvPr>
        </p:nvSpPr>
        <p:spPr/>
        <p:txBody>
          <a:bodyPr/>
          <a:lstStyle/>
          <a:p>
            <a:r>
              <a:rPr lang="en-US" dirty="0"/>
              <a:t>MIPS, Alpha, PowerPC, ARM</a:t>
            </a:r>
          </a:p>
        </p:txBody>
      </p:sp>
    </p:spTree>
    <p:extLst>
      <p:ext uri="{BB962C8B-B14F-4D97-AF65-F5344CB8AC3E}">
        <p14:creationId xmlns:p14="http://schemas.microsoft.com/office/powerpoint/2010/main" val="363352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a:spLocks noGrp="1"/>
          </p:cNvSpPr>
          <p:nvPr>
            <p:ph type="title"/>
          </p:nvPr>
        </p:nvSpPr>
        <p:spPr/>
        <p:txBody>
          <a:bodyPr/>
          <a:lstStyle/>
          <a:p>
            <a:r>
              <a:rPr lang="en-US" altLang="ko-KR" dirty="0"/>
              <a:t>A Lock Using Load-Linked and Store-Conditional</a:t>
            </a:r>
            <a:endParaRPr lang="ko-KR" altLang="en-US" dirty="0"/>
          </a:p>
        </p:txBody>
      </p:sp>
      <p:sp>
        <p:nvSpPr>
          <p:cNvPr id="3" name="Text Box #2"/>
          <p:cNvSpPr>
            <a:spLocks noGrp="1"/>
          </p:cNvSpPr>
          <p:nvPr>
            <p:ph sz="quarter" idx="10"/>
          </p:nvPr>
        </p:nvSpPr>
        <p:spPr>
          <a:xfrm>
            <a:off x="431799" y="1378815"/>
            <a:ext cx="8280401" cy="4934900"/>
          </a:xfrm>
          <a:solidFill>
            <a:schemeClr val="tx1"/>
          </a:solidFill>
        </p:spPr>
        <p:txBody>
          <a:bodyPr tIns="72000" bIns="72000">
            <a:normAutofit/>
          </a:bodyPr>
          <a:lstStyle/>
          <a:p>
            <a:pPr marL="447675" lvl="4" indent="-344488">
              <a:lnSpc>
                <a:spcPct val="100000"/>
              </a:lnSpc>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marL="447675" lvl="4" indent="-344488">
              <a:lnSpc>
                <a:spcPct val="100000"/>
              </a:lnSpc>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while</a:t>
            </a:r>
            <a:r>
              <a:rPr lang="en-US" dirty="0">
                <a:solidFill>
                  <a:srgbClr val="E1E2E7"/>
                </a:solidFill>
                <a:latin typeface="Latin Modern Mono Light Cond" pitchFamily="49" charset="77"/>
              </a:rPr>
              <a:t>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 {</a:t>
            </a:r>
          </a:p>
          <a:p>
            <a:pPr marL="447675" lvl="4" indent="-344488">
              <a:lnSpc>
                <a:spcPct val="100000"/>
              </a:lnSpc>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while</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LoadLinked</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a:t>
            </a:r>
          </a:p>
          <a:p>
            <a:pPr marL="447675" lvl="4" indent="-344488">
              <a:lnSpc>
                <a:spcPct val="100000"/>
              </a:lnSpc>
            </a:pPr>
            <a:r>
              <a:rPr lang="en-US" dirty="0">
                <a:solidFill>
                  <a:srgbClr val="E1E2E7"/>
                </a:solidFill>
                <a:latin typeface="Latin Modern Mono Light Cond" pitchFamily="49" charset="77"/>
              </a:rPr>
              <a:t>            ;          </a:t>
            </a:r>
            <a:r>
              <a:rPr lang="en-US" dirty="0">
                <a:solidFill>
                  <a:srgbClr val="696969"/>
                </a:solidFill>
                <a:latin typeface="Latin Modern Mono Light Cond" pitchFamily="49" charset="77"/>
              </a:rPr>
              <a:t>// spin until it’s zero</a:t>
            </a:r>
          </a:p>
          <a:p>
            <a:pPr marL="447675" lvl="4" indent="-344488">
              <a:lnSpc>
                <a:spcPct val="100000"/>
              </a:lnSpc>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if</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StoreConditional</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a:t>
            </a:r>
          </a:p>
          <a:p>
            <a:pPr marL="447675" lvl="4" indent="-344488">
              <a:lnSpc>
                <a:spcPct val="100000"/>
              </a:lnSpc>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return</a:t>
            </a:r>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if set-it-to-1 was a success: all done</a:t>
            </a:r>
          </a:p>
          <a:p>
            <a:pPr marL="447675" lvl="4" indent="-344488">
              <a:lnSpc>
                <a:spcPct val="100000"/>
              </a:lnSpc>
            </a:pPr>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otherwise: try it all over again</a:t>
            </a:r>
          </a:p>
          <a:p>
            <a:pPr marL="447675" lvl="4" indent="-344488">
              <a:lnSpc>
                <a:spcPct val="100000"/>
              </a:lnSpc>
            </a:pPr>
            <a:r>
              <a:rPr lang="en-US" dirty="0">
                <a:solidFill>
                  <a:srgbClr val="E1E2E7"/>
                </a:solidFill>
                <a:latin typeface="Latin Modern Mono Light Cond" pitchFamily="49" charset="77"/>
              </a:rPr>
              <a:t>    }</a:t>
            </a:r>
          </a:p>
          <a:p>
            <a:pPr marL="447675" lvl="4" indent="-344488">
              <a:lnSpc>
                <a:spcPct val="100000"/>
              </a:lnSpc>
            </a:pPr>
            <a:r>
              <a:rPr lang="en-US" dirty="0">
                <a:solidFill>
                  <a:srgbClr val="E1E2E7"/>
                </a:solidFill>
                <a:latin typeface="Latin Modern Mono Light Cond" pitchFamily="49" charset="77"/>
              </a:rPr>
              <a:t>}</a:t>
            </a:r>
          </a:p>
          <a:p>
            <a:pPr marL="447675" lvl="4" indent="-344488">
              <a:lnSpc>
                <a:spcPct val="100000"/>
              </a:lnSpc>
            </a:pPr>
            <a:endParaRPr lang="en-US" dirty="0">
              <a:solidFill>
                <a:srgbClr val="E1E2E7"/>
              </a:solidFill>
              <a:latin typeface="Latin Modern Mono Light Cond" pitchFamily="49" charset="77"/>
            </a:endParaRPr>
          </a:p>
          <a:p>
            <a:pPr marL="447675" lvl="4" indent="-344488">
              <a:lnSpc>
                <a:spcPct val="100000"/>
              </a:lnSpc>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unlock(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marL="447675" lvl="4" indent="-344488">
              <a:lnSpc>
                <a:spcPct val="100000"/>
              </a:lnSpc>
            </a:pPr>
            <a:r>
              <a:rPr lang="en-US" dirty="0">
                <a:solidFill>
                  <a:srgbClr val="E1E2E7"/>
                </a:solidFill>
                <a:latin typeface="Latin Modern Mono Light Cond" pitchFamily="49" charset="77"/>
              </a:rPr>
              <a:t>    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marL="447675" lvl="4" indent="-344488">
              <a:lnSpc>
                <a:spcPct val="100000"/>
              </a:lnSpc>
            </a:pPr>
            <a:r>
              <a:rPr lang="en-US" dirty="0">
                <a:solidFill>
                  <a:srgbClr val="E1E2E7"/>
                </a:solidFill>
                <a:latin typeface="Latin Modern Mono Light Cond" pitchFamily="49" charset="77"/>
              </a:rPr>
              <a:t>}</a:t>
            </a:r>
          </a:p>
        </p:txBody>
      </p:sp>
      <p:sp>
        <p:nvSpPr>
          <p:cNvPr id="13" name="Text Placeholder 12">
            <a:extLst>
              <a:ext uri="{FF2B5EF4-FFF2-40B4-BE49-F238E27FC236}">
                <a16:creationId xmlns:a16="http://schemas.microsoft.com/office/drawing/2014/main" id="{190BCE9E-1FB6-074E-9285-2B7449D67A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70837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A Shorter Lock Using </a:t>
            </a:r>
            <a:r>
              <a:rPr lang="en-US" altLang="ko-KR" sz="4000" b="1" dirty="0" err="1">
                <a:solidFill>
                  <a:srgbClr val="0432FF"/>
                </a:solidFill>
                <a:latin typeface="Latin Modern Mono Light Cond 10" pitchFamily="49" charset="77"/>
              </a:rPr>
              <a:t>LoadLinked</a:t>
            </a:r>
            <a:r>
              <a:rPr lang="en-US" altLang="ko-KR" sz="4000" dirty="0"/>
              <a:t> and </a:t>
            </a:r>
            <a:r>
              <a:rPr lang="en-US" altLang="ko-KR" sz="4000" b="1" dirty="0" err="1">
                <a:solidFill>
                  <a:srgbClr val="0432FF"/>
                </a:solidFill>
                <a:latin typeface="Latin Modern Mono Light Cond 10" pitchFamily="49" charset="77"/>
              </a:rPr>
              <a:t>StoreConditional</a:t>
            </a:r>
            <a:endParaRPr lang="ko-KR" altLang="en-US" sz="4000" b="1" dirty="0">
              <a:solidFill>
                <a:srgbClr val="0432FF"/>
              </a:solidFill>
              <a:latin typeface="Latin Modern Mono Light Cond 10" pitchFamily="49" charset="77"/>
            </a:endParaRPr>
          </a:p>
        </p:txBody>
      </p:sp>
      <p:sp>
        <p:nvSpPr>
          <p:cNvPr id="3" name="내용 개체 틀 2"/>
          <p:cNvSpPr>
            <a:spLocks noGrp="1"/>
          </p:cNvSpPr>
          <p:nvPr>
            <p:ph sz="quarter" idx="10"/>
          </p:nvPr>
        </p:nvSpPr>
        <p:spPr>
          <a:xfrm>
            <a:off x="431799" y="1378815"/>
            <a:ext cx="8280401" cy="3567654"/>
          </a:xfrm>
          <a:solidFill>
            <a:schemeClr val="tx1"/>
          </a:solidFill>
        </p:spPr>
        <p:txBody>
          <a:bodyPr tIns="72000" bIns="72000">
            <a:normAutofit/>
          </a:bodyPr>
          <a:lstStyle/>
          <a:p>
            <a:pPr marL="447675" lvl="4" indent="-344488">
              <a:lnSpc>
                <a:spcPct val="100000"/>
              </a:lnSpc>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marL="447675" lvl="4" indent="-344488">
              <a:lnSpc>
                <a:spcPct val="100000"/>
              </a:lnSpc>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while</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LoadLinked</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a:t>
            </a:r>
          </a:p>
          <a:p>
            <a:pPr marL="447675" lvl="4" indent="-344488">
              <a:lnSpc>
                <a:spcPct val="100000"/>
              </a:lnSpc>
            </a:pP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StoreConditional</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a:t>
            </a:r>
          </a:p>
          <a:p>
            <a:pPr marL="447675" lvl="4" indent="-344488">
              <a:lnSpc>
                <a:spcPct val="100000"/>
              </a:lnSpc>
            </a:pPr>
            <a:r>
              <a:rPr lang="en-US" dirty="0">
                <a:solidFill>
                  <a:srgbClr val="E1E2E7"/>
                </a:solidFill>
                <a:latin typeface="Latin Modern Mono Light Cond" pitchFamily="49" charset="77"/>
              </a:rPr>
              <a:t>        ;     </a:t>
            </a:r>
            <a:r>
              <a:rPr lang="en-US" dirty="0">
                <a:solidFill>
                  <a:srgbClr val="696969"/>
                </a:solidFill>
                <a:latin typeface="Latin Modern Mono Light Cond" pitchFamily="49" charset="77"/>
              </a:rPr>
              <a:t>// spin</a:t>
            </a:r>
          </a:p>
          <a:p>
            <a:pPr marL="447675" lvl="4" indent="-344488">
              <a:lnSpc>
                <a:spcPct val="100000"/>
              </a:lnSpc>
            </a:pPr>
            <a:r>
              <a:rPr lang="en-US" dirty="0">
                <a:solidFill>
                  <a:srgbClr val="E1E2E7"/>
                </a:solidFill>
                <a:latin typeface="Latin Modern Mono Light Cond" pitchFamily="49" charset="77"/>
              </a:rPr>
              <a:t>}</a:t>
            </a:r>
          </a:p>
          <a:p>
            <a:pPr marL="447675" lvl="4" indent="-344488">
              <a:lnSpc>
                <a:spcPct val="100000"/>
              </a:lnSpc>
            </a:pPr>
            <a:endParaRPr lang="en-US" dirty="0">
              <a:solidFill>
                <a:srgbClr val="E1E2E7"/>
              </a:solidFill>
              <a:latin typeface="Latin Modern Mono Light Cond" pitchFamily="49" charset="77"/>
            </a:endParaRPr>
          </a:p>
          <a:p>
            <a:pPr marL="447675" lvl="4" indent="-344488">
              <a:lnSpc>
                <a:spcPct val="100000"/>
              </a:lnSpc>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unlock(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marL="447675" lvl="4" indent="-344488">
              <a:lnSpc>
                <a:spcPct val="100000"/>
              </a:lnSpc>
            </a:pPr>
            <a:r>
              <a:rPr lang="en-US" dirty="0">
                <a:solidFill>
                  <a:srgbClr val="E1E2E7"/>
                </a:solidFill>
                <a:latin typeface="Latin Modern Mono Light Cond" pitchFamily="49" charset="77"/>
              </a:rPr>
              <a:t>    lock-&gt;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marL="447675" lvl="4" indent="-344488">
              <a:lnSpc>
                <a:spcPct val="100000"/>
              </a:lnSpc>
            </a:pPr>
            <a:r>
              <a:rPr lang="en-US" dirty="0">
                <a:solidFill>
                  <a:srgbClr val="E1E2E7"/>
                </a:solidFill>
                <a:latin typeface="Latin Modern Mono Light Cond" pitchFamily="49" charset="77"/>
              </a:rPr>
              <a:t>}</a:t>
            </a:r>
          </a:p>
        </p:txBody>
      </p:sp>
      <p:sp>
        <p:nvSpPr>
          <p:cNvPr id="13" name="Text Placeholder 12">
            <a:extLst>
              <a:ext uri="{FF2B5EF4-FFF2-40B4-BE49-F238E27FC236}">
                <a16:creationId xmlns:a16="http://schemas.microsoft.com/office/drawing/2014/main" id="{190BCE9E-1FB6-074E-9285-2B7449D67A15}"/>
              </a:ext>
            </a:extLst>
          </p:cNvPr>
          <p:cNvSpPr>
            <a:spLocks noGrp="1"/>
          </p:cNvSpPr>
          <p:nvPr>
            <p:ph type="body" sz="quarter" idx="11"/>
          </p:nvPr>
        </p:nvSpPr>
        <p:spPr/>
        <p:txBody>
          <a:bodyPr/>
          <a:lstStyle/>
          <a:p>
            <a:endParaRPr lang="en-US"/>
          </a:p>
        </p:txBody>
      </p:sp>
      <p:sp>
        <p:nvSpPr>
          <p:cNvPr id="4" name="TextBox 3">
            <a:extLst>
              <a:ext uri="{FF2B5EF4-FFF2-40B4-BE49-F238E27FC236}">
                <a16:creationId xmlns:a16="http://schemas.microsoft.com/office/drawing/2014/main" id="{1AC043DF-0BDD-9A49-8711-A2AC4C6D2A99}"/>
              </a:ext>
            </a:extLst>
          </p:cNvPr>
          <p:cNvSpPr txBox="1"/>
          <p:nvPr/>
        </p:nvSpPr>
        <p:spPr>
          <a:xfrm>
            <a:off x="4707578" y="4361694"/>
            <a:ext cx="4004622" cy="584775"/>
          </a:xfrm>
          <a:prstGeom prst="rect">
            <a:avLst/>
          </a:prstGeom>
          <a:solidFill>
            <a:schemeClr val="tx1">
              <a:lumMod val="75000"/>
              <a:lumOff val="25000"/>
            </a:schemeClr>
          </a:solidFill>
        </p:spPr>
        <p:txBody>
          <a:bodyPr wrap="none" rtlCol="0">
            <a:spAutoFit/>
          </a:bodyPr>
          <a:lstStyle/>
          <a:p>
            <a:r>
              <a:rPr lang="en-US" sz="3200" dirty="0">
                <a:solidFill>
                  <a:schemeClr val="bg1">
                    <a:lumMod val="95000"/>
                  </a:schemeClr>
                </a:solidFill>
                <a:latin typeface="Myriad Pro Condensed" panose="020B0506030403020204" pitchFamily="34" charset="0"/>
              </a:rPr>
              <a:t>Are both solutions equivalent?</a:t>
            </a:r>
          </a:p>
        </p:txBody>
      </p:sp>
    </p:spTree>
    <p:extLst>
      <p:ext uri="{BB962C8B-B14F-4D97-AF65-F5344CB8AC3E}">
        <p14:creationId xmlns:p14="http://schemas.microsoft.com/office/powerpoint/2010/main" val="1995345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And A Last One: Fetch-and-Add</a:t>
            </a:r>
            <a:endParaRPr lang="ko-KR" altLang="en-US" dirty="0"/>
          </a:p>
        </p:txBody>
      </p:sp>
      <p:sp>
        <p:nvSpPr>
          <p:cNvPr id="3" name="내용 개체 틀 2"/>
          <p:cNvSpPr>
            <a:spLocks noGrp="1"/>
          </p:cNvSpPr>
          <p:nvPr>
            <p:ph sz="quarter" idx="10"/>
          </p:nvPr>
        </p:nvSpPr>
        <p:spPr>
          <a:xfrm>
            <a:off x="431799" y="1378814"/>
            <a:ext cx="8280401" cy="841872"/>
          </a:xfrm>
        </p:spPr>
        <p:txBody>
          <a:bodyPr/>
          <a:lstStyle/>
          <a:p>
            <a:r>
              <a:rPr lang="en-US" altLang="ko-KR" dirty="0"/>
              <a:t>Atomically increment the value pointed to by </a:t>
            </a:r>
            <a:r>
              <a:rPr lang="en-US" altLang="ko-KR" b="1" dirty="0" err="1">
                <a:solidFill>
                  <a:srgbClr val="0432FF"/>
                </a:solidFill>
                <a:latin typeface="Latin Modern Mono Light Cond 10" pitchFamily="49" charset="77"/>
              </a:rPr>
              <a:t>ptr</a:t>
            </a:r>
            <a:r>
              <a:rPr lang="en-US" altLang="ko-KR" dirty="0"/>
              <a:t>, while returning the </a:t>
            </a:r>
            <a:r>
              <a:rPr lang="en-US" altLang="ko-KR" b="1" dirty="0">
                <a:solidFill>
                  <a:srgbClr val="0432FF"/>
                </a:solidFill>
                <a:latin typeface="Latin Modern Mono Light Cond 10" pitchFamily="49" charset="77"/>
              </a:rPr>
              <a:t>old</a:t>
            </a:r>
            <a:r>
              <a:rPr lang="en-US" altLang="ko-KR" dirty="0"/>
              <a:t> value.</a:t>
            </a:r>
          </a:p>
        </p:txBody>
      </p:sp>
      <p:sp>
        <p:nvSpPr>
          <p:cNvPr id="8" name="Text Placeholder 7">
            <a:extLst>
              <a:ext uri="{FF2B5EF4-FFF2-40B4-BE49-F238E27FC236}">
                <a16:creationId xmlns:a16="http://schemas.microsoft.com/office/drawing/2014/main" id="{85ACF069-92D0-D941-A05B-9C1F6AA8C0BB}"/>
              </a:ext>
            </a:extLst>
          </p:cNvPr>
          <p:cNvSpPr>
            <a:spLocks noGrp="1"/>
          </p:cNvSpPr>
          <p:nvPr>
            <p:ph type="body" sz="quarter" idx="11"/>
          </p:nvPr>
        </p:nvSpPr>
        <p:spPr/>
        <p:txBody>
          <a:bodyPr/>
          <a:lstStyle/>
          <a:p>
            <a:endParaRPr lang="en-US"/>
          </a:p>
        </p:txBody>
      </p:sp>
      <p:sp>
        <p:nvSpPr>
          <p:cNvPr id="9" name="내용 개체 틀 2">
            <a:extLst>
              <a:ext uri="{FF2B5EF4-FFF2-40B4-BE49-F238E27FC236}">
                <a16:creationId xmlns:a16="http://schemas.microsoft.com/office/drawing/2014/main" id="{A81ADE5A-DCF8-3744-AE8B-9614AB3BFB34}"/>
              </a:ext>
            </a:extLst>
          </p:cNvPr>
          <p:cNvSpPr txBox="1">
            <a:spLocks/>
          </p:cNvSpPr>
          <p:nvPr/>
        </p:nvSpPr>
        <p:spPr>
          <a:xfrm>
            <a:off x="684213" y="2216422"/>
            <a:ext cx="8027988" cy="1719852"/>
          </a:xfrm>
          <a:prstGeom prst="rect">
            <a:avLst/>
          </a:prstGeom>
          <a:solidFill>
            <a:schemeClr val="tx1"/>
          </a:solidFill>
        </p:spPr>
        <p:txBody>
          <a:bodyPr vert="horz" lIns="0" tIns="72000" rIns="0" bIns="72000" rtlCol="0">
            <a:no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7675" lvl="5" indent="-361950"/>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FetchAndAdd</a:t>
            </a:r>
            <a:r>
              <a:rPr lang="en-US" dirty="0">
                <a:solidFill>
                  <a:srgbClr val="E1E2E7"/>
                </a:solidFill>
                <a:latin typeface="Latin Modern Mono Light Cond" pitchFamily="49" charset="77"/>
              </a:rPr>
              <a:t>(</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ptr</a:t>
            </a:r>
            <a:r>
              <a:rPr lang="en-US" dirty="0">
                <a:solidFill>
                  <a:srgbClr val="E1E2E7"/>
                </a:solidFill>
                <a:latin typeface="Latin Modern Mono Light Cond" pitchFamily="49" charset="77"/>
              </a:rPr>
              <a:t>) {</a:t>
            </a:r>
          </a:p>
          <a:p>
            <a:pPr marL="447675" lvl="5" indent="-361950"/>
            <a:r>
              <a:rPr lang="en-US" dirty="0">
                <a:solidFill>
                  <a:srgbClr val="E1E2E7"/>
                </a:solidFill>
                <a:latin typeface="Latin Modern Mono Light Cond" pitchFamily="49" charset="77"/>
              </a:rPr>
              <a:t>    </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old = *</a:t>
            </a:r>
            <a:r>
              <a:rPr lang="en-US" dirty="0" err="1">
                <a:solidFill>
                  <a:srgbClr val="E1E2E7"/>
                </a:solidFill>
                <a:latin typeface="Latin Modern Mono Light Cond" pitchFamily="49" charset="77"/>
              </a:rPr>
              <a:t>ptr</a:t>
            </a:r>
            <a:r>
              <a:rPr lang="en-US" dirty="0">
                <a:solidFill>
                  <a:srgbClr val="E1E2E7"/>
                </a:solidFill>
                <a:latin typeface="Latin Modern Mono Light Cond" pitchFamily="49" charset="77"/>
              </a:rPr>
              <a:t>;</a:t>
            </a:r>
          </a:p>
          <a:p>
            <a:pPr marL="447675" lvl="5" indent="-361950"/>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ptr</a:t>
            </a:r>
            <a:r>
              <a:rPr lang="en-US" dirty="0">
                <a:solidFill>
                  <a:srgbClr val="E1E2E7"/>
                </a:solidFill>
                <a:latin typeface="Latin Modern Mono Light Cond" pitchFamily="49" charset="77"/>
              </a:rPr>
              <a:t> = old +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a:t>
            </a:r>
          </a:p>
          <a:p>
            <a:pPr marL="447675" lvl="5" indent="-361950"/>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return</a:t>
            </a:r>
            <a:r>
              <a:rPr lang="en-US" dirty="0">
                <a:solidFill>
                  <a:srgbClr val="E1E2E7"/>
                </a:solidFill>
                <a:latin typeface="Latin Modern Mono Light Cond" pitchFamily="49" charset="77"/>
              </a:rPr>
              <a:t> old;</a:t>
            </a:r>
          </a:p>
          <a:p>
            <a:pPr marL="447675" lvl="5" indent="-361950"/>
            <a:r>
              <a:rPr lang="en-US" dirty="0">
                <a:solidFill>
                  <a:srgbClr val="E1E2E7"/>
                </a:solidFill>
                <a:latin typeface="Latin Modern Mono Light Cond" pitchFamily="49" charset="77"/>
              </a:rPr>
              <a:t>}</a:t>
            </a:r>
          </a:p>
        </p:txBody>
      </p:sp>
      <p:sp>
        <p:nvSpPr>
          <p:cNvPr id="6" name="내용 개체 틀 2">
            <a:extLst>
              <a:ext uri="{FF2B5EF4-FFF2-40B4-BE49-F238E27FC236}">
                <a16:creationId xmlns:a16="http://schemas.microsoft.com/office/drawing/2014/main" id="{031C1C9A-8490-8B44-9539-A50313CC7F3C}"/>
              </a:ext>
            </a:extLst>
          </p:cNvPr>
          <p:cNvSpPr txBox="1">
            <a:spLocks/>
          </p:cNvSpPr>
          <p:nvPr/>
        </p:nvSpPr>
        <p:spPr>
          <a:xfrm>
            <a:off x="431798" y="4149724"/>
            <a:ext cx="8280401" cy="2339975"/>
          </a:xfrm>
          <a:prstGeom prst="rect">
            <a:avLst/>
          </a:prstGeom>
        </p:spPr>
        <p:txBody>
          <a:bodyPr vert="horz" lIns="0" tIns="0" rIns="0" bIns="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altLang="ko-KR" sz="2800" b="1" dirty="0" err="1">
                <a:solidFill>
                  <a:srgbClr val="0432FF"/>
                </a:solidFill>
                <a:latin typeface="Latin Modern Mono Light Cond 10" pitchFamily="49" charset="77"/>
              </a:rPr>
              <a:t>FetchAndAdd</a:t>
            </a:r>
            <a:r>
              <a:rPr lang="en-US" altLang="ko-KR" dirty="0"/>
              <a:t> allows us to implement a so-called </a:t>
            </a:r>
            <a:r>
              <a:rPr lang="en-US" altLang="ko-KR" i="1" dirty="0"/>
              <a:t>ticket lock </a:t>
            </a:r>
            <a:r>
              <a:rPr lang="en-US" altLang="ko-KR" dirty="0"/>
              <a:t>(Mellor-Crummey and Scott, 1991), that can guarantee progress for all threads, as we’ll see next.  </a:t>
            </a:r>
          </a:p>
        </p:txBody>
      </p:sp>
    </p:spTree>
    <p:extLst>
      <p:ext uri="{BB962C8B-B14F-4D97-AF65-F5344CB8AC3E}">
        <p14:creationId xmlns:p14="http://schemas.microsoft.com/office/powerpoint/2010/main" val="90483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Ticket Lock: Ensuring progress for all threads</a:t>
            </a:r>
            <a:endParaRPr lang="ko-KR" altLang="en-US" dirty="0"/>
          </a:p>
        </p:txBody>
      </p:sp>
      <p:sp>
        <p:nvSpPr>
          <p:cNvPr id="3" name="내용 개체 틀 2"/>
          <p:cNvSpPr>
            <a:spLocks noGrp="1"/>
          </p:cNvSpPr>
          <p:nvPr>
            <p:ph sz="quarter" idx="10"/>
          </p:nvPr>
        </p:nvSpPr>
        <p:spPr>
          <a:xfrm>
            <a:off x="431799" y="1378814"/>
            <a:ext cx="8280401" cy="5283244"/>
          </a:xfrm>
          <a:solidFill>
            <a:schemeClr val="tx1"/>
          </a:solidFill>
        </p:spPr>
        <p:txBody>
          <a:bodyPr lIns="72000" tIns="72000" rIns="72000" bIns="72000">
            <a:normAutofit fontScale="92500" lnSpcReduction="10000"/>
          </a:bodyPr>
          <a:lstStyle/>
          <a:p>
            <a:pPr lvl="4">
              <a:buClr>
                <a:schemeClr val="bg1">
                  <a:lumMod val="95000"/>
                </a:schemeClr>
              </a:buClr>
            </a:pPr>
            <a:r>
              <a:rPr lang="en-US" dirty="0">
                <a:solidFill>
                  <a:srgbClr val="85BDFE"/>
                </a:solidFill>
                <a:latin typeface="Latin Modern Mono Light Cond" pitchFamily="49" charset="77"/>
              </a:rPr>
              <a:t>typedef</a:t>
            </a: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struct</a:t>
            </a:r>
            <a:r>
              <a:rPr lang="en-US" dirty="0">
                <a:solidFill>
                  <a:srgbClr val="E1E2E7"/>
                </a:solidFill>
                <a:latin typeface="Latin Modern Mono Light Cond" pitchFamily="49" charset="77"/>
              </a:rPr>
              <a:t> __</a:t>
            </a:r>
            <a:r>
              <a:rPr lang="en-US" dirty="0" err="1">
                <a:solidFill>
                  <a:srgbClr val="E1E2E7"/>
                </a:solidFill>
                <a:latin typeface="Latin Modern Mono Light Cond" pitchFamily="49" charset="77"/>
              </a:rPr>
              <a:t>lock_t</a:t>
            </a:r>
            <a:r>
              <a:rPr lang="en-US" dirty="0">
                <a:solidFill>
                  <a:srgbClr val="E1E2E7"/>
                </a:solidFill>
                <a:latin typeface="Latin Modern Mono Light Cond" pitchFamily="49" charset="77"/>
              </a:rPr>
              <a:t> {</a:t>
            </a:r>
            <a:endParaRPr lang="en-US" dirty="0">
              <a:solidFill>
                <a:srgbClr val="85BDFE"/>
              </a:solidFill>
              <a:latin typeface="Latin Modern Mono Light Cond" pitchFamily="49" charset="77"/>
            </a:endParaRPr>
          </a:p>
          <a:p>
            <a:pPr lvl="4">
              <a:buClr>
                <a:schemeClr val="bg1">
                  <a:lumMod val="95000"/>
                </a:schemeClr>
              </a:buClr>
            </a:pPr>
            <a:r>
              <a:rPr lang="en-US" dirty="0">
                <a:solidFill>
                  <a:srgbClr val="E1E2E7"/>
                </a:solidFill>
                <a:latin typeface="Latin Modern Mono Light Cond" pitchFamily="49" charset="77"/>
              </a:rPr>
              <a:t>    </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ticket;</a:t>
            </a:r>
          </a:p>
          <a:p>
            <a:pPr lvl="4">
              <a:buClr>
                <a:schemeClr val="bg1">
                  <a:lumMod val="95000"/>
                </a:schemeClr>
              </a:buClr>
            </a:pPr>
            <a:r>
              <a:rPr lang="en-US" dirty="0">
                <a:solidFill>
                  <a:srgbClr val="E1E2E7"/>
                </a:solidFill>
                <a:latin typeface="Latin Modern Mono Light Cond" pitchFamily="49" charset="77"/>
              </a:rPr>
              <a:t>    </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turn;</a:t>
            </a:r>
          </a:p>
          <a:p>
            <a:pPr lvl="4">
              <a:buClr>
                <a:schemeClr val="bg1">
                  <a:lumMod val="95000"/>
                </a:schemeClr>
              </a:buClr>
            </a:pP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lock_t</a:t>
            </a:r>
            <a:r>
              <a:rPr lang="en-US" dirty="0">
                <a:solidFill>
                  <a:srgbClr val="E1E2E7"/>
                </a:solidFill>
                <a:latin typeface="Latin Modern Mono Light Cond" pitchFamily="49" charset="77"/>
              </a:rPr>
              <a:t>;</a:t>
            </a:r>
          </a:p>
          <a:p>
            <a:pPr lvl="4">
              <a:buClr>
                <a:schemeClr val="bg1">
                  <a:lumMod val="95000"/>
                </a:schemeClr>
              </a:buClr>
            </a:pPr>
            <a:endParaRPr lang="en-US" dirty="0">
              <a:latin typeface="Helvetica" pitchFamily="2" charset="0"/>
            </a:endParaRPr>
          </a:p>
          <a:p>
            <a:pPr lvl="4">
              <a:buClr>
                <a:schemeClr val="bg1">
                  <a:lumMod val="95000"/>
                </a:schemeClr>
              </a:buClr>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lock_init</a:t>
            </a:r>
            <a:r>
              <a:rPr lang="en-US" dirty="0">
                <a:solidFill>
                  <a:srgbClr val="E1E2E7"/>
                </a:solidFill>
                <a:latin typeface="Latin Modern Mono Light Cond" pitchFamily="49" charset="77"/>
              </a:rPr>
              <a:t>(</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lvl="4">
              <a:buClr>
                <a:schemeClr val="bg1">
                  <a:lumMod val="95000"/>
                </a:schemeClr>
              </a:buClr>
            </a:pPr>
            <a:r>
              <a:rPr lang="en-US" dirty="0">
                <a:solidFill>
                  <a:srgbClr val="E1E2E7"/>
                </a:solidFill>
                <a:latin typeface="Latin Modern Mono Light Cond" pitchFamily="49" charset="77"/>
              </a:rPr>
              <a:t>    lock-&gt;</a:t>
            </a:r>
            <a:r>
              <a:rPr lang="en-US" dirty="0">
                <a:solidFill>
                  <a:srgbClr val="1DA9A2"/>
                </a:solidFill>
                <a:latin typeface="Latin Modern Mono Light Cond" pitchFamily="49" charset="77"/>
              </a:rPr>
              <a:t>ticket</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lvl="4">
              <a:buClr>
                <a:schemeClr val="bg1">
                  <a:lumMod val="95000"/>
                </a:schemeClr>
              </a:buClr>
            </a:pPr>
            <a:r>
              <a:rPr lang="en-US" dirty="0">
                <a:solidFill>
                  <a:srgbClr val="E1E2E7"/>
                </a:solidFill>
                <a:latin typeface="Latin Modern Mono Light Cond" pitchFamily="49" charset="77"/>
              </a:rPr>
              <a:t>    lock-&gt;</a:t>
            </a:r>
            <a:r>
              <a:rPr lang="en-US" dirty="0">
                <a:solidFill>
                  <a:srgbClr val="1DA9A2"/>
                </a:solidFill>
                <a:latin typeface="Latin Modern Mono Light Cond" pitchFamily="49" charset="77"/>
              </a:rPr>
              <a:t>turn</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lvl="4">
              <a:buClr>
                <a:schemeClr val="bg1">
                  <a:lumMod val="95000"/>
                </a:schemeClr>
              </a:buClr>
            </a:pPr>
            <a:r>
              <a:rPr lang="en-US" dirty="0">
                <a:solidFill>
                  <a:srgbClr val="E1E2E7"/>
                </a:solidFill>
                <a:latin typeface="Latin Modern Mono Light Cond" pitchFamily="49" charset="77"/>
              </a:rPr>
              <a:t>}</a:t>
            </a:r>
          </a:p>
          <a:p>
            <a:pPr lvl="4">
              <a:buClr>
                <a:schemeClr val="bg1">
                  <a:lumMod val="95000"/>
                </a:schemeClr>
              </a:buClr>
            </a:pPr>
            <a:endParaRPr lang="en-US" dirty="0">
              <a:latin typeface="Helvetica" pitchFamily="2" charset="0"/>
            </a:endParaRPr>
          </a:p>
          <a:p>
            <a:pPr lvl="4">
              <a:buClr>
                <a:schemeClr val="bg1">
                  <a:lumMod val="95000"/>
                </a:schemeClr>
              </a:buClr>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lvl="4">
              <a:buClr>
                <a:schemeClr val="bg1">
                  <a:lumMod val="95000"/>
                </a:schemeClr>
              </a:buClr>
            </a:pPr>
            <a:r>
              <a:rPr lang="en-US" dirty="0">
                <a:solidFill>
                  <a:srgbClr val="E1E2E7"/>
                </a:solidFill>
                <a:latin typeface="Latin Modern Mono Light Cond" pitchFamily="49" charset="77"/>
              </a:rPr>
              <a:t>    </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myturn</a:t>
            </a:r>
            <a:r>
              <a:rPr lang="en-US" dirty="0">
                <a:solidFill>
                  <a:srgbClr val="E1E2E7"/>
                </a:solidFill>
                <a:latin typeface="Latin Modern Mono Light Cond" pitchFamily="49" charset="77"/>
              </a:rPr>
              <a:t> = </a:t>
            </a:r>
            <a:r>
              <a:rPr lang="en-US" dirty="0" err="1">
                <a:solidFill>
                  <a:srgbClr val="1DA9A2"/>
                </a:solidFill>
                <a:latin typeface="Latin Modern Mono Light Cond" pitchFamily="49" charset="77"/>
              </a:rPr>
              <a:t>FetchAndAdd</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ticket</a:t>
            </a:r>
            <a:r>
              <a:rPr lang="en-US" dirty="0">
                <a:solidFill>
                  <a:srgbClr val="E1E2E7"/>
                </a:solidFill>
                <a:latin typeface="Latin Modern Mono Light Cond" pitchFamily="49" charset="77"/>
              </a:rPr>
              <a:t>);</a:t>
            </a:r>
          </a:p>
          <a:p>
            <a:pPr lvl="4">
              <a:buClr>
                <a:schemeClr val="bg1">
                  <a:lumMod val="95000"/>
                </a:schemeClr>
              </a:buClr>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while</a:t>
            </a:r>
            <a:r>
              <a:rPr lang="en-US" dirty="0">
                <a:solidFill>
                  <a:srgbClr val="E1E2E7"/>
                </a:solidFill>
                <a:latin typeface="Latin Modern Mono Light Cond" pitchFamily="49" charset="77"/>
              </a:rPr>
              <a:t> (lock-&gt;</a:t>
            </a:r>
            <a:r>
              <a:rPr lang="en-US" dirty="0">
                <a:solidFill>
                  <a:srgbClr val="1DA9A2"/>
                </a:solidFill>
                <a:latin typeface="Latin Modern Mono Light Cond" pitchFamily="49" charset="77"/>
              </a:rPr>
              <a:t>turn</a:t>
            </a:r>
            <a:r>
              <a:rPr lang="en-US" dirty="0">
                <a:solidFill>
                  <a:srgbClr val="E1E2E7"/>
                </a:solidFill>
                <a:latin typeface="Latin Modern Mono Light Cond" pitchFamily="49" charset="77"/>
              </a:rPr>
              <a:t> != </a:t>
            </a:r>
            <a:r>
              <a:rPr lang="en-US" dirty="0" err="1">
                <a:solidFill>
                  <a:srgbClr val="E1E2E7"/>
                </a:solidFill>
                <a:latin typeface="Latin Modern Mono Light Cond" pitchFamily="49" charset="77"/>
              </a:rPr>
              <a:t>myturn</a:t>
            </a:r>
            <a:r>
              <a:rPr lang="en-US" dirty="0">
                <a:solidFill>
                  <a:srgbClr val="E1E2E7"/>
                </a:solidFill>
                <a:latin typeface="Latin Modern Mono Light Cond" pitchFamily="49" charset="77"/>
              </a:rPr>
              <a:t>)</a:t>
            </a:r>
          </a:p>
          <a:p>
            <a:pPr lvl="4">
              <a:buClr>
                <a:schemeClr val="bg1">
                  <a:lumMod val="95000"/>
                </a:schemeClr>
              </a:buClr>
            </a:pPr>
            <a:r>
              <a:rPr lang="en-US" dirty="0">
                <a:solidFill>
                  <a:srgbClr val="E1E2E7"/>
                </a:solidFill>
                <a:latin typeface="Latin Modern Mono Light Cond" pitchFamily="49" charset="77"/>
              </a:rPr>
              <a:t>        ; </a:t>
            </a:r>
            <a:r>
              <a:rPr lang="en-US" dirty="0">
                <a:solidFill>
                  <a:srgbClr val="696969"/>
                </a:solidFill>
                <a:latin typeface="Latin Modern Mono Light Cond" pitchFamily="49" charset="77"/>
              </a:rPr>
              <a:t>// spin</a:t>
            </a:r>
            <a:endParaRPr lang="en-US" dirty="0">
              <a:solidFill>
                <a:srgbClr val="E1E2E7"/>
              </a:solidFill>
              <a:latin typeface="Latin Modern Mono Light Cond" pitchFamily="49" charset="77"/>
            </a:endParaRPr>
          </a:p>
          <a:p>
            <a:pPr lvl="4">
              <a:buClr>
                <a:schemeClr val="bg1">
                  <a:lumMod val="95000"/>
                </a:schemeClr>
              </a:buClr>
            </a:pPr>
            <a:r>
              <a:rPr lang="en-US" dirty="0">
                <a:solidFill>
                  <a:srgbClr val="E1E2E7"/>
                </a:solidFill>
                <a:latin typeface="Latin Modern Mono Light Cond" pitchFamily="49" charset="77"/>
              </a:rPr>
              <a:t>}</a:t>
            </a:r>
          </a:p>
          <a:p>
            <a:pPr lvl="4">
              <a:buClr>
                <a:schemeClr val="bg1">
                  <a:lumMod val="95000"/>
                </a:schemeClr>
              </a:buClr>
            </a:pPr>
            <a:endParaRPr lang="en-US" dirty="0">
              <a:latin typeface="Helvetica" pitchFamily="2" charset="0"/>
            </a:endParaRPr>
          </a:p>
          <a:p>
            <a:pPr lvl="4">
              <a:buClr>
                <a:schemeClr val="bg1">
                  <a:lumMod val="95000"/>
                </a:schemeClr>
              </a:buClr>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unlock(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*lock) {</a:t>
            </a:r>
          </a:p>
          <a:p>
            <a:pPr lvl="4">
              <a:buClr>
                <a:schemeClr val="bg1">
                  <a:lumMod val="95000"/>
                </a:schemeClr>
              </a:buClr>
            </a:pP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FetchAndAdd</a:t>
            </a:r>
            <a:r>
              <a:rPr lang="en-US" dirty="0">
                <a:solidFill>
                  <a:srgbClr val="E1E2E7"/>
                </a:solidFill>
                <a:latin typeface="Latin Modern Mono Light Cond" pitchFamily="49" charset="77"/>
              </a:rPr>
              <a:t>(&amp;lock-&gt;</a:t>
            </a:r>
            <a:r>
              <a:rPr lang="en-US" dirty="0">
                <a:solidFill>
                  <a:srgbClr val="1DA9A2"/>
                </a:solidFill>
                <a:latin typeface="Latin Modern Mono Light Cond" pitchFamily="49" charset="77"/>
              </a:rPr>
              <a:t>turn</a:t>
            </a:r>
            <a:r>
              <a:rPr lang="en-US" dirty="0">
                <a:solidFill>
                  <a:srgbClr val="E1E2E7"/>
                </a:solidFill>
                <a:latin typeface="Latin Modern Mono Light Cond" pitchFamily="49" charset="77"/>
              </a:rPr>
              <a:t>);</a:t>
            </a:r>
            <a:endParaRPr lang="en-US" dirty="0">
              <a:solidFill>
                <a:srgbClr val="1DA9A2"/>
              </a:solidFill>
              <a:latin typeface="Latin Modern Mono Light Cond" pitchFamily="49" charset="77"/>
            </a:endParaRPr>
          </a:p>
          <a:p>
            <a:pPr lvl="4">
              <a:buClr>
                <a:schemeClr val="bg1">
                  <a:lumMod val="95000"/>
                </a:schemeClr>
              </a:buClr>
            </a:pPr>
            <a:r>
              <a:rPr lang="en-US" dirty="0">
                <a:solidFill>
                  <a:srgbClr val="E1E2E7"/>
                </a:solidFill>
                <a:latin typeface="Latin Modern Mono Light Cond" pitchFamily="49" charset="77"/>
              </a:rPr>
              <a:t>}</a:t>
            </a:r>
          </a:p>
        </p:txBody>
      </p:sp>
      <p:sp>
        <p:nvSpPr>
          <p:cNvPr id="7" name="Text Placeholder 6">
            <a:extLst>
              <a:ext uri="{FF2B5EF4-FFF2-40B4-BE49-F238E27FC236}">
                <a16:creationId xmlns:a16="http://schemas.microsoft.com/office/drawing/2014/main" id="{A75EBDCE-D7AA-2548-A794-AC8ED8EEB6D3}"/>
              </a:ext>
            </a:extLst>
          </p:cNvPr>
          <p:cNvSpPr>
            <a:spLocks noGrp="1"/>
          </p:cNvSpPr>
          <p:nvPr>
            <p:ph type="body" sz="quarter" idx="11"/>
          </p:nvPr>
        </p:nvSpPr>
        <p:spPr/>
        <p:txBody>
          <a:bodyPr/>
          <a:lstStyle/>
          <a:p>
            <a:endParaRPr lang="en-US"/>
          </a:p>
        </p:txBody>
      </p:sp>
      <p:sp>
        <p:nvSpPr>
          <p:cNvPr id="8" name="TextBox 7">
            <a:extLst>
              <a:ext uri="{FF2B5EF4-FFF2-40B4-BE49-F238E27FC236}">
                <a16:creationId xmlns:a16="http://schemas.microsoft.com/office/drawing/2014/main" id="{D4CEE980-DC4E-6C4B-A5A2-F2F4FAF5A91C}"/>
              </a:ext>
            </a:extLst>
          </p:cNvPr>
          <p:cNvSpPr txBox="1"/>
          <p:nvPr/>
        </p:nvSpPr>
        <p:spPr>
          <a:xfrm>
            <a:off x="6087291" y="3851003"/>
            <a:ext cx="2342606" cy="2638697"/>
          </a:xfrm>
          <a:prstGeom prst="rect">
            <a:avLst/>
          </a:prstGeom>
          <a:solidFill>
            <a:schemeClr val="tx1">
              <a:lumMod val="75000"/>
              <a:lumOff val="25000"/>
            </a:schemeClr>
          </a:solidFill>
        </p:spPr>
        <p:txBody>
          <a:bodyPr wrap="square" lIns="72000" tIns="72000" rIns="72000" bIns="72000" rtlCol="0">
            <a:noAutofit/>
          </a:bodyPr>
          <a:lstStyle/>
          <a:p>
            <a:pPr algn="l"/>
            <a:r>
              <a:rPr lang="en-US" sz="3200" spc="-90" dirty="0">
                <a:solidFill>
                  <a:schemeClr val="bg1">
                    <a:lumMod val="95000"/>
                  </a:schemeClr>
                </a:solidFill>
                <a:latin typeface="Myriad Pro Condensed" panose="020B0506030403020204" pitchFamily="34" charset="0"/>
              </a:rPr>
              <a:t>Can you tell the main difference between this solution and the former ones?</a:t>
            </a:r>
          </a:p>
        </p:txBody>
      </p:sp>
      <p:sp>
        <p:nvSpPr>
          <p:cNvPr id="9" name="TextBox 8">
            <a:extLst>
              <a:ext uri="{FF2B5EF4-FFF2-40B4-BE49-F238E27FC236}">
                <a16:creationId xmlns:a16="http://schemas.microsoft.com/office/drawing/2014/main" id="{16191506-C6E0-0640-B1CA-D5BCCA12AF2C}"/>
              </a:ext>
            </a:extLst>
          </p:cNvPr>
          <p:cNvSpPr txBox="1"/>
          <p:nvPr/>
        </p:nvSpPr>
        <p:spPr>
          <a:xfrm>
            <a:off x="6087291" y="1793966"/>
            <a:ext cx="2342606" cy="1635034"/>
          </a:xfrm>
          <a:prstGeom prst="rect">
            <a:avLst/>
          </a:prstGeom>
          <a:solidFill>
            <a:schemeClr val="tx1">
              <a:lumMod val="75000"/>
              <a:lumOff val="25000"/>
            </a:schemeClr>
          </a:solidFill>
        </p:spPr>
        <p:txBody>
          <a:bodyPr wrap="square" lIns="72000" tIns="72000" rIns="72000" bIns="72000" rtlCol="0">
            <a:noAutofit/>
          </a:bodyPr>
          <a:lstStyle/>
          <a:p>
            <a:pPr algn="l"/>
            <a:r>
              <a:rPr lang="en-US" sz="3200" spc="-90" dirty="0">
                <a:solidFill>
                  <a:schemeClr val="bg1">
                    <a:lumMod val="95000"/>
                  </a:schemeClr>
                </a:solidFill>
                <a:latin typeface="Myriad Pro Condensed" panose="020B0506030403020204" pitchFamily="34" charset="0"/>
              </a:rPr>
              <a:t>Do you understand how this solution works?</a:t>
            </a:r>
          </a:p>
        </p:txBody>
      </p:sp>
    </p:spTree>
    <p:extLst>
      <p:ext uri="{BB962C8B-B14F-4D97-AF65-F5344CB8AC3E}">
        <p14:creationId xmlns:p14="http://schemas.microsoft.com/office/powerpoint/2010/main" val="185274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B75FF-264C-B14E-96E7-A1A247D4AE98}"/>
              </a:ext>
            </a:extLst>
          </p:cNvPr>
          <p:cNvSpPr/>
          <p:nvPr/>
        </p:nvSpPr>
        <p:spPr>
          <a:xfrm>
            <a:off x="431799" y="2439830"/>
            <a:ext cx="8280400" cy="618308"/>
          </a:xfrm>
          <a:prstGeom prst="rect">
            <a:avLst/>
          </a:prstGeom>
          <a:solidFill>
            <a:srgbClr val="40404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p:cNvSpPr>
            <a:spLocks noGrp="1"/>
          </p:cNvSpPr>
          <p:nvPr>
            <p:ph type="title"/>
          </p:nvPr>
        </p:nvSpPr>
        <p:spPr/>
        <p:txBody>
          <a:bodyPr/>
          <a:lstStyle/>
          <a:p>
            <a:r>
              <a:rPr lang="en-US" altLang="ko-KR" dirty="0"/>
              <a:t>Can All That Spinning Be Avoided?</a:t>
            </a:r>
            <a:endParaRPr lang="ko-KR" altLang="en-US" dirty="0"/>
          </a:p>
        </p:txBody>
      </p:sp>
      <p:sp>
        <p:nvSpPr>
          <p:cNvPr id="3" name="내용 개체 틀 2"/>
          <p:cNvSpPr>
            <a:spLocks noGrp="1"/>
          </p:cNvSpPr>
          <p:nvPr>
            <p:ph sz="quarter" idx="10"/>
          </p:nvPr>
        </p:nvSpPr>
        <p:spPr>
          <a:xfrm>
            <a:off x="431799" y="1378813"/>
            <a:ext cx="8280401" cy="3358650"/>
          </a:xfrm>
        </p:spPr>
        <p:txBody>
          <a:bodyPr>
            <a:normAutofit/>
          </a:bodyPr>
          <a:lstStyle/>
          <a:p>
            <a:r>
              <a:rPr lang="en-US" altLang="ko-KR" dirty="0"/>
              <a:t>Hardware-based spin locks are simple and they work.</a:t>
            </a:r>
          </a:p>
          <a:p>
            <a:pPr lvl="1"/>
            <a:r>
              <a:rPr lang="en-US" altLang="ko-KR" dirty="0"/>
              <a:t>However, in some cases, such solutions can be quite inefficient.</a:t>
            </a:r>
          </a:p>
          <a:p>
            <a:pPr marL="95250" indent="0">
              <a:buClr>
                <a:schemeClr val="tx1">
                  <a:lumMod val="75000"/>
                  <a:lumOff val="25000"/>
                </a:schemeClr>
              </a:buClr>
              <a:buNone/>
            </a:pPr>
            <a:r>
              <a:rPr lang="en-US" altLang="ko-KR" sz="4000" dirty="0">
                <a:solidFill>
                  <a:schemeClr val="bg1">
                    <a:lumMod val="95000"/>
                  </a:schemeClr>
                </a:solidFill>
                <a:latin typeface="Myriad Pro Condensed" panose="020B0506030403020204" pitchFamily="34" charset="0"/>
              </a:rPr>
              <a:t>Can you tell why?</a:t>
            </a:r>
          </a:p>
          <a:p>
            <a:pPr>
              <a:spcBef>
                <a:spcPts val="600"/>
              </a:spcBef>
            </a:pPr>
            <a:r>
              <a:rPr lang="en-US" altLang="ko-KR" dirty="0"/>
              <a:t>Any time a thread gets caught spinning, it wastes an entire time slice doing nothing but checking a value.</a:t>
            </a:r>
          </a:p>
        </p:txBody>
      </p:sp>
      <p:sp>
        <p:nvSpPr>
          <p:cNvPr id="10" name="Text Placeholder 9">
            <a:extLst>
              <a:ext uri="{FF2B5EF4-FFF2-40B4-BE49-F238E27FC236}">
                <a16:creationId xmlns:a16="http://schemas.microsoft.com/office/drawing/2014/main" id="{A7214F67-1E8E-3A49-B6CD-CD7BBD435633}"/>
              </a:ext>
            </a:extLst>
          </p:cNvPr>
          <p:cNvSpPr>
            <a:spLocks noGrp="1"/>
          </p:cNvSpPr>
          <p:nvPr>
            <p:ph type="body" sz="quarter" idx="11"/>
          </p:nvPr>
        </p:nvSpPr>
        <p:spPr/>
        <p:txBody>
          <a:bodyPr/>
          <a:lstStyle/>
          <a:p>
            <a:endParaRPr lang="en-US"/>
          </a:p>
        </p:txBody>
      </p:sp>
      <p:sp>
        <p:nvSpPr>
          <p:cNvPr id="11" name="TextBox 10">
            <a:extLst>
              <a:ext uri="{FF2B5EF4-FFF2-40B4-BE49-F238E27FC236}">
                <a16:creationId xmlns:a16="http://schemas.microsoft.com/office/drawing/2014/main" id="{A0EF5212-5971-E44C-873E-E164A3F90008}"/>
              </a:ext>
            </a:extLst>
          </p:cNvPr>
          <p:cNvSpPr txBox="1"/>
          <p:nvPr/>
        </p:nvSpPr>
        <p:spPr>
          <a:xfrm>
            <a:off x="435006" y="4277166"/>
            <a:ext cx="8337539" cy="707886"/>
          </a:xfrm>
          <a:prstGeom prst="rect">
            <a:avLst/>
          </a:prstGeom>
          <a:solidFill>
            <a:schemeClr val="tx1">
              <a:lumMod val="75000"/>
              <a:lumOff val="25000"/>
            </a:schemeClr>
          </a:solidFill>
          <a:ln>
            <a:noFill/>
          </a:ln>
        </p:spPr>
        <p:txBody>
          <a:bodyPr wrap="none" rtlCol="0">
            <a:spAutoFit/>
          </a:bodyPr>
          <a:lstStyle/>
          <a:p>
            <a:pPr algn="l"/>
            <a:r>
              <a:rPr lang="en-US" sz="4000" spc="-150" dirty="0">
                <a:solidFill>
                  <a:schemeClr val="bg1">
                    <a:lumMod val="95000"/>
                  </a:schemeClr>
                </a:solidFill>
                <a:latin typeface="Myriad Pro Condensed" panose="020B0506030403020204" pitchFamily="34" charset="0"/>
              </a:rPr>
              <a:t>What might happen when there are 𝑛 concurrent threads?</a:t>
            </a:r>
          </a:p>
        </p:txBody>
      </p:sp>
      <p:sp>
        <p:nvSpPr>
          <p:cNvPr id="12" name="TextBox 11">
            <a:extLst>
              <a:ext uri="{FF2B5EF4-FFF2-40B4-BE49-F238E27FC236}">
                <a16:creationId xmlns:a16="http://schemas.microsoft.com/office/drawing/2014/main" id="{61D36E4B-0A0F-EA40-B7CB-A4FF092C3DC4}"/>
              </a:ext>
            </a:extLst>
          </p:cNvPr>
          <p:cNvSpPr txBox="1"/>
          <p:nvPr/>
        </p:nvSpPr>
        <p:spPr>
          <a:xfrm>
            <a:off x="431800" y="5318595"/>
            <a:ext cx="8340745" cy="1145250"/>
          </a:xfrm>
          <a:prstGeom prst="rect">
            <a:avLst/>
          </a:prstGeom>
          <a:solidFill>
            <a:schemeClr val="tx1">
              <a:lumMod val="75000"/>
              <a:lumOff val="25000"/>
            </a:schemeClr>
          </a:solidFill>
          <a:ln>
            <a:noFill/>
          </a:ln>
        </p:spPr>
        <p:txBody>
          <a:bodyPr wrap="square" rtlCol="0">
            <a:spAutoFit/>
          </a:bodyPr>
          <a:lstStyle/>
          <a:p>
            <a:pPr algn="l">
              <a:lnSpc>
                <a:spcPct val="85000"/>
              </a:lnSpc>
            </a:pPr>
            <a:r>
              <a:rPr lang="en-US" sz="4000" spc="-50" dirty="0">
                <a:solidFill>
                  <a:schemeClr val="bg1">
                    <a:lumMod val="95000"/>
                  </a:schemeClr>
                </a:solidFill>
                <a:latin typeface="Myriad Pro Condensed" panose="020B0506030403020204" pitchFamily="34" charset="0"/>
              </a:rPr>
              <a:t>Can we develop a lock that does not needlessly waste time busy waiting on the CPU?</a:t>
            </a:r>
          </a:p>
        </p:txBody>
      </p:sp>
    </p:spTree>
    <p:extLst>
      <p:ext uri="{BB962C8B-B14F-4D97-AF65-F5344CB8AC3E}">
        <p14:creationId xmlns:p14="http://schemas.microsoft.com/office/powerpoint/2010/main" val="3430169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Simple Approach: Just Yield Control</a:t>
            </a:r>
            <a:endParaRPr lang="ko-KR" altLang="en-US" dirty="0"/>
          </a:p>
        </p:txBody>
      </p:sp>
      <p:sp>
        <p:nvSpPr>
          <p:cNvPr id="3" name="내용 개체 틀 2"/>
          <p:cNvSpPr>
            <a:spLocks noGrp="1"/>
          </p:cNvSpPr>
          <p:nvPr>
            <p:ph sz="quarter" idx="10"/>
          </p:nvPr>
        </p:nvSpPr>
        <p:spPr/>
        <p:txBody>
          <a:bodyPr/>
          <a:lstStyle/>
          <a:p>
            <a:r>
              <a:rPr lang="en-US" altLang="ko-KR" dirty="0"/>
              <a:t>When you are going to spin, give up the CPU to another thread.</a:t>
            </a:r>
          </a:p>
          <a:p>
            <a:pPr lvl="1"/>
            <a:r>
              <a:rPr lang="en-US" altLang="ko-KR" dirty="0"/>
              <a:t>OS system call moves the caller from the </a:t>
            </a:r>
            <a:r>
              <a:rPr lang="en-US" altLang="ko-KR" i="1" dirty="0"/>
              <a:t>running </a:t>
            </a:r>
            <a:r>
              <a:rPr lang="en-US" altLang="ko-KR" dirty="0"/>
              <a:t>to the </a:t>
            </a:r>
            <a:r>
              <a:rPr lang="en-US" altLang="ko-KR" i="1" dirty="0"/>
              <a:t>ready state</a:t>
            </a:r>
            <a:r>
              <a:rPr lang="en-US" altLang="ko-KR" dirty="0"/>
              <a:t>.</a:t>
            </a:r>
            <a:endParaRPr lang="ko-KR" altLang="en-US" dirty="0"/>
          </a:p>
        </p:txBody>
      </p:sp>
      <p:sp>
        <p:nvSpPr>
          <p:cNvPr id="6" name="Text Placeholder 5">
            <a:extLst>
              <a:ext uri="{FF2B5EF4-FFF2-40B4-BE49-F238E27FC236}">
                <a16:creationId xmlns:a16="http://schemas.microsoft.com/office/drawing/2014/main" id="{BDE458FF-C30F-BA4A-B14B-A9B96FC2C441}"/>
              </a:ext>
            </a:extLst>
          </p:cNvPr>
          <p:cNvSpPr>
            <a:spLocks noGrp="1"/>
          </p:cNvSpPr>
          <p:nvPr>
            <p:ph type="body" sz="quarter" idx="11"/>
          </p:nvPr>
        </p:nvSpPr>
        <p:spPr/>
        <p:txBody>
          <a:bodyPr/>
          <a:lstStyle/>
          <a:p>
            <a:endParaRPr lang="en-US"/>
          </a:p>
        </p:txBody>
      </p:sp>
      <p:sp>
        <p:nvSpPr>
          <p:cNvPr id="9" name="내용 개체 틀 2">
            <a:extLst>
              <a:ext uri="{FF2B5EF4-FFF2-40B4-BE49-F238E27FC236}">
                <a16:creationId xmlns:a16="http://schemas.microsoft.com/office/drawing/2014/main" id="{C1979D13-26CC-D747-9AE2-23439931336B}"/>
              </a:ext>
            </a:extLst>
          </p:cNvPr>
          <p:cNvSpPr txBox="1">
            <a:spLocks/>
          </p:cNvSpPr>
          <p:nvPr/>
        </p:nvSpPr>
        <p:spPr>
          <a:xfrm>
            <a:off x="971550" y="2246808"/>
            <a:ext cx="7740649" cy="3232380"/>
          </a:xfrm>
          <a:prstGeom prst="rect">
            <a:avLst/>
          </a:prstGeom>
          <a:solidFill>
            <a:schemeClr val="tx1"/>
          </a:solidFill>
        </p:spPr>
        <p:txBody>
          <a:bodyPr vert="horz" lIns="72000" tIns="72000" rIns="72000" bIns="72000" rtlCol="0">
            <a:no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7675" lvl="4" indent="-344488">
              <a:lnSpc>
                <a:spcPct val="85000"/>
              </a:lnSpc>
              <a:buClr>
                <a:schemeClr val="bg1">
                  <a:lumMod val="75000"/>
                </a:schemeClr>
              </a:buClr>
              <a:tabLst>
                <a:tab pos="2081213" algn="l"/>
              </a:tabLst>
            </a:pPr>
            <a:r>
              <a:rPr lang="en-US" sz="2000" dirty="0">
                <a:solidFill>
                  <a:srgbClr val="85BDFE"/>
                </a:solidFill>
                <a:latin typeface="Latin Modern Mono Light Cond" pitchFamily="49" charset="77"/>
              </a:rPr>
              <a:t>void</a:t>
            </a: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init</a:t>
            </a:r>
            <a:r>
              <a:rPr lang="en-US" sz="2000" dirty="0">
                <a:solidFill>
                  <a:srgbClr val="E1E2E7"/>
                </a:solidFill>
                <a:latin typeface="Latin Modern Mono Light Cond" pitchFamily="49" charset="77"/>
              </a:rPr>
              <a:t>(</a:t>
            </a:r>
            <a:r>
              <a:rPr lang="en-US" sz="2000" dirty="0" err="1">
                <a:solidFill>
                  <a:srgbClr val="1DA9A2"/>
                </a:solidFill>
                <a:latin typeface="Latin Modern Mono Light Cond" pitchFamily="49" charset="77"/>
              </a:rPr>
              <a:t>lock_t</a:t>
            </a: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 {</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-&gt;</a:t>
            </a:r>
            <a:r>
              <a:rPr lang="en-US" sz="2000" dirty="0">
                <a:solidFill>
                  <a:srgbClr val="1DA9A2"/>
                </a:solidFill>
                <a:latin typeface="Latin Modern Mono Light Cond" pitchFamily="49" charset="77"/>
              </a:rPr>
              <a:t>flag</a:t>
            </a:r>
            <a:r>
              <a:rPr lang="en-US" sz="2000" dirty="0">
                <a:solidFill>
                  <a:srgbClr val="E1E2E7"/>
                </a:solidFill>
                <a:latin typeface="Latin Modern Mono Light Cond" pitchFamily="49" charset="77"/>
              </a:rPr>
              <a:t> = </a:t>
            </a:r>
            <a:r>
              <a:rPr lang="en-US" sz="2000" dirty="0">
                <a:solidFill>
                  <a:srgbClr val="FC51FD"/>
                </a:solidFill>
                <a:latin typeface="Latin Modern Mono Light Cond" pitchFamily="49" charset="77"/>
              </a:rPr>
              <a:t>0</a:t>
            </a:r>
            <a:r>
              <a:rPr lang="en-US" sz="2000" dirty="0">
                <a:solidFill>
                  <a:srgbClr val="E1E2E7"/>
                </a:solidFill>
                <a:latin typeface="Latin Modern Mono Light Cond" pitchFamily="49" charset="77"/>
              </a:rPr>
              <a:t>;</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a:t>
            </a:r>
          </a:p>
          <a:p>
            <a:pPr marL="447675" lvl="4" indent="-344488">
              <a:lnSpc>
                <a:spcPct val="85000"/>
              </a:lnSpc>
              <a:buClr>
                <a:schemeClr val="bg1">
                  <a:lumMod val="75000"/>
                </a:schemeClr>
              </a:buClr>
              <a:tabLst>
                <a:tab pos="2081213" algn="l"/>
              </a:tabLst>
            </a:pPr>
            <a:endParaRPr lang="en-US" sz="2000" dirty="0">
              <a:latin typeface="Helvetica" pitchFamily="2" charset="0"/>
            </a:endParaRPr>
          </a:p>
          <a:p>
            <a:pPr marL="447675" lvl="4" indent="-344488">
              <a:lnSpc>
                <a:spcPct val="85000"/>
              </a:lnSpc>
              <a:buClr>
                <a:schemeClr val="bg1">
                  <a:lumMod val="75000"/>
                </a:schemeClr>
              </a:buClr>
              <a:tabLst>
                <a:tab pos="2081213" algn="l"/>
              </a:tabLst>
            </a:pPr>
            <a:r>
              <a:rPr lang="en-US" sz="2000" dirty="0">
                <a:solidFill>
                  <a:srgbClr val="85BDFE"/>
                </a:solidFill>
                <a:latin typeface="Latin Modern Mono Light Cond" pitchFamily="49" charset="77"/>
              </a:rPr>
              <a:t>void</a:t>
            </a:r>
            <a:r>
              <a:rPr lang="en-US" sz="2000" dirty="0">
                <a:solidFill>
                  <a:srgbClr val="E1E2E7"/>
                </a:solidFill>
                <a:latin typeface="Latin Modern Mono Light Cond" pitchFamily="49" charset="77"/>
              </a:rPr>
              <a:t> lock(</a:t>
            </a:r>
            <a:r>
              <a:rPr lang="en-US" sz="2000" dirty="0" err="1">
                <a:solidFill>
                  <a:srgbClr val="1DA9A2"/>
                </a:solidFill>
                <a:latin typeface="Latin Modern Mono Light Cond" pitchFamily="49" charset="77"/>
              </a:rPr>
              <a:t>lock_t</a:t>
            </a: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 {</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while</a:t>
            </a:r>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TestAndSet</a:t>
            </a:r>
            <a:r>
              <a:rPr lang="en-US" sz="2000" dirty="0">
                <a:solidFill>
                  <a:srgbClr val="E1E2E7"/>
                </a:solidFill>
                <a:latin typeface="Latin Modern Mono Light Cond" pitchFamily="49" charset="77"/>
              </a:rPr>
              <a:t>(&amp;</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-&gt;</a:t>
            </a:r>
            <a:r>
              <a:rPr lang="en-US" sz="2000" dirty="0">
                <a:solidFill>
                  <a:srgbClr val="1DA9A2"/>
                </a:solidFill>
                <a:latin typeface="Latin Modern Mono Light Cond" pitchFamily="49" charset="77"/>
              </a:rPr>
              <a:t>flag</a:t>
            </a:r>
            <a:r>
              <a:rPr lang="en-US" sz="2000" dirty="0">
                <a:solidFill>
                  <a:srgbClr val="E1E2E7"/>
                </a:solidFill>
                <a:latin typeface="Latin Modern Mono Light Cond" pitchFamily="49" charset="77"/>
              </a:rPr>
              <a:t>, </a:t>
            </a:r>
            <a:r>
              <a:rPr lang="en-US" sz="2000" dirty="0">
                <a:solidFill>
                  <a:srgbClr val="FC51FD"/>
                </a:solidFill>
                <a:latin typeface="Latin Modern Mono Light Cond" pitchFamily="49" charset="77"/>
              </a:rPr>
              <a:t>1</a:t>
            </a:r>
            <a:r>
              <a:rPr lang="en-US" sz="2000" dirty="0">
                <a:solidFill>
                  <a:srgbClr val="E1E2E7"/>
                </a:solidFill>
                <a:latin typeface="Latin Modern Mono Light Cond" pitchFamily="49" charset="77"/>
              </a:rPr>
              <a:t>) == </a:t>
            </a:r>
            <a:r>
              <a:rPr lang="en-US" sz="2000" dirty="0">
                <a:solidFill>
                  <a:srgbClr val="FC51FD"/>
                </a:solidFill>
                <a:latin typeface="Latin Modern Mono Light Cond" pitchFamily="49" charset="77"/>
              </a:rPr>
              <a:t>1</a:t>
            </a:r>
            <a:r>
              <a:rPr lang="en-US" sz="2000" dirty="0">
                <a:solidFill>
                  <a:srgbClr val="E1E2E7"/>
                </a:solidFill>
                <a:latin typeface="Latin Modern Mono Light Cond" pitchFamily="49" charset="77"/>
              </a:rPr>
              <a:t>)</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        </a:t>
            </a:r>
            <a:r>
              <a:rPr lang="en-US" sz="2000" dirty="0">
                <a:solidFill>
                  <a:srgbClr val="1DA9A2"/>
                </a:solidFill>
                <a:latin typeface="Latin Modern Mono Light Cond" pitchFamily="49" charset="77"/>
              </a:rPr>
              <a:t>yield</a:t>
            </a:r>
            <a:r>
              <a:rPr lang="en-US" sz="2000" dirty="0">
                <a:solidFill>
                  <a:srgbClr val="E1E2E7"/>
                </a:solidFill>
                <a:latin typeface="Latin Modern Mono Light Cond" pitchFamily="49" charset="77"/>
              </a:rPr>
              <a:t>();     </a:t>
            </a:r>
            <a:r>
              <a:rPr lang="en-US" sz="2000" dirty="0">
                <a:solidFill>
                  <a:srgbClr val="696969"/>
                </a:solidFill>
                <a:latin typeface="Latin Modern Mono Light Cond" pitchFamily="49" charset="77"/>
              </a:rPr>
              <a:t>// give up the CPU</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a:t>
            </a:r>
            <a:br>
              <a:rPr lang="en-US" sz="2000" dirty="0">
                <a:latin typeface="Helvetica" pitchFamily="2" charset="0"/>
              </a:rPr>
            </a:br>
            <a:endParaRPr lang="en-US" sz="2000" dirty="0">
              <a:latin typeface="Helvetica" pitchFamily="2" charset="0"/>
            </a:endParaRPr>
          </a:p>
          <a:p>
            <a:pPr marL="447675" lvl="4" indent="-344488">
              <a:lnSpc>
                <a:spcPct val="85000"/>
              </a:lnSpc>
              <a:buClr>
                <a:schemeClr val="bg1">
                  <a:lumMod val="75000"/>
                </a:schemeClr>
              </a:buClr>
              <a:tabLst>
                <a:tab pos="2081213" algn="l"/>
              </a:tabLst>
            </a:pPr>
            <a:r>
              <a:rPr lang="en-US" sz="2000" dirty="0">
                <a:solidFill>
                  <a:srgbClr val="85BDFE"/>
                </a:solidFill>
                <a:latin typeface="Latin Modern Mono Light Cond" pitchFamily="49" charset="77"/>
              </a:rPr>
              <a:t>void</a:t>
            </a:r>
            <a:r>
              <a:rPr lang="en-US" sz="2000" dirty="0">
                <a:solidFill>
                  <a:srgbClr val="E1E2E7"/>
                </a:solidFill>
                <a:latin typeface="Latin Modern Mono Light Cond" pitchFamily="49" charset="77"/>
              </a:rPr>
              <a:t> unlock(</a:t>
            </a:r>
            <a:r>
              <a:rPr lang="en-US" sz="2000" dirty="0" err="1">
                <a:solidFill>
                  <a:srgbClr val="1DA9A2"/>
                </a:solidFill>
                <a:latin typeface="Latin Modern Mono Light Cond" pitchFamily="49" charset="77"/>
              </a:rPr>
              <a:t>lock_t</a:t>
            </a: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 {</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ptr</a:t>
            </a:r>
            <a:r>
              <a:rPr lang="en-US" sz="2000" dirty="0">
                <a:solidFill>
                  <a:srgbClr val="E1E2E7"/>
                </a:solidFill>
                <a:latin typeface="Latin Modern Mono Light Cond" pitchFamily="49" charset="77"/>
              </a:rPr>
              <a:t>-&gt;</a:t>
            </a:r>
            <a:r>
              <a:rPr lang="en-US" sz="2000" dirty="0">
                <a:solidFill>
                  <a:srgbClr val="1DA9A2"/>
                </a:solidFill>
                <a:latin typeface="Latin Modern Mono Light Cond" pitchFamily="49" charset="77"/>
              </a:rPr>
              <a:t>flag</a:t>
            </a:r>
            <a:r>
              <a:rPr lang="en-US" sz="2000" dirty="0">
                <a:solidFill>
                  <a:srgbClr val="E1E2E7"/>
                </a:solidFill>
                <a:latin typeface="Latin Modern Mono Light Cond" pitchFamily="49" charset="77"/>
              </a:rPr>
              <a:t> = </a:t>
            </a:r>
            <a:r>
              <a:rPr lang="en-US" sz="2000" dirty="0">
                <a:solidFill>
                  <a:srgbClr val="FC51FD"/>
                </a:solidFill>
                <a:latin typeface="Latin Modern Mono Light Cond" pitchFamily="49" charset="77"/>
              </a:rPr>
              <a:t>0</a:t>
            </a:r>
            <a:r>
              <a:rPr lang="en-US" sz="2000" dirty="0">
                <a:solidFill>
                  <a:srgbClr val="E1E2E7"/>
                </a:solidFill>
                <a:latin typeface="Latin Modern Mono Light Cond" pitchFamily="49" charset="77"/>
              </a:rPr>
              <a:t>;</a:t>
            </a:r>
          </a:p>
          <a:p>
            <a:pPr marL="447675" lvl="4" indent="-344488">
              <a:lnSpc>
                <a:spcPct val="85000"/>
              </a:lnSpc>
              <a:buClr>
                <a:schemeClr val="bg1">
                  <a:lumMod val="75000"/>
                </a:schemeClr>
              </a:buClr>
              <a:tabLst>
                <a:tab pos="2081213" algn="l"/>
              </a:tabLst>
            </a:pPr>
            <a:r>
              <a:rPr lang="en-US" sz="2000" dirty="0">
                <a:solidFill>
                  <a:srgbClr val="E1E2E7"/>
                </a:solidFill>
                <a:latin typeface="Latin Modern Mono Light Cond" pitchFamily="49" charset="77"/>
              </a:rPr>
              <a:t>}</a:t>
            </a:r>
          </a:p>
        </p:txBody>
      </p:sp>
      <p:sp>
        <p:nvSpPr>
          <p:cNvPr id="11" name="내용 개체 틀 2">
            <a:extLst>
              <a:ext uri="{FF2B5EF4-FFF2-40B4-BE49-F238E27FC236}">
                <a16:creationId xmlns:a16="http://schemas.microsoft.com/office/drawing/2014/main" id="{512D3AE1-75CA-6E4E-ADA2-A89555C9DBC9}"/>
              </a:ext>
            </a:extLst>
          </p:cNvPr>
          <p:cNvSpPr txBox="1">
            <a:spLocks/>
          </p:cNvSpPr>
          <p:nvPr/>
        </p:nvSpPr>
        <p:spPr>
          <a:xfrm>
            <a:off x="431800" y="5540376"/>
            <a:ext cx="8280401" cy="949324"/>
          </a:xfrm>
          <a:prstGeom prst="rect">
            <a:avLst/>
          </a:prstGeom>
        </p:spPr>
        <p:txBody>
          <a:bodyPr vert="horz" lIns="0" tIns="0" rIns="0" bIns="0" rtlCol="0">
            <a:no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2400" b="0" i="0" kern="1200" spc="0" baseline="0" noProof="0" dirty="0" smtClean="0">
                <a:solidFill>
                  <a:schemeClr val="tx1"/>
                </a:solidFill>
                <a:latin typeface="Latin Modern Mono Light Cond 10" charset="0"/>
                <a:ea typeface="Latin Modern Mono Light Cond 10" charset="0"/>
                <a:cs typeface="Latin Modern Mono Light Cond 10" charset="0"/>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altLang="ko-KR" dirty="0"/>
              <a:t>With many threads, context switching can become expensive, while the starvation problem still remains.</a:t>
            </a:r>
          </a:p>
        </p:txBody>
      </p:sp>
    </p:spTree>
    <p:extLst>
      <p:ext uri="{BB962C8B-B14F-4D97-AF65-F5344CB8AC3E}">
        <p14:creationId xmlns:p14="http://schemas.microsoft.com/office/powerpoint/2010/main" val="270597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allAtOnce"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Using Queues: Sleeping Instead of Spinning</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0"/>
              </p:nvPr>
            </p:nvSpPr>
            <p:spPr/>
            <p:txBody>
              <a:bodyPr/>
              <a:lstStyle/>
              <a:p>
                <a:r>
                  <a:rPr lang="en-US" altLang="ko-KR" dirty="0"/>
                  <a:t>Our previous approaches leave too much to chance.</a:t>
                </a:r>
              </a:p>
              <a:p>
                <a:r>
                  <a:rPr lang="en-US" altLang="ko-KR" dirty="0"/>
                  <a:t>To exert some control over which thread will acquire the lock after its current owner releases it we need some OS support.</a:t>
                </a:r>
              </a:p>
              <a:p>
                <a:r>
                  <a:rPr lang="en-US" altLang="ko-KR" dirty="0"/>
                  <a:t>First, let’s create a queue to keep track of which threads are waiting to enter the lock.</a:t>
                </a:r>
              </a:p>
              <a:p>
                <a:r>
                  <a:rPr lang="en-US" altLang="ko-KR" dirty="0"/>
                  <a:t>Second, let’s adopt two primitives from Solaris (1993)</a:t>
                </a:r>
              </a:p>
              <a:p>
                <a:pPr lvl="1"/>
                <a:r>
                  <a:rPr lang="en-US" altLang="ko-KR" sz="2800" b="1" dirty="0">
                    <a:solidFill>
                      <a:srgbClr val="0432FF"/>
                    </a:solidFill>
                    <a:latin typeface="Latin Modern Mono Light Cond 10" pitchFamily="49" charset="77"/>
                    <a:cs typeface="Courier New" panose="02070309020205020404" pitchFamily="49" charset="0"/>
                  </a:rPr>
                  <a:t>park()</a:t>
                </a:r>
                <a:r>
                  <a:rPr lang="en-US" altLang="ko-KR" dirty="0"/>
                  <a:t> </a:t>
                </a:r>
                <a14:m>
                  <m:oMath xmlns:m="http://schemas.openxmlformats.org/officeDocument/2006/math">
                    <m:r>
                      <a:rPr lang="en-US" altLang="ko-KR">
                        <a:latin typeface="Cambria Math" panose="02040503050406030204" pitchFamily="18" charset="0"/>
                      </a:rPr>
                      <m:t>→</m:t>
                    </m:r>
                  </m:oMath>
                </a14:m>
                <a:r>
                  <a:rPr lang="en-US" altLang="ko-KR" dirty="0"/>
                  <a:t> put a calling thread to sleep</a:t>
                </a:r>
              </a:p>
              <a:p>
                <a:pPr lvl="1"/>
                <a:r>
                  <a:rPr lang="en-US" altLang="ko-KR" sz="2800" b="1" dirty="0" err="1">
                    <a:solidFill>
                      <a:srgbClr val="0432FF"/>
                    </a:solidFill>
                    <a:latin typeface="Latin Modern Mono Light Cond 10" pitchFamily="49" charset="77"/>
                    <a:cs typeface="Courier New" panose="02070309020205020404" pitchFamily="49" charset="0"/>
                  </a:rPr>
                  <a:t>unpark</a:t>
                </a:r>
                <a:r>
                  <a:rPr lang="en-US" altLang="ko-KR" sz="2800" b="1" dirty="0">
                    <a:solidFill>
                      <a:srgbClr val="0432FF"/>
                    </a:solidFill>
                    <a:latin typeface="Latin Modern Mono Light Cond 10" pitchFamily="49" charset="77"/>
                    <a:cs typeface="Courier New" panose="02070309020205020404" pitchFamily="49" charset="0"/>
                  </a:rPr>
                  <a:t>(</a:t>
                </a:r>
                <a:r>
                  <a:rPr lang="en-US" altLang="ko-KR" sz="2800" b="1" dirty="0" err="1">
                    <a:solidFill>
                      <a:srgbClr val="0432FF"/>
                    </a:solidFill>
                    <a:latin typeface="Latin Modern Mono Light Cond 10" pitchFamily="49" charset="77"/>
                    <a:cs typeface="Courier New" panose="02070309020205020404" pitchFamily="49" charset="0"/>
                  </a:rPr>
                  <a:t>threadID</a:t>
                </a:r>
                <a:r>
                  <a:rPr lang="en-US" altLang="ko-KR" sz="2800" b="1" dirty="0">
                    <a:solidFill>
                      <a:srgbClr val="0432FF"/>
                    </a:solidFill>
                    <a:latin typeface="Latin Modern Mono Light Cond 10" pitchFamily="49" charset="77"/>
                    <a:cs typeface="Courier New" panose="02070309020205020404" pitchFamily="49" charset="0"/>
                  </a:rPr>
                  <a:t>)</a:t>
                </a:r>
                <a:r>
                  <a:rPr lang="en-US" altLang="ko-KR" dirty="0"/>
                  <a:t>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wake up the particular thread designated by </a:t>
                </a:r>
                <a:r>
                  <a:rPr lang="en-US" altLang="ko-KR" sz="2800" b="1" dirty="0" err="1">
                    <a:solidFill>
                      <a:srgbClr val="0432FF"/>
                    </a:solidFill>
                    <a:latin typeface="Latin Modern Mono Light Cond 10" pitchFamily="49" charset="77"/>
                    <a:cs typeface="Courier New" panose="02070309020205020404" pitchFamily="49" charset="0"/>
                  </a:rPr>
                  <a:t>threadID</a:t>
                </a:r>
                <a:r>
                  <a:rPr lang="en-US" altLang="ko-KR" dirty="0"/>
                  <a:t>.</a:t>
                </a:r>
              </a:p>
            </p:txBody>
          </p:sp>
        </mc:Choice>
        <mc:Fallback xmlns="">
          <p:sp>
            <p:nvSpPr>
              <p:cNvPr id="3" name="내용 개체 틀 2"/>
              <p:cNvSpPr>
                <a:spLocks noGrp="1" noRot="1" noChangeAspect="1" noMove="1" noResize="1" noEditPoints="1" noAdjustHandles="1" noChangeArrowheads="1" noChangeShapeType="1" noTextEdit="1"/>
              </p:cNvSpPr>
              <p:nvPr>
                <p:ph sz="quarter" idx="10"/>
              </p:nvPr>
            </p:nvSpPr>
            <p:spPr>
              <a:blipFill>
                <a:blip r:embed="rId2"/>
                <a:stretch>
                  <a:fillRect l="-1991" t="-1737"/>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4D286A3F-75C4-9A43-B60C-0E8B81DD58D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36637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CB114E-B654-654B-B457-9713C325AC0C}"/>
              </a:ext>
            </a:extLst>
          </p:cNvPr>
          <p:cNvSpPr/>
          <p:nvPr/>
        </p:nvSpPr>
        <p:spPr>
          <a:xfrm>
            <a:off x="431800" y="1359763"/>
            <a:ext cx="8280400" cy="4492397"/>
          </a:xfrm>
          <a:prstGeom prst="rect">
            <a:avLst/>
          </a:prstGeom>
          <a:solidFill>
            <a:srgbClr val="21212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3AC23B1-394C-7A4E-A75D-527123D885DE}"/>
              </a:ext>
            </a:extLst>
          </p:cNvPr>
          <p:cNvSpPr>
            <a:spLocks noGrp="1"/>
          </p:cNvSpPr>
          <p:nvPr>
            <p:ph type="title"/>
          </p:nvPr>
        </p:nvSpPr>
        <p:spPr/>
        <p:txBody>
          <a:bodyPr/>
          <a:lstStyle/>
          <a:p>
            <a:r>
              <a:rPr lang="en-US" dirty="0"/>
              <a:t>Lock With Queues, Test-and-set, Yield and Wakeup</a:t>
            </a:r>
          </a:p>
        </p:txBody>
      </p:sp>
      <p:sp>
        <p:nvSpPr>
          <p:cNvPr id="3" name="Content Placeholder 2">
            <a:extLst>
              <a:ext uri="{FF2B5EF4-FFF2-40B4-BE49-F238E27FC236}">
                <a16:creationId xmlns:a16="http://schemas.microsoft.com/office/drawing/2014/main" id="{3C0DF08C-DD97-A448-A6EC-7A364FB2BD7C}"/>
              </a:ext>
            </a:extLst>
          </p:cNvPr>
          <p:cNvSpPr>
            <a:spLocks noGrp="1"/>
          </p:cNvSpPr>
          <p:nvPr>
            <p:ph sz="quarter" idx="10"/>
          </p:nvPr>
        </p:nvSpPr>
        <p:spPr>
          <a:xfrm>
            <a:off x="431799" y="1378813"/>
            <a:ext cx="8280401" cy="4464638"/>
          </a:xfrm>
          <a:noFill/>
        </p:spPr>
        <p:txBody>
          <a:bodyPr wrap="none" lIns="72000" tIns="72000" rIns="72000" bIns="72000">
            <a:noAutofit/>
          </a:bodyPr>
          <a:lstStyle/>
          <a:p>
            <a:pPr lvl="4"/>
            <a:r>
              <a:rPr lang="en-US" dirty="0">
                <a:solidFill>
                  <a:srgbClr val="85BDFE"/>
                </a:solidFill>
                <a:latin typeface="Latin Modern Mono Light Cond 10" pitchFamily="49" charset="77"/>
              </a:rPr>
              <a:t>typedef</a:t>
            </a:r>
            <a:r>
              <a:rPr lang="en-US" dirty="0">
                <a:solidFill>
                  <a:srgbClr val="E1E2E7"/>
                </a:solidFill>
                <a:latin typeface="Latin Modern Mono Light Cond 10" pitchFamily="49" charset="77"/>
              </a:rPr>
              <a:t> </a:t>
            </a:r>
            <a:r>
              <a:rPr lang="en-US" dirty="0">
                <a:solidFill>
                  <a:srgbClr val="85BDFE"/>
                </a:solidFill>
                <a:latin typeface="Latin Modern Mono Light Cond 10" pitchFamily="49" charset="77"/>
              </a:rPr>
              <a:t>struct</a:t>
            </a:r>
            <a:r>
              <a:rPr lang="en-US" dirty="0">
                <a:solidFill>
                  <a:srgbClr val="E1E2E7"/>
                </a:solidFill>
                <a:latin typeface="Latin Modern Mono Light Cond 10" pitchFamily="49" charset="77"/>
              </a:rPr>
              <a:t> __</a:t>
            </a:r>
            <a:r>
              <a:rPr lang="en-US" dirty="0" err="1">
                <a:solidFill>
                  <a:srgbClr val="E1E2E7"/>
                </a:solidFill>
                <a:latin typeface="Latin Modern Mono Light Cond 10" pitchFamily="49" charset="77"/>
              </a:rPr>
              <a:t>lock_t</a:t>
            </a:r>
            <a:r>
              <a:rPr lang="en-US" dirty="0">
                <a:solidFill>
                  <a:srgbClr val="E1E2E7"/>
                </a:solidFill>
                <a:latin typeface="Latin Modern Mono Light Cond 10" pitchFamily="49" charset="77"/>
              </a:rPr>
              <a:t> {</a:t>
            </a:r>
            <a:endParaRPr lang="en-US" dirty="0">
              <a:solidFill>
                <a:srgbClr val="85BDFE"/>
              </a:solidFill>
              <a:latin typeface="Latin Modern Mono Light Cond 10" pitchFamily="49" charset="77"/>
            </a:endParaRPr>
          </a:p>
          <a:p>
            <a:pPr lvl="4"/>
            <a:r>
              <a:rPr lang="en-US" dirty="0">
                <a:solidFill>
                  <a:srgbClr val="E1E2E7"/>
                </a:solidFill>
                <a:latin typeface="Latin Modern Mono Light Cond 10" pitchFamily="49" charset="77"/>
              </a:rPr>
              <a:t>    </a:t>
            </a:r>
            <a:r>
              <a:rPr lang="en-US" dirty="0" err="1">
                <a:solidFill>
                  <a:srgbClr val="85BDFE"/>
                </a:solidFill>
                <a:latin typeface="Latin Modern Mono Light Cond 10" pitchFamily="49" charset="77"/>
              </a:rPr>
              <a:t>int</a:t>
            </a:r>
            <a:r>
              <a:rPr lang="en-US" dirty="0">
                <a:solidFill>
                  <a:srgbClr val="E1E2E7"/>
                </a:solidFill>
                <a:latin typeface="Latin Modern Mono Light Cond 10" pitchFamily="49" charset="77"/>
              </a:rPr>
              <a:t> flag;</a:t>
            </a:r>
          </a:p>
          <a:p>
            <a:pPr lvl="4"/>
            <a:r>
              <a:rPr lang="en-US" dirty="0">
                <a:solidFill>
                  <a:srgbClr val="E1E2E7"/>
                </a:solidFill>
                <a:latin typeface="Latin Modern Mono Light Cond 10" pitchFamily="49" charset="77"/>
              </a:rPr>
              <a:t>    </a:t>
            </a:r>
            <a:r>
              <a:rPr lang="en-US" dirty="0" err="1">
                <a:solidFill>
                  <a:srgbClr val="85BDFE"/>
                </a:solidFill>
                <a:latin typeface="Latin Modern Mono Light Cond 10" pitchFamily="49" charset="77"/>
              </a:rPr>
              <a:t>int</a:t>
            </a:r>
            <a:r>
              <a:rPr lang="en-US" dirty="0">
                <a:solidFill>
                  <a:srgbClr val="E1E2E7"/>
                </a:solidFill>
                <a:latin typeface="Latin Modern Mono Light Cond 10" pitchFamily="49" charset="77"/>
              </a:rPr>
              <a:t> guard;</a:t>
            </a:r>
          </a:p>
          <a:p>
            <a:pPr lvl="4"/>
            <a:r>
              <a:rPr lang="en-US" dirty="0">
                <a:solidFill>
                  <a:srgbClr val="E1E2E7"/>
                </a:solidFill>
                <a:latin typeface="Latin Modern Mono Light Cond 10" pitchFamily="49" charset="77"/>
              </a:rPr>
              <a:t>    </a:t>
            </a:r>
            <a:r>
              <a:rPr lang="en-US" dirty="0" err="1">
                <a:solidFill>
                  <a:srgbClr val="1DA9A2"/>
                </a:solidFill>
                <a:latin typeface="Latin Modern Mono Light Cond 10" pitchFamily="49" charset="77"/>
              </a:rPr>
              <a:t>queue_t</a:t>
            </a:r>
            <a:r>
              <a:rPr lang="en-US" dirty="0">
                <a:solidFill>
                  <a:srgbClr val="E1E2E7"/>
                </a:solidFill>
                <a:latin typeface="Latin Modern Mono Light Cond 10" pitchFamily="49" charset="77"/>
              </a:rPr>
              <a:t> *q; }</a:t>
            </a:r>
          </a:p>
          <a:p>
            <a:pPr lvl="4"/>
            <a:r>
              <a:rPr lang="en-US" dirty="0" err="1">
                <a:solidFill>
                  <a:srgbClr val="E1E2E7"/>
                </a:solidFill>
                <a:latin typeface="Latin Modern Mono Light Cond 10" pitchFamily="49" charset="77"/>
              </a:rPr>
              <a:t>lock_t</a:t>
            </a:r>
            <a:r>
              <a:rPr lang="en-US" dirty="0">
                <a:solidFill>
                  <a:srgbClr val="E1E2E7"/>
                </a:solidFill>
                <a:latin typeface="Latin Modern Mono Light Cond 10" pitchFamily="49" charset="77"/>
              </a:rPr>
              <a:t>;</a:t>
            </a:r>
          </a:p>
          <a:p>
            <a:pPr lvl="4"/>
            <a:endParaRPr lang="en-US" dirty="0">
              <a:latin typeface="Latin Modern Mono Light Cond 10" pitchFamily="49" charset="77"/>
            </a:endParaRPr>
          </a:p>
          <a:p>
            <a:pPr lvl="4"/>
            <a:r>
              <a:rPr lang="en-US" dirty="0">
                <a:solidFill>
                  <a:srgbClr val="85BDFE"/>
                </a:solidFill>
                <a:latin typeface="Latin Modern Mono Light Cond 10" pitchFamily="49" charset="77"/>
              </a:rPr>
              <a:t>void</a:t>
            </a:r>
            <a:r>
              <a:rPr lang="en-US" dirty="0">
                <a:solidFill>
                  <a:srgbClr val="E1E2E7"/>
                </a:solidFill>
                <a:latin typeface="Latin Modern Mono Light Cond 10" pitchFamily="49" charset="77"/>
              </a:rPr>
              <a:t> </a:t>
            </a:r>
            <a:r>
              <a:rPr lang="en-US" dirty="0" err="1">
                <a:solidFill>
                  <a:srgbClr val="E1E2E7"/>
                </a:solidFill>
                <a:latin typeface="Latin Modern Mono Light Cond 10" pitchFamily="49" charset="77"/>
              </a:rPr>
              <a:t>lock_init</a:t>
            </a:r>
            <a:r>
              <a:rPr lang="en-US" dirty="0">
                <a:solidFill>
                  <a:srgbClr val="E1E2E7"/>
                </a:solidFill>
                <a:latin typeface="Latin Modern Mono Light Cond 10" pitchFamily="49" charset="77"/>
              </a:rPr>
              <a:t>(</a:t>
            </a:r>
            <a:r>
              <a:rPr lang="en-US" dirty="0" err="1">
                <a:solidFill>
                  <a:srgbClr val="1DA9A2"/>
                </a:solidFill>
                <a:latin typeface="Latin Modern Mono Light Cond 10" pitchFamily="49" charset="77"/>
              </a:rPr>
              <a:t>lock_t</a:t>
            </a:r>
            <a:r>
              <a:rPr lang="en-US" dirty="0">
                <a:solidFill>
                  <a:srgbClr val="E1E2E7"/>
                </a:solidFill>
                <a:latin typeface="Latin Modern Mono Light Cond 10" pitchFamily="49" charset="77"/>
              </a:rPr>
              <a:t> *m) {</a:t>
            </a:r>
          </a:p>
          <a:p>
            <a:pPr lvl="4"/>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flag</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0</a:t>
            </a:r>
            <a:r>
              <a:rPr lang="en-US" dirty="0">
                <a:solidFill>
                  <a:srgbClr val="E1E2E7"/>
                </a:solidFill>
                <a:latin typeface="Latin Modern Mono Light Cond 10" pitchFamily="49" charset="77"/>
              </a:rPr>
              <a:t>;</a:t>
            </a:r>
          </a:p>
          <a:p>
            <a:pPr lvl="4"/>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guard</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0</a:t>
            </a:r>
            <a:r>
              <a:rPr lang="en-US" dirty="0">
                <a:solidFill>
                  <a:srgbClr val="E1E2E7"/>
                </a:solidFill>
                <a:latin typeface="Latin Modern Mono Light Cond 10" pitchFamily="49" charset="77"/>
              </a:rPr>
              <a:t>;</a:t>
            </a:r>
          </a:p>
          <a:p>
            <a:pPr lvl="4"/>
            <a:r>
              <a:rPr lang="en-US" dirty="0">
                <a:solidFill>
                  <a:srgbClr val="E1E2E7"/>
                </a:solidFill>
                <a:latin typeface="Latin Modern Mono Light Cond 10" pitchFamily="49" charset="77"/>
              </a:rPr>
              <a:t>    </a:t>
            </a:r>
            <a:r>
              <a:rPr lang="en-US" dirty="0" err="1">
                <a:solidFill>
                  <a:srgbClr val="1DA9A2"/>
                </a:solidFill>
                <a:latin typeface="Latin Modern Mono Light Cond 10" pitchFamily="49" charset="77"/>
              </a:rPr>
              <a:t>queue_init</a:t>
            </a:r>
            <a:r>
              <a:rPr lang="en-US" dirty="0">
                <a:solidFill>
                  <a:srgbClr val="E1E2E7"/>
                </a:solidFill>
                <a:latin typeface="Latin Modern Mono Light Cond 10" pitchFamily="49" charset="77"/>
              </a:rPr>
              <a:t>(m-&gt;</a:t>
            </a:r>
            <a:r>
              <a:rPr lang="en-US" dirty="0">
                <a:solidFill>
                  <a:srgbClr val="1DA9A2"/>
                </a:solidFill>
                <a:latin typeface="Latin Modern Mono Light Cond 10" pitchFamily="49" charset="77"/>
              </a:rPr>
              <a:t>q</a:t>
            </a:r>
            <a:r>
              <a:rPr lang="en-US" dirty="0">
                <a:solidFill>
                  <a:srgbClr val="E1E2E7"/>
                </a:solidFill>
                <a:latin typeface="Latin Modern Mono Light Cond 10" pitchFamily="49" charset="77"/>
              </a:rPr>
              <a:t>);</a:t>
            </a:r>
            <a:endParaRPr lang="en-US" dirty="0">
              <a:solidFill>
                <a:srgbClr val="1DA9A2"/>
              </a:solidFill>
              <a:latin typeface="Latin Modern Mono Light Cond 10" pitchFamily="49" charset="77"/>
            </a:endParaRPr>
          </a:p>
          <a:p>
            <a:pPr lvl="4"/>
            <a:r>
              <a:rPr lang="en-US" dirty="0">
                <a:solidFill>
                  <a:srgbClr val="E1E2E7"/>
                </a:solidFill>
                <a:latin typeface="Latin Modern Mono Light Cond 10" pitchFamily="49" charset="77"/>
              </a:rPr>
              <a:t>}</a:t>
            </a:r>
          </a:p>
          <a:p>
            <a:pPr lvl="4"/>
            <a:endParaRPr lang="en-US" dirty="0">
              <a:solidFill>
                <a:srgbClr val="E1E2E7"/>
              </a:solidFill>
              <a:latin typeface="Latin Modern Mono Light Cond 10" pitchFamily="49" charset="77"/>
            </a:endParaRPr>
          </a:p>
          <a:p>
            <a:pPr lvl="4"/>
            <a:r>
              <a:rPr lang="en-US" dirty="0">
                <a:solidFill>
                  <a:srgbClr val="E1E2E7"/>
                </a:solidFill>
                <a:latin typeface="Latin Modern Mono Light Cond 10" pitchFamily="49" charset="77"/>
              </a:rPr>
              <a:t>...</a:t>
            </a:r>
          </a:p>
          <a:p>
            <a:pPr lvl="4"/>
            <a:endParaRPr lang="en-US" dirty="0">
              <a:latin typeface="Latin Modern Mono Light Cond 10" pitchFamily="49" charset="77"/>
            </a:endParaRPr>
          </a:p>
        </p:txBody>
      </p:sp>
      <p:sp>
        <p:nvSpPr>
          <p:cNvPr id="4" name="Text Placeholder 3">
            <a:extLst>
              <a:ext uri="{FF2B5EF4-FFF2-40B4-BE49-F238E27FC236}">
                <a16:creationId xmlns:a16="http://schemas.microsoft.com/office/drawing/2014/main" id="{EB58848A-8EB1-1E43-B02F-00DE0292AD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4389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B6251E-6727-9B40-AB21-2E57F0E455AC}"/>
              </a:ext>
            </a:extLst>
          </p:cNvPr>
          <p:cNvSpPr>
            <a:spLocks noGrp="1"/>
          </p:cNvSpPr>
          <p:nvPr>
            <p:ph type="body" idx="1"/>
          </p:nvPr>
        </p:nvSpPr>
        <p:spPr>
          <a:xfrm>
            <a:off x="431800" y="1075314"/>
            <a:ext cx="8280401" cy="1194512"/>
          </a:xfrm>
        </p:spPr>
        <p:txBody>
          <a:bodyPr lIns="180000" tIns="180000" rIns="180000" bIns="180000">
            <a:spAutoFit/>
          </a:bodyPr>
          <a:lstStyle/>
          <a:p>
            <a:r>
              <a:rPr lang="en-US" sz="5400" spc="-100" dirty="0">
                <a:solidFill>
                  <a:prstClr val="white">
                    <a:lumMod val="85000"/>
                  </a:prstClr>
                </a:solidFill>
                <a:latin typeface="Myriad Pro Light Condensed" charset="0"/>
              </a:rPr>
              <a:t>Can we build an efficient lock?</a:t>
            </a:r>
            <a:endParaRPr lang="en-US" dirty="0"/>
          </a:p>
        </p:txBody>
      </p:sp>
      <p:sp>
        <p:nvSpPr>
          <p:cNvPr id="9" name="Text Placeholder 2">
            <a:extLst>
              <a:ext uri="{FF2B5EF4-FFF2-40B4-BE49-F238E27FC236}">
                <a16:creationId xmlns:a16="http://schemas.microsoft.com/office/drawing/2014/main" id="{B115D71D-CEE7-9743-A980-31F4AE07EFEB}"/>
              </a:ext>
            </a:extLst>
          </p:cNvPr>
          <p:cNvSpPr txBox="1">
            <a:spLocks/>
          </p:cNvSpPr>
          <p:nvPr/>
        </p:nvSpPr>
        <p:spPr>
          <a:xfrm>
            <a:off x="431800" y="2269826"/>
            <a:ext cx="8280401" cy="1194512"/>
          </a:xfrm>
          <a:prstGeom prst="rect">
            <a:avLst/>
          </a:prstGeom>
        </p:spPr>
        <p:txBody>
          <a:bodyPr vert="horz" lIns="180000" tIns="180000" rIns="180000" bIns="180000" rtlCol="0" anchor="t">
            <a:spAutoFit/>
          </a:bodyPr>
          <a:lstStyle>
            <a:lvl1pPr marL="0" indent="0" algn="l" defTabSz="914047" rtl="0" eaLnBrk="1" latinLnBrk="0" hangingPunct="1">
              <a:spcBef>
                <a:spcPts val="1800"/>
              </a:spcBef>
              <a:buClr>
                <a:schemeClr val="accent2"/>
              </a:buClr>
              <a:buSzPct val="100000"/>
              <a:buFont typeface="Wingdings" panose="05000000000000000000" pitchFamily="2" charset="2"/>
              <a:buNone/>
              <a:tabLst/>
              <a:defRPr lang="en-US" sz="2400" b="0" i="0" kern="1200" spc="0" baseline="0" noProof="0">
                <a:solidFill>
                  <a:schemeClr val="tx1"/>
                </a:solidFill>
                <a:latin typeface="+mn-lt"/>
                <a:ea typeface="Avenir Next Condensed" charset="0"/>
                <a:cs typeface="Avenir Next Condensed" charset="0"/>
              </a:defRPr>
            </a:lvl1pPr>
            <a:lvl2pPr marL="457059" indent="0" algn="l" defTabSz="914047" rtl="0" eaLnBrk="1" latinLnBrk="0" hangingPunct="1">
              <a:spcBef>
                <a:spcPts val="600"/>
              </a:spcBef>
              <a:spcAft>
                <a:spcPts val="0"/>
              </a:spcAft>
              <a:buClr>
                <a:schemeClr val="bg1">
                  <a:lumMod val="65000"/>
                </a:schemeClr>
              </a:buClr>
              <a:buSzPct val="100000"/>
              <a:buFont typeface="Wingdings" panose="05000000000000000000" pitchFamily="2" charset="2"/>
              <a:buNone/>
              <a:tabLst/>
              <a:defRPr lang="en-US" sz="1800" b="0" i="0" kern="1200" spc="0" baseline="0" noProof="0">
                <a:solidFill>
                  <a:schemeClr val="tx1">
                    <a:tint val="75000"/>
                  </a:schemeClr>
                </a:solidFill>
                <a:latin typeface="+mn-lt"/>
                <a:ea typeface="Roboto Condensed Light" charset="0"/>
                <a:cs typeface="Roboto Condensed Light" charset="0"/>
              </a:defRPr>
            </a:lvl2pPr>
            <a:lvl3pPr marL="914118" indent="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None/>
              <a:tabLst/>
              <a:defRPr lang="en-US" sz="1600" b="0" i="0" kern="1200" spc="0" baseline="0" noProof="0">
                <a:solidFill>
                  <a:schemeClr val="tx1">
                    <a:tint val="75000"/>
                  </a:schemeClr>
                </a:solidFill>
                <a:latin typeface="+mn-lt"/>
                <a:ea typeface="Roboto Condensed Light" charset="0"/>
                <a:cs typeface="Roboto Condensed Light" charset="0"/>
              </a:defRPr>
            </a:lvl3pPr>
            <a:lvl4pPr marL="1371180" indent="0" algn="l" defTabSz="2516807" rtl="0" eaLnBrk="1" latinLnBrk="0" hangingPunct="1">
              <a:spcBef>
                <a:spcPts val="0"/>
              </a:spcBef>
              <a:buClr>
                <a:schemeClr val="bg1">
                  <a:lumMod val="50000"/>
                </a:schemeClr>
              </a:buClr>
              <a:buSzPct val="80000"/>
              <a:buFont typeface="+mj-lt"/>
              <a:buNone/>
              <a:tabLst/>
              <a:defRPr lang="en-US" sz="1400" b="0" i="0" kern="1200" spc="0" baseline="0" noProof="0">
                <a:solidFill>
                  <a:schemeClr val="tx1">
                    <a:tint val="75000"/>
                  </a:schemeClr>
                </a:solidFill>
                <a:latin typeface="+mn-lt"/>
                <a:ea typeface="Roboto Condensed Light" charset="0"/>
                <a:cs typeface="Roboto Condensed Light" charset="0"/>
              </a:defRPr>
            </a:lvl4pPr>
            <a:lvl5pPr marL="1828239" indent="0" algn="l" defTabSz="914047" rtl="0" eaLnBrk="1" latinLnBrk="0" hangingPunct="1">
              <a:spcBef>
                <a:spcPts val="0"/>
              </a:spcBef>
              <a:buClr>
                <a:schemeClr val="bg1">
                  <a:lumMod val="50000"/>
                </a:schemeClr>
              </a:buClr>
              <a:buSzPct val="80000"/>
              <a:buFont typeface="+mj-lt"/>
              <a:buNone/>
              <a:tabLst/>
              <a:defRPr lang="en-US" sz="1400" b="0" i="0" kern="1200" spc="0" baseline="0" noProof="0">
                <a:solidFill>
                  <a:schemeClr val="tx1">
                    <a:tint val="75000"/>
                  </a:schemeClr>
                </a:solidFill>
                <a:latin typeface="Latin Modern Mono Light Cond 10" charset="0"/>
                <a:ea typeface="Latin Modern Mono Light Cond 10" charset="0"/>
                <a:cs typeface="Latin Modern Mono Light Cond 10" charset="0"/>
              </a:defRPr>
            </a:lvl5pPr>
            <a:lvl6pPr marL="2285298" indent="0" algn="l" defTabSz="914047" rtl="0" eaLnBrk="1" latinLnBrk="0" hangingPunct="1">
              <a:spcBef>
                <a:spcPct val="20000"/>
              </a:spcBef>
              <a:buClr>
                <a:schemeClr val="bg1">
                  <a:lumMod val="50000"/>
                </a:schemeClr>
              </a:buClr>
              <a:buSzPct val="80000"/>
              <a:buFont typeface="+mj-lt"/>
              <a:buNone/>
              <a:tabLst/>
              <a:defRPr lang="en-US" sz="1400" b="0" i="0" kern="1200" spc="0" baseline="0" noProof="0">
                <a:solidFill>
                  <a:schemeClr val="tx1">
                    <a:tint val="75000"/>
                  </a:schemeClr>
                </a:solidFill>
                <a:latin typeface="Latin Modern Mono Light Cond 10" charset="0"/>
                <a:ea typeface="Latin Modern Mono Light Cond 10" charset="0"/>
                <a:cs typeface="Latin Modern Mono Light Cond 10" charset="0"/>
              </a:defRPr>
            </a:lvl6pPr>
            <a:lvl7pPr marL="2742360"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199416"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6478"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spcAft>
                <a:spcPts val="0"/>
              </a:spcAft>
            </a:pPr>
            <a:r>
              <a:rPr lang="en-US" sz="5400" spc="-100" dirty="0">
                <a:solidFill>
                  <a:prstClr val="white">
                    <a:lumMod val="85000"/>
                  </a:prstClr>
                </a:solidFill>
                <a:latin typeface="Myriad Pro Light Condensed" charset="0"/>
              </a:rPr>
              <a:t>Is there any required hardware support?</a:t>
            </a:r>
            <a:endParaRPr lang="en-US" dirty="0"/>
          </a:p>
        </p:txBody>
      </p:sp>
      <p:sp>
        <p:nvSpPr>
          <p:cNvPr id="10" name="Text Placeholder 2">
            <a:extLst>
              <a:ext uri="{FF2B5EF4-FFF2-40B4-BE49-F238E27FC236}">
                <a16:creationId xmlns:a16="http://schemas.microsoft.com/office/drawing/2014/main" id="{C6CFDBDD-0BE7-5345-BA80-6CCB14AFDA71}"/>
              </a:ext>
            </a:extLst>
          </p:cNvPr>
          <p:cNvSpPr txBox="1">
            <a:spLocks/>
          </p:cNvSpPr>
          <p:nvPr/>
        </p:nvSpPr>
        <p:spPr>
          <a:xfrm>
            <a:off x="431799" y="3464338"/>
            <a:ext cx="8280401" cy="1194512"/>
          </a:xfrm>
          <a:prstGeom prst="rect">
            <a:avLst/>
          </a:prstGeom>
        </p:spPr>
        <p:txBody>
          <a:bodyPr vert="horz" lIns="180000" tIns="180000" rIns="180000" bIns="180000" rtlCol="0" anchor="t">
            <a:spAutoFit/>
          </a:bodyPr>
          <a:lstStyle>
            <a:lvl1pPr marL="0" indent="0" algn="l" defTabSz="914047" rtl="0" eaLnBrk="1" latinLnBrk="0" hangingPunct="1">
              <a:spcBef>
                <a:spcPts val="1800"/>
              </a:spcBef>
              <a:buClr>
                <a:schemeClr val="accent2"/>
              </a:buClr>
              <a:buSzPct val="100000"/>
              <a:buFont typeface="Wingdings" panose="05000000000000000000" pitchFamily="2" charset="2"/>
              <a:buNone/>
              <a:tabLst/>
              <a:defRPr lang="en-US" sz="2400" b="0" i="0" kern="1200" spc="0" baseline="0" noProof="0">
                <a:solidFill>
                  <a:schemeClr val="tx1"/>
                </a:solidFill>
                <a:latin typeface="+mn-lt"/>
                <a:ea typeface="Avenir Next Condensed" charset="0"/>
                <a:cs typeface="Avenir Next Condensed" charset="0"/>
              </a:defRPr>
            </a:lvl1pPr>
            <a:lvl2pPr marL="457059" indent="0" algn="l" defTabSz="914047" rtl="0" eaLnBrk="1" latinLnBrk="0" hangingPunct="1">
              <a:spcBef>
                <a:spcPts val="600"/>
              </a:spcBef>
              <a:spcAft>
                <a:spcPts val="0"/>
              </a:spcAft>
              <a:buClr>
                <a:schemeClr val="bg1">
                  <a:lumMod val="65000"/>
                </a:schemeClr>
              </a:buClr>
              <a:buSzPct val="100000"/>
              <a:buFont typeface="Wingdings" panose="05000000000000000000" pitchFamily="2" charset="2"/>
              <a:buNone/>
              <a:tabLst/>
              <a:defRPr lang="en-US" sz="1800" b="0" i="0" kern="1200" spc="0" baseline="0" noProof="0">
                <a:solidFill>
                  <a:schemeClr val="tx1">
                    <a:tint val="75000"/>
                  </a:schemeClr>
                </a:solidFill>
                <a:latin typeface="+mn-lt"/>
                <a:ea typeface="Roboto Condensed Light" charset="0"/>
                <a:cs typeface="Roboto Condensed Light" charset="0"/>
              </a:defRPr>
            </a:lvl2pPr>
            <a:lvl3pPr marL="914118" indent="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None/>
              <a:tabLst/>
              <a:defRPr lang="en-US" sz="1600" b="0" i="0" kern="1200" spc="0" baseline="0" noProof="0">
                <a:solidFill>
                  <a:schemeClr val="tx1">
                    <a:tint val="75000"/>
                  </a:schemeClr>
                </a:solidFill>
                <a:latin typeface="+mn-lt"/>
                <a:ea typeface="Roboto Condensed Light" charset="0"/>
                <a:cs typeface="Roboto Condensed Light" charset="0"/>
              </a:defRPr>
            </a:lvl3pPr>
            <a:lvl4pPr marL="1371180" indent="0" algn="l" defTabSz="2516807" rtl="0" eaLnBrk="1" latinLnBrk="0" hangingPunct="1">
              <a:spcBef>
                <a:spcPts val="0"/>
              </a:spcBef>
              <a:buClr>
                <a:schemeClr val="bg1">
                  <a:lumMod val="50000"/>
                </a:schemeClr>
              </a:buClr>
              <a:buSzPct val="80000"/>
              <a:buFont typeface="+mj-lt"/>
              <a:buNone/>
              <a:tabLst/>
              <a:defRPr lang="en-US" sz="1400" b="0" i="0" kern="1200" spc="0" baseline="0" noProof="0">
                <a:solidFill>
                  <a:schemeClr val="tx1">
                    <a:tint val="75000"/>
                  </a:schemeClr>
                </a:solidFill>
                <a:latin typeface="+mn-lt"/>
                <a:ea typeface="Roboto Condensed Light" charset="0"/>
                <a:cs typeface="Roboto Condensed Light" charset="0"/>
              </a:defRPr>
            </a:lvl4pPr>
            <a:lvl5pPr marL="1828239" indent="0" algn="l" defTabSz="914047" rtl="0" eaLnBrk="1" latinLnBrk="0" hangingPunct="1">
              <a:spcBef>
                <a:spcPts val="0"/>
              </a:spcBef>
              <a:buClr>
                <a:schemeClr val="bg1">
                  <a:lumMod val="50000"/>
                </a:schemeClr>
              </a:buClr>
              <a:buSzPct val="80000"/>
              <a:buFont typeface="+mj-lt"/>
              <a:buNone/>
              <a:tabLst/>
              <a:defRPr lang="en-US" sz="1400" b="0" i="0" kern="1200" spc="0" baseline="0" noProof="0">
                <a:solidFill>
                  <a:schemeClr val="tx1">
                    <a:tint val="75000"/>
                  </a:schemeClr>
                </a:solidFill>
                <a:latin typeface="Latin Modern Mono Light Cond 10" charset="0"/>
                <a:ea typeface="Latin Modern Mono Light Cond 10" charset="0"/>
                <a:cs typeface="Latin Modern Mono Light Cond 10" charset="0"/>
              </a:defRPr>
            </a:lvl5pPr>
            <a:lvl6pPr marL="2285298" indent="0" algn="l" defTabSz="914047" rtl="0" eaLnBrk="1" latinLnBrk="0" hangingPunct="1">
              <a:spcBef>
                <a:spcPct val="20000"/>
              </a:spcBef>
              <a:buClr>
                <a:schemeClr val="bg1">
                  <a:lumMod val="50000"/>
                </a:schemeClr>
              </a:buClr>
              <a:buSzPct val="80000"/>
              <a:buFont typeface="+mj-lt"/>
              <a:buNone/>
              <a:tabLst/>
              <a:defRPr lang="en-US" sz="1400" b="0" i="0" kern="1200" spc="0" baseline="0" noProof="0">
                <a:solidFill>
                  <a:schemeClr val="tx1">
                    <a:tint val="75000"/>
                  </a:schemeClr>
                </a:solidFill>
                <a:latin typeface="Latin Modern Mono Light Cond 10" charset="0"/>
                <a:ea typeface="Latin Modern Mono Light Cond 10" charset="0"/>
                <a:cs typeface="Latin Modern Mono Light Cond 10" charset="0"/>
              </a:defRPr>
            </a:lvl6pPr>
            <a:lvl7pPr marL="2742360"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199416"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6478" indent="0" algn="l" defTabSz="914047"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spcAft>
                <a:spcPts val="0"/>
              </a:spcAft>
            </a:pPr>
            <a:r>
              <a:rPr lang="en-US" sz="5400" spc="-100" dirty="0">
                <a:solidFill>
                  <a:prstClr val="white">
                    <a:lumMod val="85000"/>
                  </a:prstClr>
                </a:solidFill>
                <a:latin typeface="Myriad Pro Light Condensed" charset="0"/>
              </a:rPr>
              <a:t>Any required OS support?</a:t>
            </a:r>
            <a:endParaRPr lang="en-US" dirty="0"/>
          </a:p>
        </p:txBody>
      </p:sp>
    </p:spTree>
    <p:extLst>
      <p:ext uri="{BB962C8B-B14F-4D97-AF65-F5344CB8AC3E}">
        <p14:creationId xmlns:p14="http://schemas.microsoft.com/office/powerpoint/2010/main" val="123149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A2ED00-B153-C742-82F1-B4C678C7EC4D}"/>
              </a:ext>
            </a:extLst>
          </p:cNvPr>
          <p:cNvSpPr/>
          <p:nvPr/>
        </p:nvSpPr>
        <p:spPr>
          <a:xfrm>
            <a:off x="431800" y="1359763"/>
            <a:ext cx="8280400" cy="4725896"/>
          </a:xfrm>
          <a:prstGeom prst="rect">
            <a:avLst/>
          </a:prstGeom>
          <a:solidFill>
            <a:srgbClr val="21212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3AC23B1-394C-7A4E-A75D-527123D885DE}"/>
              </a:ext>
            </a:extLst>
          </p:cNvPr>
          <p:cNvSpPr>
            <a:spLocks noGrp="1"/>
          </p:cNvSpPr>
          <p:nvPr>
            <p:ph type="title"/>
          </p:nvPr>
        </p:nvSpPr>
        <p:spPr/>
        <p:txBody>
          <a:bodyPr/>
          <a:lstStyle/>
          <a:p>
            <a:r>
              <a:rPr lang="en-US" dirty="0"/>
              <a:t>Lock With Queues, Test-and-set, Yield and Wakeup</a:t>
            </a:r>
          </a:p>
        </p:txBody>
      </p:sp>
      <p:sp>
        <p:nvSpPr>
          <p:cNvPr id="3" name="Content Placeholder 2">
            <a:extLst>
              <a:ext uri="{FF2B5EF4-FFF2-40B4-BE49-F238E27FC236}">
                <a16:creationId xmlns:a16="http://schemas.microsoft.com/office/drawing/2014/main" id="{3C0DF08C-DD97-A448-A6EC-7A364FB2BD7C}"/>
              </a:ext>
            </a:extLst>
          </p:cNvPr>
          <p:cNvSpPr>
            <a:spLocks noGrp="1"/>
          </p:cNvSpPr>
          <p:nvPr>
            <p:ph sz="quarter" idx="10"/>
          </p:nvPr>
        </p:nvSpPr>
        <p:spPr>
          <a:xfrm>
            <a:off x="431798" y="1378813"/>
            <a:ext cx="8280400" cy="4725896"/>
          </a:xfrm>
          <a:noFill/>
        </p:spPr>
        <p:txBody>
          <a:bodyPr wrap="none" lIns="72000" tIns="72000" rIns="72000" bIns="72000">
            <a:noAutofit/>
          </a:bodyPr>
          <a:lstStyle/>
          <a:p>
            <a:pPr lvl="4">
              <a:buFont typeface="+mj-lt"/>
              <a:buAutoNum type="arabicPeriod" startAt="11"/>
            </a:pPr>
            <a:r>
              <a:rPr lang="en-US" dirty="0">
                <a:solidFill>
                  <a:srgbClr val="85BDFE"/>
                </a:solidFill>
                <a:latin typeface="Latin Modern Mono Light Cond 10" pitchFamily="49" charset="77"/>
              </a:rPr>
              <a:t>void</a:t>
            </a:r>
            <a:r>
              <a:rPr lang="en-US" dirty="0">
                <a:solidFill>
                  <a:srgbClr val="E1E2E7"/>
                </a:solidFill>
                <a:latin typeface="Latin Modern Mono Light Cond 10" pitchFamily="49" charset="77"/>
              </a:rPr>
              <a:t> lock(</a:t>
            </a:r>
            <a:r>
              <a:rPr lang="en-US" dirty="0" err="1">
                <a:solidFill>
                  <a:srgbClr val="1DA9A2"/>
                </a:solidFill>
                <a:latin typeface="Latin Modern Mono Light Cond 10" pitchFamily="49" charset="77"/>
              </a:rPr>
              <a:t>lock_t</a:t>
            </a:r>
            <a:r>
              <a:rPr lang="en-US" dirty="0">
                <a:solidFill>
                  <a:srgbClr val="E1E2E7"/>
                </a:solidFill>
                <a:latin typeface="Latin Modern Mono Light Cond 10" pitchFamily="49" charset="77"/>
              </a:rPr>
              <a:t> *m) {</a:t>
            </a:r>
          </a:p>
          <a:p>
            <a:pPr lvl="4">
              <a:buAutoNum type="arabicPeriod" startAt="11"/>
            </a:pPr>
            <a:r>
              <a:rPr lang="en-US" dirty="0">
                <a:solidFill>
                  <a:srgbClr val="E1E2E7"/>
                </a:solidFill>
                <a:latin typeface="Latin Modern Mono Light Cond 10" pitchFamily="49" charset="77"/>
              </a:rPr>
              <a:t>    </a:t>
            </a:r>
            <a:r>
              <a:rPr lang="en-US" dirty="0">
                <a:solidFill>
                  <a:srgbClr val="85BDFE"/>
                </a:solidFill>
                <a:latin typeface="Latin Modern Mono Light Cond 10" pitchFamily="49" charset="77"/>
              </a:rPr>
              <a:t>while</a:t>
            </a:r>
            <a:r>
              <a:rPr lang="en-US" dirty="0">
                <a:solidFill>
                  <a:srgbClr val="E1E2E7"/>
                </a:solidFill>
                <a:latin typeface="Latin Modern Mono Light Cond 10" pitchFamily="49" charset="77"/>
              </a:rPr>
              <a:t> (</a:t>
            </a:r>
            <a:r>
              <a:rPr lang="en-US" dirty="0" err="1">
                <a:solidFill>
                  <a:srgbClr val="1DA9A2"/>
                </a:solidFill>
                <a:latin typeface="Latin Modern Mono Light Cond 10" pitchFamily="49" charset="77"/>
              </a:rPr>
              <a:t>TestAndSet</a:t>
            </a:r>
            <a:r>
              <a:rPr lang="en-US" dirty="0">
                <a:solidFill>
                  <a:srgbClr val="E1E2E7"/>
                </a:solidFill>
                <a:latin typeface="Latin Modern Mono Light Cond 10" pitchFamily="49" charset="77"/>
              </a:rPr>
              <a:t>(&amp;m-&gt;</a:t>
            </a:r>
            <a:r>
              <a:rPr lang="en-US" dirty="0">
                <a:solidFill>
                  <a:srgbClr val="1DA9A2"/>
                </a:solidFill>
                <a:latin typeface="Latin Modern Mono Light Cond 10" pitchFamily="49" charset="77"/>
              </a:rPr>
              <a:t>guard</a:t>
            </a:r>
            <a:r>
              <a:rPr lang="en-US" dirty="0">
                <a:solidFill>
                  <a:srgbClr val="E1E2E7"/>
                </a:solidFill>
                <a:latin typeface="Latin Modern Mono Light Cond 10" pitchFamily="49" charset="77"/>
              </a:rPr>
              <a:t>, </a:t>
            </a:r>
            <a:r>
              <a:rPr lang="en-US" dirty="0">
                <a:solidFill>
                  <a:srgbClr val="FC51FD"/>
                </a:solidFill>
                <a:latin typeface="Latin Modern Mono Light Cond 10" pitchFamily="49" charset="77"/>
              </a:rPr>
              <a:t>1</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1</a:t>
            </a:r>
            <a:r>
              <a:rPr lang="en-US" dirty="0">
                <a:solidFill>
                  <a:srgbClr val="E1E2E7"/>
                </a:solidFill>
                <a:latin typeface="Latin Modern Mono Light Cond 10" pitchFamily="49" charset="77"/>
              </a:rPr>
              <a:t>)</a:t>
            </a:r>
          </a:p>
          <a:p>
            <a:pPr lvl="4">
              <a:buAutoNum type="arabicPeriod" startAt="11"/>
            </a:pPr>
            <a:r>
              <a:rPr lang="en-US" dirty="0">
                <a:solidFill>
                  <a:srgbClr val="E1E2E7"/>
                </a:solidFill>
                <a:latin typeface="Latin Modern Mono Light Cond 10" pitchFamily="49" charset="77"/>
              </a:rPr>
              <a:t>        ; </a:t>
            </a:r>
            <a:r>
              <a:rPr lang="en-US" dirty="0">
                <a:solidFill>
                  <a:srgbClr val="696969"/>
                </a:solidFill>
                <a:latin typeface="Latin Modern Mono Light Cond 10" pitchFamily="49" charset="77"/>
              </a:rPr>
              <a:t>// acquire guard lock by spinning</a:t>
            </a:r>
          </a:p>
          <a:p>
            <a:pPr lvl="4">
              <a:buAutoNum type="arabicPeriod" startAt="11"/>
            </a:pPr>
            <a:r>
              <a:rPr lang="en-US" dirty="0">
                <a:solidFill>
                  <a:srgbClr val="E1E2E7"/>
                </a:solidFill>
                <a:latin typeface="Latin Modern Mono Light Cond 10" pitchFamily="49" charset="77"/>
              </a:rPr>
              <a:t>    </a:t>
            </a:r>
            <a:r>
              <a:rPr lang="en-US" dirty="0">
                <a:solidFill>
                  <a:srgbClr val="85BDFE"/>
                </a:solidFill>
                <a:latin typeface="Latin Modern Mono Light Cond 10" pitchFamily="49" charset="77"/>
              </a:rPr>
              <a:t>if</a:t>
            </a:r>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flag</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0</a:t>
            </a:r>
            <a:r>
              <a:rPr lang="en-US" dirty="0">
                <a:solidFill>
                  <a:srgbClr val="E1E2E7"/>
                </a:solidFill>
                <a:latin typeface="Latin Modern Mono Light Cond 10" pitchFamily="49" charset="77"/>
              </a:rPr>
              <a:t>) {</a:t>
            </a:r>
          </a:p>
          <a:p>
            <a:pPr lvl="4">
              <a:buAutoNum type="arabicPeriod" startAt="11"/>
            </a:pPr>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flag</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1</a:t>
            </a:r>
            <a:r>
              <a:rPr lang="en-US" dirty="0">
                <a:solidFill>
                  <a:srgbClr val="E1E2E7"/>
                </a:solidFill>
                <a:latin typeface="Latin Modern Mono Light Cond 10" pitchFamily="49" charset="77"/>
              </a:rPr>
              <a:t>; </a:t>
            </a:r>
            <a:r>
              <a:rPr lang="en-US" dirty="0">
                <a:solidFill>
                  <a:srgbClr val="696969"/>
                </a:solidFill>
                <a:latin typeface="Latin Modern Mono Light Cond 10" pitchFamily="49" charset="77"/>
              </a:rPr>
              <a:t>// lock is acquired</a:t>
            </a:r>
          </a:p>
          <a:p>
            <a:pPr lvl="4">
              <a:buAutoNum type="arabicPeriod" startAt="11"/>
            </a:pPr>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guard</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0</a:t>
            </a:r>
            <a:r>
              <a:rPr lang="en-US" dirty="0">
                <a:solidFill>
                  <a:srgbClr val="E1E2E7"/>
                </a:solidFill>
                <a:latin typeface="Latin Modern Mono Light Cond 10" pitchFamily="49" charset="77"/>
              </a:rPr>
              <a:t>;</a:t>
            </a:r>
          </a:p>
          <a:p>
            <a:pPr lvl="4">
              <a:buAutoNum type="arabicPeriod" startAt="11"/>
            </a:pPr>
            <a:r>
              <a:rPr lang="en-US" dirty="0">
                <a:solidFill>
                  <a:srgbClr val="E1E2E7"/>
                </a:solidFill>
                <a:latin typeface="Latin Modern Mono Light Cond 10" pitchFamily="49" charset="77"/>
              </a:rPr>
              <a:t>    } </a:t>
            </a:r>
            <a:r>
              <a:rPr lang="en-US" dirty="0">
                <a:solidFill>
                  <a:srgbClr val="85BDFE"/>
                </a:solidFill>
                <a:latin typeface="Latin Modern Mono Light Cond 10" pitchFamily="49" charset="77"/>
              </a:rPr>
              <a:t>else</a:t>
            </a:r>
            <a:r>
              <a:rPr lang="en-US" dirty="0">
                <a:solidFill>
                  <a:srgbClr val="E1E2E7"/>
                </a:solidFill>
                <a:latin typeface="Latin Modern Mono Light Cond 10" pitchFamily="49" charset="77"/>
              </a:rPr>
              <a:t> {</a:t>
            </a:r>
          </a:p>
          <a:p>
            <a:pPr lvl="4">
              <a:buAutoNum type="arabicPeriod" startAt="11"/>
            </a:pPr>
            <a:r>
              <a:rPr lang="en-US" dirty="0">
                <a:solidFill>
                  <a:srgbClr val="E1E2E7"/>
                </a:solidFill>
                <a:latin typeface="Latin Modern Mono Light Cond 10" pitchFamily="49" charset="77"/>
              </a:rPr>
              <a:t>        </a:t>
            </a:r>
            <a:r>
              <a:rPr lang="en-US" dirty="0" err="1">
                <a:solidFill>
                  <a:srgbClr val="1DA9A2"/>
                </a:solidFill>
                <a:latin typeface="Latin Modern Mono Light Cond 10" pitchFamily="49" charset="77"/>
              </a:rPr>
              <a:t>queue_add</a:t>
            </a:r>
            <a:r>
              <a:rPr lang="en-US" dirty="0">
                <a:solidFill>
                  <a:srgbClr val="E1E2E7"/>
                </a:solidFill>
                <a:latin typeface="Latin Modern Mono Light Cond 10" pitchFamily="49" charset="77"/>
              </a:rPr>
              <a:t>(m-&gt;</a:t>
            </a:r>
            <a:r>
              <a:rPr lang="en-US" dirty="0">
                <a:solidFill>
                  <a:srgbClr val="1DA9A2"/>
                </a:solidFill>
                <a:latin typeface="Latin Modern Mono Light Cond 10" pitchFamily="49" charset="77"/>
              </a:rPr>
              <a:t>q</a:t>
            </a:r>
            <a:r>
              <a:rPr lang="en-US" dirty="0">
                <a:solidFill>
                  <a:srgbClr val="E1E2E7"/>
                </a:solidFill>
                <a:latin typeface="Latin Modern Mono Light Cond 10" pitchFamily="49" charset="77"/>
              </a:rPr>
              <a:t>, </a:t>
            </a:r>
            <a:r>
              <a:rPr lang="en-US" dirty="0" err="1">
                <a:solidFill>
                  <a:srgbClr val="1DA9A2"/>
                </a:solidFill>
                <a:latin typeface="Latin Modern Mono Light Cond 10" pitchFamily="49" charset="77"/>
              </a:rPr>
              <a:t>gettid</a:t>
            </a:r>
            <a:r>
              <a:rPr lang="en-US" dirty="0">
                <a:solidFill>
                  <a:srgbClr val="E1E2E7"/>
                </a:solidFill>
                <a:latin typeface="Latin Modern Mono Light Cond 10" pitchFamily="49" charset="77"/>
              </a:rPr>
              <a:t>());</a:t>
            </a:r>
          </a:p>
          <a:p>
            <a:pPr lvl="4">
              <a:buAutoNum type="arabicPeriod" startAt="11"/>
            </a:pPr>
            <a:r>
              <a:rPr lang="en-US" dirty="0">
                <a:solidFill>
                  <a:srgbClr val="E1E2E7"/>
                </a:solidFill>
                <a:latin typeface="Latin Modern Mono Light Cond 10" pitchFamily="49" charset="77"/>
              </a:rPr>
              <a:t>        m-&gt;</a:t>
            </a:r>
            <a:r>
              <a:rPr lang="en-US" dirty="0">
                <a:solidFill>
                  <a:srgbClr val="1DA9A2"/>
                </a:solidFill>
                <a:latin typeface="Latin Modern Mono Light Cond 10" pitchFamily="49" charset="77"/>
              </a:rPr>
              <a:t>guard</a:t>
            </a:r>
            <a:r>
              <a:rPr lang="en-US" dirty="0">
                <a:solidFill>
                  <a:srgbClr val="E1E2E7"/>
                </a:solidFill>
                <a:latin typeface="Latin Modern Mono Light Cond 10" pitchFamily="49" charset="77"/>
              </a:rPr>
              <a:t> = </a:t>
            </a:r>
            <a:r>
              <a:rPr lang="en-US" dirty="0">
                <a:solidFill>
                  <a:srgbClr val="FC51FD"/>
                </a:solidFill>
                <a:latin typeface="Latin Modern Mono Light Cond 10" pitchFamily="49" charset="77"/>
              </a:rPr>
              <a:t>0</a:t>
            </a:r>
            <a:r>
              <a:rPr lang="en-US" dirty="0">
                <a:solidFill>
                  <a:srgbClr val="E1E2E7"/>
                </a:solidFill>
                <a:latin typeface="Latin Modern Mono Light Cond 10" pitchFamily="49" charset="77"/>
              </a:rPr>
              <a:t>;</a:t>
            </a:r>
          </a:p>
          <a:p>
            <a:pPr lvl="4">
              <a:buAutoNum type="arabicPeriod" startAt="11"/>
            </a:pPr>
            <a:r>
              <a:rPr lang="en-US" dirty="0">
                <a:solidFill>
                  <a:srgbClr val="E1E2E7"/>
                </a:solidFill>
                <a:latin typeface="Latin Modern Mono Light Cond 10" pitchFamily="49" charset="77"/>
              </a:rPr>
              <a:t>        </a:t>
            </a:r>
            <a:r>
              <a:rPr lang="en-US" dirty="0">
                <a:solidFill>
                  <a:srgbClr val="1DA9A2"/>
                </a:solidFill>
                <a:latin typeface="Latin Modern Mono Light Cond 10" pitchFamily="49" charset="77"/>
              </a:rPr>
              <a:t>park</a:t>
            </a:r>
            <a:r>
              <a:rPr lang="en-US" dirty="0">
                <a:solidFill>
                  <a:srgbClr val="E1E2E7"/>
                </a:solidFill>
                <a:latin typeface="Latin Modern Mono Light Cond 10" pitchFamily="49" charset="77"/>
              </a:rPr>
              <a:t>();</a:t>
            </a:r>
          </a:p>
          <a:p>
            <a:pPr lvl="4">
              <a:buAutoNum type="arabicPeriod" startAt="11"/>
            </a:pPr>
            <a:r>
              <a:rPr lang="en-US" dirty="0">
                <a:solidFill>
                  <a:srgbClr val="E1E2E7"/>
                </a:solidFill>
                <a:latin typeface="Latin Modern Mono Light Cond 10" pitchFamily="49" charset="77"/>
              </a:rPr>
              <a:t>    }</a:t>
            </a:r>
          </a:p>
          <a:p>
            <a:pPr lvl="4">
              <a:buAutoNum type="arabicPeriod" startAt="11"/>
            </a:pPr>
            <a:r>
              <a:rPr lang="en-US" dirty="0">
                <a:solidFill>
                  <a:srgbClr val="E1E2E7"/>
                </a:solidFill>
                <a:latin typeface="Latin Modern Mono Light Cond 10" pitchFamily="49" charset="77"/>
              </a:rPr>
              <a:t>}</a:t>
            </a:r>
          </a:p>
          <a:p>
            <a:pPr lvl="4">
              <a:buAutoNum type="arabicPeriod" startAt="11"/>
            </a:pPr>
            <a:endParaRPr lang="en-US" dirty="0">
              <a:solidFill>
                <a:srgbClr val="E1E2E7"/>
              </a:solidFill>
              <a:latin typeface="Latin Modern Mono Light Cond 10" pitchFamily="49" charset="77"/>
            </a:endParaRPr>
          </a:p>
          <a:p>
            <a:pPr lvl="4">
              <a:buAutoNum type="arabicPeriod" startAt="11"/>
            </a:pPr>
            <a:r>
              <a:rPr lang="en-US" dirty="0">
                <a:solidFill>
                  <a:srgbClr val="E1E2E7"/>
                </a:solidFill>
                <a:latin typeface="Latin Modern Mono Light Cond 10" pitchFamily="49" charset="77"/>
              </a:rPr>
              <a:t>...</a:t>
            </a:r>
          </a:p>
        </p:txBody>
      </p:sp>
      <p:sp>
        <p:nvSpPr>
          <p:cNvPr id="4" name="Text Placeholder 3">
            <a:extLst>
              <a:ext uri="{FF2B5EF4-FFF2-40B4-BE49-F238E27FC236}">
                <a16:creationId xmlns:a16="http://schemas.microsoft.com/office/drawing/2014/main" id="{EB58848A-8EB1-1E43-B02F-00DE0292AD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61954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105B32-5766-ED46-94A6-52EF71334998}"/>
              </a:ext>
            </a:extLst>
          </p:cNvPr>
          <p:cNvSpPr/>
          <p:nvPr/>
        </p:nvSpPr>
        <p:spPr>
          <a:xfrm>
            <a:off x="431798" y="1378813"/>
            <a:ext cx="8280400" cy="3144241"/>
          </a:xfrm>
          <a:prstGeom prst="rect">
            <a:avLst/>
          </a:prstGeom>
          <a:solidFill>
            <a:srgbClr val="21212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3AC23B1-394C-7A4E-A75D-527123D885DE}"/>
              </a:ext>
            </a:extLst>
          </p:cNvPr>
          <p:cNvSpPr>
            <a:spLocks noGrp="1"/>
          </p:cNvSpPr>
          <p:nvPr>
            <p:ph type="title"/>
          </p:nvPr>
        </p:nvSpPr>
        <p:spPr/>
        <p:txBody>
          <a:bodyPr/>
          <a:lstStyle/>
          <a:p>
            <a:r>
              <a:rPr lang="en-US" dirty="0"/>
              <a:t>Lock With Queues, Test-and-set, Yield and Wakeup</a:t>
            </a:r>
          </a:p>
        </p:txBody>
      </p:sp>
      <p:sp>
        <p:nvSpPr>
          <p:cNvPr id="3" name="Content Placeholder 2">
            <a:extLst>
              <a:ext uri="{FF2B5EF4-FFF2-40B4-BE49-F238E27FC236}">
                <a16:creationId xmlns:a16="http://schemas.microsoft.com/office/drawing/2014/main" id="{3C0DF08C-DD97-A448-A6EC-7A364FB2BD7C}"/>
              </a:ext>
            </a:extLst>
          </p:cNvPr>
          <p:cNvSpPr>
            <a:spLocks noGrp="1"/>
          </p:cNvSpPr>
          <p:nvPr>
            <p:ph sz="quarter" idx="10"/>
          </p:nvPr>
        </p:nvSpPr>
        <p:spPr>
          <a:xfrm>
            <a:off x="431798" y="1378813"/>
            <a:ext cx="8280401" cy="3144241"/>
          </a:xfrm>
          <a:noFill/>
        </p:spPr>
        <p:txBody>
          <a:bodyPr wrap="square" lIns="72000" tIns="72000" rIns="72000" bIns="72000">
            <a:noAutofit/>
          </a:bodyPr>
          <a:lstStyle/>
          <a:p>
            <a:pPr lvl="4">
              <a:buFont typeface="+mj-lt"/>
              <a:buAutoNum type="arabicPeriod" startAt="23"/>
            </a:pPr>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unlock(</a:t>
            </a:r>
            <a:r>
              <a:rPr lang="en-US" dirty="0" err="1">
                <a:solidFill>
                  <a:srgbClr val="1DA9A2"/>
                </a:solidFill>
                <a:latin typeface="Latin Modern Mono Light Cond" pitchFamily="49" charset="77"/>
              </a:rPr>
              <a:t>lock_t</a:t>
            </a:r>
            <a:r>
              <a:rPr lang="en-US" dirty="0">
                <a:solidFill>
                  <a:srgbClr val="E1E2E7"/>
                </a:solidFill>
                <a:latin typeface="Latin Modern Mono Light Cond" pitchFamily="49" charset="77"/>
              </a:rPr>
              <a:t> *m) {</a:t>
            </a:r>
          </a:p>
          <a:p>
            <a:pPr lvl="4">
              <a:buFont typeface="+mj-lt"/>
              <a:buAutoNum type="arabicPeriod" startAt="23"/>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while</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TestAndSet</a:t>
            </a:r>
            <a:r>
              <a:rPr lang="en-US" dirty="0">
                <a:solidFill>
                  <a:srgbClr val="E1E2E7"/>
                </a:solidFill>
                <a:latin typeface="Latin Modern Mono Light Cond" pitchFamily="49" charset="77"/>
              </a:rPr>
              <a:t>(&amp;m-&gt;</a:t>
            </a:r>
            <a:r>
              <a:rPr lang="en-US" dirty="0">
                <a:solidFill>
                  <a:srgbClr val="1DA9A2"/>
                </a:solidFill>
                <a:latin typeface="Latin Modern Mono Light Cond" pitchFamily="49" charset="77"/>
              </a:rPr>
              <a:t>guard</a:t>
            </a:r>
            <a:r>
              <a:rPr lang="en-US" dirty="0">
                <a:solidFill>
                  <a:srgbClr val="E1E2E7"/>
                </a:solidFill>
                <a:latin typeface="Latin Modern Mono Light Cond" pitchFamily="49" charset="77"/>
              </a:rPr>
              <a:t>,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1</a:t>
            </a:r>
            <a:r>
              <a:rPr lang="en-US" dirty="0">
                <a:solidFill>
                  <a:srgbClr val="E1E2E7"/>
                </a:solidFill>
                <a:latin typeface="Latin Modern Mono Light Cond" pitchFamily="49" charset="77"/>
              </a:rPr>
              <a:t>)</a:t>
            </a:r>
          </a:p>
          <a:p>
            <a:pPr lvl="4">
              <a:buFont typeface="+mj-lt"/>
              <a:buAutoNum type="arabicPeriod" startAt="23"/>
            </a:pPr>
            <a:r>
              <a:rPr lang="en-US" dirty="0">
                <a:solidFill>
                  <a:srgbClr val="E1E2E7"/>
                </a:solidFill>
                <a:latin typeface="Latin Modern Mono Light Cond" pitchFamily="49" charset="77"/>
              </a:rPr>
              <a:t>        ; </a:t>
            </a:r>
            <a:r>
              <a:rPr lang="en-US" dirty="0">
                <a:solidFill>
                  <a:srgbClr val="696969"/>
                </a:solidFill>
                <a:latin typeface="Latin Modern Mono Light Cond" pitchFamily="49" charset="77"/>
              </a:rPr>
              <a:t>// acquire guard lock by spinning</a:t>
            </a:r>
          </a:p>
          <a:p>
            <a:pPr lvl="4">
              <a:buFont typeface="+mj-lt"/>
              <a:buAutoNum type="arabicPeriod" startAt="23"/>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if</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queue_empty</a:t>
            </a:r>
            <a:r>
              <a:rPr lang="en-US" dirty="0">
                <a:solidFill>
                  <a:srgbClr val="E1E2E7"/>
                </a:solidFill>
                <a:latin typeface="Latin Modern Mono Light Cond" pitchFamily="49" charset="77"/>
              </a:rPr>
              <a:t>(m-&gt;</a:t>
            </a:r>
            <a:r>
              <a:rPr lang="en-US" dirty="0">
                <a:solidFill>
                  <a:srgbClr val="1DA9A2"/>
                </a:solidFill>
                <a:latin typeface="Latin Modern Mono Light Cond" pitchFamily="49" charset="77"/>
              </a:rPr>
              <a:t>q</a:t>
            </a:r>
            <a:r>
              <a:rPr lang="en-US" dirty="0">
                <a:solidFill>
                  <a:srgbClr val="E1E2E7"/>
                </a:solidFill>
                <a:latin typeface="Latin Modern Mono Light Cond" pitchFamily="49" charset="77"/>
              </a:rPr>
              <a:t>))</a:t>
            </a:r>
            <a:endParaRPr lang="en-US" dirty="0">
              <a:solidFill>
                <a:srgbClr val="1DA9A2"/>
              </a:solidFill>
              <a:latin typeface="Latin Modern Mono Light Cond" pitchFamily="49" charset="77"/>
            </a:endParaRPr>
          </a:p>
          <a:p>
            <a:pPr lvl="4">
              <a:buFont typeface="+mj-lt"/>
              <a:buAutoNum type="arabicPeriod" startAt="23"/>
            </a:pPr>
            <a:r>
              <a:rPr lang="en-US" dirty="0">
                <a:solidFill>
                  <a:srgbClr val="E1E2E7"/>
                </a:solidFill>
                <a:latin typeface="Latin Modern Mono Light Cond" pitchFamily="49" charset="77"/>
              </a:rPr>
              <a:t>        m-&gt;</a:t>
            </a:r>
            <a:r>
              <a:rPr lang="en-US" dirty="0">
                <a:solidFill>
                  <a:srgbClr val="1DA9A2"/>
                </a:solidFill>
                <a:latin typeface="Latin Modern Mono Light Cond" pitchFamily="49" charset="77"/>
              </a:rPr>
              <a:t>flag</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let go of lock; no one wants it</a:t>
            </a:r>
          </a:p>
          <a:p>
            <a:pPr lvl="4">
              <a:buFont typeface="+mj-lt"/>
              <a:buAutoNum type="arabicPeriod" startAt="23"/>
            </a:pPr>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else</a:t>
            </a:r>
            <a:endParaRPr lang="en-US" dirty="0">
              <a:solidFill>
                <a:srgbClr val="E1E2E7"/>
              </a:solidFill>
              <a:latin typeface="Latin Modern Mono Light Cond" pitchFamily="49" charset="77"/>
            </a:endParaRPr>
          </a:p>
          <a:p>
            <a:pPr lvl="4">
              <a:buFont typeface="+mj-lt"/>
              <a:buAutoNum type="arabicPeriod" startAt="23"/>
            </a:pP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unpark</a:t>
            </a:r>
            <a:r>
              <a:rPr lang="en-US" dirty="0">
                <a:solidFill>
                  <a:srgbClr val="E1E2E7"/>
                </a:solidFill>
                <a:latin typeface="Latin Modern Mono Light Cond" pitchFamily="49" charset="77"/>
              </a:rPr>
              <a:t>(</a:t>
            </a:r>
            <a:r>
              <a:rPr lang="en-US" dirty="0" err="1">
                <a:solidFill>
                  <a:srgbClr val="1DA9A2"/>
                </a:solidFill>
                <a:latin typeface="Latin Modern Mono Light Cond" pitchFamily="49" charset="77"/>
              </a:rPr>
              <a:t>queue_remove</a:t>
            </a:r>
            <a:r>
              <a:rPr lang="en-US" dirty="0">
                <a:solidFill>
                  <a:srgbClr val="E1E2E7"/>
                </a:solidFill>
                <a:latin typeface="Latin Modern Mono Light Cond" pitchFamily="49" charset="77"/>
              </a:rPr>
              <a:t>(m-&gt;</a:t>
            </a:r>
            <a:r>
              <a:rPr lang="en-US" dirty="0">
                <a:solidFill>
                  <a:srgbClr val="1DA9A2"/>
                </a:solidFill>
                <a:latin typeface="Latin Modern Mono Light Cond" pitchFamily="49" charset="77"/>
              </a:rPr>
              <a:t>q</a:t>
            </a:r>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hold lock (for next thread!)</a:t>
            </a:r>
          </a:p>
          <a:p>
            <a:pPr lvl="4">
              <a:buFont typeface="+mj-lt"/>
              <a:buAutoNum type="arabicPeriod" startAt="23"/>
            </a:pPr>
            <a:r>
              <a:rPr lang="en-US" dirty="0">
                <a:solidFill>
                  <a:srgbClr val="E1E2E7"/>
                </a:solidFill>
                <a:latin typeface="Latin Modern Mono Light Cond" pitchFamily="49" charset="77"/>
              </a:rPr>
              <a:t>    m-&gt;</a:t>
            </a:r>
            <a:r>
              <a:rPr lang="en-US" dirty="0">
                <a:solidFill>
                  <a:srgbClr val="1DA9A2"/>
                </a:solidFill>
                <a:latin typeface="Latin Modern Mono Light Cond" pitchFamily="49" charset="77"/>
              </a:rPr>
              <a:t>guard</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lvl="4">
              <a:buFont typeface="+mj-lt"/>
              <a:buAutoNum type="arabicPeriod" startAt="23"/>
            </a:pPr>
            <a:r>
              <a:rPr lang="en-US" dirty="0">
                <a:solidFill>
                  <a:srgbClr val="E1E2E7"/>
                </a:solidFill>
                <a:latin typeface="Latin Modern Mono Light Cond" pitchFamily="49" charset="77"/>
              </a:rPr>
              <a:t>}</a:t>
            </a:r>
          </a:p>
        </p:txBody>
      </p:sp>
      <p:sp>
        <p:nvSpPr>
          <p:cNvPr id="4" name="Text Placeholder 3">
            <a:extLst>
              <a:ext uri="{FF2B5EF4-FFF2-40B4-BE49-F238E27FC236}">
                <a16:creationId xmlns:a16="http://schemas.microsoft.com/office/drawing/2014/main" id="{EB58848A-8EB1-1E43-B02F-00DE0292AD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0657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A456-E10A-C046-9A63-2CC8E2CC9BDD}"/>
              </a:ext>
            </a:extLst>
          </p:cNvPr>
          <p:cNvSpPr>
            <a:spLocks noGrp="1"/>
          </p:cNvSpPr>
          <p:nvPr>
            <p:ph type="title"/>
          </p:nvPr>
        </p:nvSpPr>
        <p:spPr/>
        <p:txBody>
          <a:bodyPr/>
          <a:lstStyle/>
          <a:p>
            <a:r>
              <a:rPr lang="en-US" dirty="0"/>
              <a:t>Some interesting things about the queueing model</a:t>
            </a:r>
          </a:p>
        </p:txBody>
      </p:sp>
      <p:sp>
        <p:nvSpPr>
          <p:cNvPr id="3" name="Content Placeholder 2">
            <a:extLst>
              <a:ext uri="{FF2B5EF4-FFF2-40B4-BE49-F238E27FC236}">
                <a16:creationId xmlns:a16="http://schemas.microsoft.com/office/drawing/2014/main" id="{4880E56B-C117-164B-90A1-F9D182663043}"/>
              </a:ext>
            </a:extLst>
          </p:cNvPr>
          <p:cNvSpPr>
            <a:spLocks noGrp="1"/>
          </p:cNvSpPr>
          <p:nvPr>
            <p:ph sz="quarter" idx="10"/>
          </p:nvPr>
        </p:nvSpPr>
        <p:spPr/>
        <p:txBody>
          <a:bodyPr/>
          <a:lstStyle/>
          <a:p>
            <a:pPr marL="457200" indent="-457200">
              <a:buClr>
                <a:schemeClr val="tx1"/>
              </a:buClr>
              <a:buFont typeface="+mj-lt"/>
              <a:buAutoNum type="arabicPeriod"/>
            </a:pPr>
            <a:r>
              <a:rPr lang="en-US" dirty="0"/>
              <a:t>Why did we combine test-and-set and the waiting queue?</a:t>
            </a:r>
          </a:p>
          <a:p>
            <a:pPr marL="457200" indent="-457200">
              <a:buClr>
                <a:schemeClr val="tx1"/>
              </a:buClr>
              <a:buFont typeface="+mj-lt"/>
              <a:buAutoNum type="arabicPeriod"/>
            </a:pPr>
            <a:r>
              <a:rPr lang="en-US" dirty="0"/>
              <a:t>Why did we use a waiting queue at all?</a:t>
            </a:r>
          </a:p>
          <a:p>
            <a:pPr marL="457200" indent="-457200">
              <a:buClr>
                <a:schemeClr val="tx1"/>
              </a:buClr>
              <a:buFont typeface="+mj-lt"/>
              <a:buAutoNum type="arabicPeriod"/>
            </a:pPr>
            <a:r>
              <a:rPr lang="en-US" dirty="0"/>
              <a:t>What is the purpose of the </a:t>
            </a:r>
            <a:r>
              <a:rPr lang="en-US" sz="2800" b="1" dirty="0">
                <a:solidFill>
                  <a:srgbClr val="0432FF"/>
                </a:solidFill>
                <a:latin typeface="Latin Modern Mono Light Cond 10" pitchFamily="49" charset="77"/>
              </a:rPr>
              <a:t>guard</a:t>
            </a:r>
            <a:r>
              <a:rPr lang="en-US" dirty="0"/>
              <a:t> field in </a:t>
            </a:r>
            <a:r>
              <a:rPr lang="en-US" sz="2800" b="1" dirty="0" err="1">
                <a:solidFill>
                  <a:srgbClr val="0432FF"/>
                </a:solidFill>
                <a:latin typeface="Latin Modern Mono Light Cond 10" pitchFamily="49" charset="77"/>
              </a:rPr>
              <a:t>lock_t</a:t>
            </a:r>
            <a:r>
              <a:rPr lang="en-US" dirty="0"/>
              <a:t>?</a:t>
            </a:r>
          </a:p>
          <a:p>
            <a:pPr marL="457200" indent="-457200">
              <a:buClr>
                <a:schemeClr val="tx1"/>
              </a:buClr>
              <a:buFont typeface="+mj-lt"/>
              <a:buAutoNum type="arabicPeriod"/>
            </a:pPr>
            <a:r>
              <a:rPr lang="en-US" dirty="0"/>
              <a:t>Aren’t there spin-locks in </a:t>
            </a:r>
            <a:r>
              <a:rPr lang="en-US" sz="2800" b="1" dirty="0">
                <a:solidFill>
                  <a:srgbClr val="0432FF"/>
                </a:solidFill>
                <a:latin typeface="Latin Modern Mono Light Cond 10" pitchFamily="49" charset="77"/>
              </a:rPr>
              <a:t>lock()</a:t>
            </a:r>
            <a:r>
              <a:rPr lang="en-US" dirty="0"/>
              <a:t> and </a:t>
            </a:r>
            <a:r>
              <a:rPr lang="en-US" sz="2800" b="1" dirty="0">
                <a:solidFill>
                  <a:srgbClr val="0432FF"/>
                </a:solidFill>
                <a:latin typeface="Latin Modern Mono Light Cond 10" pitchFamily="49" charset="77"/>
              </a:rPr>
              <a:t>unlock()</a:t>
            </a:r>
            <a:r>
              <a:rPr lang="en-US" dirty="0"/>
              <a:t>? </a:t>
            </a:r>
            <a:br>
              <a:rPr lang="en-US" dirty="0"/>
            </a:br>
            <a:r>
              <a:rPr lang="en-US" dirty="0"/>
              <a:t>Isn’t that what we were trying to eliminate?</a:t>
            </a:r>
          </a:p>
          <a:p>
            <a:pPr marL="457200" indent="-457200">
              <a:buClr>
                <a:schemeClr val="tx1"/>
              </a:buClr>
              <a:buFont typeface="+mj-lt"/>
              <a:buAutoNum type="arabicPeriod"/>
            </a:pPr>
            <a:r>
              <a:rPr lang="en-US" dirty="0"/>
              <a:t>What happens in </a:t>
            </a:r>
            <a:r>
              <a:rPr lang="en-US" sz="2800" b="1" dirty="0">
                <a:solidFill>
                  <a:srgbClr val="0432FF"/>
                </a:solidFill>
                <a:latin typeface="Latin Modern Mono Light Cond 10" pitchFamily="49" charset="77"/>
              </a:rPr>
              <a:t>lock()</a:t>
            </a:r>
            <a:r>
              <a:rPr lang="en-US" dirty="0"/>
              <a:t> when a thread cannot acquire the lock?</a:t>
            </a:r>
          </a:p>
          <a:p>
            <a:pPr marL="457200" indent="-457200">
              <a:buClr>
                <a:schemeClr val="tx1"/>
              </a:buClr>
              <a:buFont typeface="+mj-lt"/>
              <a:buAutoNum type="arabicPeriod"/>
            </a:pPr>
            <a:r>
              <a:rPr lang="en-US" spc="-40" dirty="0"/>
              <a:t>In </a:t>
            </a:r>
            <a:r>
              <a:rPr lang="en-US" sz="2800" b="1" spc="-40" dirty="0">
                <a:solidFill>
                  <a:srgbClr val="0432FF"/>
                </a:solidFill>
                <a:latin typeface="Latin Modern Mono Light Cond 10" pitchFamily="49" charset="77"/>
              </a:rPr>
              <a:t>lock()</a:t>
            </a:r>
            <a:r>
              <a:rPr lang="en-US" spc="-40" dirty="0"/>
              <a:t>, what if the lock release came after </a:t>
            </a:r>
            <a:r>
              <a:rPr lang="en-US" sz="2800" b="1" spc="-40" dirty="0">
                <a:solidFill>
                  <a:srgbClr val="0432FF"/>
                </a:solidFill>
                <a:latin typeface="Latin Modern Mono Light Cond 10" pitchFamily="49" charset="77"/>
              </a:rPr>
              <a:t>park()</a:t>
            </a:r>
            <a:r>
              <a:rPr lang="en-US" spc="-40" dirty="0"/>
              <a:t> instead of before?</a:t>
            </a:r>
          </a:p>
          <a:p>
            <a:pPr marL="457200" indent="-457200">
              <a:buClr>
                <a:schemeClr val="tx1"/>
              </a:buClr>
              <a:buFont typeface="+mj-lt"/>
              <a:buAutoNum type="arabicPeriod"/>
            </a:pPr>
            <a:r>
              <a:rPr lang="en-US" spc="-30" dirty="0"/>
              <a:t>Look at </a:t>
            </a:r>
            <a:r>
              <a:rPr lang="en-US" sz="2800" b="1" dirty="0">
                <a:solidFill>
                  <a:srgbClr val="0432FF"/>
                </a:solidFill>
                <a:latin typeface="Latin Modern Mono Light Cond 10" pitchFamily="49" charset="77"/>
              </a:rPr>
              <a:t>park()</a:t>
            </a:r>
            <a:r>
              <a:rPr lang="en-US" spc="-30" dirty="0"/>
              <a:t> – line 20 – carefully. Can you spot a threat nearby?</a:t>
            </a:r>
          </a:p>
        </p:txBody>
      </p:sp>
      <p:sp>
        <p:nvSpPr>
          <p:cNvPr id="4" name="Text Placeholder 3">
            <a:extLst>
              <a:ext uri="{FF2B5EF4-FFF2-40B4-BE49-F238E27FC236}">
                <a16:creationId xmlns:a16="http://schemas.microsoft.com/office/drawing/2014/main" id="{92BF3D8F-85FB-A246-996E-138432F6B07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60403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An unexpected race condition…</a:t>
            </a:r>
            <a:endParaRPr lang="ko-KR" altLang="en-US" dirty="0"/>
          </a:p>
        </p:txBody>
      </p:sp>
      <p:sp>
        <p:nvSpPr>
          <p:cNvPr id="3" name="내용 개체 틀 2"/>
          <p:cNvSpPr>
            <a:spLocks noGrp="1"/>
          </p:cNvSpPr>
          <p:nvPr>
            <p:ph sz="quarter" idx="10"/>
          </p:nvPr>
        </p:nvSpPr>
        <p:spPr/>
        <p:txBody>
          <a:bodyPr>
            <a:normAutofit/>
          </a:bodyPr>
          <a:lstStyle/>
          <a:p>
            <a:r>
              <a:rPr lang="en-US" altLang="ko-KR" dirty="0"/>
              <a:t>There is a race condition just before the </a:t>
            </a:r>
            <a:r>
              <a:rPr lang="en-US" altLang="ko-KR" sz="2800" b="1" dirty="0">
                <a:solidFill>
                  <a:srgbClr val="0432FF"/>
                </a:solidFill>
                <a:latin typeface="Latin Modern Mono Light Cond 10" pitchFamily="49" charset="77"/>
                <a:cs typeface="Courier New" pitchFamily="49" charset="0"/>
              </a:rPr>
              <a:t>park()</a:t>
            </a:r>
            <a:r>
              <a:rPr lang="en-US" altLang="ko-KR" dirty="0"/>
              <a:t> call on line 20.</a:t>
            </a:r>
          </a:p>
          <a:p>
            <a:pPr lvl="1"/>
            <a:r>
              <a:rPr lang="en-US" altLang="ko-KR" dirty="0"/>
              <a:t>Let’s see what could happen there. Assume that…</a:t>
            </a:r>
          </a:p>
          <a:p>
            <a:pPr lvl="2"/>
            <a:r>
              <a:rPr lang="en-US" altLang="ko-KR" dirty="0"/>
              <a:t>There are two threads A and B.</a:t>
            </a:r>
          </a:p>
          <a:p>
            <a:pPr lvl="2"/>
            <a:r>
              <a:rPr lang="en-US" altLang="ko-KR" dirty="0"/>
              <a:t>Thread A is running but is </a:t>
            </a:r>
            <a:r>
              <a:rPr lang="en-US" altLang="ko-KR" dirty="0" err="1"/>
              <a:t>descheduled</a:t>
            </a:r>
            <a:r>
              <a:rPr lang="en-US" altLang="ko-KR" dirty="0"/>
              <a:t> just before calling </a:t>
            </a:r>
            <a:r>
              <a:rPr lang="en-US" altLang="ko-KR" sz="2400" b="1" dirty="0">
                <a:solidFill>
                  <a:srgbClr val="0432FF"/>
                </a:solidFill>
                <a:latin typeface="Latin Modern Mono Light Cond 10" pitchFamily="49" charset="77"/>
                <a:cs typeface="Courier New" pitchFamily="49" charset="0"/>
              </a:rPr>
              <a:t>park()</a:t>
            </a:r>
            <a:r>
              <a:rPr lang="en-US" altLang="ko-KR" sz="2400" dirty="0">
                <a:solidFill>
                  <a:srgbClr val="0432FF"/>
                </a:solidFill>
                <a:cs typeface="Courier New" pitchFamily="49" charset="0"/>
              </a:rPr>
              <a:t>.</a:t>
            </a:r>
            <a:r>
              <a:rPr lang="en-US" altLang="ko-KR" dirty="0">
                <a:cs typeface="Courier New" pitchFamily="49" charset="0"/>
              </a:rPr>
              <a:t> </a:t>
            </a:r>
          </a:p>
          <a:p>
            <a:pPr lvl="2"/>
            <a:r>
              <a:rPr lang="en-US" altLang="ko-KR" dirty="0">
                <a:cs typeface="Courier New" pitchFamily="49" charset="0"/>
              </a:rPr>
              <a:t>Control is switched to thread B which is holding the lock.</a:t>
            </a:r>
          </a:p>
          <a:p>
            <a:pPr lvl="2"/>
            <a:r>
              <a:rPr lang="en-US" altLang="ko-KR" dirty="0"/>
              <a:t>Thread B releases the lock, finds the queue empty and does nothing more.</a:t>
            </a:r>
          </a:p>
          <a:p>
            <a:pPr lvl="1">
              <a:buClr>
                <a:schemeClr val="bg1"/>
              </a:buClr>
            </a:pPr>
            <a:r>
              <a:rPr lang="en-US" altLang="ko-KR" dirty="0"/>
              <a:t>Thread A will now sleep forever…</a:t>
            </a:r>
          </a:p>
          <a:p>
            <a:r>
              <a:rPr lang="en-US" altLang="ko-KR" dirty="0"/>
              <a:t>This problem is sometimes called the </a:t>
            </a:r>
            <a:r>
              <a:rPr lang="en-US" altLang="ko-KR" dirty="0">
                <a:latin typeface="+mj-lt"/>
              </a:rPr>
              <a:t>wakeup/waiting race.</a:t>
            </a:r>
          </a:p>
        </p:txBody>
      </p:sp>
      <p:sp>
        <p:nvSpPr>
          <p:cNvPr id="6" name="Text Placeholder 5">
            <a:extLst>
              <a:ext uri="{FF2B5EF4-FFF2-40B4-BE49-F238E27FC236}">
                <a16:creationId xmlns:a16="http://schemas.microsoft.com/office/drawing/2014/main" id="{4C8F3C89-0752-3548-81A9-34BF69C8EC1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9758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F975B-F036-FD4B-A558-98B9D48CB9B4}"/>
              </a:ext>
            </a:extLst>
          </p:cNvPr>
          <p:cNvSpPr/>
          <p:nvPr/>
        </p:nvSpPr>
        <p:spPr>
          <a:xfrm>
            <a:off x="684213" y="4248286"/>
            <a:ext cx="8027987" cy="2152514"/>
          </a:xfrm>
          <a:prstGeom prst="rect">
            <a:avLst/>
          </a:prstGeom>
          <a:solidFill>
            <a:schemeClr val="tx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p:cNvSpPr>
            <a:spLocks noGrp="1"/>
          </p:cNvSpPr>
          <p:nvPr>
            <p:ph type="title"/>
          </p:nvPr>
        </p:nvSpPr>
        <p:spPr/>
        <p:txBody>
          <a:bodyPr/>
          <a:lstStyle/>
          <a:p>
            <a:r>
              <a:rPr lang="en-US" altLang="ko-KR" dirty="0"/>
              <a:t>How to cure the wakeup/waiting race</a:t>
            </a:r>
            <a:endParaRPr lang="ko-KR" altLang="en-US" dirty="0"/>
          </a:p>
        </p:txBody>
      </p:sp>
      <p:sp>
        <p:nvSpPr>
          <p:cNvPr id="3" name="내용 개체 틀 2"/>
          <p:cNvSpPr>
            <a:spLocks noGrp="1"/>
          </p:cNvSpPr>
          <p:nvPr>
            <p:ph sz="quarter" idx="10"/>
          </p:nvPr>
        </p:nvSpPr>
        <p:spPr>
          <a:xfrm>
            <a:off x="431799" y="1378814"/>
            <a:ext cx="8280401" cy="5143906"/>
          </a:xfrm>
        </p:spPr>
        <p:txBody>
          <a:bodyPr>
            <a:normAutofit/>
          </a:bodyPr>
          <a:lstStyle/>
          <a:p>
            <a:r>
              <a:rPr lang="en-US" altLang="ko-KR" dirty="0">
                <a:latin typeface="+mj-lt"/>
              </a:rPr>
              <a:t>Solaris</a:t>
            </a:r>
            <a:r>
              <a:rPr lang="en-US" altLang="ko-KR" dirty="0"/>
              <a:t> solved this problem by adding a third system call: </a:t>
            </a:r>
            <a:r>
              <a:rPr lang="en-US" altLang="ko-KR" sz="2800" b="1" dirty="0" err="1">
                <a:solidFill>
                  <a:srgbClr val="0432FF"/>
                </a:solidFill>
                <a:latin typeface="Latin Modern Mono Light Cond 10" pitchFamily="49" charset="77"/>
                <a:cs typeface="Courier New" pitchFamily="49" charset="0"/>
              </a:rPr>
              <a:t>setpark</a:t>
            </a:r>
            <a:r>
              <a:rPr lang="en-US" altLang="ko-KR" sz="2800" b="1" dirty="0">
                <a:solidFill>
                  <a:srgbClr val="0432FF"/>
                </a:solidFill>
                <a:latin typeface="Latin Modern Mono Light Cond 10" pitchFamily="49" charset="77"/>
                <a:cs typeface="Courier New" pitchFamily="49" charset="0"/>
              </a:rPr>
              <a:t>()</a:t>
            </a:r>
            <a:r>
              <a:rPr lang="en-US" altLang="ko-KR" dirty="0"/>
              <a:t>.</a:t>
            </a:r>
          </a:p>
          <a:p>
            <a:pPr lvl="1"/>
            <a:r>
              <a:rPr lang="en-US" altLang="ko-KR" dirty="0"/>
              <a:t>By calling this routine, a thread indicates it </a:t>
            </a:r>
            <a:r>
              <a:rPr lang="en-US" altLang="ko-KR" i="1" dirty="0"/>
              <a:t>is about to</a:t>
            </a:r>
            <a:r>
              <a:rPr lang="en-US" altLang="ko-KR" dirty="0"/>
              <a:t> park.</a:t>
            </a:r>
          </a:p>
          <a:p>
            <a:pPr lvl="1"/>
            <a:r>
              <a:rPr lang="en-US" altLang="ko-KR" dirty="0"/>
              <a:t>If it happens to be interrupted and another thread calls </a:t>
            </a:r>
            <a:r>
              <a:rPr lang="en-US" altLang="ko-KR" sz="2800" b="1" dirty="0" err="1">
                <a:solidFill>
                  <a:srgbClr val="0432FF"/>
                </a:solidFill>
                <a:latin typeface="Latin Modern Mono Light Cond 10" pitchFamily="49" charset="77"/>
                <a:cs typeface="Courier New" pitchFamily="49" charset="0"/>
              </a:rPr>
              <a:t>unpark</a:t>
            </a:r>
            <a:r>
              <a:rPr lang="en-US" altLang="ko-KR" sz="2800" b="1" dirty="0">
                <a:solidFill>
                  <a:srgbClr val="0432FF"/>
                </a:solidFill>
                <a:latin typeface="Latin Modern Mono Light Cond 10" pitchFamily="49" charset="77"/>
                <a:cs typeface="Courier New" pitchFamily="49" charset="0"/>
              </a:rPr>
              <a:t>()</a:t>
            </a:r>
            <a:r>
              <a:rPr lang="en-US" altLang="ko-KR" dirty="0"/>
              <a:t> before </a:t>
            </a:r>
            <a:r>
              <a:rPr lang="en-US" altLang="ko-KR" sz="2800" b="1" dirty="0">
                <a:solidFill>
                  <a:srgbClr val="0432FF"/>
                </a:solidFill>
                <a:latin typeface="Latin Modern Mono Light Cond 10" pitchFamily="49" charset="77"/>
                <a:cs typeface="Courier New" pitchFamily="49" charset="0"/>
              </a:rPr>
              <a:t>park()</a:t>
            </a:r>
            <a:r>
              <a:rPr lang="en-US" altLang="ko-KR" dirty="0"/>
              <a:t> is actually called, the subsequent </a:t>
            </a:r>
            <a:r>
              <a:rPr lang="en-US" altLang="ko-KR" sz="2800" b="1" dirty="0">
                <a:solidFill>
                  <a:srgbClr val="0432FF"/>
                </a:solidFill>
                <a:latin typeface="Latin Modern Mono Light Cond 10" pitchFamily="49" charset="77"/>
                <a:cs typeface="Courier New" pitchFamily="49" charset="0"/>
              </a:rPr>
              <a:t>park()</a:t>
            </a:r>
            <a:r>
              <a:rPr lang="en-US" altLang="ko-KR" dirty="0"/>
              <a:t> returns immediately instead of sleeping.</a:t>
            </a:r>
          </a:p>
          <a:p>
            <a:pPr>
              <a:spcAft>
                <a:spcPts val="1200"/>
              </a:spcAft>
            </a:pPr>
            <a:r>
              <a:rPr lang="en-US" altLang="ko-KR" dirty="0"/>
              <a:t>Only a small change is needed within </a:t>
            </a:r>
            <a:r>
              <a:rPr lang="en-US" altLang="ko-KR" sz="2800" b="1" dirty="0">
                <a:solidFill>
                  <a:srgbClr val="0432FF"/>
                </a:solidFill>
                <a:latin typeface="Latin Modern Mono Light Cond 10" pitchFamily="49" charset="77"/>
                <a:cs typeface="Courier New" pitchFamily="49" charset="0"/>
              </a:rPr>
              <a:t>lock()</a:t>
            </a:r>
            <a:r>
              <a:rPr lang="en-US" altLang="ko-KR" dirty="0"/>
              <a:t>…</a:t>
            </a:r>
          </a:p>
          <a:p>
            <a:pPr marL="715963" lvl="5" indent="-361950">
              <a:buFont typeface="+mj-lt"/>
              <a:buAutoNum type="arabicPeriod" startAt="17"/>
            </a:pPr>
            <a:r>
              <a:rPr lang="en-US" dirty="0">
                <a:solidFill>
                  <a:srgbClr val="E1E2E7"/>
                </a:solidFill>
                <a:latin typeface="Latin Modern Mono Light Cond" pitchFamily="49" charset="77"/>
              </a:rPr>
              <a:t>    … </a:t>
            </a:r>
            <a:r>
              <a:rPr lang="en-US" dirty="0">
                <a:solidFill>
                  <a:srgbClr val="85BDFE"/>
                </a:solidFill>
                <a:latin typeface="Latin Modern Mono Light Cond" pitchFamily="49" charset="77"/>
              </a:rPr>
              <a:t>else</a:t>
            </a:r>
            <a:r>
              <a:rPr lang="en-US" dirty="0">
                <a:solidFill>
                  <a:srgbClr val="E1E2E7"/>
                </a:solidFill>
                <a:latin typeface="Latin Modern Mono Light Cond" pitchFamily="49" charset="77"/>
              </a:rPr>
              <a:t> {</a:t>
            </a:r>
          </a:p>
          <a:p>
            <a:pPr marL="715963" lvl="5" indent="-361950">
              <a:buFont typeface="+mj-lt"/>
              <a:buAutoNum type="arabicPeriod" startAt="17"/>
            </a:pP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queue_add</a:t>
            </a:r>
            <a:r>
              <a:rPr lang="en-US" dirty="0">
                <a:solidFill>
                  <a:srgbClr val="E1E2E7"/>
                </a:solidFill>
                <a:latin typeface="Latin Modern Mono Light Cond" pitchFamily="49" charset="77"/>
              </a:rPr>
              <a:t>(m-&gt;</a:t>
            </a:r>
            <a:r>
              <a:rPr lang="en-US" dirty="0">
                <a:solidFill>
                  <a:srgbClr val="1DA9A2"/>
                </a:solidFill>
                <a:latin typeface="Latin Modern Mono Light Cond" pitchFamily="49" charset="77"/>
              </a:rPr>
              <a:t>q</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gettid</a:t>
            </a:r>
            <a:r>
              <a:rPr lang="en-US" dirty="0">
                <a:solidFill>
                  <a:srgbClr val="E1E2E7"/>
                </a:solidFill>
                <a:latin typeface="Latin Modern Mono Light Cond" pitchFamily="49" charset="77"/>
              </a:rPr>
              <a:t>());</a:t>
            </a:r>
          </a:p>
          <a:p>
            <a:pPr marL="715963" lvl="5" indent="-361950">
              <a:buFont typeface="+mj-lt"/>
              <a:buAutoNum type="arabicPeriod" startAt="17"/>
            </a:pP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setpark</a:t>
            </a:r>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new code</a:t>
            </a:r>
            <a:endParaRPr lang="en-US" dirty="0">
              <a:solidFill>
                <a:srgbClr val="E1E2E7"/>
              </a:solidFill>
              <a:latin typeface="Latin Modern Mono Light Cond" pitchFamily="49" charset="77"/>
            </a:endParaRPr>
          </a:p>
          <a:p>
            <a:pPr marL="715963" lvl="5" indent="-361950">
              <a:buFont typeface="+mj-lt"/>
              <a:buAutoNum type="arabicPeriod" startAt="17"/>
            </a:pPr>
            <a:r>
              <a:rPr lang="en-US" dirty="0">
                <a:solidFill>
                  <a:srgbClr val="E1E2E7"/>
                </a:solidFill>
                <a:latin typeface="Latin Modern Mono Light Cond" pitchFamily="49" charset="77"/>
              </a:rPr>
              <a:t>        m-&gt;</a:t>
            </a:r>
            <a:r>
              <a:rPr lang="en-US" dirty="0">
                <a:solidFill>
                  <a:srgbClr val="1DA9A2"/>
                </a:solidFill>
                <a:latin typeface="Latin Modern Mono Light Cond" pitchFamily="49" charset="77"/>
              </a:rPr>
              <a:t>guard</a:t>
            </a:r>
            <a:r>
              <a:rPr lang="en-US" dirty="0">
                <a:solidFill>
                  <a:srgbClr val="E1E2E7"/>
                </a:solidFill>
                <a:latin typeface="Latin Modern Mono Light Cond" pitchFamily="49" charset="77"/>
              </a:rPr>
              <a:t> = </a:t>
            </a:r>
            <a:r>
              <a:rPr lang="en-US" dirty="0">
                <a:solidFill>
                  <a:srgbClr val="FC51FD"/>
                </a:solidFill>
                <a:latin typeface="Latin Modern Mono Light Cond" pitchFamily="49" charset="77"/>
              </a:rPr>
              <a:t>0</a:t>
            </a:r>
            <a:r>
              <a:rPr lang="en-US" dirty="0">
                <a:solidFill>
                  <a:srgbClr val="E1E2E7"/>
                </a:solidFill>
                <a:latin typeface="Latin Modern Mono Light Cond" pitchFamily="49" charset="77"/>
              </a:rPr>
              <a:t>;</a:t>
            </a:r>
          </a:p>
          <a:p>
            <a:pPr marL="715963" lvl="5" indent="-361950">
              <a:buFont typeface="+mj-lt"/>
              <a:buAutoNum type="arabicPeriod" startAt="17"/>
            </a:pPr>
            <a:r>
              <a:rPr lang="en-US" dirty="0">
                <a:solidFill>
                  <a:srgbClr val="E1E2E7"/>
                </a:solidFill>
                <a:latin typeface="Latin Modern Mono Light Cond" pitchFamily="49" charset="77"/>
              </a:rPr>
              <a:t>        </a:t>
            </a:r>
            <a:r>
              <a:rPr lang="en-US" dirty="0">
                <a:solidFill>
                  <a:srgbClr val="1DA9A2"/>
                </a:solidFill>
                <a:latin typeface="Latin Modern Mono Light Cond" pitchFamily="49" charset="77"/>
              </a:rPr>
              <a:t>park</a:t>
            </a:r>
            <a:r>
              <a:rPr lang="en-US" dirty="0">
                <a:solidFill>
                  <a:srgbClr val="E1E2E7"/>
                </a:solidFill>
                <a:latin typeface="Latin Modern Mono Light Cond" pitchFamily="49" charset="77"/>
              </a:rPr>
              <a:t>();</a:t>
            </a:r>
          </a:p>
          <a:p>
            <a:pPr marL="715963" lvl="5" indent="-361950">
              <a:buFont typeface="+mj-lt"/>
              <a:buAutoNum type="arabicPeriod" startAt="17"/>
            </a:pPr>
            <a:r>
              <a:rPr lang="en-US" dirty="0">
                <a:solidFill>
                  <a:srgbClr val="E1E2E7"/>
                </a:solidFill>
                <a:latin typeface="Latin Modern Mono Light Cond" pitchFamily="49" charset="77"/>
              </a:rPr>
              <a:t>    }</a:t>
            </a:r>
            <a:endParaRPr lang="ko-KR" altLang="en-US" dirty="0"/>
          </a:p>
          <a:p>
            <a:endParaRPr lang="ko-KR" altLang="en-US" dirty="0"/>
          </a:p>
        </p:txBody>
      </p:sp>
      <p:sp>
        <p:nvSpPr>
          <p:cNvPr id="6" name="Text Placeholder 5">
            <a:extLst>
              <a:ext uri="{FF2B5EF4-FFF2-40B4-BE49-F238E27FC236}">
                <a16:creationId xmlns:a16="http://schemas.microsoft.com/office/drawing/2014/main" id="{4C8F3C89-0752-3548-81A9-34BF69C8EC17}"/>
              </a:ext>
            </a:extLst>
          </p:cNvPr>
          <p:cNvSpPr>
            <a:spLocks noGrp="1"/>
          </p:cNvSpPr>
          <p:nvPr>
            <p:ph type="body" sz="quarter" idx="11"/>
          </p:nvPr>
        </p:nvSpPr>
        <p:spPr/>
        <p:txBody>
          <a:bodyPr/>
          <a:lstStyle/>
          <a:p>
            <a:endParaRPr lang="en-US"/>
          </a:p>
        </p:txBody>
      </p:sp>
      <p:sp>
        <p:nvSpPr>
          <p:cNvPr id="4" name="Rectangle 3">
            <a:extLst>
              <a:ext uri="{FF2B5EF4-FFF2-40B4-BE49-F238E27FC236}">
                <a16:creationId xmlns:a16="http://schemas.microsoft.com/office/drawing/2014/main" id="{7188D567-D403-CA4A-A92A-E208BD6CF989}"/>
              </a:ext>
            </a:extLst>
          </p:cNvPr>
          <p:cNvSpPr/>
          <p:nvPr/>
        </p:nvSpPr>
        <p:spPr>
          <a:xfrm>
            <a:off x="1898650" y="5027204"/>
            <a:ext cx="3108325" cy="330926"/>
          </a:xfrm>
          <a:prstGeom prst="rect">
            <a:avLst/>
          </a:prstGeom>
          <a:solidFill>
            <a:srgbClr val="00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49250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Other approaches: </a:t>
            </a:r>
            <a:r>
              <a:rPr lang="en-US" altLang="ko-KR" dirty="0" err="1"/>
              <a:t>Futex</a:t>
            </a:r>
            <a:endParaRPr lang="ko-KR" altLang="en-US" dirty="0"/>
          </a:p>
        </p:txBody>
      </p:sp>
      <p:sp>
        <p:nvSpPr>
          <p:cNvPr id="3" name="내용 개체 틀 2"/>
          <p:cNvSpPr>
            <a:spLocks noGrp="1"/>
          </p:cNvSpPr>
          <p:nvPr>
            <p:ph sz="quarter" idx="10"/>
          </p:nvPr>
        </p:nvSpPr>
        <p:spPr/>
        <p:txBody>
          <a:bodyPr>
            <a:normAutofit lnSpcReduction="10000"/>
          </a:bodyPr>
          <a:lstStyle/>
          <a:p>
            <a:r>
              <a:rPr lang="en-US" altLang="ko-KR" dirty="0"/>
              <a:t>Linux provides a </a:t>
            </a:r>
            <a:r>
              <a:rPr lang="en-US" altLang="ko-KR" sz="2800" b="1" dirty="0" err="1">
                <a:solidFill>
                  <a:srgbClr val="0432FF"/>
                </a:solidFill>
                <a:latin typeface="Latin Modern Mono Light Cond 10" pitchFamily="49" charset="77"/>
              </a:rPr>
              <a:t>futex</a:t>
            </a:r>
            <a:r>
              <a:rPr lang="en-US" altLang="ko-KR" dirty="0"/>
              <a:t> which is similar to Solaris’ </a:t>
            </a:r>
            <a:r>
              <a:rPr lang="en-US" altLang="ko-KR" sz="2800" b="1" dirty="0">
                <a:solidFill>
                  <a:srgbClr val="0432FF"/>
                </a:solidFill>
                <a:latin typeface="Latin Modern Mono Light Cond 10" pitchFamily="49" charset="77"/>
              </a:rPr>
              <a:t>park</a:t>
            </a:r>
            <a:r>
              <a:rPr lang="en-US" altLang="ko-KR" dirty="0"/>
              <a:t> and </a:t>
            </a:r>
            <a:r>
              <a:rPr lang="en-US" altLang="ko-KR" sz="2800" b="1" dirty="0" err="1">
                <a:solidFill>
                  <a:srgbClr val="0432FF"/>
                </a:solidFill>
                <a:latin typeface="Latin Modern Mono Light Cond 10" pitchFamily="49" charset="77"/>
              </a:rPr>
              <a:t>unpark</a:t>
            </a:r>
            <a:r>
              <a:rPr lang="en-US" altLang="ko-KR" dirty="0"/>
              <a:t>.</a:t>
            </a:r>
          </a:p>
          <a:p>
            <a:pPr lvl="1">
              <a:buSzPct val="85000"/>
            </a:pPr>
            <a:r>
              <a:rPr lang="en-US" altLang="ko-KR" sz="3200" b="1" dirty="0" err="1">
                <a:solidFill>
                  <a:srgbClr val="0432FF"/>
                </a:solidFill>
                <a:latin typeface="Latin Modern Mono Light Cond 10" pitchFamily="49" charset="77"/>
              </a:rPr>
              <a:t>futex_wait</a:t>
            </a:r>
            <a:r>
              <a:rPr lang="en-US" altLang="ko-KR" sz="3200" b="1" dirty="0">
                <a:solidFill>
                  <a:srgbClr val="0432FF"/>
                </a:solidFill>
                <a:latin typeface="Latin Modern Mono Light Cond 10" pitchFamily="49" charset="77"/>
              </a:rPr>
              <a:t>(address, expected)</a:t>
            </a:r>
            <a:endParaRPr lang="en-US" altLang="ko-KR" b="1" dirty="0">
              <a:solidFill>
                <a:srgbClr val="0432FF"/>
              </a:solidFill>
              <a:latin typeface="Latin Modern Mono Light Cond 10" pitchFamily="49" charset="77"/>
            </a:endParaRPr>
          </a:p>
          <a:p>
            <a:pPr lvl="2"/>
            <a:r>
              <a:rPr lang="en-US" altLang="ko-KR" sz="2400" dirty="0">
                <a:cs typeface="Courier New" pitchFamily="49" charset="0"/>
              </a:rPr>
              <a:t>Put the calling thread to sleep, if the value at </a:t>
            </a:r>
            <a:r>
              <a:rPr lang="en-US" altLang="ko-KR" sz="2800" b="1" dirty="0">
                <a:solidFill>
                  <a:srgbClr val="0432FF"/>
                </a:solidFill>
                <a:latin typeface="Latin Modern Mono Light Cond 10" pitchFamily="49" charset="77"/>
              </a:rPr>
              <a:t>address</a:t>
            </a:r>
            <a:r>
              <a:rPr lang="en-US" altLang="ko-KR" sz="2400" dirty="0">
                <a:cs typeface="Courier New" pitchFamily="49" charset="0"/>
              </a:rPr>
              <a:t> is equal to </a:t>
            </a:r>
            <a:r>
              <a:rPr lang="en-US" altLang="ko-KR" sz="2800" b="1" dirty="0">
                <a:solidFill>
                  <a:srgbClr val="0432FF"/>
                </a:solidFill>
                <a:latin typeface="Latin Modern Mono Light Cond 10" pitchFamily="49" charset="77"/>
              </a:rPr>
              <a:t>expected</a:t>
            </a:r>
            <a:r>
              <a:rPr lang="en-US" altLang="ko-KR" sz="2400" dirty="0">
                <a:cs typeface="Courier New" pitchFamily="49" charset="0"/>
              </a:rPr>
              <a:t>.</a:t>
            </a:r>
          </a:p>
          <a:p>
            <a:pPr lvl="2"/>
            <a:r>
              <a:rPr lang="en-US" altLang="ko-KR" sz="2400" dirty="0">
                <a:cs typeface="Courier New" pitchFamily="49" charset="0"/>
              </a:rPr>
              <a:t>Otherwise, the call returns immediately.</a:t>
            </a:r>
          </a:p>
          <a:p>
            <a:pPr lvl="1">
              <a:buSzPct val="85000"/>
            </a:pPr>
            <a:r>
              <a:rPr lang="en-US" altLang="ko-KR" sz="3200" b="1" dirty="0" err="1">
                <a:solidFill>
                  <a:srgbClr val="0432FF"/>
                </a:solidFill>
                <a:latin typeface="Latin Modern Mono Light Cond 10" pitchFamily="49" charset="77"/>
              </a:rPr>
              <a:t>futex_wake</a:t>
            </a:r>
            <a:r>
              <a:rPr lang="en-US" altLang="ko-KR" sz="3200" b="1" dirty="0">
                <a:solidFill>
                  <a:srgbClr val="0432FF"/>
                </a:solidFill>
                <a:latin typeface="Latin Modern Mono Light Cond 10" pitchFamily="49" charset="77"/>
              </a:rPr>
              <a:t>(address)</a:t>
            </a:r>
            <a:endParaRPr lang="en-US" altLang="ko-KR" b="1" dirty="0">
              <a:solidFill>
                <a:srgbClr val="0432FF"/>
              </a:solidFill>
              <a:latin typeface="Latin Modern Mono Light Cond 10" pitchFamily="49" charset="77"/>
            </a:endParaRPr>
          </a:p>
          <a:p>
            <a:pPr lvl="2"/>
            <a:r>
              <a:rPr lang="en-US" altLang="ko-KR" sz="2400" dirty="0">
                <a:cs typeface="Courier New" pitchFamily="49" charset="0"/>
              </a:rPr>
              <a:t>Wake up one thread that is waiting on the queue.</a:t>
            </a:r>
          </a:p>
          <a:p>
            <a:r>
              <a:rPr lang="en-US" altLang="ko-KR" dirty="0"/>
              <a:t>The code snippet of the next slides comes from </a:t>
            </a:r>
            <a:r>
              <a:rPr lang="en-US" altLang="ko-KR" b="1" dirty="0" err="1">
                <a:solidFill>
                  <a:srgbClr val="0432FF"/>
                </a:solidFill>
                <a:latin typeface="Latin Modern Mono Light Cond 10" pitchFamily="49" charset="77"/>
              </a:rPr>
              <a:t>lowlevellock.h</a:t>
            </a:r>
            <a:r>
              <a:rPr lang="en-US" altLang="ko-KR" sz="1800" dirty="0"/>
              <a:t> </a:t>
            </a:r>
            <a:r>
              <a:rPr lang="en-US" altLang="ko-KR" dirty="0"/>
              <a:t>in the </a:t>
            </a:r>
            <a:r>
              <a:rPr lang="en-US" altLang="ko-KR" b="1" dirty="0" err="1">
                <a:solidFill>
                  <a:srgbClr val="0432FF"/>
                </a:solidFill>
                <a:latin typeface="Latin Modern Mono Light Cond 10" pitchFamily="49" charset="77"/>
              </a:rPr>
              <a:t>nptl</a:t>
            </a:r>
            <a:r>
              <a:rPr lang="en-US" altLang="ko-KR" sz="2000" dirty="0"/>
              <a:t> </a:t>
            </a:r>
            <a:r>
              <a:rPr lang="en-US" altLang="ko-KR" dirty="0"/>
              <a:t>library</a:t>
            </a:r>
          </a:p>
          <a:p>
            <a:pPr lvl="1"/>
            <a:r>
              <a:rPr lang="en-US" altLang="ko-KR" dirty="0"/>
              <a:t>The high bit of the integer </a:t>
            </a:r>
            <a:r>
              <a:rPr lang="en-US" altLang="ko-KR" sz="2800" b="1" dirty="0">
                <a:solidFill>
                  <a:srgbClr val="0432FF"/>
                </a:solidFill>
                <a:latin typeface="Latin Modern Mono Light Cond 10" pitchFamily="49" charset="77"/>
              </a:rPr>
              <a:t>v</a:t>
            </a:r>
            <a:r>
              <a:rPr lang="en-US" altLang="ko-KR" dirty="0"/>
              <a:t> tracks whether the lock is held or not.</a:t>
            </a:r>
          </a:p>
          <a:p>
            <a:pPr lvl="1"/>
            <a:r>
              <a:rPr lang="en-US" altLang="ko-KR" dirty="0"/>
              <a:t>All the other bits give the number of waiters. </a:t>
            </a:r>
            <a:endParaRPr lang="ko-KR" altLang="en-US" dirty="0"/>
          </a:p>
          <a:p>
            <a:endParaRPr lang="en-US" altLang="ko-KR" sz="2800" dirty="0">
              <a:cs typeface="Courier New" pitchFamily="49" charset="0"/>
            </a:endParaRPr>
          </a:p>
        </p:txBody>
      </p:sp>
      <p:sp>
        <p:nvSpPr>
          <p:cNvPr id="6" name="Text Placeholder 5">
            <a:extLst>
              <a:ext uri="{FF2B5EF4-FFF2-40B4-BE49-F238E27FC236}">
                <a16:creationId xmlns:a16="http://schemas.microsoft.com/office/drawing/2014/main" id="{52E60485-5373-DD4C-9B3E-D7D4D964AD8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2433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F246ED-CFBC-2140-8D2C-8CBEC59372A6}"/>
              </a:ext>
            </a:extLst>
          </p:cNvPr>
          <p:cNvSpPr/>
          <p:nvPr/>
        </p:nvSpPr>
        <p:spPr>
          <a:xfrm>
            <a:off x="431799" y="1359763"/>
            <a:ext cx="8280401" cy="5328420"/>
          </a:xfrm>
          <a:prstGeom prst="rect">
            <a:avLst/>
          </a:prstGeom>
          <a:solidFill>
            <a:srgbClr val="21212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435ACB0-356F-354F-972E-26C03F434BA7}"/>
              </a:ext>
            </a:extLst>
          </p:cNvPr>
          <p:cNvSpPr>
            <a:spLocks noGrp="1"/>
          </p:cNvSpPr>
          <p:nvPr>
            <p:ph type="title"/>
          </p:nvPr>
        </p:nvSpPr>
        <p:spPr/>
        <p:txBody>
          <a:bodyPr/>
          <a:lstStyle/>
          <a:p>
            <a:r>
              <a:rPr lang="en-US" dirty="0"/>
              <a:t>Implementing </a:t>
            </a:r>
            <a:r>
              <a:rPr lang="en-US" sz="4800" b="1" dirty="0" err="1">
                <a:solidFill>
                  <a:srgbClr val="0432FF"/>
                </a:solidFill>
                <a:latin typeface="Latin Modern Mono Light Cond 10" pitchFamily="49" charset="77"/>
              </a:rPr>
              <a:t>mutex_lock</a:t>
            </a:r>
            <a:endParaRPr lang="en-US" b="1" dirty="0">
              <a:solidFill>
                <a:srgbClr val="0432FF"/>
              </a:solidFill>
              <a:latin typeface="Latin Modern Mono Light Cond 10" pitchFamily="49" charset="77"/>
            </a:endParaRPr>
          </a:p>
        </p:txBody>
      </p:sp>
      <p:sp>
        <p:nvSpPr>
          <p:cNvPr id="3" name="Content Placeholder 2">
            <a:extLst>
              <a:ext uri="{FF2B5EF4-FFF2-40B4-BE49-F238E27FC236}">
                <a16:creationId xmlns:a16="http://schemas.microsoft.com/office/drawing/2014/main" id="{2326E5F1-BE71-9049-9738-422BA0F34D40}"/>
              </a:ext>
            </a:extLst>
          </p:cNvPr>
          <p:cNvSpPr>
            <a:spLocks noGrp="1"/>
          </p:cNvSpPr>
          <p:nvPr>
            <p:ph sz="quarter" idx="10"/>
          </p:nvPr>
        </p:nvSpPr>
        <p:spPr>
          <a:xfrm>
            <a:off x="431799" y="1378814"/>
            <a:ext cx="8280401" cy="5283244"/>
          </a:xfrm>
          <a:noFill/>
        </p:spPr>
        <p:txBody>
          <a:bodyPr wrap="none">
            <a:noAutofit/>
          </a:bodyPr>
          <a:lstStyle/>
          <a:p>
            <a:pPr marL="534988" lvl="4" indent="-346075"/>
            <a:r>
              <a:rPr lang="en-US" sz="2000" dirty="0">
                <a:solidFill>
                  <a:srgbClr val="85BDFE"/>
                </a:solidFill>
                <a:latin typeface="Latin Modern Mono Light Cond" pitchFamily="49" charset="77"/>
              </a:rPr>
              <a:t>void</a:t>
            </a:r>
            <a:r>
              <a:rPr lang="en-US" sz="2000" dirty="0">
                <a:solidFill>
                  <a:srgbClr val="E1E2E7"/>
                </a:solidFill>
                <a:latin typeface="Latin Modern Mono Light Cond" pitchFamily="49" charset="77"/>
              </a:rPr>
              <a:t> </a:t>
            </a:r>
            <a:r>
              <a:rPr lang="en-US" sz="2000" dirty="0" err="1">
                <a:solidFill>
                  <a:srgbClr val="E1E2E7"/>
                </a:solidFill>
                <a:latin typeface="Latin Modern Mono Light Cond" pitchFamily="49" charset="77"/>
              </a:rPr>
              <a:t>mutex_lock</a:t>
            </a:r>
            <a:r>
              <a:rPr lang="en-US" sz="2000" dirty="0">
                <a:solidFill>
                  <a:srgbClr val="E1E2E7"/>
                </a:solidFill>
                <a:latin typeface="Latin Modern Mono Light Cond" pitchFamily="49" charset="77"/>
              </a:rPr>
              <a:t>(</a:t>
            </a:r>
            <a:r>
              <a:rPr lang="en-US" sz="2000" dirty="0" err="1">
                <a:solidFill>
                  <a:srgbClr val="85BDFE"/>
                </a:solidFill>
                <a:latin typeface="Latin Modern Mono Light Cond" pitchFamily="49" charset="77"/>
              </a:rPr>
              <a:t>int</a:t>
            </a:r>
            <a:r>
              <a:rPr lang="en-US" sz="2000" dirty="0">
                <a:solidFill>
                  <a:srgbClr val="E1E2E7"/>
                </a:solidFill>
                <a:latin typeface="Latin Modern Mono Light Cond" pitchFamily="49" charset="77"/>
              </a:rPr>
              <a:t> *mutex) {</a:t>
            </a:r>
          </a:p>
          <a:p>
            <a:pPr marL="534988" lvl="4" indent="-346075"/>
            <a:r>
              <a:rPr lang="en-US" sz="2000" dirty="0">
                <a:solidFill>
                  <a:srgbClr val="E1E2E7"/>
                </a:solidFill>
                <a:latin typeface="Latin Modern Mono Light Cond" pitchFamily="49" charset="77"/>
              </a:rPr>
              <a:t>    </a:t>
            </a:r>
            <a:r>
              <a:rPr lang="en-US" sz="2000" dirty="0" err="1">
                <a:solidFill>
                  <a:srgbClr val="85BDFE"/>
                </a:solidFill>
                <a:latin typeface="Latin Modern Mono Light Cond" pitchFamily="49" charset="77"/>
              </a:rPr>
              <a:t>int</a:t>
            </a:r>
            <a:r>
              <a:rPr lang="en-US" sz="2000" dirty="0">
                <a:solidFill>
                  <a:srgbClr val="E1E2E7"/>
                </a:solidFill>
                <a:latin typeface="Latin Modern Mono Light Cond" pitchFamily="49" charset="77"/>
              </a:rPr>
              <a:t> v;</a:t>
            </a:r>
          </a:p>
          <a:p>
            <a:pPr marL="534988" lvl="4" indent="-346075"/>
            <a:r>
              <a:rPr lang="en-US" sz="2000" dirty="0">
                <a:solidFill>
                  <a:srgbClr val="E1E2E7"/>
                </a:solidFill>
                <a:latin typeface="Latin Modern Mono Light Cond" pitchFamily="49" charset="77"/>
              </a:rPr>
              <a:t>    </a:t>
            </a:r>
            <a:r>
              <a:rPr lang="en-US" sz="2000" dirty="0">
                <a:solidFill>
                  <a:srgbClr val="696969"/>
                </a:solidFill>
                <a:latin typeface="Latin Modern Mono Light Cond" pitchFamily="49" charset="77"/>
              </a:rPr>
              <a:t>/* Bit 31 was clear, we got the mutex (this is the </a:t>
            </a:r>
            <a:r>
              <a:rPr lang="en-US" sz="2000" dirty="0" err="1">
                <a:solidFill>
                  <a:srgbClr val="696969"/>
                </a:solidFill>
                <a:latin typeface="Latin Modern Mono Light Cond" pitchFamily="49" charset="77"/>
              </a:rPr>
              <a:t>fastpath</a:t>
            </a:r>
            <a:r>
              <a:rPr lang="en-US" sz="2000" dirty="0">
                <a:solidFill>
                  <a:srgbClr val="696969"/>
                </a:solidFill>
                <a:latin typeface="Latin Modern Mono Light Cond" pitchFamily="49" charset="77"/>
              </a:rPr>
              <a:t>) */</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if</a:t>
            </a:r>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atomic_bit_test_set</a:t>
            </a:r>
            <a:r>
              <a:rPr lang="en-US" sz="2000" dirty="0">
                <a:solidFill>
                  <a:srgbClr val="E1E2E7"/>
                </a:solidFill>
                <a:latin typeface="Latin Modern Mono Light Cond" pitchFamily="49" charset="77"/>
              </a:rPr>
              <a:t>(mutex, </a:t>
            </a:r>
            <a:r>
              <a:rPr lang="en-US" sz="2000" dirty="0">
                <a:solidFill>
                  <a:srgbClr val="FC51FD"/>
                </a:solidFill>
                <a:latin typeface="Latin Modern Mono Light Cond" pitchFamily="49" charset="77"/>
              </a:rPr>
              <a:t>31</a:t>
            </a:r>
            <a:r>
              <a:rPr lang="en-US" sz="2000" dirty="0">
                <a:solidFill>
                  <a:srgbClr val="E1E2E7"/>
                </a:solidFill>
                <a:latin typeface="Latin Modern Mono Light Cond" pitchFamily="49" charset="77"/>
              </a:rPr>
              <a:t>) == </a:t>
            </a:r>
            <a:r>
              <a:rPr lang="en-US" sz="2000" dirty="0">
                <a:solidFill>
                  <a:srgbClr val="FC51FD"/>
                </a:solidFill>
                <a:latin typeface="Latin Modern Mono Light Cond" pitchFamily="49" charset="77"/>
              </a:rPr>
              <a:t>0</a:t>
            </a:r>
            <a:r>
              <a:rPr lang="en-US" sz="2000" dirty="0">
                <a:solidFill>
                  <a:srgbClr val="E1E2E7"/>
                </a:solidFill>
                <a:latin typeface="Latin Modern Mono Light Cond" pitchFamily="49" charset="77"/>
              </a:rPr>
              <a:t>)</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return</a:t>
            </a:r>
            <a:r>
              <a:rPr lang="en-US" sz="2000" dirty="0">
                <a:solidFill>
                  <a:srgbClr val="E1E2E7"/>
                </a:solidFill>
                <a:latin typeface="Latin Modern Mono Light Cond" pitchFamily="49" charset="77"/>
              </a:rPr>
              <a:t>;</a:t>
            </a:r>
          </a:p>
          <a:p>
            <a:pPr marL="534988" lvl="4" indent="-346075"/>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atomic_increment</a:t>
            </a:r>
            <a:r>
              <a:rPr lang="en-US" sz="2000" dirty="0">
                <a:solidFill>
                  <a:srgbClr val="E1E2E7"/>
                </a:solidFill>
                <a:latin typeface="Latin Modern Mono Light Cond" pitchFamily="49" charset="77"/>
              </a:rPr>
              <a:t>(mutex);</a:t>
            </a:r>
            <a:endParaRPr lang="en-US" sz="2000" dirty="0">
              <a:solidFill>
                <a:srgbClr val="1DA9A2"/>
              </a:solidFill>
              <a:latin typeface="Latin Modern Mono Light Cond" pitchFamily="49" charset="77"/>
            </a:endParaRP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while</a:t>
            </a:r>
            <a:r>
              <a:rPr lang="en-US" sz="2000" dirty="0">
                <a:solidFill>
                  <a:srgbClr val="E1E2E7"/>
                </a:solidFill>
                <a:latin typeface="Latin Modern Mono Light Cond" pitchFamily="49" charset="77"/>
              </a:rPr>
              <a:t> (</a:t>
            </a:r>
            <a:r>
              <a:rPr lang="en-US" sz="2000" dirty="0">
                <a:solidFill>
                  <a:srgbClr val="FC51FD"/>
                </a:solidFill>
                <a:latin typeface="Latin Modern Mono Light Cond" pitchFamily="49" charset="77"/>
              </a:rPr>
              <a:t>1</a:t>
            </a:r>
            <a:r>
              <a:rPr lang="en-US" sz="2000" dirty="0">
                <a:solidFill>
                  <a:srgbClr val="E1E2E7"/>
                </a:solidFill>
                <a:latin typeface="Latin Modern Mono Light Cond" pitchFamily="49" charset="77"/>
              </a:rPr>
              <a:t>) {</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if</a:t>
            </a:r>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atomic_bit_test_set</a:t>
            </a:r>
            <a:r>
              <a:rPr lang="en-US" sz="2000" dirty="0">
                <a:solidFill>
                  <a:srgbClr val="E1E2E7"/>
                </a:solidFill>
                <a:latin typeface="Latin Modern Mono Light Cond" pitchFamily="49" charset="77"/>
              </a:rPr>
              <a:t>(mutex, </a:t>
            </a:r>
            <a:r>
              <a:rPr lang="en-US" sz="2000" dirty="0">
                <a:solidFill>
                  <a:srgbClr val="FC51FD"/>
                </a:solidFill>
                <a:latin typeface="Latin Modern Mono Light Cond" pitchFamily="49" charset="77"/>
              </a:rPr>
              <a:t>31</a:t>
            </a:r>
            <a:r>
              <a:rPr lang="en-US" sz="2000" dirty="0">
                <a:solidFill>
                  <a:srgbClr val="E1E2E7"/>
                </a:solidFill>
                <a:latin typeface="Latin Modern Mono Light Cond" pitchFamily="49" charset="77"/>
              </a:rPr>
              <a:t>) == </a:t>
            </a:r>
            <a:r>
              <a:rPr lang="en-US" sz="2000" dirty="0">
                <a:solidFill>
                  <a:srgbClr val="FC51FD"/>
                </a:solidFill>
                <a:latin typeface="Latin Modern Mono Light Cond" pitchFamily="49" charset="77"/>
              </a:rPr>
              <a:t>0</a:t>
            </a:r>
            <a:r>
              <a:rPr lang="en-US" sz="2000" dirty="0">
                <a:solidFill>
                  <a:srgbClr val="E1E2E7"/>
                </a:solidFill>
                <a:latin typeface="Latin Modern Mono Light Cond" pitchFamily="49" charset="77"/>
              </a:rPr>
              <a:t>) {</a:t>
            </a:r>
          </a:p>
          <a:p>
            <a:pPr marL="534988" lvl="4" indent="-346075"/>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atomic_decrement</a:t>
            </a:r>
            <a:r>
              <a:rPr lang="en-US" sz="2000" dirty="0">
                <a:solidFill>
                  <a:srgbClr val="E1E2E7"/>
                </a:solidFill>
                <a:latin typeface="Latin Modern Mono Light Cond" pitchFamily="49" charset="77"/>
              </a:rPr>
              <a:t>(mutex);</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return</a:t>
            </a:r>
            <a:r>
              <a:rPr lang="en-US" sz="2000" dirty="0">
                <a:solidFill>
                  <a:srgbClr val="E1E2E7"/>
                </a:solidFill>
                <a:latin typeface="Latin Modern Mono Light Cond" pitchFamily="49" charset="77"/>
              </a:rPr>
              <a:t>;</a:t>
            </a:r>
          </a:p>
          <a:p>
            <a:pPr marL="534988" lvl="4" indent="-346075"/>
            <a:r>
              <a:rPr lang="en-US" sz="2000" dirty="0">
                <a:solidFill>
                  <a:srgbClr val="E1E2E7"/>
                </a:solidFill>
                <a:latin typeface="Latin Modern Mono Light Cond" pitchFamily="49" charset="77"/>
              </a:rPr>
              <a:t>        }</a:t>
            </a:r>
          </a:p>
          <a:p>
            <a:pPr marL="534988" lvl="4" indent="-346075"/>
            <a:r>
              <a:rPr lang="en-US" sz="2000" dirty="0">
                <a:solidFill>
                  <a:srgbClr val="E1E2E7"/>
                </a:solidFill>
                <a:latin typeface="Latin Modern Mono Light Cond" pitchFamily="49" charset="77"/>
              </a:rPr>
              <a:t>        </a:t>
            </a:r>
            <a:r>
              <a:rPr lang="en-US" sz="2000" dirty="0">
                <a:solidFill>
                  <a:srgbClr val="696969"/>
                </a:solidFill>
                <a:latin typeface="Latin Modern Mono Light Cond" pitchFamily="49" charset="77"/>
              </a:rPr>
              <a:t>/* We have to wait now. First make sure the </a:t>
            </a:r>
            <a:r>
              <a:rPr lang="en-US" sz="2000" dirty="0" err="1">
                <a:solidFill>
                  <a:srgbClr val="696969"/>
                </a:solidFill>
                <a:latin typeface="Latin Modern Mono Light Cond" pitchFamily="49" charset="77"/>
              </a:rPr>
              <a:t>futex</a:t>
            </a:r>
            <a:r>
              <a:rPr lang="en-US" sz="2000" dirty="0">
                <a:solidFill>
                  <a:srgbClr val="696969"/>
                </a:solidFill>
                <a:latin typeface="Latin Modern Mono Light Cond" pitchFamily="49" charset="77"/>
              </a:rPr>
              <a:t> value</a:t>
            </a:r>
          </a:p>
          <a:p>
            <a:pPr marL="534988" lvl="4" indent="-346075"/>
            <a:r>
              <a:rPr lang="en-US" sz="2000" dirty="0">
                <a:solidFill>
                  <a:srgbClr val="696969"/>
                </a:solidFill>
                <a:latin typeface="Latin Modern Mono Light Cond" pitchFamily="49" charset="77"/>
              </a:rPr>
              <a:t>         we are monitoring is truly negative (i.e. locked). */</a:t>
            </a:r>
          </a:p>
          <a:p>
            <a:pPr marL="534988" lvl="4" indent="-346075"/>
            <a:r>
              <a:rPr lang="en-US" sz="2000" dirty="0">
                <a:solidFill>
                  <a:srgbClr val="E1E2E7"/>
                </a:solidFill>
                <a:latin typeface="Latin Modern Mono Light Cond" pitchFamily="49" charset="77"/>
              </a:rPr>
              <a:t>        v = *mutex;</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if</a:t>
            </a:r>
            <a:r>
              <a:rPr lang="en-US" sz="2000" dirty="0">
                <a:solidFill>
                  <a:srgbClr val="E1E2E7"/>
                </a:solidFill>
                <a:latin typeface="Latin Modern Mono Light Cond" pitchFamily="49" charset="77"/>
              </a:rPr>
              <a:t> (v &gt;= </a:t>
            </a:r>
            <a:r>
              <a:rPr lang="en-US" sz="2000" dirty="0">
                <a:solidFill>
                  <a:srgbClr val="FC51FD"/>
                </a:solidFill>
                <a:latin typeface="Latin Modern Mono Light Cond" pitchFamily="49" charset="77"/>
              </a:rPr>
              <a:t>0</a:t>
            </a:r>
            <a:r>
              <a:rPr lang="en-US" sz="2000" dirty="0">
                <a:solidFill>
                  <a:srgbClr val="E1E2E7"/>
                </a:solidFill>
                <a:latin typeface="Latin Modern Mono Light Cond" pitchFamily="49" charset="77"/>
              </a:rPr>
              <a:t>)</a:t>
            </a:r>
          </a:p>
          <a:p>
            <a:pPr marL="534988" lvl="4" indent="-346075"/>
            <a:r>
              <a:rPr lang="en-US" sz="2000" dirty="0">
                <a:solidFill>
                  <a:srgbClr val="E1E2E7"/>
                </a:solidFill>
                <a:latin typeface="Latin Modern Mono Light Cond" pitchFamily="49" charset="77"/>
              </a:rPr>
              <a:t>            </a:t>
            </a:r>
            <a:r>
              <a:rPr lang="en-US" sz="2000" dirty="0">
                <a:solidFill>
                  <a:srgbClr val="85BDFE"/>
                </a:solidFill>
                <a:latin typeface="Latin Modern Mono Light Cond" pitchFamily="49" charset="77"/>
              </a:rPr>
              <a:t>continue</a:t>
            </a:r>
            <a:r>
              <a:rPr lang="en-US" sz="2000" dirty="0">
                <a:solidFill>
                  <a:srgbClr val="E1E2E7"/>
                </a:solidFill>
                <a:latin typeface="Latin Modern Mono Light Cond" pitchFamily="49" charset="77"/>
              </a:rPr>
              <a:t>;</a:t>
            </a:r>
          </a:p>
          <a:p>
            <a:pPr marL="534988" lvl="4" indent="-346075"/>
            <a:r>
              <a:rPr lang="en-US" sz="2000" dirty="0">
                <a:solidFill>
                  <a:srgbClr val="E1E2E7"/>
                </a:solidFill>
                <a:latin typeface="Latin Modern Mono Light Cond" pitchFamily="49" charset="77"/>
              </a:rPr>
              <a:t>        </a:t>
            </a:r>
            <a:r>
              <a:rPr lang="en-US" sz="2000" dirty="0" err="1">
                <a:solidFill>
                  <a:srgbClr val="1DA9A2"/>
                </a:solidFill>
                <a:latin typeface="Latin Modern Mono Light Cond" pitchFamily="49" charset="77"/>
              </a:rPr>
              <a:t>futex_wait</a:t>
            </a:r>
            <a:r>
              <a:rPr lang="en-US" sz="2000" dirty="0">
                <a:solidFill>
                  <a:srgbClr val="E1E2E7"/>
                </a:solidFill>
                <a:latin typeface="Latin Modern Mono Light Cond" pitchFamily="49" charset="77"/>
              </a:rPr>
              <a:t>(mutex, v);</a:t>
            </a:r>
          </a:p>
          <a:p>
            <a:pPr marL="534988" lvl="4" indent="-346075"/>
            <a:r>
              <a:rPr lang="en-US" sz="2000" dirty="0">
                <a:solidFill>
                  <a:srgbClr val="E1E2E7"/>
                </a:solidFill>
                <a:latin typeface="Latin Modern Mono Light Cond" pitchFamily="49" charset="77"/>
              </a:rPr>
              <a:t>    }</a:t>
            </a:r>
          </a:p>
          <a:p>
            <a:pPr marL="534988" lvl="4" indent="-346075"/>
            <a:r>
              <a:rPr lang="en-US" sz="2000" dirty="0">
                <a:solidFill>
                  <a:srgbClr val="E1E2E7"/>
                </a:solidFill>
                <a:latin typeface="Latin Modern Mono Light Cond" pitchFamily="49" charset="77"/>
              </a:rPr>
              <a:t>}</a:t>
            </a:r>
          </a:p>
        </p:txBody>
      </p:sp>
      <p:sp>
        <p:nvSpPr>
          <p:cNvPr id="4" name="Text Placeholder 3">
            <a:extLst>
              <a:ext uri="{FF2B5EF4-FFF2-40B4-BE49-F238E27FC236}">
                <a16:creationId xmlns:a16="http://schemas.microsoft.com/office/drawing/2014/main" id="{630A73EA-BA6C-704F-A752-E88CA2D03A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18348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AB7913-08EB-3044-A14B-2105191B9FC0}"/>
              </a:ext>
            </a:extLst>
          </p:cNvPr>
          <p:cNvSpPr/>
          <p:nvPr/>
        </p:nvSpPr>
        <p:spPr>
          <a:xfrm>
            <a:off x="457924" y="1368472"/>
            <a:ext cx="8280401" cy="3210603"/>
          </a:xfrm>
          <a:prstGeom prst="rect">
            <a:avLst/>
          </a:prstGeom>
          <a:solidFill>
            <a:srgbClr val="212121"/>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435ACB0-356F-354F-972E-26C03F434BA7}"/>
              </a:ext>
            </a:extLst>
          </p:cNvPr>
          <p:cNvSpPr>
            <a:spLocks noGrp="1"/>
          </p:cNvSpPr>
          <p:nvPr>
            <p:ph type="title"/>
          </p:nvPr>
        </p:nvSpPr>
        <p:spPr/>
        <p:txBody>
          <a:bodyPr/>
          <a:lstStyle/>
          <a:p>
            <a:r>
              <a:rPr lang="en-US" dirty="0"/>
              <a:t>Implementing </a:t>
            </a:r>
            <a:r>
              <a:rPr lang="en-US" sz="4800" b="1" dirty="0" err="1">
                <a:solidFill>
                  <a:srgbClr val="0432FF"/>
                </a:solidFill>
                <a:latin typeface="Latin Modern Mono Light Cond 10" pitchFamily="49" charset="77"/>
              </a:rPr>
              <a:t>mutex_unlock</a:t>
            </a:r>
            <a:endParaRPr lang="en-US" dirty="0"/>
          </a:p>
        </p:txBody>
      </p:sp>
      <p:sp>
        <p:nvSpPr>
          <p:cNvPr id="3" name="Content Placeholder 2">
            <a:extLst>
              <a:ext uri="{FF2B5EF4-FFF2-40B4-BE49-F238E27FC236}">
                <a16:creationId xmlns:a16="http://schemas.microsoft.com/office/drawing/2014/main" id="{2326E5F1-BE71-9049-9738-422BA0F34D40}"/>
              </a:ext>
            </a:extLst>
          </p:cNvPr>
          <p:cNvSpPr>
            <a:spLocks noGrp="1"/>
          </p:cNvSpPr>
          <p:nvPr>
            <p:ph sz="quarter" idx="10"/>
          </p:nvPr>
        </p:nvSpPr>
        <p:spPr>
          <a:xfrm>
            <a:off x="431799" y="1378814"/>
            <a:ext cx="8280401" cy="3210603"/>
          </a:xfrm>
          <a:noFill/>
        </p:spPr>
        <p:txBody>
          <a:bodyPr wrap="none" tIns="108000" bIns="72000">
            <a:noAutofit/>
          </a:bodyPr>
          <a:lstStyle/>
          <a:p>
            <a:pPr marL="447675" lvl="4" indent="-344488"/>
            <a:r>
              <a:rPr lang="en-US" dirty="0">
                <a:solidFill>
                  <a:srgbClr val="85BDFE"/>
                </a:solidFill>
                <a:latin typeface="Latin Modern Mono Light Cond" pitchFamily="49" charset="77"/>
              </a:rPr>
              <a:t>void</a:t>
            </a:r>
            <a:r>
              <a:rPr lang="en-US" dirty="0">
                <a:solidFill>
                  <a:srgbClr val="E1E2E7"/>
                </a:solidFill>
                <a:latin typeface="Latin Modern Mono Light Cond" pitchFamily="49" charset="77"/>
              </a:rPr>
              <a:t> </a:t>
            </a:r>
            <a:r>
              <a:rPr lang="en-US" dirty="0" err="1">
                <a:solidFill>
                  <a:srgbClr val="E1E2E7"/>
                </a:solidFill>
                <a:latin typeface="Latin Modern Mono Light Cond" pitchFamily="49" charset="77"/>
              </a:rPr>
              <a:t>mutex_unlock</a:t>
            </a:r>
            <a:r>
              <a:rPr lang="en-US" dirty="0">
                <a:solidFill>
                  <a:srgbClr val="E1E2E7"/>
                </a:solidFill>
                <a:latin typeface="Latin Modern Mono Light Cond" pitchFamily="49" charset="77"/>
              </a:rPr>
              <a:t>(</a:t>
            </a:r>
            <a:r>
              <a:rPr lang="en-US" dirty="0" err="1">
                <a:solidFill>
                  <a:srgbClr val="85BDFE"/>
                </a:solidFill>
                <a:latin typeface="Latin Modern Mono Light Cond" pitchFamily="49" charset="77"/>
              </a:rPr>
              <a:t>int</a:t>
            </a:r>
            <a:r>
              <a:rPr lang="en-US" dirty="0">
                <a:solidFill>
                  <a:srgbClr val="E1E2E7"/>
                </a:solidFill>
                <a:latin typeface="Latin Modern Mono Light Cond" pitchFamily="49" charset="77"/>
              </a:rPr>
              <a:t> *mutex) {</a:t>
            </a:r>
          </a:p>
          <a:p>
            <a:pPr marL="447675" lvl="4" indent="-344488"/>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Adding 0x80000000 to the counter results in 0 if and only if</a:t>
            </a:r>
          </a:p>
          <a:p>
            <a:pPr marL="447675" lvl="4" indent="-344488"/>
            <a:r>
              <a:rPr lang="en-US" dirty="0">
                <a:solidFill>
                  <a:srgbClr val="696969"/>
                </a:solidFill>
                <a:latin typeface="Latin Modern Mono Light Cond" pitchFamily="49" charset="77"/>
              </a:rPr>
              <a:t>     there are no other interested threads */</a:t>
            </a:r>
          </a:p>
          <a:p>
            <a:pPr marL="447675" lvl="4" indent="-344488"/>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if</a:t>
            </a:r>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atomic_add_zero</a:t>
            </a:r>
            <a:r>
              <a:rPr lang="en-US" dirty="0">
                <a:solidFill>
                  <a:srgbClr val="E1E2E7"/>
                </a:solidFill>
                <a:latin typeface="Latin Modern Mono Light Cond" pitchFamily="49" charset="77"/>
              </a:rPr>
              <a:t>(mutex, </a:t>
            </a:r>
            <a:r>
              <a:rPr lang="en-US" dirty="0">
                <a:solidFill>
                  <a:srgbClr val="FC51FD"/>
                </a:solidFill>
                <a:latin typeface="Latin Modern Mono Light Cond" pitchFamily="49" charset="77"/>
              </a:rPr>
              <a:t>0x80000000</a:t>
            </a:r>
            <a:r>
              <a:rPr lang="en-US" dirty="0">
                <a:solidFill>
                  <a:srgbClr val="E1E2E7"/>
                </a:solidFill>
                <a:latin typeface="Latin Modern Mono Light Cond" pitchFamily="49" charset="77"/>
              </a:rPr>
              <a:t>))</a:t>
            </a:r>
          </a:p>
          <a:p>
            <a:pPr marL="447675" lvl="4" indent="-344488"/>
            <a:r>
              <a:rPr lang="en-US" dirty="0">
                <a:solidFill>
                  <a:srgbClr val="E1E2E7"/>
                </a:solidFill>
                <a:latin typeface="Latin Modern Mono Light Cond" pitchFamily="49" charset="77"/>
              </a:rPr>
              <a:t>        </a:t>
            </a:r>
            <a:r>
              <a:rPr lang="en-US" dirty="0">
                <a:solidFill>
                  <a:srgbClr val="85BDFE"/>
                </a:solidFill>
                <a:latin typeface="Latin Modern Mono Light Cond" pitchFamily="49" charset="77"/>
              </a:rPr>
              <a:t>return</a:t>
            </a:r>
            <a:r>
              <a:rPr lang="en-US" dirty="0">
                <a:solidFill>
                  <a:srgbClr val="E1E2E7"/>
                </a:solidFill>
                <a:latin typeface="Latin Modern Mono Light Cond" pitchFamily="49" charset="77"/>
              </a:rPr>
              <a:t>;</a:t>
            </a:r>
          </a:p>
          <a:p>
            <a:pPr marL="447675" lvl="4" indent="-344488"/>
            <a:r>
              <a:rPr lang="en-US" dirty="0">
                <a:solidFill>
                  <a:srgbClr val="E1E2E7"/>
                </a:solidFill>
                <a:latin typeface="Latin Modern Mono Light Cond" pitchFamily="49" charset="77"/>
              </a:rPr>
              <a:t>    </a:t>
            </a:r>
            <a:r>
              <a:rPr lang="en-US" dirty="0">
                <a:solidFill>
                  <a:srgbClr val="696969"/>
                </a:solidFill>
                <a:latin typeface="Latin Modern Mono Light Cond" pitchFamily="49" charset="77"/>
              </a:rPr>
              <a:t>/* There are other threads waiting for this mutex,</a:t>
            </a:r>
          </a:p>
          <a:p>
            <a:pPr marL="447675" lvl="4" indent="-344488"/>
            <a:r>
              <a:rPr lang="en-US" dirty="0">
                <a:solidFill>
                  <a:srgbClr val="696969"/>
                </a:solidFill>
                <a:latin typeface="Latin Modern Mono Light Cond" pitchFamily="49" charset="77"/>
              </a:rPr>
              <a:t>     wake one of them up */</a:t>
            </a:r>
          </a:p>
          <a:p>
            <a:pPr marL="447675" lvl="4" indent="-344488"/>
            <a:r>
              <a:rPr lang="en-US" dirty="0">
                <a:solidFill>
                  <a:srgbClr val="E1E2E7"/>
                </a:solidFill>
                <a:latin typeface="Latin Modern Mono Light Cond" pitchFamily="49" charset="77"/>
              </a:rPr>
              <a:t>    </a:t>
            </a:r>
            <a:r>
              <a:rPr lang="en-US" dirty="0" err="1">
                <a:solidFill>
                  <a:srgbClr val="1DA9A2"/>
                </a:solidFill>
                <a:latin typeface="Latin Modern Mono Light Cond" pitchFamily="49" charset="77"/>
              </a:rPr>
              <a:t>futex_wake</a:t>
            </a:r>
            <a:r>
              <a:rPr lang="en-US" dirty="0">
                <a:solidFill>
                  <a:srgbClr val="E1E2E7"/>
                </a:solidFill>
                <a:latin typeface="Latin Modern Mono Light Cond" pitchFamily="49" charset="77"/>
              </a:rPr>
              <a:t>(mutex);</a:t>
            </a:r>
          </a:p>
          <a:p>
            <a:pPr marL="447675" lvl="4" indent="-344488"/>
            <a:r>
              <a:rPr lang="en-US" dirty="0">
                <a:solidFill>
                  <a:srgbClr val="E1E2E7"/>
                </a:solidFill>
                <a:latin typeface="Latin Modern Mono Light Cond" pitchFamily="49" charset="77"/>
              </a:rPr>
              <a:t>}</a:t>
            </a:r>
          </a:p>
        </p:txBody>
      </p:sp>
      <p:sp>
        <p:nvSpPr>
          <p:cNvPr id="4" name="Text Placeholder 3">
            <a:extLst>
              <a:ext uri="{FF2B5EF4-FFF2-40B4-BE49-F238E27FC236}">
                <a16:creationId xmlns:a16="http://schemas.microsoft.com/office/drawing/2014/main" id="{630A73EA-BA6C-704F-A752-E88CA2D03A8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8051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Two-Phase Locks</a:t>
            </a:r>
            <a:endParaRPr lang="ko-KR" altLang="en-US" dirty="0"/>
          </a:p>
        </p:txBody>
      </p:sp>
      <p:sp>
        <p:nvSpPr>
          <p:cNvPr id="3" name="내용 개체 틀 2"/>
          <p:cNvSpPr>
            <a:spLocks noGrp="1"/>
          </p:cNvSpPr>
          <p:nvPr>
            <p:ph sz="quarter" idx="10"/>
          </p:nvPr>
        </p:nvSpPr>
        <p:spPr/>
        <p:txBody>
          <a:bodyPr/>
          <a:lstStyle/>
          <a:p>
            <a:r>
              <a:rPr lang="en-US" altLang="ko-KR" dirty="0"/>
              <a:t>A two-phase lock realizes that spinning can be useful if the lock </a:t>
            </a:r>
            <a:r>
              <a:rPr lang="en-US" altLang="ko-KR" i="1" dirty="0"/>
              <a:t>is about to </a:t>
            </a:r>
            <a:r>
              <a:rPr lang="en-US" altLang="ko-KR" dirty="0"/>
              <a:t>be released.</a:t>
            </a:r>
          </a:p>
          <a:p>
            <a:pPr lvl="1"/>
            <a:r>
              <a:rPr lang="en-US" altLang="ko-KR" dirty="0">
                <a:latin typeface="+mj-lt"/>
              </a:rPr>
              <a:t>First phase</a:t>
            </a:r>
          </a:p>
          <a:p>
            <a:pPr lvl="2"/>
            <a:r>
              <a:rPr lang="en-US" altLang="ko-KR" dirty="0"/>
              <a:t>The lock spins for a while, </a:t>
            </a:r>
            <a:r>
              <a:rPr lang="en-US" altLang="ko-KR" i="1" dirty="0"/>
              <a:t>hoping that</a:t>
            </a:r>
            <a:r>
              <a:rPr lang="en-US" altLang="ko-KR" dirty="0"/>
              <a:t> it can acquire the lock.</a:t>
            </a:r>
          </a:p>
          <a:p>
            <a:pPr lvl="2"/>
            <a:r>
              <a:rPr lang="en-US" altLang="ko-KR" dirty="0"/>
              <a:t>If the lock is not acquired during the first spin phase, a second phase is entered, </a:t>
            </a:r>
          </a:p>
          <a:p>
            <a:pPr lvl="1"/>
            <a:r>
              <a:rPr lang="en-US" altLang="ko-KR" dirty="0">
                <a:latin typeface="+mj-lt"/>
              </a:rPr>
              <a:t>Second phase</a:t>
            </a:r>
          </a:p>
          <a:p>
            <a:pPr lvl="2"/>
            <a:r>
              <a:rPr lang="en-US" altLang="ko-KR" dirty="0"/>
              <a:t>The caller is put to sleep.</a:t>
            </a:r>
          </a:p>
          <a:p>
            <a:pPr lvl="2"/>
            <a:r>
              <a:rPr lang="en-US" altLang="ko-KR" dirty="0"/>
              <a:t>The caller is only woken up when the lock becomes free later.</a:t>
            </a:r>
          </a:p>
        </p:txBody>
      </p:sp>
      <p:sp>
        <p:nvSpPr>
          <p:cNvPr id="6" name="Text Placeholder 5">
            <a:extLst>
              <a:ext uri="{FF2B5EF4-FFF2-40B4-BE49-F238E27FC236}">
                <a16:creationId xmlns:a16="http://schemas.microsoft.com/office/drawing/2014/main" id="{D14C7EAE-7890-2349-9811-23C59CF3EE7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42609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Using Locks</a:t>
            </a:r>
          </a:p>
        </p:txBody>
      </p:sp>
      <p:sp>
        <p:nvSpPr>
          <p:cNvPr id="3" name="Content Placeholder 2"/>
          <p:cNvSpPr>
            <a:spLocks noGrp="1"/>
          </p:cNvSpPr>
          <p:nvPr>
            <p:ph sz="quarter" idx="10"/>
          </p:nvPr>
        </p:nvSpPr>
        <p:spPr/>
        <p:txBody>
          <a:bodyPr>
            <a:normAutofit/>
          </a:bodyPr>
          <a:lstStyle/>
          <a:p>
            <a:r>
              <a:rPr lang="en-US" dirty="0"/>
              <a:t>Every lock is initially free.</a:t>
            </a:r>
          </a:p>
          <a:p>
            <a:r>
              <a:rPr lang="en-US" spc="-50" dirty="0"/>
              <a:t>Always acquire a lock before accessing the shared data structure it protects.</a:t>
            </a:r>
          </a:p>
          <a:p>
            <a:pPr lvl="1"/>
            <a:r>
              <a:rPr lang="en-US" dirty="0"/>
              <a:t>Do it at the beginning of procedure!</a:t>
            </a:r>
          </a:p>
          <a:p>
            <a:r>
              <a:rPr lang="en-US" dirty="0"/>
              <a:t>Always release a lock after finishing with the protected shared data.</a:t>
            </a:r>
          </a:p>
          <a:p>
            <a:pPr lvl="1"/>
            <a:r>
              <a:rPr lang="en-US" dirty="0"/>
              <a:t>Do it at the end of procedure!</a:t>
            </a:r>
          </a:p>
          <a:p>
            <a:pPr lvl="1"/>
            <a:r>
              <a:rPr lang="en-US" dirty="0"/>
              <a:t>Only the holder can release a lock.</a:t>
            </a:r>
          </a:p>
          <a:p>
            <a:pPr lvl="1"/>
            <a:r>
              <a:rPr lang="en-US" cap="small" dirty="0">
                <a:solidFill>
                  <a:srgbClr val="FD4007"/>
                </a:solidFill>
                <a:latin typeface="+mj-lt"/>
              </a:rPr>
              <a:t>Do not </a:t>
            </a:r>
            <a:r>
              <a:rPr lang="en-US" dirty="0"/>
              <a:t>throw a lock for someone else to release.</a:t>
            </a:r>
          </a:p>
          <a:p>
            <a:r>
              <a:rPr lang="en-US" dirty="0"/>
              <a:t>Never access shared data without a protecting lock.</a:t>
            </a:r>
          </a:p>
          <a:p>
            <a:pPr lvl="1"/>
            <a:r>
              <a:rPr lang="en-US" dirty="0"/>
              <a:t>It is </a:t>
            </a:r>
            <a:r>
              <a:rPr lang="en-US" cap="small" dirty="0">
                <a:solidFill>
                  <a:srgbClr val="FD4007"/>
                </a:solidFill>
                <a:latin typeface="+mj-lt"/>
              </a:rPr>
              <a:t>dangerous</a:t>
            </a:r>
            <a:r>
              <a:rPr lang="en-US" dirty="0"/>
              <a:t>!</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58045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38429-DC2A-084F-90EE-88897ADC5BE7}"/>
              </a:ext>
            </a:extLst>
          </p:cNvPr>
          <p:cNvSpPr/>
          <p:nvPr/>
        </p:nvSpPr>
        <p:spPr>
          <a:xfrm>
            <a:off x="971550" y="5843453"/>
            <a:ext cx="7740650" cy="583474"/>
          </a:xfrm>
          <a:prstGeom prst="rect">
            <a:avLst/>
          </a:prstGeom>
          <a:solidFill>
            <a:schemeClr val="accent2">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p:cNvSpPr>
            <a:spLocks noGrp="1"/>
          </p:cNvSpPr>
          <p:nvPr>
            <p:ph type="title"/>
          </p:nvPr>
        </p:nvSpPr>
        <p:spPr/>
        <p:txBody>
          <a:bodyPr/>
          <a:lstStyle/>
          <a:p>
            <a:r>
              <a:rPr lang="en-US" altLang="ko-KR" dirty="0"/>
              <a:t>A First Attempt: Controlling Interrupts</a:t>
            </a:r>
            <a:endParaRPr lang="ko-KR" altLang="en-US" dirty="0"/>
          </a:p>
        </p:txBody>
      </p:sp>
      <p:sp>
        <p:nvSpPr>
          <p:cNvPr id="3" name="내용 개체 틀 2"/>
          <p:cNvSpPr>
            <a:spLocks noGrp="1"/>
          </p:cNvSpPr>
          <p:nvPr>
            <p:ph sz="quarter" idx="10"/>
          </p:nvPr>
        </p:nvSpPr>
        <p:spPr/>
        <p:txBody>
          <a:bodyPr>
            <a:normAutofit lnSpcReduction="10000"/>
          </a:bodyPr>
          <a:lstStyle/>
          <a:p>
            <a:r>
              <a:rPr lang="en-US" altLang="ko-KR" dirty="0"/>
              <a:t>Interrupts can be used to control access to critical sections.</a:t>
            </a:r>
          </a:p>
          <a:p>
            <a:pPr lvl="1"/>
            <a:r>
              <a:rPr lang="en-US" altLang="ko-KR" dirty="0"/>
              <a:t>This is a simple solution and one of the earliest means to provide mutual exclusion.</a:t>
            </a:r>
          </a:p>
          <a:p>
            <a:pPr lvl="1"/>
            <a:r>
              <a:rPr lang="en-US" altLang="ko-KR" dirty="0"/>
              <a:t>It was conceived for single-processor systems.</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marL="715963" lvl="1" indent="-449263">
              <a:spcBef>
                <a:spcPts val="1800"/>
              </a:spcBef>
              <a:buClr>
                <a:schemeClr val="bg1"/>
              </a:buClr>
            </a:pPr>
            <a:r>
              <a:rPr lang="en-US" altLang="ko-KR" sz="3200" dirty="0">
                <a:solidFill>
                  <a:schemeClr val="bg1">
                    <a:lumMod val="95000"/>
                  </a:schemeClr>
                </a:solidFill>
                <a:latin typeface="Myriad Pro Condensed" panose="020B0506030403020204" pitchFamily="34" charset="0"/>
              </a:rPr>
              <a:t>Would you have any issues with this proposal?</a:t>
            </a:r>
          </a:p>
        </p:txBody>
      </p:sp>
      <p:sp>
        <p:nvSpPr>
          <p:cNvPr id="6" name="Text Placeholder 5">
            <a:extLst>
              <a:ext uri="{FF2B5EF4-FFF2-40B4-BE49-F238E27FC236}">
                <a16:creationId xmlns:a16="http://schemas.microsoft.com/office/drawing/2014/main" id="{6CAEA7E3-774B-E546-A83B-2BA5E8C457E8}"/>
              </a:ext>
            </a:extLst>
          </p:cNvPr>
          <p:cNvSpPr>
            <a:spLocks noGrp="1"/>
          </p:cNvSpPr>
          <p:nvPr>
            <p:ph type="body" sz="quarter" idx="11"/>
          </p:nvPr>
        </p:nvSpPr>
        <p:spPr/>
        <p:txBody>
          <a:bodyPr/>
          <a:lstStyle/>
          <a:p>
            <a:endParaRPr lang="en-US" dirty="0"/>
          </a:p>
        </p:txBody>
      </p:sp>
      <p:pic>
        <p:nvPicPr>
          <p:cNvPr id="8" name="Picture 7">
            <a:extLst>
              <a:ext uri="{FF2B5EF4-FFF2-40B4-BE49-F238E27FC236}">
                <a16:creationId xmlns:a16="http://schemas.microsoft.com/office/drawing/2014/main" id="{3D225240-3C93-7747-990B-D780BC9DA4B4}"/>
              </a:ext>
            </a:extLst>
          </p:cNvPr>
          <p:cNvPicPr>
            <a:picLocks noChangeAspect="1"/>
          </p:cNvPicPr>
          <p:nvPr/>
        </p:nvPicPr>
        <p:blipFill rotWithShape="1">
          <a:blip r:embed="rId2"/>
          <a:srcRect r="27198" b="13182"/>
          <a:stretch/>
        </p:blipFill>
        <p:spPr>
          <a:xfrm>
            <a:off x="971550" y="3167787"/>
            <a:ext cx="7740650" cy="2392045"/>
          </a:xfrm>
          <a:prstGeom prst="rect">
            <a:avLst/>
          </a:prstGeom>
        </p:spPr>
      </p:pic>
    </p:spTree>
    <p:extLst>
      <p:ext uri="{BB962C8B-B14F-4D97-AF65-F5344CB8AC3E}">
        <p14:creationId xmlns:p14="http://schemas.microsoft.com/office/powerpoint/2010/main" val="193304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bldLvl="3"/>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Roadmap</a:t>
            </a:r>
          </a:p>
        </p:txBody>
      </p:sp>
      <p:graphicFrame>
        <p:nvGraphicFramePr>
          <p:cNvPr id="8" name="Content Placeholder 7"/>
          <p:cNvGraphicFramePr>
            <a:graphicFrameLocks noGrp="1"/>
          </p:cNvGraphicFramePr>
          <p:nvPr>
            <p:ph sz="quarter" idx="10"/>
            <p:extLst/>
          </p:nvPr>
        </p:nvGraphicFramePr>
        <p:xfrm>
          <a:off x="431800" y="1379538"/>
          <a:ext cx="8280400" cy="4114800"/>
        </p:xfrm>
        <a:graphic>
          <a:graphicData uri="http://schemas.openxmlformats.org/drawingml/2006/table">
            <a:tbl>
              <a:tblPr>
                <a:tableStyleId>{5C22544A-7EE6-4342-B048-85BDC9FD1C3A}</a:tableStyleId>
              </a:tblPr>
              <a:tblGrid>
                <a:gridCol w="2760133">
                  <a:extLst>
                    <a:ext uri="{9D8B030D-6E8A-4147-A177-3AD203B41FA5}">
                      <a16:colId xmlns:a16="http://schemas.microsoft.com/office/drawing/2014/main" val="20000"/>
                    </a:ext>
                  </a:extLst>
                </a:gridCol>
                <a:gridCol w="1380067">
                  <a:extLst>
                    <a:ext uri="{9D8B030D-6E8A-4147-A177-3AD203B41FA5}">
                      <a16:colId xmlns:a16="http://schemas.microsoft.com/office/drawing/2014/main" val="20001"/>
                    </a:ext>
                  </a:extLst>
                </a:gridCol>
                <a:gridCol w="1380067">
                  <a:extLst>
                    <a:ext uri="{9D8B030D-6E8A-4147-A177-3AD203B41FA5}">
                      <a16:colId xmlns:a16="http://schemas.microsoft.com/office/drawing/2014/main" val="20002"/>
                    </a:ext>
                  </a:extLst>
                </a:gridCol>
                <a:gridCol w="2760133">
                  <a:extLst>
                    <a:ext uri="{9D8B030D-6E8A-4147-A177-3AD203B41FA5}">
                      <a16:colId xmlns:a16="http://schemas.microsoft.com/office/drawing/2014/main" val="20003"/>
                    </a:ext>
                  </a:extLst>
                </a:gridCol>
              </a:tblGrid>
              <a:tr h="370840">
                <a:tc gridSpan="4">
                  <a:txBody>
                    <a:bodyPr/>
                    <a:lstStyle/>
                    <a:p>
                      <a:pPr algn="ctr"/>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Concurrent</a:t>
                      </a:r>
                      <a:r>
                        <a:rPr lang="en-US" sz="2400" b="1" i="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yriad Pro Light Condensed" charset="0"/>
                          <a:ea typeface="Myriad Pro Light Condensed" charset="0"/>
                          <a:cs typeface="Myriad Pro Light Condensed" charset="0"/>
                        </a:rPr>
                        <a:t> </a:t>
                      </a:r>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Applications</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gridSpan="4">
                  <a:txBody>
                    <a:bodyPr/>
                    <a:lstStyle/>
                    <a:p>
                      <a:pPr algn="ctr"/>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Shared</a:t>
                      </a:r>
                      <a:r>
                        <a:rPr lang="en-US" sz="2400" b="1" i="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yriad Pro Light Condensed" charset="0"/>
                          <a:ea typeface="Myriad Pro Light Condensed" charset="0"/>
                          <a:cs typeface="Myriad Pro Light Condensed" charset="0"/>
                        </a:rPr>
                        <a:t> </a:t>
                      </a:r>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Objects</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gridSpan="2">
                  <a:txBody>
                    <a:bodyPr/>
                    <a:lstStyle/>
                    <a:p>
                      <a:pPr algn="ctr"/>
                      <a:r>
                        <a:rPr lang="en-US" sz="2400" dirty="0"/>
                        <a:t>Bounded Buffer</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gridSpan="2">
                  <a:txBody>
                    <a:bodyPr/>
                    <a:lstStyle/>
                    <a:p>
                      <a:pPr algn="ctr"/>
                      <a:r>
                        <a:rPr lang="en-US" sz="2400" dirty="0"/>
                        <a:t>Barrier</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2"/>
                  </a:ext>
                </a:extLst>
              </a:tr>
              <a:tr h="370840">
                <a:tc gridSpan="4">
                  <a:txBody>
                    <a:bodyPr/>
                    <a:lstStyle/>
                    <a:p>
                      <a:pPr algn="ctr"/>
                      <a:r>
                        <a:rPr lang="en-US" sz="2400" b="1" i="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Synchronization Variables</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pPr algn="ctr"/>
                      <a:r>
                        <a:rPr lang="en-US" sz="2400" dirty="0"/>
                        <a:t>Locks</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marL="0" marR="0" indent="0" algn="ctr" defTabSz="914047" rtl="0" eaLnBrk="1" fontAlgn="auto" latinLnBrk="0" hangingPunct="1">
                        <a:lnSpc>
                          <a:spcPct val="100000"/>
                        </a:lnSpc>
                        <a:spcBef>
                          <a:spcPts val="0"/>
                        </a:spcBef>
                        <a:spcAft>
                          <a:spcPts val="0"/>
                        </a:spcAft>
                        <a:buClrTx/>
                        <a:buSzTx/>
                        <a:buFontTx/>
                        <a:buNone/>
                        <a:tabLst/>
                        <a:defRPr/>
                      </a:pPr>
                      <a:r>
                        <a:rPr lang="en-US" sz="2400" dirty="0"/>
                        <a:t>Condition</a:t>
                      </a:r>
                      <a:r>
                        <a:rPr lang="en-US" sz="2400" baseline="0" dirty="0"/>
                        <a:t> Variables</a:t>
                      </a:r>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tc>
                  <a:txBody>
                    <a:bodyPr/>
                    <a:lstStyle/>
                    <a:p>
                      <a:pPr algn="ctr"/>
                      <a:r>
                        <a:rPr lang="en-US" sz="2400" dirty="0"/>
                        <a:t>Semaphores</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r h="370840">
                <a:tc gridSpan="4">
                  <a:txBody>
                    <a:bodyPr/>
                    <a:lstStyle/>
                    <a:p>
                      <a:pPr marL="0" algn="ctr" defTabSz="914047" rtl="0" eaLnBrk="1" latinLnBrk="0" hangingPunct="1"/>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Atomic Instructions</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70840">
                <a:tc gridSpan="2">
                  <a:txBody>
                    <a:bodyPr/>
                    <a:lstStyle/>
                    <a:p>
                      <a:pPr algn="ctr"/>
                      <a:r>
                        <a:rPr lang="en-US" sz="2400" dirty="0"/>
                        <a:t>Interrupt Disable</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tc gridSpan="2">
                  <a:txBody>
                    <a:bodyPr/>
                    <a:lstStyle/>
                    <a:p>
                      <a:pPr algn="ctr"/>
                      <a:r>
                        <a:rPr lang="en-US" sz="2400" dirty="0"/>
                        <a:t>Test-and-Set</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6"/>
                  </a:ext>
                </a:extLst>
              </a:tr>
              <a:tr h="370840">
                <a:tc gridSpan="4">
                  <a:txBody>
                    <a:bodyPr/>
                    <a:lstStyle/>
                    <a:p>
                      <a:pPr algn="ctr"/>
                      <a:r>
                        <a:rPr lang="en-US" sz="2400" b="1" i="0"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Myriad Pro Light Condensed" charset="0"/>
                          <a:ea typeface="Myriad Pro Light Condensed" charset="0"/>
                          <a:cs typeface="Myriad Pro Light Condensed" charset="0"/>
                        </a:rPr>
                        <a:t>Hardware</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0840">
                <a:tc gridSpan="2">
                  <a:txBody>
                    <a:bodyPr/>
                    <a:lstStyle/>
                    <a:p>
                      <a:pPr algn="ctr"/>
                      <a:r>
                        <a:rPr lang="en-US" sz="2400" dirty="0"/>
                        <a:t>Multiple Processors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tc gridSpan="2">
                  <a:txBody>
                    <a:bodyPr/>
                    <a:lstStyle/>
                    <a:p>
                      <a:pPr algn="ctr"/>
                      <a:r>
                        <a:rPr lang="en-US" sz="2400" dirty="0"/>
                        <a:t>Hardware</a:t>
                      </a:r>
                      <a:r>
                        <a:rPr lang="en-US" sz="2400" baseline="0" dirty="0"/>
                        <a:t> Interrupts</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9743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Example: </a:t>
            </a:r>
            <a:r>
              <a:rPr lang="en-US" dirty="0" err="1"/>
              <a:t>malloc</a:t>
            </a:r>
            <a:r>
              <a:rPr lang="en-US" dirty="0"/>
              <a:t> and free</a:t>
            </a:r>
          </a:p>
        </p:txBody>
      </p:sp>
      <p:sp>
        <p:nvSpPr>
          <p:cNvPr id="3" name="Content Placeholder 2"/>
          <p:cNvSpPr>
            <a:spLocks noGrp="1"/>
          </p:cNvSpPr>
          <p:nvPr>
            <p:ph sz="quarter" idx="10"/>
          </p:nvPr>
        </p:nvSpPr>
        <p:spPr>
          <a:xfrm>
            <a:off x="431799" y="1809749"/>
            <a:ext cx="8280401" cy="5048251"/>
          </a:xfrm>
          <a:prstGeom prst="rect">
            <a:avLst/>
          </a:prstGeom>
        </p:spPr>
        <p:txBody>
          <a:bodyPr>
            <a:normAutofit fontScale="92500" lnSpcReduction="20000"/>
          </a:bodyPr>
          <a:lstStyle/>
          <a:p>
            <a:r>
              <a:rPr lang="en-US" sz="2400" dirty="0">
                <a:ea typeface="CMU Typewriter Text Light" charset="0"/>
                <a:cs typeface="CMU Typewriter Text Light" charset="0"/>
              </a:rPr>
              <a:t>An unsafe version of </a:t>
            </a:r>
            <a:r>
              <a:rPr lang="en-US" sz="2400" dirty="0" err="1">
                <a:ea typeface="CMU Typewriter Text Light" charset="0"/>
                <a:cs typeface="CMU Typewriter Text Light" charset="0"/>
              </a:rPr>
              <a:t>malloc</a:t>
            </a:r>
            <a:r>
              <a:rPr lang="en-US" sz="2400" dirty="0">
                <a:ea typeface="CMU Typewriter Text Light" charset="0"/>
                <a:cs typeface="CMU Typewriter Text Light" charset="0"/>
              </a:rPr>
              <a:t> and free can be made thread-safe by</a:t>
            </a:r>
          </a:p>
          <a:p>
            <a:pPr lvl="2"/>
            <a:endParaRPr lang="en-US" dirty="0">
              <a:ea typeface="CMU Typewriter Text Light" charset="0"/>
              <a:cs typeface="CMU Typewriter Text Light" charset="0"/>
            </a:endParaRPr>
          </a:p>
          <a:p>
            <a:pPr lvl="3">
              <a:lnSpc>
                <a:spcPct val="110000"/>
              </a:lnSpc>
            </a:pPr>
            <a:r>
              <a:rPr lang="en-US" sz="2200" dirty="0"/>
              <a:t>Lock </a:t>
            </a:r>
            <a:r>
              <a:rPr lang="en-US" sz="2200" dirty="0" err="1"/>
              <a:t>heaplock</a:t>
            </a:r>
            <a:r>
              <a:rPr lang="en-US" sz="2200" dirty="0"/>
              <a:t>;</a:t>
            </a:r>
          </a:p>
          <a:p>
            <a:pPr lvl="3">
              <a:lnSpc>
                <a:spcPct val="110000"/>
              </a:lnSpc>
            </a:pPr>
            <a:endParaRPr lang="en-US" sz="2200" dirty="0"/>
          </a:p>
          <a:p>
            <a:pPr lvl="3">
              <a:lnSpc>
                <a:spcPct val="110000"/>
              </a:lnSpc>
            </a:pPr>
            <a:r>
              <a:rPr lang="en-US" sz="2200" dirty="0">
                <a:solidFill>
                  <a:srgbClr val="0433FF"/>
                </a:solidFill>
              </a:rPr>
              <a:t>char</a:t>
            </a:r>
            <a:r>
              <a:rPr lang="en-US" sz="2200" dirty="0">
                <a:solidFill>
                  <a:srgbClr val="000000"/>
                </a:solidFill>
              </a:rPr>
              <a:t> *</a:t>
            </a:r>
            <a:r>
              <a:rPr lang="en-US" sz="2200" dirty="0" err="1">
                <a:solidFill>
                  <a:srgbClr val="000000"/>
                </a:solidFill>
              </a:rPr>
              <a:t>ts_malloc</a:t>
            </a:r>
            <a:r>
              <a:rPr lang="en-US" sz="2200" dirty="0">
                <a:solidFill>
                  <a:srgbClr val="000000"/>
                </a:solidFill>
              </a:rPr>
              <a:t>(</a:t>
            </a:r>
            <a:r>
              <a:rPr lang="en-US" sz="2200" dirty="0" err="1">
                <a:solidFill>
                  <a:srgbClr val="0433FF"/>
                </a:solidFill>
              </a:rPr>
              <a:t>int</a:t>
            </a:r>
            <a:r>
              <a:rPr lang="en-US" sz="2200" dirty="0">
                <a:solidFill>
                  <a:srgbClr val="000000"/>
                </a:solidFill>
              </a:rPr>
              <a:t> n) {</a:t>
            </a:r>
          </a:p>
          <a:p>
            <a:pPr lvl="3">
              <a:lnSpc>
                <a:spcPct val="110000"/>
              </a:lnSpc>
            </a:pPr>
            <a:r>
              <a:rPr lang="en-US" sz="2200" dirty="0">
                <a:solidFill>
                  <a:srgbClr val="000000"/>
                </a:solidFill>
              </a:rPr>
              <a:t>   </a:t>
            </a:r>
            <a:r>
              <a:rPr lang="en-US" sz="2200" dirty="0">
                <a:solidFill>
                  <a:srgbClr val="0433FF"/>
                </a:solidFill>
              </a:rPr>
              <a:t>char</a:t>
            </a:r>
            <a:r>
              <a:rPr lang="en-US" sz="2200" dirty="0">
                <a:solidFill>
                  <a:srgbClr val="000000"/>
                </a:solidFill>
              </a:rPr>
              <a:t> *p;</a:t>
            </a:r>
          </a:p>
          <a:p>
            <a:pPr lvl="3">
              <a:lnSpc>
                <a:spcPct val="110000"/>
              </a:lnSpc>
            </a:pPr>
            <a:r>
              <a:rPr lang="en-US" sz="2200" dirty="0">
                <a:solidFill>
                  <a:srgbClr val="000000"/>
                </a:solidFill>
              </a:rPr>
              <a:t>   </a:t>
            </a:r>
            <a:r>
              <a:rPr lang="en-US" sz="2200" dirty="0" err="1">
                <a:solidFill>
                  <a:srgbClr val="3495AF"/>
                </a:solidFill>
              </a:rPr>
              <a:t>heaplock</a:t>
            </a:r>
            <a:r>
              <a:rPr lang="en-US" sz="2200" dirty="0" err="1">
                <a:solidFill>
                  <a:srgbClr val="000000"/>
                </a:solidFill>
              </a:rPr>
              <a:t>.</a:t>
            </a:r>
            <a:r>
              <a:rPr lang="en-US" sz="2200" dirty="0" err="1">
                <a:solidFill>
                  <a:srgbClr val="3495AF"/>
                </a:solidFill>
              </a:rPr>
              <a:t>acquire</a:t>
            </a:r>
            <a:r>
              <a:rPr lang="en-US" sz="2200" dirty="0">
                <a:solidFill>
                  <a:srgbClr val="000000"/>
                </a:solidFill>
              </a:rPr>
              <a:t>();</a:t>
            </a:r>
            <a:endParaRPr lang="en-US" sz="2200" dirty="0">
              <a:solidFill>
                <a:srgbClr val="3495AF"/>
              </a:solidFill>
            </a:endParaRPr>
          </a:p>
          <a:p>
            <a:pPr lvl="3">
              <a:lnSpc>
                <a:spcPct val="110000"/>
              </a:lnSpc>
            </a:pPr>
            <a:r>
              <a:rPr lang="en-US" sz="2200" dirty="0">
                <a:solidFill>
                  <a:srgbClr val="000000"/>
                </a:solidFill>
              </a:rPr>
              <a:t>   </a:t>
            </a:r>
            <a:r>
              <a:rPr lang="mr-IN" sz="2200" dirty="0" err="1">
                <a:solidFill>
                  <a:srgbClr val="000000"/>
                </a:solidFill>
              </a:rPr>
              <a:t>p</a:t>
            </a:r>
            <a:r>
              <a:rPr lang="mr-IN" sz="2200" dirty="0">
                <a:solidFill>
                  <a:srgbClr val="000000"/>
                </a:solidFill>
              </a:rPr>
              <a:t> = (</a:t>
            </a:r>
            <a:r>
              <a:rPr lang="mr-IN" sz="2200" dirty="0" err="1">
                <a:solidFill>
                  <a:srgbClr val="0433FF"/>
                </a:solidFill>
              </a:rPr>
              <a:t>char</a:t>
            </a:r>
            <a:r>
              <a:rPr lang="mr-IN" sz="2200" dirty="0">
                <a:solidFill>
                  <a:srgbClr val="000000"/>
                </a:solidFill>
              </a:rPr>
              <a:t> *) </a:t>
            </a:r>
            <a:r>
              <a:rPr lang="mr-IN" sz="2200" dirty="0" err="1">
                <a:solidFill>
                  <a:srgbClr val="3495AF"/>
                </a:solidFill>
              </a:rPr>
              <a:t>malloc</a:t>
            </a:r>
            <a:r>
              <a:rPr lang="mr-IN" sz="2200" dirty="0">
                <a:solidFill>
                  <a:srgbClr val="000000"/>
                </a:solidFill>
              </a:rPr>
              <a:t>(</a:t>
            </a:r>
            <a:r>
              <a:rPr lang="pt-BR" sz="2200" dirty="0">
                <a:solidFill>
                  <a:srgbClr val="000000"/>
                </a:solidFill>
              </a:rPr>
              <a:t>...</a:t>
            </a:r>
            <a:r>
              <a:rPr lang="mr-IN" sz="2200" dirty="0">
                <a:solidFill>
                  <a:srgbClr val="000000"/>
                </a:solidFill>
              </a:rPr>
              <a:t>);</a:t>
            </a:r>
            <a:endParaRPr lang="en-US" sz="2200" dirty="0">
              <a:solidFill>
                <a:srgbClr val="008F00"/>
              </a:solidFill>
            </a:endParaRPr>
          </a:p>
          <a:p>
            <a:pPr lvl="3">
              <a:lnSpc>
                <a:spcPct val="110000"/>
              </a:lnSpc>
            </a:pPr>
            <a:r>
              <a:rPr lang="en-US" sz="2200" dirty="0">
                <a:solidFill>
                  <a:srgbClr val="000000"/>
                </a:solidFill>
              </a:rPr>
              <a:t>   </a:t>
            </a:r>
            <a:r>
              <a:rPr lang="en-US" sz="2200" dirty="0" err="1">
                <a:solidFill>
                  <a:srgbClr val="3495AF"/>
                </a:solidFill>
              </a:rPr>
              <a:t>heaplock.release</a:t>
            </a:r>
            <a:r>
              <a:rPr lang="en-US" sz="2200" dirty="0">
                <a:solidFill>
                  <a:srgbClr val="000000"/>
                </a:solidFill>
              </a:rPr>
              <a:t>();</a:t>
            </a:r>
            <a:endParaRPr lang="en-US" sz="2200" dirty="0">
              <a:solidFill>
                <a:srgbClr val="3495AF"/>
              </a:solidFill>
            </a:endParaRPr>
          </a:p>
          <a:p>
            <a:pPr lvl="3">
              <a:lnSpc>
                <a:spcPct val="110000"/>
              </a:lnSpc>
            </a:pPr>
            <a:r>
              <a:rPr lang="en-US" sz="2200" dirty="0">
                <a:solidFill>
                  <a:srgbClr val="000000"/>
                </a:solidFill>
              </a:rPr>
              <a:t>   </a:t>
            </a:r>
            <a:r>
              <a:rPr lang="en-US" sz="2200" dirty="0">
                <a:solidFill>
                  <a:srgbClr val="0433FF"/>
                </a:solidFill>
              </a:rPr>
              <a:t>return</a:t>
            </a:r>
            <a:r>
              <a:rPr lang="en-US" sz="2200" dirty="0">
                <a:solidFill>
                  <a:srgbClr val="000000"/>
                </a:solidFill>
              </a:rPr>
              <a:t> p;</a:t>
            </a:r>
          </a:p>
          <a:p>
            <a:pPr lvl="3">
              <a:lnSpc>
                <a:spcPct val="110000"/>
              </a:lnSpc>
            </a:pPr>
            <a:r>
              <a:rPr lang="en-US" sz="2200" dirty="0">
                <a:solidFill>
                  <a:srgbClr val="000000"/>
                </a:solidFill>
              </a:rPr>
              <a:t>}</a:t>
            </a:r>
          </a:p>
          <a:p>
            <a:pPr lvl="3">
              <a:lnSpc>
                <a:spcPct val="110000"/>
              </a:lnSpc>
            </a:pPr>
            <a:endParaRPr lang="en-US" sz="2200" dirty="0">
              <a:solidFill>
                <a:srgbClr val="000000"/>
              </a:solidFill>
              <a:effectLst/>
            </a:endParaRPr>
          </a:p>
          <a:p>
            <a:pPr lvl="3">
              <a:lnSpc>
                <a:spcPct val="110000"/>
              </a:lnSpc>
            </a:pPr>
            <a:r>
              <a:rPr lang="en-US" sz="2200" dirty="0">
                <a:solidFill>
                  <a:srgbClr val="0433FF"/>
                </a:solidFill>
              </a:rPr>
              <a:t>void</a:t>
            </a:r>
            <a:r>
              <a:rPr lang="en-US" sz="2200" dirty="0">
                <a:solidFill>
                  <a:srgbClr val="000000"/>
                </a:solidFill>
              </a:rPr>
              <a:t> </a:t>
            </a:r>
            <a:r>
              <a:rPr lang="en-US" sz="2200" dirty="0" err="1">
                <a:solidFill>
                  <a:srgbClr val="000000"/>
                </a:solidFill>
              </a:rPr>
              <a:t>ts_free</a:t>
            </a:r>
            <a:r>
              <a:rPr lang="en-US" sz="2200" dirty="0">
                <a:solidFill>
                  <a:srgbClr val="000000"/>
                </a:solidFill>
              </a:rPr>
              <a:t>(</a:t>
            </a:r>
            <a:r>
              <a:rPr lang="en-US" sz="2200" dirty="0">
                <a:solidFill>
                  <a:srgbClr val="0433FF"/>
                </a:solidFill>
              </a:rPr>
              <a:t>char</a:t>
            </a:r>
            <a:r>
              <a:rPr lang="en-US" sz="2200" dirty="0">
                <a:solidFill>
                  <a:srgbClr val="000000"/>
                </a:solidFill>
              </a:rPr>
              <a:t> *p) {</a:t>
            </a:r>
          </a:p>
          <a:p>
            <a:pPr lvl="3">
              <a:lnSpc>
                <a:spcPct val="110000"/>
              </a:lnSpc>
            </a:pPr>
            <a:r>
              <a:rPr lang="en-US" sz="2200" dirty="0">
                <a:solidFill>
                  <a:srgbClr val="000000"/>
                </a:solidFill>
              </a:rPr>
              <a:t>   </a:t>
            </a:r>
            <a:r>
              <a:rPr lang="en-US" sz="2200" dirty="0" err="1">
                <a:solidFill>
                  <a:srgbClr val="3495AF"/>
                </a:solidFill>
              </a:rPr>
              <a:t>heaplock.acquire</a:t>
            </a:r>
            <a:r>
              <a:rPr lang="en-US" sz="2200" dirty="0">
                <a:solidFill>
                  <a:srgbClr val="000000"/>
                </a:solidFill>
              </a:rPr>
              <a:t>();</a:t>
            </a:r>
            <a:endParaRPr lang="en-US" sz="2200" dirty="0">
              <a:solidFill>
                <a:srgbClr val="3495AF"/>
              </a:solidFill>
            </a:endParaRPr>
          </a:p>
          <a:p>
            <a:pPr lvl="3">
              <a:lnSpc>
                <a:spcPct val="110000"/>
              </a:lnSpc>
            </a:pPr>
            <a:r>
              <a:rPr lang="en-US" sz="2200" dirty="0">
                <a:solidFill>
                  <a:srgbClr val="000000"/>
                </a:solidFill>
              </a:rPr>
              <a:t>   </a:t>
            </a:r>
            <a:r>
              <a:rPr lang="en-US" sz="2200" dirty="0">
                <a:solidFill>
                  <a:srgbClr val="3495AF"/>
                </a:solidFill>
              </a:rPr>
              <a:t>free</a:t>
            </a:r>
            <a:r>
              <a:rPr lang="en-US" sz="2200" dirty="0">
                <a:solidFill>
                  <a:srgbClr val="000000"/>
                </a:solidFill>
              </a:rPr>
              <a:t>(p);</a:t>
            </a:r>
            <a:endParaRPr lang="en-US" sz="2200" dirty="0">
              <a:solidFill>
                <a:srgbClr val="008F00"/>
              </a:solidFill>
            </a:endParaRPr>
          </a:p>
          <a:p>
            <a:pPr lvl="3">
              <a:lnSpc>
                <a:spcPct val="110000"/>
              </a:lnSpc>
            </a:pPr>
            <a:r>
              <a:rPr lang="en-US" sz="2200" dirty="0">
                <a:solidFill>
                  <a:srgbClr val="000000"/>
                </a:solidFill>
              </a:rPr>
              <a:t>   </a:t>
            </a:r>
            <a:r>
              <a:rPr lang="en-US" sz="2200" dirty="0" err="1">
                <a:solidFill>
                  <a:srgbClr val="3495AF"/>
                </a:solidFill>
              </a:rPr>
              <a:t>heaplock.release</a:t>
            </a:r>
            <a:r>
              <a:rPr lang="en-US" sz="2200" dirty="0">
                <a:solidFill>
                  <a:srgbClr val="000000"/>
                </a:solidFill>
              </a:rPr>
              <a:t>();</a:t>
            </a:r>
            <a:endParaRPr lang="en-US" sz="2200" dirty="0">
              <a:solidFill>
                <a:srgbClr val="3495AF"/>
              </a:solidFill>
            </a:endParaRPr>
          </a:p>
          <a:p>
            <a:pPr lvl="3">
              <a:lnSpc>
                <a:spcPct val="110000"/>
              </a:lnSpc>
            </a:pPr>
            <a:r>
              <a:rPr lang="en-US" sz="2200" dirty="0">
                <a:solidFill>
                  <a:srgbClr val="000000"/>
                </a:solidFill>
              </a:rPr>
              <a:t>}</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489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this code work?</a:t>
            </a:r>
          </a:p>
        </p:txBody>
      </p:sp>
      <p:sp>
        <p:nvSpPr>
          <p:cNvPr id="3" name="Content Placeholder 2"/>
          <p:cNvSpPr>
            <a:spLocks noGrp="1"/>
          </p:cNvSpPr>
          <p:nvPr>
            <p:ph sz="quarter" idx="10"/>
          </p:nvPr>
        </p:nvSpPr>
        <p:spPr>
          <a:prstGeom prst="rect">
            <a:avLst/>
          </a:prstGeom>
        </p:spPr>
        <p:txBody>
          <a:bodyPr>
            <a:normAutofit/>
          </a:bodyPr>
          <a:lstStyle/>
          <a:p>
            <a:pPr lvl="3"/>
            <a:r>
              <a:rPr lang="en-US" dirty="0">
                <a:latin typeface="CMU Typewriter Text Light" charset="0"/>
                <a:ea typeface="CMU Typewriter Text Light" charset="0"/>
                <a:cs typeface="CMU Typewriter Text Light" charset="0"/>
              </a:rPr>
              <a:t>data</a:t>
            </a:r>
            <a:r>
              <a:rPr lang="is-IS" dirty="0">
                <a:latin typeface="CMU Typewriter Text Light" charset="0"/>
                <a:ea typeface="CMU Typewriter Text Light" charset="0"/>
                <a:cs typeface="CMU Typewriter Text Light" charset="0"/>
              </a:rPr>
              <a:t>_t *p;</a:t>
            </a:r>
          </a:p>
          <a:p>
            <a:pPr lvl="3"/>
            <a:r>
              <a:rPr lang="is-IS" dirty="0">
                <a:latin typeface="CMU Typewriter Text Light" charset="0"/>
                <a:ea typeface="CMU Typewriter Text Light" charset="0"/>
                <a:cs typeface="CMU Typewriter Text Light" charset="0"/>
              </a:rPr>
              <a:t>...</a:t>
            </a:r>
          </a:p>
          <a:p>
            <a:pPr lvl="3"/>
            <a:r>
              <a:rPr lang="is-IS" dirty="0">
                <a:solidFill>
                  <a:srgbClr val="0433FF"/>
                </a:solidFill>
                <a:latin typeface="CMU Typewriter Text Light" charset="0"/>
                <a:ea typeface="CMU Typewriter Text Light" charset="0"/>
                <a:cs typeface="CMU Typewriter Text Light" charset="0"/>
              </a:rPr>
              <a:t>if</a:t>
            </a:r>
            <a:r>
              <a:rPr lang="is-IS" dirty="0">
                <a:solidFill>
                  <a:srgbClr val="000000"/>
                </a:solidFill>
                <a:latin typeface="CMU Typewriter Text Light" charset="0"/>
                <a:ea typeface="CMU Typewriter Text Light" charset="0"/>
                <a:cs typeface="CMU Typewriter Text Light" charset="0"/>
              </a:rPr>
              <a:t> (p == </a:t>
            </a:r>
            <a:r>
              <a:rPr lang="is-IS" dirty="0">
                <a:solidFill>
                  <a:srgbClr val="0433FF"/>
                </a:solidFill>
                <a:latin typeface="CMU Typewriter Text Light" charset="0"/>
                <a:ea typeface="CMU Typewriter Text Light" charset="0"/>
                <a:cs typeface="CMU Typewriter Text Light" charset="0"/>
              </a:rPr>
              <a:t>NULL</a:t>
            </a:r>
            <a:r>
              <a:rPr lang="is-IS" dirty="0">
                <a:solidFill>
                  <a:srgbClr val="000000"/>
                </a:solidFill>
                <a:latin typeface="CMU Typewriter Text Light" charset="0"/>
                <a:ea typeface="CMU Typewriter Text Light" charset="0"/>
                <a:cs typeface="CMU Typewriter Text Light" charset="0"/>
              </a:rPr>
              <a:t>) {</a:t>
            </a:r>
          </a:p>
          <a:p>
            <a:pPr lvl="3"/>
            <a:r>
              <a:rPr lang="is-IS" dirty="0">
                <a:solidFill>
                  <a:srgbClr val="000000"/>
                </a:solidFill>
                <a:latin typeface="CMU Typewriter Text Light" charset="0"/>
                <a:ea typeface="CMU Typewriter Text Light" charset="0"/>
                <a:cs typeface="CMU Typewriter Text Light" charset="0"/>
              </a:rPr>
              <a:t>   </a:t>
            </a:r>
            <a:r>
              <a:rPr lang="is-IS" dirty="0">
                <a:solidFill>
                  <a:srgbClr val="3495AF"/>
                </a:solidFill>
              </a:rPr>
              <a:t>lock.acquire</a:t>
            </a:r>
            <a:r>
              <a:rPr lang="is-IS" dirty="0">
                <a:solidFill>
                  <a:srgbClr val="000000"/>
                </a:solidFill>
                <a:latin typeface="CMU Typewriter Text Light" charset="0"/>
                <a:ea typeface="CMU Typewriter Text Light" charset="0"/>
                <a:cs typeface="CMU Typewriter Text Light" charset="0"/>
              </a:rPr>
              <a:t>();</a:t>
            </a:r>
          </a:p>
          <a:p>
            <a:pPr lvl="3"/>
            <a:r>
              <a:rPr lang="is-IS" dirty="0">
                <a:solidFill>
                  <a:srgbClr val="000000"/>
                </a:solidFill>
                <a:latin typeface="CMU Typewriter Text Light" charset="0"/>
                <a:ea typeface="CMU Typewriter Text Light" charset="0"/>
                <a:cs typeface="CMU Typewriter Text Light" charset="0"/>
              </a:rPr>
              <a:t>   </a:t>
            </a:r>
            <a:r>
              <a:rPr lang="is-IS" dirty="0">
                <a:solidFill>
                  <a:srgbClr val="0433FF"/>
                </a:solidFill>
                <a:latin typeface="CMU Typewriter Text Light" charset="0"/>
                <a:ea typeface="CMU Typewriter Text Light" charset="0"/>
                <a:cs typeface="CMU Typewriter Text Light" charset="0"/>
              </a:rPr>
              <a:t>if</a:t>
            </a:r>
            <a:r>
              <a:rPr lang="is-IS" dirty="0">
                <a:solidFill>
                  <a:srgbClr val="000000"/>
                </a:solidFill>
                <a:latin typeface="CMU Typewriter Text Light" charset="0"/>
                <a:ea typeface="CMU Typewriter Text Light" charset="0"/>
                <a:cs typeface="CMU Typewriter Text Light" charset="0"/>
              </a:rPr>
              <a:t> (p == </a:t>
            </a:r>
            <a:r>
              <a:rPr lang="is-IS" dirty="0">
                <a:solidFill>
                  <a:srgbClr val="0433FF"/>
                </a:solidFill>
                <a:latin typeface="CMU Typewriter Text Light" charset="0"/>
                <a:ea typeface="CMU Typewriter Text Light" charset="0"/>
                <a:cs typeface="CMU Typewriter Text Light" charset="0"/>
              </a:rPr>
              <a:t>NULL</a:t>
            </a:r>
            <a:r>
              <a:rPr lang="is-IS" dirty="0">
                <a:solidFill>
                  <a:srgbClr val="000000"/>
                </a:solidFill>
                <a:latin typeface="CMU Typewriter Text Light" charset="0"/>
                <a:ea typeface="CMU Typewriter Text Light" charset="0"/>
                <a:cs typeface="CMU Typewriter Text Light" charset="0"/>
              </a:rPr>
              <a:t>) {</a:t>
            </a:r>
          </a:p>
          <a:p>
            <a:pPr lvl="3"/>
            <a:r>
              <a:rPr lang="is-IS" dirty="0">
                <a:solidFill>
                  <a:srgbClr val="000000"/>
                </a:solidFill>
                <a:latin typeface="CMU Typewriter Text Light" charset="0"/>
                <a:ea typeface="CMU Typewriter Text Light" charset="0"/>
                <a:cs typeface="CMU Typewriter Text Light" charset="0"/>
              </a:rPr>
              <a:t>      p = newP();</a:t>
            </a:r>
          </a:p>
          <a:p>
            <a:pPr lvl="3"/>
            <a:r>
              <a:rPr lang="is-IS" dirty="0">
                <a:solidFill>
                  <a:srgbClr val="000000"/>
                </a:solidFill>
                <a:latin typeface="CMU Typewriter Text Light" charset="0"/>
                <a:ea typeface="CMU Typewriter Text Light" charset="0"/>
                <a:cs typeface="CMU Typewriter Text Light" charset="0"/>
              </a:rPr>
              <a:t>   }</a:t>
            </a:r>
          </a:p>
          <a:p>
            <a:pPr lvl="3"/>
            <a:r>
              <a:rPr lang="is-IS" dirty="0">
                <a:solidFill>
                  <a:srgbClr val="000000"/>
                </a:solidFill>
                <a:latin typeface="CMU Typewriter Text Light" charset="0"/>
                <a:ea typeface="CMU Typewriter Text Light" charset="0"/>
                <a:cs typeface="CMU Typewriter Text Light" charset="0"/>
              </a:rPr>
              <a:t>   </a:t>
            </a:r>
            <a:r>
              <a:rPr lang="is-IS" dirty="0">
                <a:solidFill>
                  <a:srgbClr val="3495AF"/>
                </a:solidFill>
              </a:rPr>
              <a:t>lock.release</a:t>
            </a:r>
            <a:r>
              <a:rPr lang="is-IS" dirty="0">
                <a:solidFill>
                  <a:srgbClr val="000000"/>
                </a:solidFill>
                <a:latin typeface="CMU Typewriter Text Light" charset="0"/>
                <a:ea typeface="CMU Typewriter Text Light" charset="0"/>
                <a:cs typeface="CMU Typewriter Text Light" charset="0"/>
              </a:rPr>
              <a:t>();</a:t>
            </a:r>
          </a:p>
          <a:p>
            <a:pPr lvl="3"/>
            <a:r>
              <a:rPr lang="is-IS" dirty="0">
                <a:solidFill>
                  <a:srgbClr val="000000"/>
                </a:solidFill>
                <a:latin typeface="CMU Typewriter Text Light" charset="0"/>
                <a:ea typeface="CMU Typewriter Text Light" charset="0"/>
                <a:cs typeface="CMU Typewriter Text Light" charset="0"/>
              </a:rPr>
              <a:t>}</a:t>
            </a:r>
          </a:p>
          <a:p>
            <a:pPr lvl="3"/>
            <a:endParaRPr lang="is-IS" dirty="0">
              <a:solidFill>
                <a:srgbClr val="000000"/>
              </a:solidFill>
              <a:latin typeface="CMU Typewriter Text Light" charset="0"/>
              <a:ea typeface="CMU Typewriter Text Light" charset="0"/>
              <a:cs typeface="CMU Typewriter Text Light" charset="0"/>
            </a:endParaRPr>
          </a:p>
          <a:p>
            <a:pPr lvl="3"/>
            <a:r>
              <a:rPr lang="is-IS" dirty="0">
                <a:solidFill>
                  <a:schemeClr val="accent2">
                    <a:lumMod val="75000"/>
                  </a:schemeClr>
                </a:solidFill>
                <a:latin typeface="CMU Typewriter Text Light" charset="0"/>
                <a:ea typeface="CMU Typewriter Text Light" charset="0"/>
                <a:cs typeface="CMU Typewriter Text Light" charset="0"/>
              </a:rPr>
              <a:t>... use p-&gt;field1 ...</a:t>
            </a:r>
            <a:endParaRPr lang="is-IS" dirty="0">
              <a:solidFill>
                <a:schemeClr val="accent2">
                  <a:lumMod val="75000"/>
                </a:schemeClr>
              </a:solidFill>
              <a:effectLst/>
              <a:latin typeface="CMU Typewriter Text Light" charset="0"/>
              <a:ea typeface="CMU Typewriter Text Light" charset="0"/>
              <a:cs typeface="CMU Typewriter Text Light" charset="0"/>
            </a:endParaRPr>
          </a:p>
        </p:txBody>
      </p:sp>
      <p:sp>
        <p:nvSpPr>
          <p:cNvPr id="5" name="Text Placeholder 4"/>
          <p:cNvSpPr>
            <a:spLocks noGrp="1"/>
          </p:cNvSpPr>
          <p:nvPr>
            <p:ph type="body" sz="quarter" idx="11"/>
          </p:nvPr>
        </p:nvSpPr>
        <p:spPr/>
        <p:txBody>
          <a:bodyPr/>
          <a:lstStyle/>
          <a:p>
            <a:endParaRPr lang="en-US"/>
          </a:p>
        </p:txBody>
      </p:sp>
      <p:sp>
        <p:nvSpPr>
          <p:cNvPr id="4" name="Content Placeholder 3"/>
          <p:cNvSpPr>
            <a:spLocks noGrp="1"/>
          </p:cNvSpPr>
          <p:nvPr>
            <p:ph sz="quarter" idx="12"/>
          </p:nvPr>
        </p:nvSpPr>
        <p:spPr>
          <a:xfrm>
            <a:off x="4572000" y="1809750"/>
            <a:ext cx="4140200" cy="4679950"/>
          </a:xfrm>
          <a:prstGeom prst="rect">
            <a:avLst/>
          </a:prstGeom>
        </p:spPr>
        <p:txBody>
          <a:bodyPr>
            <a:normAutofit/>
          </a:bodyPr>
          <a:lstStyle/>
          <a:p>
            <a:pPr lvl="3"/>
            <a:r>
              <a:rPr lang="pt-BR" dirty="0" err="1">
                <a:latin typeface="CMU Typewriter Text Light" charset="0"/>
                <a:ea typeface="CMU Typewriter Text Light" charset="0"/>
                <a:cs typeface="CMU Typewriter Text Light" charset="0"/>
              </a:rPr>
              <a:t>data_t</a:t>
            </a:r>
            <a:r>
              <a:rPr lang="mr-IN" dirty="0">
                <a:latin typeface="CMU Typewriter Text Light" charset="0"/>
                <a:ea typeface="CMU Typewriter Text Light" charset="0"/>
                <a:cs typeface="CMU Typewriter Text Light" charset="0"/>
              </a:rPr>
              <a:t> </a:t>
            </a:r>
            <a:r>
              <a:rPr lang="mr-IN" dirty="0">
                <a:solidFill>
                  <a:srgbClr val="000000"/>
                </a:solidFill>
                <a:latin typeface="CMU Typewriter Text Light" charset="0"/>
                <a:ea typeface="CMU Typewriter Text Light" charset="0"/>
                <a:cs typeface="CMU Typewriter Text Light" charset="0"/>
              </a:rPr>
              <a:t>*</a:t>
            </a:r>
            <a:r>
              <a:rPr lang="mr-IN" dirty="0" err="1">
                <a:solidFill>
                  <a:srgbClr val="000000"/>
                </a:solidFill>
                <a:latin typeface="CMU Typewriter Text Light" charset="0"/>
                <a:ea typeface="CMU Typewriter Text Light" charset="0"/>
                <a:cs typeface="CMU Typewriter Text Light" charset="0"/>
              </a:rPr>
              <a:t>newP</a:t>
            </a:r>
            <a:r>
              <a:rPr lang="mr-IN" dirty="0">
                <a:solidFill>
                  <a:srgbClr val="000000"/>
                </a:solidFill>
                <a:latin typeface="CMU Typewriter Text Light" charset="0"/>
                <a:ea typeface="CMU Typewriter Text Light" charset="0"/>
                <a:cs typeface="CMU Typewriter Text Light" charset="0"/>
              </a:rPr>
              <a:t>() {</a:t>
            </a:r>
          </a:p>
          <a:p>
            <a:pPr lvl="3"/>
            <a:r>
              <a:rPr lang="mr-IN" dirty="0">
                <a:solidFill>
                  <a:srgbClr val="000000"/>
                </a:solidFill>
                <a:latin typeface="CMU Typewriter Text Light" charset="0"/>
                <a:ea typeface="CMU Typewriter Text Light" charset="0"/>
                <a:cs typeface="CMU Typewriter Text Light" charset="0"/>
              </a:rPr>
              <a:t>   </a:t>
            </a:r>
            <a:r>
              <a:rPr lang="pt-BR" dirty="0" err="1">
                <a:latin typeface="CMU Typewriter Text Light" charset="0"/>
                <a:ea typeface="CMU Typewriter Text Light" charset="0"/>
                <a:cs typeface="CMU Typewriter Text Light" charset="0"/>
              </a:rPr>
              <a:t>data_t</a:t>
            </a:r>
            <a:r>
              <a:rPr lang="pt-BR" dirty="0">
                <a:latin typeface="CMU Typewriter Text Light" charset="0"/>
                <a:ea typeface="CMU Typewriter Text Light" charset="0"/>
                <a:cs typeface="CMU Typewriter Text Light" charset="0"/>
              </a:rPr>
              <a:t> </a:t>
            </a:r>
            <a:r>
              <a:rPr lang="mr-IN" dirty="0">
                <a:solidFill>
                  <a:srgbClr val="000000"/>
                </a:solidFill>
                <a:latin typeface="CMU Typewriter Text Light" charset="0"/>
                <a:ea typeface="CMU Typewriter Text Light" charset="0"/>
                <a:cs typeface="CMU Typewriter Text Light" charset="0"/>
              </a:rPr>
              <a:t>*</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a:t>
            </a:r>
          </a:p>
          <a:p>
            <a:pPr lvl="3"/>
            <a:r>
              <a:rPr lang="mr-IN" dirty="0">
                <a:solidFill>
                  <a:srgbClr val="000000"/>
                </a:solidFill>
                <a:latin typeface="CMU Typewriter Text Light" charset="0"/>
                <a:ea typeface="CMU Typewriter Text Light" charset="0"/>
                <a:cs typeface="CMU Typewriter Text Light" charset="0"/>
              </a:rPr>
              <a:t>   </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 = </a:t>
            </a:r>
            <a:r>
              <a:rPr lang="mr-IN" dirty="0" err="1">
                <a:solidFill>
                  <a:srgbClr val="3495AF"/>
                </a:solidFill>
              </a:rPr>
              <a:t>malloc</a:t>
            </a:r>
            <a:r>
              <a:rPr lang="mr-IN" dirty="0">
                <a:solidFill>
                  <a:srgbClr val="000000"/>
                </a:solidFill>
                <a:latin typeface="CMU Typewriter Text Light" charset="0"/>
                <a:ea typeface="CMU Typewriter Text Light" charset="0"/>
                <a:cs typeface="CMU Typewriter Text Light" charset="0"/>
              </a:rPr>
              <a:t>(</a:t>
            </a:r>
            <a:r>
              <a:rPr lang="mr-IN" dirty="0" err="1">
                <a:solidFill>
                  <a:srgbClr val="0433FF"/>
                </a:solidFill>
                <a:latin typeface="CMU Typewriter Text Light" charset="0"/>
                <a:ea typeface="CMU Typewriter Text Light" charset="0"/>
                <a:cs typeface="CMU Typewriter Text Light" charset="0"/>
              </a:rPr>
              <a:t>sizeof</a:t>
            </a:r>
            <a:r>
              <a:rPr lang="mr-IN" dirty="0">
                <a:solidFill>
                  <a:srgbClr val="000000"/>
                </a:solidFill>
                <a:latin typeface="CMU Typewriter Text Light" charset="0"/>
                <a:ea typeface="CMU Typewriter Text Light" charset="0"/>
                <a:cs typeface="CMU Typewriter Text Light" charset="0"/>
              </a:rPr>
              <a:t>(*</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a:t>
            </a:r>
          </a:p>
          <a:p>
            <a:pPr lvl="3"/>
            <a:r>
              <a:rPr lang="mr-IN" dirty="0">
                <a:solidFill>
                  <a:srgbClr val="000000"/>
                </a:solidFill>
                <a:latin typeface="CMU Typewriter Text Light" charset="0"/>
                <a:ea typeface="CMU Typewriter Text Light" charset="0"/>
                <a:cs typeface="CMU Typewriter Text Light" charset="0"/>
              </a:rPr>
              <a:t>   </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-&gt;field1 = …;</a:t>
            </a:r>
          </a:p>
          <a:p>
            <a:pPr lvl="3"/>
            <a:r>
              <a:rPr lang="mr-IN" dirty="0">
                <a:solidFill>
                  <a:srgbClr val="000000"/>
                </a:solidFill>
                <a:latin typeface="CMU Typewriter Text Light" charset="0"/>
                <a:ea typeface="CMU Typewriter Text Light" charset="0"/>
                <a:cs typeface="CMU Typewriter Text Light" charset="0"/>
              </a:rPr>
              <a:t>   </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-&gt;field2 = …;</a:t>
            </a:r>
          </a:p>
          <a:p>
            <a:pPr lvl="3"/>
            <a:r>
              <a:rPr lang="mr-IN" dirty="0">
                <a:solidFill>
                  <a:srgbClr val="000000"/>
                </a:solidFill>
                <a:latin typeface="CMU Typewriter Text Light" charset="0"/>
                <a:ea typeface="CMU Typewriter Text Light" charset="0"/>
                <a:cs typeface="CMU Typewriter Text Light" charset="0"/>
              </a:rPr>
              <a:t>   </a:t>
            </a:r>
            <a:r>
              <a:rPr lang="mr-IN" dirty="0" err="1">
                <a:solidFill>
                  <a:srgbClr val="0433FF"/>
                </a:solidFill>
                <a:latin typeface="CMU Typewriter Text Light" charset="0"/>
                <a:ea typeface="CMU Typewriter Text Light" charset="0"/>
                <a:cs typeface="CMU Typewriter Text Light" charset="0"/>
              </a:rPr>
              <a:t>return</a:t>
            </a:r>
            <a:r>
              <a:rPr lang="mr-IN" dirty="0">
                <a:solidFill>
                  <a:srgbClr val="000000"/>
                </a:solidFill>
                <a:latin typeface="CMU Typewriter Text Light" charset="0"/>
                <a:ea typeface="CMU Typewriter Text Light" charset="0"/>
                <a:cs typeface="CMU Typewriter Text Light" charset="0"/>
              </a:rPr>
              <a:t> </a:t>
            </a:r>
            <a:r>
              <a:rPr lang="mr-IN" dirty="0" err="1">
                <a:solidFill>
                  <a:srgbClr val="000000"/>
                </a:solidFill>
                <a:latin typeface="CMU Typewriter Text Light" charset="0"/>
                <a:ea typeface="CMU Typewriter Text Light" charset="0"/>
                <a:cs typeface="CMU Typewriter Text Light" charset="0"/>
              </a:rPr>
              <a:t>p</a:t>
            </a:r>
            <a:r>
              <a:rPr lang="mr-IN" dirty="0">
                <a:solidFill>
                  <a:srgbClr val="000000"/>
                </a:solidFill>
                <a:latin typeface="CMU Typewriter Text Light" charset="0"/>
                <a:ea typeface="CMU Typewriter Text Light" charset="0"/>
                <a:cs typeface="CMU Typewriter Text Light" charset="0"/>
              </a:rPr>
              <a:t>;</a:t>
            </a:r>
          </a:p>
          <a:p>
            <a:pPr lvl="3"/>
            <a:r>
              <a:rPr lang="mr-IN" dirty="0">
                <a:solidFill>
                  <a:srgbClr val="000000"/>
                </a:solidFill>
                <a:latin typeface="CMU Typewriter Text Light" charset="0"/>
                <a:ea typeface="CMU Typewriter Text Light" charset="0"/>
                <a:cs typeface="CMU Typewriter Text Light" charset="0"/>
              </a:rPr>
              <a:t>}</a:t>
            </a:r>
            <a:endParaRPr lang="mr-IN" dirty="0">
              <a:solidFill>
                <a:srgbClr val="000000"/>
              </a:solidFill>
              <a:effectLst/>
              <a:latin typeface="CMU Typewriter Text Light" charset="0"/>
              <a:ea typeface="CMU Typewriter Text Light" charset="0"/>
              <a:cs typeface="CMU Typewriter Text Light" charset="0"/>
            </a:endParaRPr>
          </a:p>
        </p:txBody>
      </p:sp>
    </p:spTree>
    <p:extLst>
      <p:ext uri="{BB962C8B-B14F-4D97-AF65-F5344CB8AC3E}">
        <p14:creationId xmlns:p14="http://schemas.microsoft.com/office/powerpoint/2010/main" val="3013856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attempt at implementing Bounded Buffer</a:t>
            </a:r>
            <a:endParaRPr lang="en-US" dirty="0"/>
          </a:p>
        </p:txBody>
      </p:sp>
      <p:graphicFrame>
        <p:nvGraphicFramePr>
          <p:cNvPr id="9" name="Content Placeholder 8"/>
          <p:cNvGraphicFramePr>
            <a:graphicFrameLocks noGrp="1"/>
          </p:cNvGraphicFramePr>
          <p:nvPr>
            <p:ph sz="quarter" idx="10"/>
            <p:extLst/>
          </p:nvPr>
        </p:nvGraphicFramePr>
        <p:xfrm>
          <a:off x="431800" y="1379538"/>
          <a:ext cx="8280400" cy="3402775"/>
        </p:xfrm>
        <a:graphic>
          <a:graphicData uri="http://schemas.openxmlformats.org/drawingml/2006/table">
            <a:tbl>
              <a:tblPr>
                <a:tableStyleId>{5C22544A-7EE6-4342-B048-85BDC9FD1C3A}</a:tableStyleId>
              </a:tblPr>
              <a:tblGrid>
                <a:gridCol w="41402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tblGrid>
              <a:tr h="370840">
                <a:tc>
                  <a:txBody>
                    <a:bodyPr/>
                    <a:lstStyle/>
                    <a:p>
                      <a:pPr>
                        <a:lnSpc>
                          <a:spcPct val="110000"/>
                        </a:lnSpc>
                      </a:pPr>
                      <a:r>
                        <a:rPr lang="en-US" b="0" i="0" dirty="0">
                          <a:solidFill>
                            <a:srgbClr val="0433FF"/>
                          </a:solidFill>
                          <a:effectLst/>
                          <a:latin typeface="Courier Condensed" charset="0"/>
                          <a:ea typeface="Courier Condensed" charset="0"/>
                          <a:cs typeface="Courier Condensed" charset="0"/>
                        </a:rPr>
                        <a:t>void</a:t>
                      </a:r>
                      <a:r>
                        <a:rPr lang="en-US" b="0" i="0" dirty="0">
                          <a:solidFill>
                            <a:srgbClr val="000000"/>
                          </a:solidFill>
                          <a:effectLst/>
                          <a:latin typeface="Courier Condensed" charset="0"/>
                          <a:ea typeface="Courier Condensed" charset="0"/>
                          <a:cs typeface="Courier Condensed" charset="0"/>
                        </a:rPr>
                        <a:t> </a:t>
                      </a:r>
                      <a:r>
                        <a:rPr lang="en-US" b="0" i="0" dirty="0" err="1">
                          <a:solidFill>
                            <a:srgbClr val="000000"/>
                          </a:solidFill>
                          <a:effectLst/>
                          <a:latin typeface="Courier Condensed" charset="0"/>
                          <a:ea typeface="Courier Condensed" charset="0"/>
                          <a:cs typeface="Courier Condensed" charset="0"/>
                        </a:rPr>
                        <a:t>tryput</a:t>
                      </a:r>
                      <a:r>
                        <a:rPr lang="en-US" b="0" i="0" dirty="0">
                          <a:solidFill>
                            <a:srgbClr val="000000"/>
                          </a:solidFill>
                          <a:effectLst/>
                          <a:latin typeface="Courier Condensed" charset="0"/>
                          <a:ea typeface="Courier Condensed" charset="0"/>
                          <a:cs typeface="Courier Condensed" charset="0"/>
                        </a:rPr>
                        <a:t>(</a:t>
                      </a:r>
                      <a:r>
                        <a:rPr lang="en-US" b="0" i="0" dirty="0" err="1">
                          <a:solidFill>
                            <a:srgbClr val="0433FF"/>
                          </a:solidFill>
                          <a:effectLst/>
                          <a:latin typeface="Courier Condensed" charset="0"/>
                          <a:ea typeface="Courier Condensed" charset="0"/>
                          <a:cs typeface="Courier Condensed" charset="0"/>
                        </a:rPr>
                        <a:t>int</a:t>
                      </a:r>
                      <a:r>
                        <a:rPr lang="en-US" b="0" i="0" dirty="0">
                          <a:solidFill>
                            <a:srgbClr val="000000"/>
                          </a:solidFill>
                          <a:effectLst/>
                          <a:latin typeface="Courier Condensed" charset="0"/>
                          <a:ea typeface="Courier Condensed" charset="0"/>
                          <a:cs typeface="Courier Condensed" charset="0"/>
                        </a:rPr>
                        <a:t> item) {</a:t>
                      </a:r>
                    </a:p>
                    <a:p>
                      <a:pPr>
                        <a:lnSpc>
                          <a:spcPct val="110000"/>
                        </a:lnSpc>
                      </a:pPr>
                      <a:r>
                        <a:rPr lang="en-US" b="0" i="0" dirty="0">
                          <a:solidFill>
                            <a:srgbClr val="000000"/>
                          </a:solidFill>
                          <a:effectLst/>
                          <a:latin typeface="Courier Condensed" charset="0"/>
                          <a:ea typeface="Courier Condensed" charset="0"/>
                          <a:cs typeface="Courier Condensed" charset="0"/>
                        </a:rPr>
                        <a:t>   </a:t>
                      </a:r>
                      <a:r>
                        <a:rPr lang="en-US" b="0" i="0" dirty="0" err="1">
                          <a:solidFill>
                            <a:srgbClr val="3495AF"/>
                          </a:solidFill>
                          <a:effectLst/>
                          <a:latin typeface="Courier Condensed" charset="0"/>
                          <a:ea typeface="Courier Condensed" charset="0"/>
                          <a:cs typeface="Courier Condensed" charset="0"/>
                        </a:rPr>
                        <a:t>lock</a:t>
                      </a:r>
                      <a:r>
                        <a:rPr lang="en-US" b="0" i="0" dirty="0" err="1">
                          <a:solidFill>
                            <a:srgbClr val="000000"/>
                          </a:solidFill>
                          <a:effectLst/>
                          <a:latin typeface="Courier Condensed" charset="0"/>
                          <a:ea typeface="Courier Condensed" charset="0"/>
                          <a:cs typeface="Courier Condensed" charset="0"/>
                        </a:rPr>
                        <a:t>.</a:t>
                      </a:r>
                      <a:r>
                        <a:rPr lang="en-US" b="0" i="0" dirty="0" err="1">
                          <a:solidFill>
                            <a:srgbClr val="3495AF"/>
                          </a:solidFill>
                          <a:effectLst/>
                          <a:latin typeface="Courier Condensed" charset="0"/>
                          <a:ea typeface="Courier Condensed" charset="0"/>
                          <a:cs typeface="Courier Condensed" charset="0"/>
                        </a:rPr>
                        <a:t>acquire</a:t>
                      </a:r>
                      <a:r>
                        <a:rPr lang="en-US" b="0" i="0" dirty="0">
                          <a:solidFill>
                            <a:srgbClr val="000000"/>
                          </a:solidFill>
                          <a:effectLst/>
                          <a:latin typeface="Courier Condensed" charset="0"/>
                          <a:ea typeface="Courier Condensed" charset="0"/>
                          <a:cs typeface="Courier Condensed" charset="0"/>
                        </a:rPr>
                        <a:t>();</a:t>
                      </a:r>
                      <a:endParaRPr lang="en-US" b="0" i="0" dirty="0">
                        <a:solidFill>
                          <a:srgbClr val="3495AF"/>
                        </a:solidFill>
                        <a:effectLst/>
                        <a:latin typeface="Courier Condensed" charset="0"/>
                        <a:ea typeface="Courier Condensed" charset="0"/>
                        <a:cs typeface="Courier Condensed" charset="0"/>
                      </a:endParaRPr>
                    </a:p>
                    <a:p>
                      <a:pPr>
                        <a:lnSpc>
                          <a:spcPct val="110000"/>
                        </a:lnSpc>
                      </a:pPr>
                      <a:r>
                        <a:rPr lang="en-US" b="0" i="0" dirty="0">
                          <a:solidFill>
                            <a:srgbClr val="000000"/>
                          </a:solidFill>
                          <a:effectLst/>
                          <a:latin typeface="Courier Condensed" charset="0"/>
                          <a:ea typeface="Courier Condensed" charset="0"/>
                          <a:cs typeface="Courier Condensed" charset="0"/>
                        </a:rPr>
                        <a:t>   </a:t>
                      </a:r>
                      <a:r>
                        <a:rPr lang="en-US" b="0" i="0" dirty="0">
                          <a:solidFill>
                            <a:srgbClr val="0433FF"/>
                          </a:solidFill>
                          <a:effectLst/>
                          <a:latin typeface="Courier Condensed" charset="0"/>
                          <a:ea typeface="Courier Condensed" charset="0"/>
                          <a:cs typeface="Courier Condensed" charset="0"/>
                        </a:rPr>
                        <a:t>if</a:t>
                      </a:r>
                      <a:r>
                        <a:rPr lang="en-US" b="0" i="0" dirty="0">
                          <a:solidFill>
                            <a:srgbClr val="000000"/>
                          </a:solidFill>
                          <a:effectLst/>
                          <a:latin typeface="Courier Condensed" charset="0"/>
                          <a:ea typeface="Courier Condensed" charset="0"/>
                          <a:cs typeface="Courier Condensed" charset="0"/>
                        </a:rPr>
                        <a:t> ((</a:t>
                      </a:r>
                      <a:r>
                        <a:rPr lang="en-US" b="0" i="0" dirty="0">
                          <a:solidFill>
                            <a:srgbClr val="3495AF"/>
                          </a:solidFill>
                          <a:effectLst/>
                          <a:latin typeface="Courier Condensed" charset="0"/>
                          <a:ea typeface="Courier Condensed" charset="0"/>
                          <a:cs typeface="Courier Condensed" charset="0"/>
                        </a:rPr>
                        <a:t>tail</a:t>
                      </a:r>
                      <a:r>
                        <a:rPr lang="en-US" b="0" i="0" dirty="0">
                          <a:solidFill>
                            <a:srgbClr val="000000"/>
                          </a:solidFill>
                          <a:effectLst/>
                          <a:latin typeface="Courier Condensed" charset="0"/>
                          <a:ea typeface="Courier Condensed" charset="0"/>
                          <a:cs typeface="Courier Condensed" charset="0"/>
                        </a:rPr>
                        <a:t> - </a:t>
                      </a:r>
                      <a:r>
                        <a:rPr lang="en-US" b="0" i="0" dirty="0">
                          <a:solidFill>
                            <a:srgbClr val="3495AF"/>
                          </a:solidFill>
                          <a:effectLst/>
                          <a:latin typeface="Courier Condensed" charset="0"/>
                          <a:ea typeface="Courier Condensed" charset="0"/>
                          <a:cs typeface="Courier Condensed" charset="0"/>
                        </a:rPr>
                        <a:t>front</a:t>
                      </a:r>
                      <a:r>
                        <a:rPr lang="en-US" b="0" i="0" dirty="0">
                          <a:solidFill>
                            <a:srgbClr val="000000"/>
                          </a:solidFill>
                          <a:effectLst/>
                          <a:latin typeface="Courier Condensed" charset="0"/>
                          <a:ea typeface="Courier Condensed" charset="0"/>
                          <a:cs typeface="Courier Condensed" charset="0"/>
                        </a:rPr>
                        <a:t>) &lt; </a:t>
                      </a:r>
                      <a:r>
                        <a:rPr lang="en-US" b="0" i="0" dirty="0">
                          <a:solidFill>
                            <a:srgbClr val="0433FF"/>
                          </a:solidFill>
                          <a:effectLst/>
                          <a:latin typeface="Courier Condensed" charset="0"/>
                          <a:ea typeface="Courier Condensed" charset="0"/>
                          <a:cs typeface="Courier Condensed" charset="0"/>
                        </a:rPr>
                        <a:t>MAX</a:t>
                      </a:r>
                      <a:r>
                        <a:rPr lang="en-US" b="0" i="0" dirty="0">
                          <a:solidFill>
                            <a:srgbClr val="000000"/>
                          </a:solidFill>
                          <a:effectLst/>
                          <a:latin typeface="Courier Condensed" charset="0"/>
                          <a:ea typeface="Courier Condensed" charset="0"/>
                          <a:cs typeface="Courier Condensed" charset="0"/>
                        </a:rPr>
                        <a:t>) {</a:t>
                      </a:r>
                    </a:p>
                    <a:p>
                      <a:pPr>
                        <a:lnSpc>
                          <a:spcPct val="110000"/>
                        </a:lnSpc>
                      </a:pPr>
                      <a:r>
                        <a:rPr lang="en-US" b="0" i="0" dirty="0">
                          <a:solidFill>
                            <a:srgbClr val="000000"/>
                          </a:solidFill>
                          <a:effectLst/>
                          <a:latin typeface="Courier Condensed" charset="0"/>
                          <a:ea typeface="Courier Condensed" charset="0"/>
                          <a:cs typeface="Courier Condensed" charset="0"/>
                        </a:rPr>
                        <a:t>      </a:t>
                      </a:r>
                      <a:r>
                        <a:rPr lang="en-US" b="0" i="0" dirty="0" err="1">
                          <a:solidFill>
                            <a:srgbClr val="3495AF"/>
                          </a:solidFill>
                          <a:effectLst/>
                          <a:latin typeface="Courier Condensed" charset="0"/>
                          <a:ea typeface="Courier Condensed" charset="0"/>
                          <a:cs typeface="Courier Condensed" charset="0"/>
                        </a:rPr>
                        <a:t>buf</a:t>
                      </a:r>
                      <a:r>
                        <a:rPr lang="en-US" b="0" i="0" dirty="0">
                          <a:solidFill>
                            <a:srgbClr val="000000"/>
                          </a:solidFill>
                          <a:effectLst/>
                          <a:latin typeface="Courier Condensed" charset="0"/>
                          <a:ea typeface="Courier Condensed" charset="0"/>
                          <a:cs typeface="Courier Condensed" charset="0"/>
                        </a:rPr>
                        <a:t>[</a:t>
                      </a:r>
                      <a:r>
                        <a:rPr lang="en-US" b="0" i="0" dirty="0">
                          <a:solidFill>
                            <a:srgbClr val="3495AF"/>
                          </a:solidFill>
                          <a:effectLst/>
                          <a:latin typeface="Courier Condensed" charset="0"/>
                          <a:ea typeface="Courier Condensed" charset="0"/>
                          <a:cs typeface="Courier Condensed" charset="0"/>
                        </a:rPr>
                        <a:t>tail</a:t>
                      </a:r>
                      <a:r>
                        <a:rPr lang="en-US" b="0" i="0" dirty="0">
                          <a:solidFill>
                            <a:srgbClr val="000000"/>
                          </a:solidFill>
                          <a:effectLst/>
                          <a:latin typeface="Courier Condensed" charset="0"/>
                          <a:ea typeface="Courier Condensed" charset="0"/>
                          <a:cs typeface="Courier Condensed" charset="0"/>
                        </a:rPr>
                        <a:t> % </a:t>
                      </a:r>
                      <a:r>
                        <a:rPr lang="en-US" b="0" i="0" dirty="0">
                          <a:solidFill>
                            <a:srgbClr val="0433FF"/>
                          </a:solidFill>
                          <a:effectLst/>
                          <a:latin typeface="Courier Condensed" charset="0"/>
                          <a:ea typeface="Courier Condensed" charset="0"/>
                          <a:cs typeface="Courier Condensed" charset="0"/>
                        </a:rPr>
                        <a:t>MAX</a:t>
                      </a:r>
                      <a:r>
                        <a:rPr lang="en-US" b="0" i="0" dirty="0">
                          <a:solidFill>
                            <a:srgbClr val="000000"/>
                          </a:solidFill>
                          <a:effectLst/>
                          <a:latin typeface="Courier Condensed" charset="0"/>
                          <a:ea typeface="Courier Condensed" charset="0"/>
                          <a:cs typeface="Courier Condensed" charset="0"/>
                        </a:rPr>
                        <a:t>] = item;</a:t>
                      </a:r>
                    </a:p>
                    <a:p>
                      <a:pPr>
                        <a:lnSpc>
                          <a:spcPct val="110000"/>
                        </a:lnSpc>
                      </a:pPr>
                      <a:r>
                        <a:rPr lang="en-US" b="0" i="0" dirty="0">
                          <a:solidFill>
                            <a:srgbClr val="000000"/>
                          </a:solidFill>
                          <a:effectLst/>
                          <a:latin typeface="Courier Condensed" charset="0"/>
                          <a:ea typeface="Courier Condensed" charset="0"/>
                          <a:cs typeface="Courier Condensed" charset="0"/>
                        </a:rPr>
                        <a:t>      </a:t>
                      </a:r>
                      <a:r>
                        <a:rPr lang="en-US" b="0" i="0" dirty="0">
                          <a:solidFill>
                            <a:srgbClr val="3495AF"/>
                          </a:solidFill>
                          <a:effectLst/>
                          <a:latin typeface="Courier Condensed" charset="0"/>
                          <a:ea typeface="Courier Condensed" charset="0"/>
                          <a:cs typeface="Courier Condensed" charset="0"/>
                        </a:rPr>
                        <a:t>tail</a:t>
                      </a:r>
                      <a:r>
                        <a:rPr lang="en-US" b="0" i="0" dirty="0">
                          <a:solidFill>
                            <a:srgbClr val="000000"/>
                          </a:solidFill>
                          <a:effectLst/>
                          <a:latin typeface="Courier Condensed" charset="0"/>
                          <a:ea typeface="Courier Condensed" charset="0"/>
                          <a:cs typeface="Courier Condensed" charset="0"/>
                        </a:rPr>
                        <a:t>++;</a:t>
                      </a:r>
                    </a:p>
                    <a:p>
                      <a:pPr>
                        <a:lnSpc>
                          <a:spcPct val="110000"/>
                        </a:lnSpc>
                      </a:pPr>
                      <a:r>
                        <a:rPr lang="en-US" b="0" i="0" dirty="0">
                          <a:solidFill>
                            <a:srgbClr val="000000"/>
                          </a:solidFill>
                          <a:effectLst/>
                          <a:latin typeface="Courier Condensed" charset="0"/>
                          <a:ea typeface="Courier Condensed" charset="0"/>
                          <a:cs typeface="Courier Condensed" charset="0"/>
                        </a:rPr>
                        <a:t>   }</a:t>
                      </a:r>
                    </a:p>
                    <a:p>
                      <a:pPr>
                        <a:lnSpc>
                          <a:spcPct val="110000"/>
                        </a:lnSpc>
                      </a:pPr>
                      <a:r>
                        <a:rPr lang="en-US" b="0" i="0" dirty="0">
                          <a:solidFill>
                            <a:srgbClr val="000000"/>
                          </a:solidFill>
                          <a:effectLst/>
                          <a:latin typeface="Courier Condensed" charset="0"/>
                          <a:ea typeface="Courier Condensed" charset="0"/>
                          <a:cs typeface="Courier Condensed" charset="0"/>
                        </a:rPr>
                        <a:t>   </a:t>
                      </a:r>
                      <a:r>
                        <a:rPr lang="en-US" b="0" i="0" dirty="0" err="1">
                          <a:solidFill>
                            <a:srgbClr val="3495AF"/>
                          </a:solidFill>
                          <a:effectLst/>
                          <a:latin typeface="Courier Condensed" charset="0"/>
                          <a:ea typeface="Courier Condensed" charset="0"/>
                          <a:cs typeface="Courier Condensed" charset="0"/>
                        </a:rPr>
                        <a:t>lock</a:t>
                      </a:r>
                      <a:r>
                        <a:rPr lang="en-US" b="0" i="0" dirty="0" err="1">
                          <a:solidFill>
                            <a:srgbClr val="000000"/>
                          </a:solidFill>
                          <a:effectLst/>
                          <a:latin typeface="Courier Condensed" charset="0"/>
                          <a:ea typeface="Courier Condensed" charset="0"/>
                          <a:cs typeface="Courier Condensed" charset="0"/>
                        </a:rPr>
                        <a:t>.</a:t>
                      </a:r>
                      <a:r>
                        <a:rPr lang="en-US" b="0" i="0" dirty="0" err="1">
                          <a:solidFill>
                            <a:srgbClr val="3495AF"/>
                          </a:solidFill>
                          <a:effectLst/>
                          <a:latin typeface="Courier Condensed" charset="0"/>
                          <a:ea typeface="Courier Condensed" charset="0"/>
                          <a:cs typeface="Courier Condensed" charset="0"/>
                        </a:rPr>
                        <a:t>release</a:t>
                      </a:r>
                      <a:r>
                        <a:rPr lang="en-US" b="0" i="0" dirty="0">
                          <a:solidFill>
                            <a:srgbClr val="000000"/>
                          </a:solidFill>
                          <a:effectLst/>
                          <a:latin typeface="Courier Condensed" charset="0"/>
                          <a:ea typeface="Courier Condensed" charset="0"/>
                          <a:cs typeface="Courier Condensed" charset="0"/>
                        </a:rPr>
                        <a:t>();</a:t>
                      </a:r>
                      <a:endParaRPr lang="en-US" b="0" i="0" dirty="0">
                        <a:solidFill>
                          <a:srgbClr val="3495AF"/>
                        </a:solidFill>
                        <a:effectLst/>
                        <a:latin typeface="Courier Condensed" charset="0"/>
                        <a:ea typeface="Courier Condensed" charset="0"/>
                        <a:cs typeface="Courier Condensed" charset="0"/>
                      </a:endParaRPr>
                    </a:p>
                    <a:p>
                      <a:pPr>
                        <a:lnSpc>
                          <a:spcPct val="110000"/>
                        </a:lnSpc>
                      </a:pPr>
                      <a:r>
                        <a:rPr lang="en-US" b="0" i="0" dirty="0">
                          <a:solidFill>
                            <a:srgbClr val="000000"/>
                          </a:solidFill>
                          <a:effectLst/>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nSpc>
                          <a:spcPct val="110000"/>
                        </a:lnSpc>
                      </a:pPr>
                      <a:r>
                        <a:rPr lang="en-US" sz="1800" b="0" i="0" dirty="0" err="1">
                          <a:solidFill>
                            <a:srgbClr val="0433FF"/>
                          </a:solidFill>
                          <a:effectLst/>
                          <a:latin typeface="Courier Condensed" charset="0"/>
                          <a:ea typeface="Courier Condensed" charset="0"/>
                          <a:cs typeface="Courier Condensed" charset="0"/>
                        </a:rPr>
                        <a:t>int</a:t>
                      </a:r>
                      <a:r>
                        <a:rPr lang="en-US" sz="1800" b="0" i="0" dirty="0">
                          <a:solidFill>
                            <a:srgbClr val="000000"/>
                          </a:solidFill>
                          <a:effectLst/>
                          <a:latin typeface="Courier Condensed" charset="0"/>
                          <a:ea typeface="Courier Condensed" charset="0"/>
                          <a:cs typeface="Courier Condensed" charset="0"/>
                        </a:rPr>
                        <a:t> </a:t>
                      </a:r>
                      <a:r>
                        <a:rPr lang="en-US" sz="1800" b="0" i="0" dirty="0" err="1">
                          <a:solidFill>
                            <a:srgbClr val="000000"/>
                          </a:solidFill>
                          <a:effectLst/>
                          <a:latin typeface="Courier Condensed" charset="0"/>
                          <a:ea typeface="Courier Condensed" charset="0"/>
                          <a:cs typeface="Courier Condensed" charset="0"/>
                        </a:rPr>
                        <a:t>tryget</a:t>
                      </a:r>
                      <a:r>
                        <a:rPr lang="en-US" sz="1800" b="0" i="0" dirty="0">
                          <a:solidFill>
                            <a:srgbClr val="000000"/>
                          </a:solidFill>
                          <a:effectLst/>
                          <a:latin typeface="Courier Condensed" charset="0"/>
                          <a:ea typeface="Courier Condensed" charset="0"/>
                          <a:cs typeface="Courier Condensed" charset="0"/>
                        </a:rPr>
                        <a:t>() {</a:t>
                      </a: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err="1">
                          <a:solidFill>
                            <a:srgbClr val="0433FF"/>
                          </a:solidFill>
                          <a:effectLst/>
                          <a:latin typeface="Courier Condensed" charset="0"/>
                          <a:ea typeface="Courier Condensed" charset="0"/>
                          <a:cs typeface="Courier Condensed" charset="0"/>
                        </a:rPr>
                        <a:t>int</a:t>
                      </a:r>
                      <a:r>
                        <a:rPr lang="en-US" sz="1800" b="0" i="0" dirty="0">
                          <a:solidFill>
                            <a:srgbClr val="000000"/>
                          </a:solidFill>
                          <a:effectLst/>
                          <a:latin typeface="Courier Condensed" charset="0"/>
                          <a:ea typeface="Courier Condensed" charset="0"/>
                          <a:cs typeface="Courier Condensed" charset="0"/>
                        </a:rPr>
                        <a:t> item = </a:t>
                      </a:r>
                      <a:r>
                        <a:rPr lang="en-US" sz="1800" b="0" i="0" dirty="0">
                          <a:solidFill>
                            <a:srgbClr val="0433FF"/>
                          </a:solidFill>
                          <a:effectLst/>
                          <a:latin typeface="Courier Condensed" charset="0"/>
                          <a:ea typeface="Courier Condensed" charset="0"/>
                          <a:cs typeface="Courier Condensed" charset="0"/>
                        </a:rPr>
                        <a:t>NULL</a:t>
                      </a:r>
                      <a:r>
                        <a:rPr lang="en-US" sz="1800" b="0" i="0" dirty="0">
                          <a:solidFill>
                            <a:srgbClr val="000000"/>
                          </a:solidFill>
                          <a:effectLst/>
                          <a:latin typeface="Courier Condensed" charset="0"/>
                          <a:ea typeface="Courier Condensed" charset="0"/>
                          <a:cs typeface="Courier Condensed" charset="0"/>
                        </a:rPr>
                        <a:t>;</a:t>
                      </a: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err="1">
                          <a:solidFill>
                            <a:srgbClr val="3495AF"/>
                          </a:solidFill>
                          <a:effectLst/>
                          <a:latin typeface="Courier Condensed" charset="0"/>
                          <a:ea typeface="Courier Condensed" charset="0"/>
                          <a:cs typeface="Courier Condensed" charset="0"/>
                        </a:rPr>
                        <a:t>lock</a:t>
                      </a:r>
                      <a:r>
                        <a:rPr lang="en-US" sz="1800" b="0" i="0" dirty="0" err="1">
                          <a:solidFill>
                            <a:srgbClr val="000000"/>
                          </a:solidFill>
                          <a:effectLst/>
                          <a:latin typeface="Courier Condensed" charset="0"/>
                          <a:ea typeface="Courier Condensed" charset="0"/>
                          <a:cs typeface="Courier Condensed" charset="0"/>
                        </a:rPr>
                        <a:t>.</a:t>
                      </a:r>
                      <a:r>
                        <a:rPr lang="en-US" sz="1800" b="0" i="0" dirty="0" err="1">
                          <a:solidFill>
                            <a:srgbClr val="3495AF"/>
                          </a:solidFill>
                          <a:effectLst/>
                          <a:latin typeface="Courier Condensed" charset="0"/>
                          <a:ea typeface="Courier Condensed" charset="0"/>
                          <a:cs typeface="Courier Condensed" charset="0"/>
                        </a:rPr>
                        <a:t>acquire</a:t>
                      </a:r>
                      <a:r>
                        <a:rPr lang="en-US" sz="1800" b="0" i="0" dirty="0">
                          <a:solidFill>
                            <a:srgbClr val="000000"/>
                          </a:solidFill>
                          <a:effectLst/>
                          <a:latin typeface="Courier Condensed" charset="0"/>
                          <a:ea typeface="Courier Condensed" charset="0"/>
                          <a:cs typeface="Courier Condensed" charset="0"/>
                        </a:rPr>
                        <a:t>();</a:t>
                      </a:r>
                      <a:endParaRPr lang="en-US" sz="1800" b="0" i="0" dirty="0">
                        <a:solidFill>
                          <a:srgbClr val="3495AF"/>
                        </a:solidFill>
                        <a:effectLst/>
                        <a:latin typeface="Courier Condensed" charset="0"/>
                        <a:ea typeface="Courier Condensed" charset="0"/>
                        <a:cs typeface="Courier Condensed" charset="0"/>
                      </a:endParaRP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a:solidFill>
                            <a:srgbClr val="0433FF"/>
                          </a:solidFill>
                          <a:effectLst/>
                          <a:latin typeface="Courier Condensed" charset="0"/>
                          <a:ea typeface="Courier Condensed" charset="0"/>
                          <a:cs typeface="Courier Condensed" charset="0"/>
                        </a:rPr>
                        <a:t>if</a:t>
                      </a:r>
                      <a:r>
                        <a:rPr lang="en-US" sz="1800" b="0" i="0" dirty="0">
                          <a:solidFill>
                            <a:srgbClr val="000000"/>
                          </a:solidFill>
                          <a:effectLst/>
                          <a:latin typeface="Courier Condensed" charset="0"/>
                          <a:ea typeface="Courier Condensed" charset="0"/>
                          <a:cs typeface="Courier Condensed" charset="0"/>
                        </a:rPr>
                        <a:t> (</a:t>
                      </a:r>
                      <a:r>
                        <a:rPr lang="en-US" sz="1800" b="0" i="0" dirty="0">
                          <a:solidFill>
                            <a:srgbClr val="3495AF"/>
                          </a:solidFill>
                          <a:effectLst/>
                          <a:latin typeface="Courier Condensed" charset="0"/>
                          <a:ea typeface="Courier Condensed" charset="0"/>
                          <a:cs typeface="Courier Condensed" charset="0"/>
                        </a:rPr>
                        <a:t>front</a:t>
                      </a:r>
                      <a:r>
                        <a:rPr lang="en-US" sz="1800" b="0" i="0" dirty="0">
                          <a:solidFill>
                            <a:srgbClr val="000000"/>
                          </a:solidFill>
                          <a:effectLst/>
                          <a:latin typeface="Courier Condensed" charset="0"/>
                          <a:ea typeface="Courier Condensed" charset="0"/>
                          <a:cs typeface="Courier Condensed" charset="0"/>
                        </a:rPr>
                        <a:t> &lt; </a:t>
                      </a:r>
                      <a:r>
                        <a:rPr lang="en-US" sz="1800" b="0" i="0" dirty="0">
                          <a:solidFill>
                            <a:srgbClr val="3495AF"/>
                          </a:solidFill>
                          <a:effectLst/>
                          <a:latin typeface="Courier Condensed" charset="0"/>
                          <a:ea typeface="Courier Condensed" charset="0"/>
                          <a:cs typeface="Courier Condensed" charset="0"/>
                        </a:rPr>
                        <a:t>tail</a:t>
                      </a:r>
                      <a:r>
                        <a:rPr lang="en-US" sz="1800" b="0" i="0" dirty="0">
                          <a:solidFill>
                            <a:srgbClr val="000000"/>
                          </a:solidFill>
                          <a:effectLst/>
                          <a:latin typeface="Courier Condensed" charset="0"/>
                          <a:ea typeface="Courier Condensed" charset="0"/>
                          <a:cs typeface="Courier Condensed" charset="0"/>
                        </a:rPr>
                        <a:t>) {</a:t>
                      </a:r>
                    </a:p>
                    <a:p>
                      <a:pPr>
                        <a:lnSpc>
                          <a:spcPct val="110000"/>
                        </a:lnSpc>
                      </a:pPr>
                      <a:r>
                        <a:rPr lang="en-US" sz="1800" b="0" i="0" dirty="0">
                          <a:solidFill>
                            <a:srgbClr val="000000"/>
                          </a:solidFill>
                          <a:effectLst/>
                          <a:latin typeface="Courier Condensed" charset="0"/>
                          <a:ea typeface="Courier Condensed" charset="0"/>
                          <a:cs typeface="Courier Condensed" charset="0"/>
                        </a:rPr>
                        <a:t>      item = </a:t>
                      </a:r>
                      <a:r>
                        <a:rPr lang="en-US" sz="1800" b="0" i="0" dirty="0" err="1">
                          <a:solidFill>
                            <a:srgbClr val="3495AF"/>
                          </a:solidFill>
                          <a:effectLst/>
                          <a:latin typeface="Courier Condensed" charset="0"/>
                          <a:ea typeface="Courier Condensed" charset="0"/>
                          <a:cs typeface="Courier Condensed" charset="0"/>
                        </a:rPr>
                        <a:t>buf</a:t>
                      </a:r>
                      <a:r>
                        <a:rPr lang="en-US" sz="1800" b="0" i="0" dirty="0">
                          <a:solidFill>
                            <a:srgbClr val="000000"/>
                          </a:solidFill>
                          <a:effectLst/>
                          <a:latin typeface="Courier Condensed" charset="0"/>
                          <a:ea typeface="Courier Condensed" charset="0"/>
                          <a:cs typeface="Courier Condensed" charset="0"/>
                        </a:rPr>
                        <a:t>[</a:t>
                      </a:r>
                      <a:r>
                        <a:rPr lang="en-US" sz="1800" b="0" i="0" dirty="0">
                          <a:solidFill>
                            <a:srgbClr val="3495AF"/>
                          </a:solidFill>
                          <a:effectLst/>
                          <a:latin typeface="Courier Condensed" charset="0"/>
                          <a:ea typeface="Courier Condensed" charset="0"/>
                          <a:cs typeface="Courier Condensed" charset="0"/>
                        </a:rPr>
                        <a:t>front</a:t>
                      </a:r>
                      <a:r>
                        <a:rPr lang="en-US" sz="1800" b="0" i="0" dirty="0">
                          <a:solidFill>
                            <a:srgbClr val="000000"/>
                          </a:solidFill>
                          <a:effectLst/>
                          <a:latin typeface="Courier Condensed" charset="0"/>
                          <a:ea typeface="Courier Condensed" charset="0"/>
                          <a:cs typeface="Courier Condensed" charset="0"/>
                        </a:rPr>
                        <a:t> % </a:t>
                      </a:r>
                      <a:r>
                        <a:rPr lang="en-US" sz="1800" b="0" i="0" dirty="0">
                          <a:solidFill>
                            <a:srgbClr val="0433FF"/>
                          </a:solidFill>
                          <a:effectLst/>
                          <a:latin typeface="Courier Condensed" charset="0"/>
                          <a:ea typeface="Courier Condensed" charset="0"/>
                          <a:cs typeface="Courier Condensed" charset="0"/>
                        </a:rPr>
                        <a:t>MAX</a:t>
                      </a:r>
                      <a:r>
                        <a:rPr lang="en-US" sz="1800" b="0" i="0" dirty="0">
                          <a:solidFill>
                            <a:srgbClr val="000000"/>
                          </a:solidFill>
                          <a:effectLst/>
                          <a:latin typeface="Courier Condensed" charset="0"/>
                          <a:ea typeface="Courier Condensed" charset="0"/>
                          <a:cs typeface="Courier Condensed" charset="0"/>
                        </a:rPr>
                        <a:t>];</a:t>
                      </a: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a:solidFill>
                            <a:srgbClr val="3495AF"/>
                          </a:solidFill>
                          <a:effectLst/>
                          <a:latin typeface="Courier Condensed" charset="0"/>
                          <a:ea typeface="Courier Condensed" charset="0"/>
                          <a:cs typeface="Courier Condensed" charset="0"/>
                        </a:rPr>
                        <a:t>front</a:t>
                      </a:r>
                      <a:r>
                        <a:rPr lang="en-US" sz="1800" b="0" i="0" dirty="0">
                          <a:solidFill>
                            <a:srgbClr val="000000"/>
                          </a:solidFill>
                          <a:effectLst/>
                          <a:latin typeface="Courier Condensed" charset="0"/>
                          <a:ea typeface="Courier Condensed" charset="0"/>
                          <a:cs typeface="Courier Condensed" charset="0"/>
                        </a:rPr>
                        <a:t>++;</a:t>
                      </a:r>
                    </a:p>
                    <a:p>
                      <a:pPr>
                        <a:lnSpc>
                          <a:spcPct val="110000"/>
                        </a:lnSpc>
                      </a:pPr>
                      <a:r>
                        <a:rPr lang="en-US" sz="1800" b="0" i="0" dirty="0">
                          <a:solidFill>
                            <a:srgbClr val="000000"/>
                          </a:solidFill>
                          <a:effectLst/>
                          <a:latin typeface="Courier Condensed" charset="0"/>
                          <a:ea typeface="Courier Condensed" charset="0"/>
                          <a:cs typeface="Courier Condensed" charset="0"/>
                        </a:rPr>
                        <a:t>   }</a:t>
                      </a: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err="1">
                          <a:solidFill>
                            <a:srgbClr val="3495AF"/>
                          </a:solidFill>
                          <a:effectLst/>
                          <a:latin typeface="Courier Condensed" charset="0"/>
                          <a:ea typeface="Courier Condensed" charset="0"/>
                          <a:cs typeface="Courier Condensed" charset="0"/>
                        </a:rPr>
                        <a:t>lock</a:t>
                      </a:r>
                      <a:r>
                        <a:rPr lang="en-US" sz="1800" b="0" i="0" dirty="0" err="1">
                          <a:solidFill>
                            <a:srgbClr val="000000"/>
                          </a:solidFill>
                          <a:effectLst/>
                          <a:latin typeface="Courier Condensed" charset="0"/>
                          <a:ea typeface="Courier Condensed" charset="0"/>
                          <a:cs typeface="Courier Condensed" charset="0"/>
                        </a:rPr>
                        <a:t>.</a:t>
                      </a:r>
                      <a:r>
                        <a:rPr lang="en-US" sz="1800" b="0" i="0" dirty="0" err="1">
                          <a:solidFill>
                            <a:srgbClr val="3495AF"/>
                          </a:solidFill>
                          <a:effectLst/>
                          <a:latin typeface="Courier Condensed" charset="0"/>
                          <a:ea typeface="Courier Condensed" charset="0"/>
                          <a:cs typeface="Courier Condensed" charset="0"/>
                        </a:rPr>
                        <a:t>release</a:t>
                      </a:r>
                      <a:r>
                        <a:rPr lang="en-US" sz="1800" b="0" i="0" dirty="0">
                          <a:solidFill>
                            <a:srgbClr val="000000"/>
                          </a:solidFill>
                          <a:effectLst/>
                          <a:latin typeface="Courier Condensed" charset="0"/>
                          <a:ea typeface="Courier Condensed" charset="0"/>
                          <a:cs typeface="Courier Condensed" charset="0"/>
                        </a:rPr>
                        <a:t>();</a:t>
                      </a:r>
                      <a:endParaRPr lang="en-US" sz="1800" b="0" i="0" dirty="0">
                        <a:solidFill>
                          <a:srgbClr val="3495AF"/>
                        </a:solidFill>
                        <a:effectLst/>
                        <a:latin typeface="Courier Condensed" charset="0"/>
                        <a:ea typeface="Courier Condensed" charset="0"/>
                        <a:cs typeface="Courier Condensed" charset="0"/>
                      </a:endParaRPr>
                    </a:p>
                    <a:p>
                      <a:pPr>
                        <a:lnSpc>
                          <a:spcPct val="110000"/>
                        </a:lnSpc>
                      </a:pPr>
                      <a:r>
                        <a:rPr lang="en-US" sz="1800" b="0" i="0" dirty="0">
                          <a:solidFill>
                            <a:srgbClr val="000000"/>
                          </a:solidFill>
                          <a:effectLst/>
                          <a:latin typeface="Courier Condensed" charset="0"/>
                          <a:ea typeface="Courier Condensed" charset="0"/>
                          <a:cs typeface="Courier Condensed" charset="0"/>
                        </a:rPr>
                        <a:t>   </a:t>
                      </a:r>
                      <a:r>
                        <a:rPr lang="en-US" sz="1800" b="0" i="0" dirty="0">
                          <a:solidFill>
                            <a:srgbClr val="0433FF"/>
                          </a:solidFill>
                          <a:effectLst/>
                          <a:latin typeface="Courier Condensed" charset="0"/>
                          <a:ea typeface="Courier Condensed" charset="0"/>
                          <a:cs typeface="Courier Condensed" charset="0"/>
                        </a:rPr>
                        <a:t>return</a:t>
                      </a:r>
                      <a:r>
                        <a:rPr lang="en-US" sz="1800" b="0" i="0" dirty="0">
                          <a:solidFill>
                            <a:srgbClr val="000000"/>
                          </a:solidFill>
                          <a:effectLst/>
                          <a:latin typeface="Courier Condensed" charset="0"/>
                          <a:ea typeface="Courier Condensed" charset="0"/>
                          <a:cs typeface="Courier Condensed" charset="0"/>
                        </a:rPr>
                        <a:t> item;</a:t>
                      </a:r>
                    </a:p>
                    <a:p>
                      <a:pPr>
                        <a:lnSpc>
                          <a:spcPct val="110000"/>
                        </a:lnSpc>
                      </a:pPr>
                      <a:r>
                        <a:rPr lang="en-US" sz="1800" b="0" i="0" dirty="0">
                          <a:solidFill>
                            <a:srgbClr val="000000"/>
                          </a:solidFill>
                          <a:effectLst/>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 Placeholder 7"/>
          <p:cNvSpPr>
            <a:spLocks noGrp="1"/>
          </p:cNvSpPr>
          <p:nvPr>
            <p:ph type="body" sz="quarter" idx="11"/>
          </p:nvPr>
        </p:nvSpPr>
        <p:spPr/>
        <p:txBody>
          <a:bodyPr/>
          <a:lstStyle/>
          <a:p>
            <a:endParaRPr lang="en-US"/>
          </a:p>
        </p:txBody>
      </p:sp>
      <p:sp>
        <p:nvSpPr>
          <p:cNvPr id="6" name="TextBox 5"/>
          <p:cNvSpPr txBox="1"/>
          <p:nvPr/>
        </p:nvSpPr>
        <p:spPr>
          <a:xfrm>
            <a:off x="431799" y="5057170"/>
            <a:ext cx="3239990" cy="1600438"/>
          </a:xfrm>
          <a:prstGeom prst="rect">
            <a:avLst/>
          </a:prstGeom>
          <a:noFill/>
        </p:spPr>
        <p:txBody>
          <a:bodyPr wrap="none" rtlCol="0">
            <a:spAutoFit/>
          </a:bodyPr>
          <a:lstStyle/>
          <a:p>
            <a:pPr marL="266612" indent="-266612" algn="l" defTabSz="914047" eaLnBrk="1" hangingPunct="1">
              <a:spcBef>
                <a:spcPts val="0"/>
              </a:spcBef>
              <a:spcAft>
                <a:spcPts val="0"/>
              </a:spcAft>
              <a:buClr>
                <a:schemeClr val="accent2"/>
              </a:buClr>
              <a:buSzPct val="100000"/>
              <a:buFont typeface="Wingdings" panose="05000000000000000000" pitchFamily="2" charset="2"/>
              <a:buChar char="§"/>
            </a:pPr>
            <a:r>
              <a:rPr lang="en-US" sz="2400" dirty="0">
                <a:solidFill>
                  <a:srgbClr val="0432FF"/>
                </a:solidFill>
                <a:latin typeface="Courier Condensed" charset="0"/>
                <a:ea typeface="Courier Condensed" charset="0"/>
                <a:cs typeface="Courier Condensed" charset="0"/>
              </a:rPr>
              <a:t>MAX</a:t>
            </a:r>
            <a:r>
              <a:rPr lang="en-US" sz="2400" dirty="0">
                <a:latin typeface="+mn-lt"/>
                <a:ea typeface="Roboto Condensed Light" charset="0"/>
                <a:cs typeface="Roboto Condensed Light" charset="0"/>
              </a:rPr>
              <a:t> is buffer capacity</a:t>
            </a:r>
          </a:p>
          <a:p>
            <a:pPr marL="266612" indent="-266612" algn="l" defTabSz="914047" eaLnBrk="1" hangingPunct="1">
              <a:spcBef>
                <a:spcPts val="0"/>
              </a:spcBef>
              <a:spcAft>
                <a:spcPts val="0"/>
              </a:spcAft>
              <a:buClr>
                <a:schemeClr val="accent2"/>
              </a:buClr>
              <a:buSzPct val="100000"/>
              <a:buFont typeface="Wingdings" panose="05000000000000000000" pitchFamily="2" charset="2"/>
              <a:buChar char="§"/>
            </a:pPr>
            <a:r>
              <a:rPr lang="en-US" sz="2400" dirty="0">
                <a:latin typeface="+mn-lt"/>
                <a:ea typeface="Roboto Condensed Light" charset="0"/>
                <a:cs typeface="Roboto Condensed Light" charset="0"/>
              </a:rPr>
              <a:t>Initially</a:t>
            </a:r>
          </a:p>
          <a:p>
            <a:pPr marL="536397" lvl="1" indent="-269784" algn="l" defTabSz="914047" eaLnBrk="1" hangingPunct="1">
              <a:spcBef>
                <a:spcPts val="0"/>
              </a:spcBef>
              <a:spcAft>
                <a:spcPts val="0"/>
              </a:spcAft>
              <a:buClr>
                <a:schemeClr val="bg1">
                  <a:lumMod val="65000"/>
                </a:schemeClr>
              </a:buClr>
              <a:buSzPct val="100000"/>
              <a:buFont typeface="Wingdings" panose="05000000000000000000" pitchFamily="2" charset="2"/>
              <a:buChar char="§"/>
            </a:pPr>
            <a:r>
              <a:rPr lang="en-US" sz="2500" dirty="0">
                <a:latin typeface="Courier Condensed" charset="0"/>
                <a:ea typeface="Courier Condensed" charset="0"/>
                <a:cs typeface="Courier Condensed" charset="0"/>
              </a:rPr>
              <a:t>front = tail = 0</a:t>
            </a:r>
          </a:p>
          <a:p>
            <a:pPr marL="536397" lvl="1" indent="-269784" algn="l" defTabSz="914047" eaLnBrk="1" hangingPunct="1">
              <a:spcBef>
                <a:spcPts val="0"/>
              </a:spcBef>
              <a:spcAft>
                <a:spcPts val="0"/>
              </a:spcAft>
              <a:buClr>
                <a:schemeClr val="bg1">
                  <a:lumMod val="65000"/>
                </a:schemeClr>
              </a:buClr>
              <a:buSzPct val="100000"/>
              <a:buFont typeface="Wingdings" panose="05000000000000000000" pitchFamily="2" charset="2"/>
              <a:buChar char="§"/>
            </a:pPr>
            <a:r>
              <a:rPr lang="en-US" sz="2500" dirty="0">
                <a:latin typeface="Courier Condensed" charset="0"/>
                <a:ea typeface="Courier Condensed" charset="0"/>
                <a:cs typeface="Courier Condensed" charset="0"/>
              </a:rPr>
              <a:t>lock</a:t>
            </a:r>
            <a:r>
              <a:rPr lang="en-US" sz="2500" dirty="0">
                <a:latin typeface="+mn-lt"/>
                <a:ea typeface="Roboto Condensed Light" charset="0"/>
                <a:cs typeface="Roboto Condensed Light" charset="0"/>
              </a:rPr>
              <a:t> is free</a:t>
            </a:r>
          </a:p>
        </p:txBody>
      </p:sp>
      <p:sp>
        <p:nvSpPr>
          <p:cNvPr id="3" name="Rectangle 2"/>
          <p:cNvSpPr/>
          <p:nvPr/>
        </p:nvSpPr>
        <p:spPr>
          <a:xfrm>
            <a:off x="4572000" y="1676400"/>
            <a:ext cx="4152900" cy="33401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26359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attempt at implementing Bounded Buffer</a:t>
            </a:r>
          </a:p>
        </p:txBody>
      </p:sp>
      <p:sp>
        <p:nvSpPr>
          <p:cNvPr id="12" name="Content Placeholder 11"/>
          <p:cNvSpPr>
            <a:spLocks noGrp="1"/>
          </p:cNvSpPr>
          <p:nvPr>
            <p:ph sz="quarter" idx="10"/>
          </p:nvPr>
        </p:nvSpPr>
        <p:spPr/>
        <p:txBody>
          <a:bodyPr>
            <a:normAutofit fontScale="92500" lnSpcReduction="10000"/>
          </a:bodyPr>
          <a:lstStyle/>
          <a:p>
            <a:pPr marL="457200" indent="-457200">
              <a:buClr>
                <a:schemeClr val="accent2">
                  <a:lumMod val="75000"/>
                </a:schemeClr>
              </a:buClr>
              <a:buFont typeface="+mj-lt"/>
              <a:buAutoNum type="arabicPeriod"/>
            </a:pPr>
            <a:r>
              <a:rPr lang="en-US" dirty="0"/>
              <a:t>What is the underlying data structure?</a:t>
            </a:r>
          </a:p>
          <a:p>
            <a:pPr marL="457200" indent="-457200">
              <a:buClr>
                <a:schemeClr val="accent2">
                  <a:lumMod val="75000"/>
                </a:schemeClr>
              </a:buClr>
              <a:buFont typeface="+mj-lt"/>
              <a:buAutoNum type="arabicPeriod"/>
            </a:pPr>
            <a:r>
              <a:rPr lang="en-US" dirty="0"/>
              <a:t>How many items can be in the buffer at the same time?</a:t>
            </a:r>
          </a:p>
          <a:p>
            <a:pPr marL="457200" indent="-457200">
              <a:buClr>
                <a:schemeClr val="accent2">
                  <a:lumMod val="75000"/>
                </a:schemeClr>
              </a:buClr>
              <a:buFont typeface="+mj-lt"/>
              <a:buAutoNum type="arabicPeriod"/>
            </a:pPr>
            <a:r>
              <a:rPr lang="en-US" dirty="0"/>
              <a:t>How do we know whether the buffer is full?</a:t>
            </a:r>
          </a:p>
          <a:p>
            <a:pPr marL="457200" indent="-457200">
              <a:buClr>
                <a:schemeClr val="accent2">
                  <a:lumMod val="75000"/>
                </a:schemeClr>
              </a:buClr>
              <a:buFont typeface="+mj-lt"/>
              <a:buAutoNum type="arabicPeriod"/>
            </a:pPr>
            <a:r>
              <a:rPr lang="en-US" dirty="0"/>
              <a:t>If </a:t>
            </a:r>
            <a:r>
              <a:rPr lang="en-US" dirty="0" err="1">
                <a:latin typeface="Courier Condensed" charset="0"/>
                <a:ea typeface="Courier Condensed" charset="0"/>
                <a:cs typeface="Courier Condensed" charset="0"/>
              </a:rPr>
              <a:t>tryget</a:t>
            </a:r>
            <a:r>
              <a:rPr lang="en-US" dirty="0"/>
              <a:t> returns </a:t>
            </a:r>
            <a:r>
              <a:rPr lang="en-US" dirty="0">
                <a:latin typeface="Courier Condensed" charset="0"/>
                <a:ea typeface="Courier Condensed" charset="0"/>
                <a:cs typeface="Courier Condensed" charset="0"/>
              </a:rPr>
              <a:t>NULL</a:t>
            </a:r>
            <a:r>
              <a:rPr lang="en-US" dirty="0"/>
              <a:t>, do we know the buffer is empty?</a:t>
            </a:r>
          </a:p>
          <a:p>
            <a:pPr marL="457200" indent="-457200">
              <a:buClr>
                <a:schemeClr val="accent2">
                  <a:lumMod val="75000"/>
                </a:schemeClr>
              </a:buClr>
              <a:buFont typeface="+mj-lt"/>
              <a:buAutoNum type="arabicPeriod"/>
            </a:pPr>
            <a:r>
              <a:rPr lang="en-US" dirty="0"/>
              <a:t>How do we know whether the buffer is empty?</a:t>
            </a:r>
          </a:p>
          <a:p>
            <a:pPr marL="457200" indent="-457200">
              <a:buClr>
                <a:schemeClr val="accent2">
                  <a:lumMod val="75000"/>
                </a:schemeClr>
              </a:buClr>
              <a:buFont typeface="+mj-lt"/>
              <a:buAutoNum type="arabicPeriod"/>
            </a:pPr>
            <a:r>
              <a:rPr lang="en-US" dirty="0"/>
              <a:t>What happens if the producer calls </a:t>
            </a:r>
            <a:r>
              <a:rPr lang="en-US" dirty="0" err="1">
                <a:latin typeface="Courier Condensed" charset="0"/>
                <a:ea typeface="Courier Condensed" charset="0"/>
                <a:cs typeface="Courier Condensed" charset="0"/>
              </a:rPr>
              <a:t>tryput</a:t>
            </a:r>
            <a:r>
              <a:rPr lang="en-US" dirty="0"/>
              <a:t> and the buffer is full?</a:t>
            </a:r>
          </a:p>
          <a:p>
            <a:pPr marL="457200" indent="-457200">
              <a:buClr>
                <a:schemeClr val="accent2">
                  <a:lumMod val="75000"/>
                </a:schemeClr>
              </a:buClr>
              <a:buFont typeface="+mj-lt"/>
              <a:buAutoNum type="arabicPeriod"/>
            </a:pPr>
            <a:r>
              <a:rPr lang="en-US" dirty="0"/>
              <a:t>What happens if the consumer calls </a:t>
            </a:r>
            <a:r>
              <a:rPr lang="en-US" dirty="0" err="1">
                <a:latin typeface="Courier Condensed" charset="0"/>
                <a:ea typeface="Courier Condensed" charset="0"/>
                <a:cs typeface="Courier Condensed" charset="0"/>
              </a:rPr>
              <a:t>tryget</a:t>
            </a:r>
            <a:r>
              <a:rPr lang="en-US" dirty="0"/>
              <a:t> and the buffer is empty?</a:t>
            </a:r>
          </a:p>
          <a:p>
            <a:pPr marL="457200" indent="-457200">
              <a:buClr>
                <a:schemeClr val="accent2">
                  <a:lumMod val="75000"/>
                </a:schemeClr>
              </a:buClr>
              <a:buFont typeface="+mj-lt"/>
              <a:buAutoNum type="arabicPeriod"/>
            </a:pPr>
            <a:r>
              <a:rPr lang="en-US" dirty="0"/>
              <a:t>How should we use </a:t>
            </a:r>
            <a:r>
              <a:rPr lang="en-US" dirty="0" err="1">
                <a:latin typeface="Courier Condensed" charset="0"/>
                <a:ea typeface="Courier Condensed" charset="0"/>
                <a:cs typeface="Courier Condensed" charset="0"/>
              </a:rPr>
              <a:t>tryget</a:t>
            </a:r>
            <a:r>
              <a:rPr lang="en-US" dirty="0"/>
              <a:t> to make sure we get an </a:t>
            </a:r>
            <a:r>
              <a:rPr lang="en-US" dirty="0">
                <a:latin typeface="Courier Condensed" charset="0"/>
                <a:ea typeface="Courier Condensed" charset="0"/>
                <a:cs typeface="Courier Condensed" charset="0"/>
              </a:rPr>
              <a:t>item</a:t>
            </a:r>
            <a:r>
              <a:rPr lang="en-US" dirty="0"/>
              <a:t>?</a:t>
            </a:r>
          </a:p>
          <a:p>
            <a:pPr marL="457200" indent="-457200">
              <a:buClr>
                <a:schemeClr val="accent2">
                  <a:lumMod val="75000"/>
                </a:schemeClr>
              </a:buClr>
              <a:buFont typeface="+mj-lt"/>
              <a:buAutoNum type="arabicPeriod"/>
            </a:pPr>
            <a:r>
              <a:rPr lang="en-US" dirty="0"/>
              <a:t>If we poll </a:t>
            </a:r>
            <a:r>
              <a:rPr lang="en-US" dirty="0" err="1">
                <a:latin typeface="Courier Condensed" charset="0"/>
                <a:ea typeface="Courier Condensed" charset="0"/>
                <a:cs typeface="Courier Condensed" charset="0"/>
              </a:rPr>
              <a:t>tryget</a:t>
            </a:r>
            <a:r>
              <a:rPr lang="en-US" dirty="0"/>
              <a:t> in a loop, what happens to a thread calling </a:t>
            </a:r>
            <a:r>
              <a:rPr lang="en-US" dirty="0" err="1">
                <a:latin typeface="Courier Condensed" charset="0"/>
                <a:ea typeface="Courier Condensed" charset="0"/>
                <a:cs typeface="Courier Condensed" charset="0"/>
              </a:rPr>
              <a:t>tryput</a:t>
            </a:r>
            <a:r>
              <a:rPr lang="en-US" dirty="0"/>
              <a:t>?</a:t>
            </a:r>
          </a:p>
          <a:p>
            <a:pPr marL="457200" indent="-457200">
              <a:buClr>
                <a:schemeClr val="accent2">
                  <a:lumMod val="75000"/>
                </a:schemeClr>
              </a:buClr>
              <a:buFont typeface="+mj-lt"/>
              <a:buAutoNum type="arabicPeriod"/>
            </a:pPr>
            <a:r>
              <a:rPr lang="en-US" dirty="0"/>
              <a:t>Is it a good solution?</a:t>
            </a:r>
          </a:p>
        </p:txBody>
      </p:sp>
      <p:sp>
        <p:nvSpPr>
          <p:cNvPr id="13" name="Text Placeholder 1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4822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do better with Condition Variables...</a:t>
            </a:r>
          </a:p>
        </p:txBody>
      </p:sp>
      <p:sp>
        <p:nvSpPr>
          <p:cNvPr id="3" name="Content Placeholder 2"/>
          <p:cNvSpPr>
            <a:spLocks noGrp="1"/>
          </p:cNvSpPr>
          <p:nvPr>
            <p:ph sz="quarter" idx="10"/>
          </p:nvPr>
        </p:nvSpPr>
        <p:spPr/>
        <p:txBody>
          <a:bodyPr>
            <a:normAutofit lnSpcReduction="10000"/>
          </a:bodyPr>
          <a:lstStyle/>
          <a:p>
            <a:r>
              <a:rPr lang="en-US" dirty="0"/>
              <a:t>Condition variables provide yet another way for threads to synchronize. </a:t>
            </a:r>
          </a:p>
          <a:p>
            <a:r>
              <a:rPr lang="en-US" dirty="0"/>
              <a:t>While locks implement synchronization by controlling thread access to data, condition variables allow threads to synchronize based upon the actual value of data.</a:t>
            </a:r>
          </a:p>
          <a:p>
            <a:r>
              <a:rPr lang="en-US" dirty="0"/>
              <a:t>Without condition variables, threads would have to continually poll (possibly in a critical section), to check if a condition is met. </a:t>
            </a:r>
          </a:p>
          <a:p>
            <a:pPr lvl="1"/>
            <a:r>
              <a:rPr lang="en-US" dirty="0"/>
              <a:t>This can be very resource consuming since the thread would be continuously busy in this activity. </a:t>
            </a:r>
          </a:p>
          <a:p>
            <a:pPr lvl="1"/>
            <a:r>
              <a:rPr lang="en-US" dirty="0"/>
              <a:t>A condition variable is a way to achieve the same goal without polling.</a:t>
            </a:r>
          </a:p>
          <a:p>
            <a:r>
              <a:rPr lang="en-US" dirty="0"/>
              <a:t>A condition variable is always used in conjunction with a lock and allows a thread to wait inside a critical section</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9336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 methods</a:t>
            </a:r>
          </a:p>
        </p:txBody>
      </p:sp>
      <p:sp>
        <p:nvSpPr>
          <p:cNvPr id="3" name="Content Placeholder 2"/>
          <p:cNvSpPr>
            <a:spLocks noGrp="1"/>
          </p:cNvSpPr>
          <p:nvPr>
            <p:ph sz="quarter" idx="10"/>
          </p:nvPr>
        </p:nvSpPr>
        <p:spPr/>
        <p:txBody>
          <a:bodyPr>
            <a:normAutofit/>
          </a:bodyPr>
          <a:lstStyle/>
          <a:p>
            <a:r>
              <a:rPr lang="en-US" dirty="0">
                <a:latin typeface="M+ 1m regular" charset="0"/>
                <a:ea typeface="M+ 1m regular" charset="0"/>
                <a:cs typeface="M+ 1m regular" charset="0"/>
              </a:rPr>
              <a:t>CV::wait()</a:t>
            </a:r>
            <a:r>
              <a:rPr lang="en-US" dirty="0"/>
              <a:t> blocks the calling thread until the related condition variable is </a:t>
            </a:r>
            <a:r>
              <a:rPr lang="en-US" dirty="0" err="1"/>
              <a:t>signalled</a:t>
            </a:r>
            <a:r>
              <a:rPr lang="en-US" dirty="0"/>
              <a:t>. </a:t>
            </a:r>
          </a:p>
          <a:p>
            <a:pPr lvl="1"/>
            <a:r>
              <a:rPr lang="en-US" sz="2500" dirty="0"/>
              <a:t>A thread should call </a:t>
            </a:r>
            <a:r>
              <a:rPr lang="en-US" dirty="0">
                <a:latin typeface="M+ 1m regular" charset="0"/>
                <a:ea typeface="M+ 1m regular" charset="0"/>
                <a:cs typeface="M+ 1m regular" charset="0"/>
              </a:rPr>
              <a:t>wait</a:t>
            </a:r>
            <a:r>
              <a:rPr lang="en-US" dirty="0"/>
              <a:t> while holding a lock, and will automatically and atomically release the lock to allow another thread to use the shared data while it waits. </a:t>
            </a:r>
          </a:p>
          <a:p>
            <a:pPr lvl="1"/>
            <a:r>
              <a:rPr lang="en-US" dirty="0"/>
              <a:t>After signal is received, the lock will be automatically acquired for use by the waiting thread before it is awaken and control returns to it. </a:t>
            </a:r>
          </a:p>
          <a:p>
            <a:pPr lvl="1"/>
            <a:r>
              <a:rPr lang="en-US" dirty="0"/>
              <a:t>The thread is responsible for releasing the lock after finishing with it.</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6900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 methods</a:t>
            </a:r>
          </a:p>
        </p:txBody>
      </p:sp>
      <p:sp>
        <p:nvSpPr>
          <p:cNvPr id="3" name="Content Placeholder 2"/>
          <p:cNvSpPr>
            <a:spLocks noGrp="1"/>
          </p:cNvSpPr>
          <p:nvPr>
            <p:ph sz="quarter" idx="10"/>
          </p:nvPr>
        </p:nvSpPr>
        <p:spPr/>
        <p:txBody>
          <a:bodyPr>
            <a:normAutofit/>
          </a:bodyPr>
          <a:lstStyle/>
          <a:p>
            <a:r>
              <a:rPr lang="en-US" dirty="0">
                <a:latin typeface="M+ 1m regular" charset="0"/>
                <a:ea typeface="M+ 1m regular" charset="0"/>
                <a:cs typeface="M+ 1m regular" charset="0"/>
              </a:rPr>
              <a:t>CV::signal()</a:t>
            </a:r>
            <a:r>
              <a:rPr lang="en-US" dirty="0"/>
              <a:t> is used to wake up another thread which is waiting on the condition variable. </a:t>
            </a:r>
          </a:p>
          <a:p>
            <a:r>
              <a:rPr lang="en-US" dirty="0"/>
              <a:t>It should be called after the lock is acquired, and must release it to allow the </a:t>
            </a:r>
            <a:r>
              <a:rPr lang="en-US" dirty="0">
                <a:latin typeface="M+ 1m regular" charset="0"/>
                <a:ea typeface="M+ 1m regular" charset="0"/>
                <a:cs typeface="M+ 1m regular" charset="0"/>
              </a:rPr>
              <a:t>wait()</a:t>
            </a:r>
            <a:r>
              <a:rPr lang="en-US" dirty="0"/>
              <a:t> routine to complete.</a:t>
            </a:r>
          </a:p>
          <a:p>
            <a:r>
              <a:rPr lang="en-US" dirty="0">
                <a:latin typeface="M+ 1m regular" charset="0"/>
                <a:ea typeface="M+ 1m regular" charset="0"/>
                <a:cs typeface="M+ 1m regular" charset="0"/>
              </a:rPr>
              <a:t>CV::broadcast()</a:t>
            </a:r>
            <a:r>
              <a:rPr lang="en-US" dirty="0"/>
              <a:t> should be used instead of </a:t>
            </a:r>
            <a:r>
              <a:rPr lang="en-US" dirty="0">
                <a:latin typeface="M+ 1m regular" charset="0"/>
                <a:ea typeface="M+ 1m regular" charset="0"/>
                <a:cs typeface="M+ 1m regular" charset="0"/>
              </a:rPr>
              <a:t>CV::signal()</a:t>
            </a:r>
            <a:r>
              <a:rPr lang="en-US" dirty="0"/>
              <a:t> if more than one thread is in a blocking wait state.</a:t>
            </a:r>
          </a:p>
          <a:p>
            <a:r>
              <a:rPr lang="en-US" dirty="0"/>
              <a:t>It is a logical error to call </a:t>
            </a:r>
            <a:r>
              <a:rPr lang="en-US" dirty="0">
                <a:latin typeface="M+ 1m regular" charset="0"/>
                <a:ea typeface="M+ 1m regular" charset="0"/>
                <a:cs typeface="M+ 1m regular" charset="0"/>
              </a:rPr>
              <a:t>CV::signal()</a:t>
            </a:r>
            <a:r>
              <a:rPr lang="en-US" dirty="0"/>
              <a:t> before calling </a:t>
            </a:r>
            <a:r>
              <a:rPr lang="en-US" dirty="0">
                <a:latin typeface="M+ 1m regular" charset="0"/>
                <a:ea typeface="M+ 1m regular" charset="0"/>
                <a:cs typeface="M+ 1m regular" charset="0"/>
              </a:rPr>
              <a:t>CV::wait()</a:t>
            </a:r>
            <a:r>
              <a:rPr lang="en-US" dirty="0"/>
              <a:t>.</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05500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 Design Pattern</a:t>
            </a:r>
          </a:p>
        </p:txBody>
      </p:sp>
      <p:graphicFrame>
        <p:nvGraphicFramePr>
          <p:cNvPr id="9" name="Content Placeholder 8"/>
          <p:cNvGraphicFramePr>
            <a:graphicFrameLocks noGrp="1"/>
          </p:cNvGraphicFramePr>
          <p:nvPr>
            <p:ph sz="quarter" idx="10"/>
            <p:extLst/>
          </p:nvPr>
        </p:nvGraphicFramePr>
        <p:xfrm>
          <a:off x="431800" y="1379538"/>
          <a:ext cx="8280400" cy="3931920"/>
        </p:xfrm>
        <a:graphic>
          <a:graphicData uri="http://schemas.openxmlformats.org/drawingml/2006/table">
            <a:tbl>
              <a:tblPr>
                <a:tableStyleId>{5C22544A-7EE6-4342-B048-85BDC9FD1C3A}</a:tableStyleId>
              </a:tblPr>
              <a:tblGrid>
                <a:gridCol w="41402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tblGrid>
              <a:tr h="370840">
                <a:tc>
                  <a:txBody>
                    <a:bodyPr/>
                    <a:lstStyle/>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err="1">
                          <a:ln>
                            <a:noFill/>
                          </a:ln>
                          <a:solidFill>
                            <a:prstClr val="black"/>
                          </a:solidFill>
                          <a:effectLst/>
                          <a:uLnTx/>
                          <a:uFillTx/>
                          <a:latin typeface="Courier Condensed" charset="0"/>
                          <a:ea typeface="Courier Condensed" charset="0"/>
                          <a:cs typeface="Courier Condensed" charset="0"/>
                        </a:rPr>
                        <a:t>methodThatWaits</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lock.acquire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a:ln>
                            <a:noFill/>
                          </a:ln>
                          <a:solidFill>
                            <a:srgbClr val="A5B592">
                              <a:lumMod val="75000"/>
                            </a:srgbClr>
                          </a:solidFill>
                          <a:effectLst/>
                          <a:uLnTx/>
                          <a:uFillTx/>
                          <a:latin typeface="Courier Condensed" charset="0"/>
                          <a:ea typeface="Courier Condensed" charset="0"/>
                          <a:cs typeface="Courier Condensed" charset="0"/>
                        </a:rPr>
                        <a:t>/* Read/write shared state */</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endPar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while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err="1">
                          <a:ln>
                            <a:noFill/>
                          </a:ln>
                          <a:solidFill>
                            <a:prstClr val="black"/>
                          </a:solidFill>
                          <a:effectLst/>
                          <a:uLnTx/>
                          <a:uFillTx/>
                          <a:latin typeface="Courier Condensed" charset="0"/>
                          <a:ea typeface="Courier Condensed" charset="0"/>
                          <a:cs typeface="Courier Condensed" charset="0"/>
                        </a:rPr>
                        <a:t>testSharedState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cv.wait</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(&amp;lock);</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endPar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a:ln>
                            <a:noFill/>
                          </a:ln>
                          <a:solidFill>
                            <a:srgbClr val="A5B592">
                              <a:lumMod val="75000"/>
                            </a:srgbClr>
                          </a:solidFill>
                          <a:effectLst/>
                          <a:uLnTx/>
                          <a:uFillTx/>
                          <a:latin typeface="Courier Condensed" charset="0"/>
                          <a:ea typeface="Courier Condensed" charset="0"/>
                          <a:cs typeface="Courier Condensed" charset="0"/>
                        </a:rPr>
                        <a:t>/* Read/write shared state */</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lock.release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p>
                      <a:pPr marL="358710" marR="0" lvl="3" indent="-35871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err="1">
                          <a:ln>
                            <a:noFill/>
                          </a:ln>
                          <a:solidFill>
                            <a:prstClr val="black"/>
                          </a:solidFill>
                          <a:effectLst/>
                          <a:uLnTx/>
                          <a:uFillTx/>
                          <a:latin typeface="Courier Condensed" charset="0"/>
                          <a:ea typeface="Courier Condensed" charset="0"/>
                          <a:cs typeface="Courier Condensed" charset="0"/>
                        </a:rPr>
                        <a:t>methodThatSignals</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lock.acquire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srgbClr val="A5B592">
                              <a:lumMod val="75000"/>
                            </a:srgbClr>
                          </a:solidFill>
                          <a:effectLst/>
                          <a:uLnTx/>
                          <a:uFillTx/>
                          <a:latin typeface="Courier Condensed" charset="0"/>
                          <a:ea typeface="Courier Condensed" charset="0"/>
                          <a:cs typeface="Courier Condensed" charset="0"/>
                        </a:rPr>
                        <a:t>    /* Read/write shared state */</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if</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800" b="0" i="0" u="none" strike="noStrike" kern="1200" cap="none" spc="0" normalizeH="0" baseline="0" noProof="0" dirty="0" err="1">
                          <a:ln>
                            <a:noFill/>
                          </a:ln>
                          <a:solidFill>
                            <a:prstClr val="black"/>
                          </a:solidFill>
                          <a:effectLst/>
                          <a:uLnTx/>
                          <a:uFillTx/>
                          <a:latin typeface="Courier Condensed" charset="0"/>
                          <a:ea typeface="Courier Condensed" charset="0"/>
                          <a:cs typeface="Courier Condensed" charset="0"/>
                        </a:rPr>
                        <a:t>testSharedState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cv.signal</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(&amp;lock);</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endPar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endParaRP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srgbClr val="A5B592">
                              <a:lumMod val="75000"/>
                            </a:srgbClr>
                          </a:solidFill>
                          <a:effectLst/>
                          <a:uLnTx/>
                          <a:uFillTx/>
                          <a:latin typeface="Courier Condensed" charset="0"/>
                          <a:ea typeface="Courier Condensed" charset="0"/>
                          <a:cs typeface="Courier Condensed" charset="0"/>
                        </a:rPr>
                        <a:t>    /* Read/write shared state */</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lock.release</a:t>
                      </a: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p>
                      <a:pPr marL="454025" marR="0" lvl="3" indent="-450850" algn="l" defTabSz="2516807" rtl="0" eaLnBrk="1" fontAlgn="auto" latinLnBrk="0" hangingPunct="1">
                        <a:lnSpc>
                          <a:spcPct val="100000"/>
                        </a:lnSpc>
                        <a:spcBef>
                          <a:spcPts val="0"/>
                        </a:spcBef>
                        <a:spcAft>
                          <a:spcPts val="0"/>
                        </a:spcAft>
                        <a:buClr>
                          <a:prstClr val="white">
                            <a:lumMod val="50000"/>
                          </a:prstClr>
                        </a:buClr>
                        <a:buSzPct val="80000"/>
                        <a:buFont typeface="+mj-lt"/>
                        <a:buNone/>
                        <a:tabLst/>
                        <a:defRPr/>
                      </a:pPr>
                      <a:r>
                        <a:rPr kumimoji="0" lang="en-US" sz="1800" b="0" i="0" u="none" strike="noStrike" kern="1200" cap="none" spc="0" normalizeH="0" baseline="0" noProof="0" dirty="0">
                          <a:ln>
                            <a:noFill/>
                          </a:ln>
                          <a:solidFill>
                            <a:prstClr val="black"/>
                          </a:solidFill>
                          <a:effectLst/>
                          <a:uLnTx/>
                          <a:uFillTx/>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 Placeholder 7"/>
          <p:cNvSpPr>
            <a:spLocks noGrp="1"/>
          </p:cNvSpPr>
          <p:nvPr>
            <p:ph type="body" sz="quarter" idx="11"/>
          </p:nvPr>
        </p:nvSpPr>
        <p:spPr/>
        <p:txBody>
          <a:bodyPr/>
          <a:lstStyle/>
          <a:p>
            <a:endParaRPr lang="en-US"/>
          </a:p>
        </p:txBody>
      </p:sp>
      <p:sp>
        <p:nvSpPr>
          <p:cNvPr id="5" name="Rectangle 4"/>
          <p:cNvSpPr/>
          <p:nvPr/>
        </p:nvSpPr>
        <p:spPr>
          <a:xfrm>
            <a:off x="4572000" y="1676400"/>
            <a:ext cx="4152900" cy="33401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0348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advice on how to wait for a condition</a:t>
            </a:r>
          </a:p>
        </p:txBody>
      </p:sp>
      <p:sp>
        <p:nvSpPr>
          <p:cNvPr id="3" name="Content Placeholder 2"/>
          <p:cNvSpPr>
            <a:spLocks noGrp="1"/>
          </p:cNvSpPr>
          <p:nvPr>
            <p:ph sz="quarter" idx="10"/>
          </p:nvPr>
        </p:nvSpPr>
        <p:spPr/>
        <p:txBody>
          <a:bodyPr>
            <a:normAutofit/>
          </a:bodyPr>
          <a:lstStyle/>
          <a:p>
            <a:r>
              <a:rPr lang="en-US" dirty="0"/>
              <a:t>Using a </a:t>
            </a:r>
            <a:r>
              <a:rPr lang="en-US" dirty="0">
                <a:solidFill>
                  <a:srgbClr val="0432FF"/>
                </a:solidFill>
                <a:latin typeface="M+ 1m regular" charset="0"/>
                <a:ea typeface="M+ 1m regular" charset="0"/>
                <a:cs typeface="M+ 1m regular" charset="0"/>
              </a:rPr>
              <a:t>while</a:t>
            </a:r>
            <a:r>
              <a:rPr lang="en-US" dirty="0">
                <a:solidFill>
                  <a:srgbClr val="0432FF"/>
                </a:solidFill>
              </a:rPr>
              <a:t> </a:t>
            </a:r>
            <a:r>
              <a:rPr lang="en-US" dirty="0"/>
              <a:t>loop instead of an </a:t>
            </a:r>
            <a:r>
              <a:rPr lang="en-US" dirty="0">
                <a:solidFill>
                  <a:srgbClr val="0432FF"/>
                </a:solidFill>
                <a:latin typeface="M+ 1m regular" charset="0"/>
                <a:ea typeface="M+ 1m regular" charset="0"/>
                <a:cs typeface="M+ 1m regular" charset="0"/>
              </a:rPr>
              <a:t>if</a:t>
            </a:r>
            <a:r>
              <a:rPr lang="en-US" dirty="0"/>
              <a:t> statement to check the waited for condition can help deal with several potential problems, such as:</a:t>
            </a:r>
          </a:p>
          <a:p>
            <a:pPr lvl="1"/>
            <a:r>
              <a:rPr lang="en-US" dirty="0"/>
              <a:t>If several threads are waiting for the same wake up signal, they will take turns acquiring the lock, and any one of them can then modify the condition they all waited for.</a:t>
            </a:r>
          </a:p>
          <a:p>
            <a:pPr lvl="1"/>
            <a:r>
              <a:rPr lang="en-US" dirty="0"/>
              <a:t>If the thread received the signal in error due to a program bug.</a:t>
            </a:r>
          </a:p>
          <a:p>
            <a:pPr lvl="2"/>
            <a:r>
              <a:rPr lang="en-US" dirty="0"/>
              <a:t>The </a:t>
            </a:r>
            <a:r>
              <a:rPr lang="en-US" dirty="0" err="1"/>
              <a:t>Pthreads</a:t>
            </a:r>
            <a:r>
              <a:rPr lang="en-US" dirty="0"/>
              <a:t> library is permitted to issue spurious wake ups to a waiting thread without violating the standard.</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2151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FB80-7472-ED42-A88C-2531F03E8A48}"/>
              </a:ext>
            </a:extLst>
          </p:cNvPr>
          <p:cNvSpPr>
            <a:spLocks noGrp="1"/>
          </p:cNvSpPr>
          <p:nvPr>
            <p:ph type="title"/>
          </p:nvPr>
        </p:nvSpPr>
        <p:spPr/>
        <p:txBody>
          <a:bodyPr/>
          <a:lstStyle/>
          <a:p>
            <a:r>
              <a:rPr lang="en-US" dirty="0"/>
              <a:t>Interrupt Control Raises Many Issues…</a:t>
            </a:r>
          </a:p>
        </p:txBody>
      </p:sp>
      <p:sp>
        <p:nvSpPr>
          <p:cNvPr id="3" name="Content Placeholder 2">
            <a:extLst>
              <a:ext uri="{FF2B5EF4-FFF2-40B4-BE49-F238E27FC236}">
                <a16:creationId xmlns:a16="http://schemas.microsoft.com/office/drawing/2014/main" id="{5EE8FAEE-F1F6-DC4A-9501-4676C84C6B64}"/>
              </a:ext>
            </a:extLst>
          </p:cNvPr>
          <p:cNvSpPr>
            <a:spLocks noGrp="1"/>
          </p:cNvSpPr>
          <p:nvPr>
            <p:ph sz="quarter" idx="10"/>
          </p:nvPr>
        </p:nvSpPr>
        <p:spPr/>
        <p:txBody>
          <a:bodyPr/>
          <a:lstStyle/>
          <a:p>
            <a:r>
              <a:rPr lang="en-US" altLang="ko-KR" dirty="0"/>
              <a:t>It allows a thread to execute a privileged operation.</a:t>
            </a:r>
          </a:p>
          <a:p>
            <a:pPr lvl="1"/>
            <a:r>
              <a:rPr lang="en-US" altLang="ko-KR" dirty="0"/>
              <a:t>It is unwise to put too much trust in applications.</a:t>
            </a:r>
          </a:p>
          <a:p>
            <a:pPr lvl="1"/>
            <a:r>
              <a:rPr lang="en-US" altLang="ko-KR" dirty="0"/>
              <a:t>Greedy (or malicious) program could monopolize the processor.</a:t>
            </a:r>
          </a:p>
          <a:p>
            <a:r>
              <a:rPr lang="en-US" altLang="ko-KR" spc="-20" dirty="0"/>
              <a:t>It creates a centralized point of control for all critical sections of a program.</a:t>
            </a:r>
          </a:p>
          <a:p>
            <a:r>
              <a:rPr lang="en-US" altLang="ko-KR" dirty="0"/>
              <a:t>It does not work on multiprocessors.</a:t>
            </a:r>
          </a:p>
          <a:p>
            <a:r>
              <a:rPr lang="en-US" altLang="ko-KR" dirty="0"/>
              <a:t>Interrupts may be lost if their control is disabled for long periods of time.</a:t>
            </a:r>
          </a:p>
          <a:p>
            <a:r>
              <a:rPr lang="en-US" altLang="ko-KR" dirty="0"/>
              <a:t>In modern CPUs, instructions that mask or unmask interrupts tend to be slower than others.</a:t>
            </a:r>
            <a:endParaRPr lang="ko-KR" altLang="en-US" dirty="0"/>
          </a:p>
          <a:p>
            <a:endParaRPr lang="en-US" dirty="0"/>
          </a:p>
        </p:txBody>
      </p:sp>
      <p:sp>
        <p:nvSpPr>
          <p:cNvPr id="4" name="Text Placeholder 3">
            <a:extLst>
              <a:ext uri="{FF2B5EF4-FFF2-40B4-BE49-F238E27FC236}">
                <a16:creationId xmlns:a16="http://schemas.microsoft.com/office/drawing/2014/main" id="{FA3268C9-978B-2240-B65C-1897D2CE1FF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57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Bounded Buffer implementation</a:t>
            </a:r>
          </a:p>
        </p:txBody>
      </p:sp>
      <p:graphicFrame>
        <p:nvGraphicFramePr>
          <p:cNvPr id="9" name="Content Placeholder 8"/>
          <p:cNvGraphicFramePr>
            <a:graphicFrameLocks noGrp="1"/>
          </p:cNvGraphicFramePr>
          <p:nvPr>
            <p:ph sz="quarter" idx="10"/>
            <p:extLst/>
          </p:nvPr>
        </p:nvGraphicFramePr>
        <p:xfrm>
          <a:off x="431800" y="1379538"/>
          <a:ext cx="8280400" cy="3303080"/>
        </p:xfrm>
        <a:graphic>
          <a:graphicData uri="http://schemas.openxmlformats.org/drawingml/2006/table">
            <a:tbl>
              <a:tblPr>
                <a:tableStyleId>{5C22544A-7EE6-4342-B048-85BDC9FD1C3A}</a:tableStyleId>
              </a:tblPr>
              <a:tblGrid>
                <a:gridCol w="41402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tblGrid>
              <a:tr h="370840">
                <a:tc>
                  <a:txBody>
                    <a:bodyPr/>
                    <a:lstStyle/>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err="1">
                          <a:ln>
                            <a:noFill/>
                          </a:ln>
                          <a:solidFill>
                            <a:srgbClr val="0433FF"/>
                          </a:solidFill>
                          <a:effectLst/>
                          <a:uLnTx/>
                          <a:uFillTx/>
                          <a:latin typeface="Courier Condensed" charset="0"/>
                          <a:ea typeface="Courier Condensed" charset="0"/>
                          <a:cs typeface="Courier Condensed" charset="0"/>
                        </a:rPr>
                        <a:t>int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get(</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void</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0433FF"/>
                          </a:solidFill>
                          <a:effectLst/>
                          <a:uLnTx/>
                          <a:uFillTx/>
                          <a:latin typeface="Courier Condensed" charset="0"/>
                          <a:ea typeface="Courier Condensed" charset="0"/>
                          <a:cs typeface="Courier Condensed" charset="0"/>
                        </a:rPr>
                        <a:t>int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item;</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acquire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while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tail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front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empty</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wait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(&amp;</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item =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buf</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front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MAX</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front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full</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signal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release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return</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item;</a:t>
                      </a:r>
                    </a:p>
                    <a:p>
                      <a:pPr marL="358710" marR="0" lvl="3" indent="-35871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void</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put(</a:t>
                      </a:r>
                      <a:r>
                        <a:rPr kumimoji="0" lang="en-US" sz="1600" b="0" i="0" u="none" strike="noStrike" kern="1200" cap="none" spc="0" normalizeH="0" baseline="0" noProof="0" dirty="0" err="1">
                          <a:ln>
                            <a:noFill/>
                          </a:ln>
                          <a:solidFill>
                            <a:srgbClr val="0433FF"/>
                          </a:solidFill>
                          <a:effectLst/>
                          <a:uLnTx/>
                          <a:uFillTx/>
                          <a:latin typeface="Courier Condensed" charset="0"/>
                          <a:ea typeface="Courier Condensed" charset="0"/>
                          <a:cs typeface="Courier Condensed" charset="0"/>
                        </a:rPr>
                        <a:t>int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item) {</a:t>
                      </a: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acquire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while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tail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front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MAX</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full</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wait</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(&amp;</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buf</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tail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a:t>
                      </a:r>
                      <a:r>
                        <a:rPr kumimoji="0" lang="en-US" sz="1600" b="0" i="0" u="none" strike="noStrike" kern="1200" cap="none" spc="0" normalizeH="0" baseline="0" noProof="0" dirty="0">
                          <a:ln>
                            <a:noFill/>
                          </a:ln>
                          <a:solidFill>
                            <a:srgbClr val="0433FF"/>
                          </a:solidFill>
                          <a:effectLst/>
                          <a:uLnTx/>
                          <a:uFillTx/>
                          <a:latin typeface="Courier Condensed" charset="0"/>
                          <a:ea typeface="Courier Condensed" charset="0"/>
                          <a:cs typeface="Courier Condensed" charset="0"/>
                        </a:rPr>
                        <a:t>MAX</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 item;</a:t>
                      </a: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rPr>
                        <a:t>tail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empty</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signal</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   </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lock</a:t>
                      </a:r>
                      <a:r>
                        <a:rPr kumimoji="0" lang="en-US" sz="1600" b="0" i="0" u="none" strike="noStrike" kern="1200" cap="none" spc="0" normalizeH="0" baseline="0" noProof="0" dirty="0" err="1">
                          <a:ln>
                            <a:noFill/>
                          </a:ln>
                          <a:solidFill>
                            <a:srgbClr val="000000"/>
                          </a:solidFill>
                          <a:effectLst/>
                          <a:uLnTx/>
                          <a:uFillTx/>
                          <a:latin typeface="Courier Condensed" charset="0"/>
                          <a:ea typeface="Courier Condensed" charset="0"/>
                          <a:cs typeface="Courier Condensed" charset="0"/>
                        </a:rPr>
                        <a:t>.</a:t>
                      </a:r>
                      <a:r>
                        <a:rPr kumimoji="0" lang="en-US" sz="1600" b="0" i="0" u="none" strike="noStrike" kern="1200" cap="none" spc="0" normalizeH="0" baseline="0" noProof="0" dirty="0" err="1">
                          <a:ln>
                            <a:noFill/>
                          </a:ln>
                          <a:solidFill>
                            <a:srgbClr val="3495AF"/>
                          </a:solidFill>
                          <a:effectLst/>
                          <a:uLnTx/>
                          <a:uFillTx/>
                          <a:latin typeface="Courier Condensed" charset="0"/>
                          <a:ea typeface="Courier Condensed" charset="0"/>
                          <a:cs typeface="Courier Condensed" charset="0"/>
                        </a:rPr>
                        <a:t>release</a:t>
                      </a: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endParaRPr kumimoji="0" lang="en-US" sz="1600" b="0" i="0" u="none" strike="noStrike" kern="1200" cap="none" spc="0" normalizeH="0" baseline="0" noProof="0" dirty="0">
                        <a:ln>
                          <a:noFill/>
                        </a:ln>
                        <a:solidFill>
                          <a:srgbClr val="3495AF"/>
                        </a:solidFill>
                        <a:effectLst/>
                        <a:uLnTx/>
                        <a:uFillTx/>
                        <a:latin typeface="Courier Condensed" charset="0"/>
                        <a:ea typeface="Courier Condensed" charset="0"/>
                        <a:cs typeface="Courier Condensed" charset="0"/>
                      </a:endParaRPr>
                    </a:p>
                    <a:p>
                      <a:pPr marL="454025" marR="0" lvl="3" indent="-450850" algn="l" defTabSz="2516807" rtl="0" eaLnBrk="1" fontAlgn="auto" latinLnBrk="0" hangingPunct="1">
                        <a:lnSpc>
                          <a:spcPct val="110000"/>
                        </a:lnSpc>
                        <a:spcBef>
                          <a:spcPts val="0"/>
                        </a:spcBef>
                        <a:spcAft>
                          <a:spcPts val="0"/>
                        </a:spcAft>
                        <a:buClr>
                          <a:prstClr val="white">
                            <a:lumMod val="50000"/>
                          </a:prstClr>
                        </a:buClr>
                        <a:buSzPct val="80000"/>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Courier Condensed" charset="0"/>
                          <a:ea typeface="Courier Condensed" charset="0"/>
                          <a:cs typeface="Courier Condensed" charset="0"/>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 Placeholder 7"/>
          <p:cNvSpPr>
            <a:spLocks noGrp="1"/>
          </p:cNvSpPr>
          <p:nvPr>
            <p:ph type="body" sz="quarter" idx="11"/>
          </p:nvPr>
        </p:nvSpPr>
        <p:spPr/>
        <p:txBody>
          <a:bodyPr/>
          <a:lstStyle/>
          <a:p>
            <a:endParaRPr lang="en-US"/>
          </a:p>
        </p:txBody>
      </p:sp>
      <p:sp>
        <p:nvSpPr>
          <p:cNvPr id="7" name="TextBox 6"/>
          <p:cNvSpPr txBox="1"/>
          <p:nvPr/>
        </p:nvSpPr>
        <p:spPr>
          <a:xfrm>
            <a:off x="431799" y="5474037"/>
            <a:ext cx="4309193" cy="1015663"/>
          </a:xfrm>
          <a:prstGeom prst="rect">
            <a:avLst/>
          </a:prstGeom>
          <a:noFill/>
        </p:spPr>
        <p:txBody>
          <a:bodyPr wrap="none" rtlCol="0">
            <a:spAutoFit/>
          </a:bodyPr>
          <a:lstStyle/>
          <a:p>
            <a:pPr marL="180975" indent="-180975" algn="l">
              <a:buClr>
                <a:schemeClr val="accent2"/>
              </a:buClr>
              <a:buSzPct val="80000"/>
              <a:buFont typeface="Wingdings" charset="2"/>
              <a:buChar char="§"/>
            </a:pPr>
            <a:r>
              <a:rPr lang="en-US" sz="2000" dirty="0">
                <a:latin typeface="+mn-lt"/>
              </a:rPr>
              <a:t>Initially </a:t>
            </a:r>
            <a:r>
              <a:rPr lang="en-US" sz="2000" dirty="0">
                <a:latin typeface="Courier Condensed" charset="0"/>
                <a:ea typeface="Courier Condensed" charset="0"/>
                <a:cs typeface="Courier Condensed" charset="0"/>
              </a:rPr>
              <a:t>front = tail = 0 </a:t>
            </a:r>
          </a:p>
          <a:p>
            <a:pPr marL="180975" indent="-180975" algn="l">
              <a:buClr>
                <a:schemeClr val="accent2"/>
              </a:buClr>
              <a:buSzPct val="80000"/>
              <a:buFont typeface="Wingdings" charset="2"/>
              <a:buChar char="§"/>
            </a:pPr>
            <a:r>
              <a:rPr lang="en-US" sz="2000" dirty="0">
                <a:latin typeface="Courier Condensed" charset="0"/>
                <a:ea typeface="Courier Condensed" charset="0"/>
                <a:cs typeface="Courier Condensed" charset="0"/>
              </a:rPr>
              <a:t>MAX</a:t>
            </a:r>
            <a:r>
              <a:rPr lang="en-US" sz="2000" dirty="0">
                <a:latin typeface="+mn-lt"/>
              </a:rPr>
              <a:t> is buffer capacity</a:t>
            </a:r>
          </a:p>
          <a:p>
            <a:pPr marL="180975" indent="-180975" algn="l">
              <a:buClr>
                <a:schemeClr val="accent2"/>
              </a:buClr>
              <a:buSzPct val="80000"/>
              <a:buFont typeface="Wingdings" charset="2"/>
              <a:buChar char="§"/>
            </a:pPr>
            <a:r>
              <a:rPr lang="en-US" sz="2000" dirty="0">
                <a:latin typeface="Courier Condensed" charset="0"/>
                <a:ea typeface="Courier Condensed" charset="0"/>
                <a:cs typeface="Courier Condensed" charset="0"/>
              </a:rPr>
              <a:t>empty</a:t>
            </a:r>
            <a:r>
              <a:rPr lang="en-US" sz="2000" dirty="0">
                <a:latin typeface="CMU Typewriter Text Light" charset="0"/>
                <a:ea typeface="CMU Typewriter Text Light" charset="0"/>
                <a:cs typeface="CMU Typewriter Text Light" charset="0"/>
              </a:rPr>
              <a:t> </a:t>
            </a:r>
            <a:r>
              <a:rPr lang="en-US" sz="2000" dirty="0">
                <a:latin typeface="+mn-lt"/>
              </a:rPr>
              <a:t>and</a:t>
            </a:r>
            <a:r>
              <a:rPr lang="en-US" sz="2000" dirty="0">
                <a:latin typeface="CMU Typewriter Text Light" charset="0"/>
                <a:ea typeface="CMU Typewriter Text Light" charset="0"/>
                <a:cs typeface="CMU Typewriter Text Light" charset="0"/>
              </a:rPr>
              <a:t> </a:t>
            </a:r>
            <a:r>
              <a:rPr lang="en-US" sz="2000" dirty="0">
                <a:latin typeface="Courier Condensed" charset="0"/>
                <a:ea typeface="Courier Condensed" charset="0"/>
                <a:cs typeface="Courier Condensed" charset="0"/>
              </a:rPr>
              <a:t>full</a:t>
            </a:r>
            <a:r>
              <a:rPr lang="en-US" sz="2000" dirty="0">
                <a:latin typeface="+mn-lt"/>
              </a:rPr>
              <a:t> are condition variables</a:t>
            </a:r>
          </a:p>
        </p:txBody>
      </p:sp>
      <p:sp>
        <p:nvSpPr>
          <p:cNvPr id="6" name="Rectangle 5"/>
          <p:cNvSpPr/>
          <p:nvPr/>
        </p:nvSpPr>
        <p:spPr>
          <a:xfrm>
            <a:off x="4572000" y="1676400"/>
            <a:ext cx="4152900" cy="36195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32368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using Bounded Buffer</a:t>
            </a:r>
          </a:p>
        </p:txBody>
      </p:sp>
      <p:sp>
        <p:nvSpPr>
          <p:cNvPr id="3" name="Content Placeholder 2"/>
          <p:cNvSpPr>
            <a:spLocks noGrp="1"/>
          </p:cNvSpPr>
          <p:nvPr>
            <p:ph sz="quarter" idx="10"/>
          </p:nvPr>
        </p:nvSpPr>
        <p:spPr>
          <a:xfrm>
            <a:off x="431800" y="1449388"/>
            <a:ext cx="5040314" cy="5040312"/>
          </a:xfrm>
        </p:spPr>
        <p:txBody>
          <a:bodyPr>
            <a:noAutofit/>
          </a:bodyPr>
          <a:lstStyle/>
          <a:p>
            <a:pPr lvl="3">
              <a:lnSpc>
                <a:spcPct val="100000"/>
              </a:lnSpc>
            </a:pPr>
            <a:r>
              <a:rPr lang="is-IS" sz="1800" dirty="0">
                <a:solidFill>
                  <a:srgbClr val="0433FF"/>
                </a:solidFill>
                <a:latin typeface="Courier Condensed" charset="0"/>
                <a:ea typeface="Courier Condensed" charset="0"/>
                <a:cs typeface="Courier Condensed" charset="0"/>
              </a:rPr>
              <a:t>void</a:t>
            </a:r>
            <a:r>
              <a:rPr lang="is-IS" sz="1800" dirty="0">
                <a:solidFill>
                  <a:srgbClr val="000000"/>
                </a:solidFill>
                <a:latin typeface="Courier Condensed" charset="0"/>
                <a:ea typeface="Courier Condensed" charset="0"/>
                <a:cs typeface="Courier Condensed" charset="0"/>
              </a:rPr>
              <a:t> *producer(</a:t>
            </a:r>
            <a:r>
              <a:rPr lang="is-IS" sz="1800" dirty="0">
                <a:solidFill>
                  <a:srgbClr val="0433FF"/>
                </a:solidFill>
                <a:latin typeface="Courier Condensed" charset="0"/>
                <a:ea typeface="Courier Condensed" charset="0"/>
                <a:cs typeface="Courier Condensed" charset="0"/>
              </a:rPr>
              <a:t>void</a:t>
            </a:r>
            <a:r>
              <a:rPr lang="is-IS" sz="1800" dirty="0">
                <a:solidFill>
                  <a:srgbClr val="000000"/>
                </a:solidFill>
                <a:latin typeface="Courier Condensed" charset="0"/>
                <a:ea typeface="Courier Condensed" charset="0"/>
                <a:cs typeface="Courier Condensed" charset="0"/>
              </a:rPr>
              <a:t> *par) {</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for</a:t>
            </a: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int</a:t>
            </a:r>
            <a:r>
              <a:rPr lang="is-IS" sz="1800" dirty="0">
                <a:solidFill>
                  <a:srgbClr val="000000"/>
                </a:solidFill>
                <a:latin typeface="Courier Condensed" charset="0"/>
                <a:ea typeface="Courier Condensed" charset="0"/>
                <a:cs typeface="Courier Condensed" charset="0"/>
              </a:rPr>
              <a:t> i = 0; i &lt; </a:t>
            </a:r>
            <a:r>
              <a:rPr lang="is-IS" sz="1800" dirty="0">
                <a:solidFill>
                  <a:srgbClr val="0433FF"/>
                </a:solidFill>
                <a:latin typeface="Courier Condensed" charset="0"/>
                <a:ea typeface="Courier Condensed" charset="0"/>
                <a:cs typeface="Courier Condensed" charset="0"/>
              </a:rPr>
              <a:t>MAX_ITEMS</a:t>
            </a:r>
            <a:r>
              <a:rPr lang="is-IS" sz="1800" dirty="0">
                <a:solidFill>
                  <a:srgbClr val="000000"/>
                </a:solidFill>
                <a:latin typeface="Courier Condensed" charset="0"/>
                <a:ea typeface="Courier Condensed" charset="0"/>
                <a:cs typeface="Courier Condensed" charset="0"/>
              </a:rPr>
              <a:t>; ++i) {</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3495AF"/>
                </a:solidFill>
                <a:latin typeface="Courier Condensed" charset="0"/>
                <a:ea typeface="Courier Condensed" charset="0"/>
                <a:cs typeface="Courier Condensed" charset="0"/>
              </a:rPr>
              <a:t>put</a:t>
            </a:r>
            <a:r>
              <a:rPr lang="is-IS" sz="1800" dirty="0">
                <a:solidFill>
                  <a:srgbClr val="000000"/>
                </a:solidFill>
                <a:latin typeface="Courier Condensed" charset="0"/>
                <a:ea typeface="Courier Condensed" charset="0"/>
                <a:cs typeface="Courier Condensed" charset="0"/>
              </a:rPr>
              <a:t>(i);</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if</a:t>
            </a:r>
            <a:r>
              <a:rPr lang="is-IS" sz="1800" dirty="0">
                <a:solidFill>
                  <a:srgbClr val="000000"/>
                </a:solidFill>
                <a:latin typeface="Courier Condensed" charset="0"/>
                <a:ea typeface="Courier Condensed" charset="0"/>
                <a:cs typeface="Courier Condensed" charset="0"/>
              </a:rPr>
              <a:t> (i &lt; </a:t>
            </a:r>
            <a:r>
              <a:rPr lang="is-IS" sz="1800" dirty="0">
                <a:solidFill>
                  <a:srgbClr val="0433FF"/>
                </a:solidFill>
                <a:latin typeface="Courier Condensed" charset="0"/>
                <a:ea typeface="Courier Condensed" charset="0"/>
                <a:cs typeface="Courier Condensed" charset="0"/>
              </a:rPr>
              <a:t>MAX_RUN</a:t>
            </a:r>
            <a:r>
              <a:rPr lang="is-IS" sz="1800" dirty="0">
                <a:solidFill>
                  <a:srgbClr val="000000"/>
                </a:solidFill>
                <a:latin typeface="Courier Condensed" charset="0"/>
                <a:ea typeface="Courier Condensed" charset="0"/>
                <a:cs typeface="Courier Condensed" charset="0"/>
              </a:rPr>
              <a:t>)</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3495AF"/>
                </a:solidFill>
                <a:latin typeface="Courier Condensed" charset="0"/>
                <a:ea typeface="Courier Condensed" charset="0"/>
                <a:cs typeface="Courier Condensed" charset="0"/>
              </a:rPr>
              <a:t>sleep</a:t>
            </a:r>
            <a:r>
              <a:rPr lang="is-IS" sz="1800" dirty="0">
                <a:solidFill>
                  <a:srgbClr val="000000"/>
                </a:solidFill>
                <a:latin typeface="Courier Condensed" charset="0"/>
                <a:ea typeface="Courier Condensed" charset="0"/>
                <a:cs typeface="Courier Condensed" charset="0"/>
              </a:rPr>
              <a:t>(1);</a:t>
            </a:r>
          </a:p>
          <a:p>
            <a:pPr lvl="3">
              <a:lnSpc>
                <a:spcPct val="100000"/>
              </a:lnSpc>
            </a:pPr>
            <a:r>
              <a:rPr lang="is-IS" sz="1800" dirty="0">
                <a:solidFill>
                  <a:srgbClr val="000000"/>
                </a:solidFill>
                <a:latin typeface="Courier Condensed" charset="0"/>
                <a:ea typeface="Courier Condensed" charset="0"/>
                <a:cs typeface="Courier Condensed" charset="0"/>
              </a:rPr>
              <a:t>   }</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return</a:t>
            </a: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NULL</a:t>
            </a:r>
            <a:r>
              <a:rPr lang="is-IS" sz="1800" dirty="0">
                <a:solidFill>
                  <a:srgbClr val="000000"/>
                </a:solidFill>
                <a:latin typeface="Courier Condensed" charset="0"/>
                <a:ea typeface="Courier Condensed" charset="0"/>
                <a:cs typeface="Courier Condensed" charset="0"/>
              </a:rPr>
              <a:t>;</a:t>
            </a:r>
            <a:endParaRPr lang="is-IS" sz="1800" dirty="0">
              <a:solidFill>
                <a:srgbClr val="0433FF"/>
              </a:solidFill>
              <a:latin typeface="Courier Condensed" charset="0"/>
              <a:ea typeface="Courier Condensed" charset="0"/>
              <a:cs typeface="Courier Condensed" charset="0"/>
            </a:endParaRPr>
          </a:p>
          <a:p>
            <a:pPr lvl="3">
              <a:lnSpc>
                <a:spcPct val="100000"/>
              </a:lnSpc>
            </a:pPr>
            <a:r>
              <a:rPr lang="is-IS" sz="1800" dirty="0">
                <a:solidFill>
                  <a:srgbClr val="000000"/>
                </a:solidFill>
                <a:latin typeface="Courier Condensed" charset="0"/>
                <a:ea typeface="Courier Condensed" charset="0"/>
                <a:cs typeface="Courier Condensed" charset="0"/>
              </a:rPr>
              <a:t>}</a:t>
            </a:r>
            <a:br>
              <a:rPr lang="is-IS" sz="1800" dirty="0">
                <a:solidFill>
                  <a:srgbClr val="000000"/>
                </a:solidFill>
                <a:latin typeface="Courier Condensed" charset="0"/>
                <a:ea typeface="Courier Condensed" charset="0"/>
                <a:cs typeface="Courier Condensed" charset="0"/>
              </a:rPr>
            </a:br>
            <a:endParaRPr lang="is-IS" sz="1800" dirty="0">
              <a:solidFill>
                <a:srgbClr val="000000"/>
              </a:solidFill>
              <a:latin typeface="Courier Condensed" charset="0"/>
              <a:ea typeface="Courier Condensed" charset="0"/>
              <a:cs typeface="Courier Condensed" charset="0"/>
            </a:endParaRPr>
          </a:p>
          <a:p>
            <a:pPr lvl="3">
              <a:lnSpc>
                <a:spcPct val="100000"/>
              </a:lnSpc>
            </a:pPr>
            <a:r>
              <a:rPr lang="is-IS" sz="1800" dirty="0">
                <a:solidFill>
                  <a:srgbClr val="0433FF"/>
                </a:solidFill>
                <a:latin typeface="Courier Condensed" charset="0"/>
                <a:ea typeface="Courier Condensed" charset="0"/>
                <a:cs typeface="Courier Condensed" charset="0"/>
              </a:rPr>
              <a:t>void</a:t>
            </a:r>
            <a:r>
              <a:rPr lang="is-IS" sz="1800" dirty="0">
                <a:solidFill>
                  <a:srgbClr val="000000"/>
                </a:solidFill>
                <a:latin typeface="Courier Condensed" charset="0"/>
                <a:ea typeface="Courier Condensed" charset="0"/>
                <a:cs typeface="Courier Condensed" charset="0"/>
              </a:rPr>
              <a:t> *consumer(</a:t>
            </a:r>
            <a:r>
              <a:rPr lang="is-IS" sz="1800" dirty="0">
                <a:solidFill>
                  <a:srgbClr val="0433FF"/>
                </a:solidFill>
                <a:latin typeface="Courier Condensed" charset="0"/>
                <a:ea typeface="Courier Condensed" charset="0"/>
                <a:cs typeface="Courier Condensed" charset="0"/>
              </a:rPr>
              <a:t>void</a:t>
            </a:r>
            <a:r>
              <a:rPr lang="is-IS" sz="1800" dirty="0">
                <a:solidFill>
                  <a:srgbClr val="000000"/>
                </a:solidFill>
                <a:latin typeface="Courier Condensed" charset="0"/>
                <a:ea typeface="Courier Condensed" charset="0"/>
                <a:cs typeface="Courier Condensed" charset="0"/>
              </a:rPr>
              <a:t> *par) {</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int</a:t>
            </a:r>
            <a:r>
              <a:rPr lang="is-IS" sz="1800" dirty="0">
                <a:solidFill>
                  <a:srgbClr val="000000"/>
                </a:solidFill>
                <a:latin typeface="Courier Condensed" charset="0"/>
                <a:ea typeface="Courier Condensed" charset="0"/>
                <a:cs typeface="Courier Condensed" charset="0"/>
              </a:rPr>
              <a:t> x;</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for</a:t>
            </a: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int</a:t>
            </a:r>
            <a:r>
              <a:rPr lang="is-IS" sz="1800" dirty="0">
                <a:solidFill>
                  <a:srgbClr val="000000"/>
                </a:solidFill>
                <a:latin typeface="Courier Condensed" charset="0"/>
                <a:ea typeface="Courier Condensed" charset="0"/>
                <a:cs typeface="Courier Condensed" charset="0"/>
              </a:rPr>
              <a:t> i = 0; i &lt; </a:t>
            </a:r>
            <a:r>
              <a:rPr lang="is-IS" sz="1800" dirty="0">
                <a:solidFill>
                  <a:srgbClr val="0433FF"/>
                </a:solidFill>
                <a:latin typeface="Courier Condensed" charset="0"/>
                <a:ea typeface="Courier Condensed" charset="0"/>
                <a:cs typeface="Courier Condensed" charset="0"/>
              </a:rPr>
              <a:t>MAX_ITEMS</a:t>
            </a:r>
            <a:r>
              <a:rPr lang="is-IS" sz="1800" dirty="0">
                <a:solidFill>
                  <a:srgbClr val="000000"/>
                </a:solidFill>
                <a:latin typeface="Courier Condensed" charset="0"/>
                <a:ea typeface="Courier Condensed" charset="0"/>
                <a:cs typeface="Courier Condensed" charset="0"/>
              </a:rPr>
              <a:t>; ++i) {</a:t>
            </a:r>
          </a:p>
          <a:p>
            <a:pPr lvl="3">
              <a:lnSpc>
                <a:spcPct val="100000"/>
              </a:lnSpc>
            </a:pPr>
            <a:r>
              <a:rPr lang="is-IS" sz="1800" dirty="0">
                <a:solidFill>
                  <a:srgbClr val="000000"/>
                </a:solidFill>
                <a:latin typeface="Courier Condensed" charset="0"/>
                <a:ea typeface="Courier Condensed" charset="0"/>
                <a:cs typeface="Courier Condensed" charset="0"/>
              </a:rPr>
              <a:t>      x = </a:t>
            </a:r>
            <a:r>
              <a:rPr lang="is-IS" sz="1800" dirty="0">
                <a:solidFill>
                  <a:srgbClr val="3495AF"/>
                </a:solidFill>
                <a:latin typeface="Courier Condensed" charset="0"/>
                <a:ea typeface="Courier Condensed" charset="0"/>
                <a:cs typeface="Courier Condensed" charset="0"/>
              </a:rPr>
              <a:t>get</a:t>
            </a:r>
            <a:r>
              <a:rPr lang="is-IS" sz="1800" dirty="0">
                <a:solidFill>
                  <a:srgbClr val="000000"/>
                </a:solidFill>
                <a:latin typeface="Courier Condensed" charset="0"/>
                <a:ea typeface="Courier Condensed" charset="0"/>
                <a:cs typeface="Courier Condensed" charset="0"/>
              </a:rPr>
              <a:t>();</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if</a:t>
            </a:r>
            <a:r>
              <a:rPr lang="is-IS" sz="1800" dirty="0">
                <a:solidFill>
                  <a:srgbClr val="000000"/>
                </a:solidFill>
                <a:latin typeface="Courier Condensed" charset="0"/>
                <a:ea typeface="Courier Condensed" charset="0"/>
                <a:cs typeface="Courier Condensed" charset="0"/>
              </a:rPr>
              <a:t> (i &gt;= 2 * </a:t>
            </a:r>
            <a:r>
              <a:rPr lang="is-IS" sz="1800" dirty="0">
                <a:solidFill>
                  <a:srgbClr val="0433FF"/>
                </a:solidFill>
                <a:latin typeface="Courier Condensed" charset="0"/>
                <a:ea typeface="Courier Condensed" charset="0"/>
                <a:cs typeface="Courier Condensed" charset="0"/>
              </a:rPr>
              <a:t>MAX_RUN</a:t>
            </a:r>
            <a:r>
              <a:rPr lang="is-IS" sz="1800" dirty="0">
                <a:solidFill>
                  <a:srgbClr val="000000"/>
                </a:solidFill>
                <a:latin typeface="Courier Condensed" charset="0"/>
                <a:ea typeface="Courier Condensed" charset="0"/>
                <a:cs typeface="Courier Condensed" charset="0"/>
              </a:rPr>
              <a:t>)</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3495AF"/>
                </a:solidFill>
                <a:latin typeface="Courier Condensed" charset="0"/>
                <a:ea typeface="Courier Condensed" charset="0"/>
                <a:cs typeface="Courier Condensed" charset="0"/>
              </a:rPr>
              <a:t>sleep</a:t>
            </a:r>
            <a:r>
              <a:rPr lang="is-IS" sz="1800" dirty="0">
                <a:solidFill>
                  <a:srgbClr val="000000"/>
                </a:solidFill>
                <a:latin typeface="Courier Condensed" charset="0"/>
                <a:ea typeface="Courier Condensed" charset="0"/>
                <a:cs typeface="Courier Condensed" charset="0"/>
              </a:rPr>
              <a:t>(1);</a:t>
            </a:r>
          </a:p>
          <a:p>
            <a:pPr lvl="3">
              <a:lnSpc>
                <a:spcPct val="100000"/>
              </a:lnSpc>
            </a:pPr>
            <a:r>
              <a:rPr lang="is-IS" sz="1800" dirty="0">
                <a:solidFill>
                  <a:srgbClr val="000000"/>
                </a:solidFill>
                <a:latin typeface="Courier Condensed" charset="0"/>
                <a:ea typeface="Courier Condensed" charset="0"/>
                <a:cs typeface="Courier Condensed" charset="0"/>
              </a:rPr>
              <a:t>   }</a:t>
            </a:r>
          </a:p>
          <a:p>
            <a:pPr lvl="3">
              <a:lnSpc>
                <a:spcPct val="100000"/>
              </a:lnSpc>
            </a:pP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return</a:t>
            </a:r>
            <a:r>
              <a:rPr lang="is-IS" sz="1800" dirty="0">
                <a:solidFill>
                  <a:srgbClr val="000000"/>
                </a:solidFill>
                <a:latin typeface="Courier Condensed" charset="0"/>
                <a:ea typeface="Courier Condensed" charset="0"/>
                <a:cs typeface="Courier Condensed" charset="0"/>
              </a:rPr>
              <a:t> </a:t>
            </a:r>
            <a:r>
              <a:rPr lang="is-IS" sz="1800" dirty="0">
                <a:solidFill>
                  <a:srgbClr val="0433FF"/>
                </a:solidFill>
                <a:latin typeface="Courier Condensed" charset="0"/>
                <a:ea typeface="Courier Condensed" charset="0"/>
                <a:cs typeface="Courier Condensed" charset="0"/>
              </a:rPr>
              <a:t>NULL</a:t>
            </a:r>
            <a:r>
              <a:rPr lang="is-IS" sz="1800" dirty="0">
                <a:solidFill>
                  <a:srgbClr val="000000"/>
                </a:solidFill>
                <a:latin typeface="Courier Condensed" charset="0"/>
                <a:ea typeface="Courier Condensed" charset="0"/>
                <a:cs typeface="Courier Condensed" charset="0"/>
              </a:rPr>
              <a:t>;</a:t>
            </a:r>
            <a:endParaRPr lang="is-IS" sz="1800" dirty="0">
              <a:solidFill>
                <a:srgbClr val="0433FF"/>
              </a:solidFill>
              <a:latin typeface="Courier Condensed" charset="0"/>
              <a:ea typeface="Courier Condensed" charset="0"/>
              <a:cs typeface="Courier Condensed" charset="0"/>
            </a:endParaRPr>
          </a:p>
          <a:p>
            <a:pPr lvl="3">
              <a:lnSpc>
                <a:spcPct val="100000"/>
              </a:lnSpc>
            </a:pPr>
            <a:r>
              <a:rPr lang="is-IS" sz="1800" dirty="0">
                <a:solidFill>
                  <a:srgbClr val="000000"/>
                </a:solidFill>
                <a:latin typeface="Courier Condensed" charset="0"/>
                <a:ea typeface="Courier Condensed" charset="0"/>
                <a:cs typeface="Courier Condensed" charset="0"/>
              </a:rPr>
              <a:t>}</a:t>
            </a:r>
          </a:p>
          <a:p>
            <a:pPr lvl="3">
              <a:lnSpc>
                <a:spcPct val="100000"/>
              </a:lnSpc>
            </a:pPr>
            <a:endParaRPr lang="en-US" sz="1800" dirty="0">
              <a:latin typeface="Courier Condensed" charset="0"/>
              <a:ea typeface="Courier Condensed" charset="0"/>
              <a:cs typeface="Courier Condensed" charset="0"/>
            </a:endParaRPr>
          </a:p>
        </p:txBody>
      </p:sp>
      <p:sp>
        <p:nvSpPr>
          <p:cNvPr id="4" name="Text Placeholder 3"/>
          <p:cNvSpPr>
            <a:spLocks noGrp="1"/>
          </p:cNvSpPr>
          <p:nvPr>
            <p:ph type="body" sz="quarter" idx="11"/>
          </p:nvPr>
        </p:nvSpPr>
        <p:spPr/>
        <p:txBody>
          <a:bodyPr/>
          <a:lstStyle/>
          <a:p>
            <a:endParaRPr lang="en-US"/>
          </a:p>
        </p:txBody>
      </p:sp>
      <p:sp>
        <p:nvSpPr>
          <p:cNvPr id="6" name="TextBox 5"/>
          <p:cNvSpPr txBox="1"/>
          <p:nvPr/>
        </p:nvSpPr>
        <p:spPr>
          <a:xfrm>
            <a:off x="5453064" y="5289371"/>
            <a:ext cx="3257623" cy="1200329"/>
          </a:xfrm>
          <a:prstGeom prst="rect">
            <a:avLst/>
          </a:prstGeom>
          <a:solidFill>
            <a:srgbClr val="0432FF">
              <a:alpha val="10000"/>
            </a:srgbClr>
          </a:solidFill>
        </p:spPr>
        <p:txBody>
          <a:bodyPr wrap="none" rtlCol="0">
            <a:spAutoFit/>
          </a:bodyPr>
          <a:lstStyle/>
          <a:p>
            <a:pPr algn="l"/>
            <a:r>
              <a:rPr lang="en-US" dirty="0">
                <a:solidFill>
                  <a:srgbClr val="0433FF"/>
                </a:solidFill>
                <a:latin typeface="Courier Condensed" charset="0"/>
                <a:ea typeface="Courier Condensed" charset="0"/>
                <a:cs typeface="Courier Condensed" charset="0"/>
              </a:rPr>
              <a:t>#define MAX_BUF </a:t>
            </a:r>
            <a:r>
              <a:rPr lang="en-US" dirty="0">
                <a:solidFill>
                  <a:srgbClr val="000000"/>
                </a:solidFill>
                <a:latin typeface="Courier Condensed" charset="0"/>
                <a:ea typeface="Courier Condensed" charset="0"/>
                <a:cs typeface="Courier Condensed" charset="0"/>
              </a:rPr>
              <a:t>4</a:t>
            </a:r>
            <a:endParaRPr lang="en-US" dirty="0">
              <a:solidFill>
                <a:srgbClr val="0433FF"/>
              </a:solidFill>
              <a:latin typeface="Courier Condensed" charset="0"/>
              <a:ea typeface="Courier Condensed" charset="0"/>
              <a:cs typeface="Courier Condensed" charset="0"/>
            </a:endParaRPr>
          </a:p>
          <a:p>
            <a:pPr algn="l"/>
            <a:r>
              <a:rPr lang="en-US" dirty="0">
                <a:solidFill>
                  <a:srgbClr val="0433FF"/>
                </a:solidFill>
                <a:latin typeface="Courier Condensed" charset="0"/>
                <a:ea typeface="Courier Condensed" charset="0"/>
                <a:cs typeface="Courier Condensed" charset="0"/>
              </a:rPr>
              <a:t>#define MAX_RUN </a:t>
            </a:r>
            <a:r>
              <a:rPr lang="en-US" dirty="0">
                <a:solidFill>
                  <a:srgbClr val="000000"/>
                </a:solidFill>
                <a:latin typeface="Courier Condensed" charset="0"/>
                <a:ea typeface="Courier Condensed" charset="0"/>
                <a:cs typeface="Courier Condensed" charset="0"/>
              </a:rPr>
              <a:t>6</a:t>
            </a:r>
            <a:endParaRPr lang="en-US" dirty="0">
              <a:solidFill>
                <a:srgbClr val="0433FF"/>
              </a:solidFill>
              <a:latin typeface="Courier Condensed" charset="0"/>
              <a:ea typeface="Courier Condensed" charset="0"/>
              <a:cs typeface="Courier Condensed" charset="0"/>
            </a:endParaRPr>
          </a:p>
          <a:p>
            <a:pPr algn="l"/>
            <a:r>
              <a:rPr lang="en-US" dirty="0">
                <a:solidFill>
                  <a:srgbClr val="0433FF"/>
                </a:solidFill>
                <a:latin typeface="Courier Condensed" charset="0"/>
                <a:ea typeface="Courier Condensed" charset="0"/>
                <a:cs typeface="Courier Condensed" charset="0"/>
              </a:rPr>
              <a:t>#define MAX_ITEMS </a:t>
            </a:r>
            <a:r>
              <a:rPr lang="en-US" dirty="0">
                <a:solidFill>
                  <a:srgbClr val="000000"/>
                </a:solidFill>
                <a:latin typeface="Courier Condensed" charset="0"/>
                <a:ea typeface="Courier Condensed" charset="0"/>
                <a:cs typeface="Courier Condensed" charset="0"/>
              </a:rPr>
              <a:t>3</a:t>
            </a:r>
            <a:r>
              <a:rPr lang="en-US" dirty="0">
                <a:solidFill>
                  <a:srgbClr val="0433FF"/>
                </a:solidFill>
                <a:latin typeface="Courier Condensed" charset="0"/>
                <a:ea typeface="Courier Condensed" charset="0"/>
                <a:cs typeface="Courier Condensed" charset="0"/>
              </a:rPr>
              <a:t>*MAX_RUN</a:t>
            </a:r>
          </a:p>
          <a:p>
            <a:pPr algn="l"/>
            <a:r>
              <a:rPr lang="en-US" dirty="0">
                <a:solidFill>
                  <a:srgbClr val="0433FF"/>
                </a:solidFill>
                <a:latin typeface="Courier Condensed" charset="0"/>
                <a:ea typeface="Courier Condensed" charset="0"/>
                <a:cs typeface="Courier Condensed" charset="0"/>
              </a:rPr>
              <a:t>#define NUM_THREADS </a:t>
            </a:r>
            <a:r>
              <a:rPr lang="en-US" dirty="0">
                <a:solidFill>
                  <a:srgbClr val="000000"/>
                </a:solidFill>
                <a:latin typeface="Courier Condensed" charset="0"/>
                <a:ea typeface="Courier Condensed" charset="0"/>
                <a:cs typeface="Courier Condensed" charset="0"/>
              </a:rPr>
              <a:t>2</a:t>
            </a:r>
            <a:endParaRPr lang="en-US" dirty="0">
              <a:solidFill>
                <a:srgbClr val="0433FF"/>
              </a:solidFill>
              <a:latin typeface="Courier Condensed" charset="0"/>
              <a:ea typeface="Courier Condensed" charset="0"/>
              <a:cs typeface="Courier Condensed" charset="0"/>
            </a:endParaRPr>
          </a:p>
        </p:txBody>
      </p:sp>
    </p:spTree>
    <p:extLst>
      <p:ext uri="{BB962C8B-B14F-4D97-AF65-F5344CB8AC3E}">
        <p14:creationId xmlns:p14="http://schemas.microsoft.com/office/powerpoint/2010/main" val="354274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using Bounded Buffer</a:t>
            </a:r>
          </a:p>
        </p:txBody>
      </p:sp>
      <p:sp>
        <p:nvSpPr>
          <p:cNvPr id="3" name="Content Placeholder 2"/>
          <p:cNvSpPr>
            <a:spLocks noGrp="1"/>
          </p:cNvSpPr>
          <p:nvPr>
            <p:ph sz="quarter" idx="10"/>
          </p:nvPr>
        </p:nvSpPr>
        <p:spPr>
          <a:xfrm>
            <a:off x="431800" y="1449388"/>
            <a:ext cx="8280400" cy="5040312"/>
          </a:xfrm>
        </p:spPr>
        <p:txBody>
          <a:bodyPr numCol="2">
            <a:noAutofit/>
          </a:bodyPr>
          <a:lstStyle/>
          <a:p>
            <a:pPr lvl="3"/>
            <a:r>
              <a:rPr lang="en-US" sz="1400" dirty="0">
                <a:solidFill>
                  <a:srgbClr val="000000"/>
                </a:solidFill>
                <a:latin typeface="Courier Condensed" charset="0"/>
                <a:ea typeface="Courier Condensed" charset="0"/>
                <a:cs typeface="Courier Condensed" charset="0"/>
              </a:rPr>
              <a:t>put: item = 0</a:t>
            </a:r>
          </a:p>
          <a:p>
            <a:pPr lvl="3"/>
            <a:r>
              <a:rPr lang="en-US" sz="1400" dirty="0">
                <a:solidFill>
                  <a:srgbClr val="000000"/>
                </a:solidFill>
                <a:latin typeface="Courier Condensed" charset="0"/>
                <a:ea typeface="Courier Condensed" charset="0"/>
                <a:cs typeface="Courier Condensed" charset="0"/>
              </a:rPr>
              <a:t>get: item = 0</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1</a:t>
            </a:r>
          </a:p>
          <a:p>
            <a:pPr lvl="3"/>
            <a:r>
              <a:rPr lang="en-US" sz="1400" dirty="0">
                <a:solidFill>
                  <a:srgbClr val="000000"/>
                </a:solidFill>
                <a:latin typeface="Courier Condensed" charset="0"/>
                <a:ea typeface="Courier Condensed" charset="0"/>
                <a:cs typeface="Courier Condensed" charset="0"/>
              </a:rPr>
              <a:t>get: item = 1</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2</a:t>
            </a:r>
          </a:p>
          <a:p>
            <a:pPr lvl="3"/>
            <a:r>
              <a:rPr lang="en-US" sz="1400" dirty="0">
                <a:solidFill>
                  <a:srgbClr val="000000"/>
                </a:solidFill>
                <a:latin typeface="Courier Condensed" charset="0"/>
                <a:ea typeface="Courier Condensed" charset="0"/>
                <a:cs typeface="Courier Condensed" charset="0"/>
              </a:rPr>
              <a:t>get: item = 2</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3</a:t>
            </a:r>
          </a:p>
          <a:p>
            <a:pPr lvl="3"/>
            <a:r>
              <a:rPr lang="en-US" sz="1400" dirty="0">
                <a:solidFill>
                  <a:srgbClr val="000000"/>
                </a:solidFill>
                <a:latin typeface="Courier Condensed" charset="0"/>
                <a:ea typeface="Courier Condensed" charset="0"/>
                <a:cs typeface="Courier Condensed" charset="0"/>
              </a:rPr>
              <a:t>get: item = 3</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4</a:t>
            </a:r>
          </a:p>
          <a:p>
            <a:pPr lvl="3"/>
            <a:r>
              <a:rPr lang="en-US" sz="1400" dirty="0">
                <a:solidFill>
                  <a:srgbClr val="000000"/>
                </a:solidFill>
                <a:latin typeface="Courier Condensed" charset="0"/>
                <a:ea typeface="Courier Condensed" charset="0"/>
                <a:cs typeface="Courier Condensed" charset="0"/>
              </a:rPr>
              <a:t>get: item = 4</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5</a:t>
            </a:r>
          </a:p>
          <a:p>
            <a:pPr lvl="3"/>
            <a:r>
              <a:rPr lang="en-US" sz="1400" dirty="0">
                <a:solidFill>
                  <a:srgbClr val="000000"/>
                </a:solidFill>
                <a:latin typeface="Courier Condensed" charset="0"/>
                <a:ea typeface="Courier Condensed" charset="0"/>
                <a:cs typeface="Courier Condensed" charset="0"/>
              </a:rPr>
              <a:t>get: item = 5</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6</a:t>
            </a:r>
          </a:p>
          <a:p>
            <a:pPr lvl="3"/>
            <a:r>
              <a:rPr lang="en-US" sz="1400" dirty="0">
                <a:solidFill>
                  <a:srgbClr val="000000"/>
                </a:solidFill>
                <a:latin typeface="Courier Condensed" charset="0"/>
                <a:ea typeface="Courier Condensed" charset="0"/>
                <a:cs typeface="Courier Condensed" charset="0"/>
              </a:rPr>
              <a:t>put: item = 7</a:t>
            </a:r>
          </a:p>
          <a:p>
            <a:pPr lvl="3"/>
            <a:r>
              <a:rPr lang="en-US" sz="1400" dirty="0">
                <a:solidFill>
                  <a:srgbClr val="000000"/>
                </a:solidFill>
                <a:latin typeface="Courier Condensed" charset="0"/>
                <a:ea typeface="Courier Condensed" charset="0"/>
                <a:cs typeface="Courier Condensed" charset="0"/>
              </a:rPr>
              <a:t>put: item = 8</a:t>
            </a:r>
          </a:p>
          <a:p>
            <a:pPr lvl="3"/>
            <a:r>
              <a:rPr lang="en-US" sz="1400" dirty="0">
                <a:solidFill>
                  <a:srgbClr val="000000"/>
                </a:solidFill>
                <a:latin typeface="Courier Condensed" charset="0"/>
                <a:ea typeface="Courier Condensed" charset="0"/>
                <a:cs typeface="Courier Condensed" charset="0"/>
              </a:rPr>
              <a:t>put: item = 9</a:t>
            </a:r>
          </a:p>
          <a:p>
            <a:pPr lvl="3"/>
            <a:r>
              <a:rPr lang="en-US" sz="1400" dirty="0">
                <a:solidFill>
                  <a:srgbClr val="000000"/>
                </a:solidFill>
                <a:latin typeface="Courier Condensed" charset="0"/>
                <a:ea typeface="Courier Condensed" charset="0"/>
                <a:cs typeface="Courier Condensed" charset="0"/>
              </a:rPr>
              <a:t>put: buffer full... waiting</a:t>
            </a:r>
          </a:p>
          <a:p>
            <a:pPr lvl="3"/>
            <a:r>
              <a:rPr lang="en-US" sz="1400" dirty="0">
                <a:solidFill>
                  <a:srgbClr val="000000"/>
                </a:solidFill>
                <a:latin typeface="Courier Condensed" charset="0"/>
                <a:ea typeface="Courier Condensed" charset="0"/>
                <a:cs typeface="Courier Condensed" charset="0"/>
              </a:rPr>
              <a:t>get: item = 6</a:t>
            </a:r>
          </a:p>
          <a:p>
            <a:pPr lvl="3"/>
            <a:r>
              <a:rPr lang="en-US" sz="1400" dirty="0">
                <a:solidFill>
                  <a:srgbClr val="000000"/>
                </a:solidFill>
                <a:latin typeface="Courier Condensed" charset="0"/>
                <a:ea typeface="Courier Condensed" charset="0"/>
                <a:cs typeface="Courier Condensed" charset="0"/>
              </a:rPr>
              <a:t>get: item = 7</a:t>
            </a:r>
          </a:p>
          <a:p>
            <a:pPr lvl="3"/>
            <a:r>
              <a:rPr lang="en-US" sz="1400" dirty="0">
                <a:solidFill>
                  <a:srgbClr val="000000"/>
                </a:solidFill>
                <a:latin typeface="Courier Condensed" charset="0"/>
                <a:ea typeface="Courier Condensed" charset="0"/>
                <a:cs typeface="Courier Condensed" charset="0"/>
              </a:rPr>
              <a:t>get: item = 8</a:t>
            </a:r>
          </a:p>
          <a:p>
            <a:pPr lvl="3"/>
            <a:r>
              <a:rPr lang="en-US" sz="1400" dirty="0">
                <a:solidFill>
                  <a:srgbClr val="000000"/>
                </a:solidFill>
                <a:latin typeface="Courier Condensed" charset="0"/>
                <a:ea typeface="Courier Condensed" charset="0"/>
                <a:cs typeface="Courier Condensed" charset="0"/>
              </a:rPr>
              <a:t>get: item = 9</a:t>
            </a:r>
          </a:p>
          <a:p>
            <a:pPr lvl="3"/>
            <a:r>
              <a:rPr lang="en-US" sz="1400" dirty="0">
                <a:solidFill>
                  <a:srgbClr val="000000"/>
                </a:solidFill>
                <a:latin typeface="Courier Condensed" charset="0"/>
                <a:ea typeface="Courier Condensed" charset="0"/>
                <a:cs typeface="Courier Condensed" charset="0"/>
              </a:rPr>
              <a:t>get: buffer empty... waiting</a:t>
            </a:r>
          </a:p>
          <a:p>
            <a:pPr lvl="3"/>
            <a:r>
              <a:rPr lang="en-US" sz="1400" dirty="0">
                <a:solidFill>
                  <a:srgbClr val="000000"/>
                </a:solidFill>
                <a:latin typeface="Courier Condensed" charset="0"/>
                <a:ea typeface="Courier Condensed" charset="0"/>
                <a:cs typeface="Courier Condensed" charset="0"/>
              </a:rPr>
              <a:t>put: item = 10</a:t>
            </a:r>
          </a:p>
          <a:p>
            <a:pPr lvl="3"/>
            <a:r>
              <a:rPr lang="en-US" sz="1400" dirty="0">
                <a:solidFill>
                  <a:srgbClr val="000000"/>
                </a:solidFill>
                <a:latin typeface="Courier Condensed" charset="0"/>
                <a:ea typeface="Courier Condensed" charset="0"/>
                <a:cs typeface="Courier Condensed" charset="0"/>
              </a:rPr>
              <a:t>put: item = 11</a:t>
            </a:r>
          </a:p>
          <a:p>
            <a:pPr lvl="3"/>
            <a:r>
              <a:rPr lang="en-US" sz="1400" dirty="0">
                <a:solidFill>
                  <a:srgbClr val="000000"/>
                </a:solidFill>
                <a:latin typeface="Courier Condensed" charset="0"/>
                <a:ea typeface="Courier Condensed" charset="0"/>
                <a:cs typeface="Courier Condensed" charset="0"/>
              </a:rPr>
              <a:t>put: item = 12</a:t>
            </a:r>
          </a:p>
          <a:p>
            <a:pPr lvl="3"/>
            <a:r>
              <a:rPr lang="en-US" sz="1400" dirty="0">
                <a:solidFill>
                  <a:srgbClr val="000000"/>
                </a:solidFill>
                <a:latin typeface="Courier Condensed" charset="0"/>
                <a:ea typeface="Courier Condensed" charset="0"/>
                <a:cs typeface="Courier Condensed" charset="0"/>
              </a:rPr>
              <a:t>put: item = 13</a:t>
            </a:r>
          </a:p>
          <a:p>
            <a:pPr lvl="3"/>
            <a:r>
              <a:rPr lang="en-US" sz="1400" dirty="0">
                <a:solidFill>
                  <a:srgbClr val="000000"/>
                </a:solidFill>
                <a:latin typeface="Courier Condensed" charset="0"/>
                <a:ea typeface="Courier Condensed" charset="0"/>
                <a:cs typeface="Courier Condensed" charset="0"/>
              </a:rPr>
              <a:t>put: buffer full... waiting</a:t>
            </a:r>
          </a:p>
          <a:p>
            <a:pPr lvl="3"/>
            <a:r>
              <a:rPr lang="en-US" sz="1400" dirty="0">
                <a:solidFill>
                  <a:srgbClr val="000000"/>
                </a:solidFill>
                <a:latin typeface="Courier Condensed" charset="0"/>
                <a:ea typeface="Courier Condensed" charset="0"/>
                <a:cs typeface="Courier Condensed" charset="0"/>
              </a:rPr>
              <a:t>get: item = 10</a:t>
            </a:r>
          </a:p>
          <a:p>
            <a:pPr lvl="3"/>
            <a:r>
              <a:rPr lang="en-US" sz="1400" dirty="0">
                <a:solidFill>
                  <a:srgbClr val="000000"/>
                </a:solidFill>
                <a:latin typeface="Courier Condensed" charset="0"/>
                <a:ea typeface="Courier Condensed" charset="0"/>
                <a:cs typeface="Courier Condensed" charset="0"/>
              </a:rPr>
              <a:t>get: item = 11</a:t>
            </a:r>
          </a:p>
          <a:p>
            <a:pPr lvl="3"/>
            <a:r>
              <a:rPr lang="en-US" sz="1400" dirty="0">
                <a:solidFill>
                  <a:srgbClr val="000000"/>
                </a:solidFill>
                <a:latin typeface="Courier Condensed" charset="0"/>
                <a:ea typeface="Courier Condensed" charset="0"/>
                <a:cs typeface="Courier Condensed" charset="0"/>
              </a:rPr>
              <a:t>get: item = 12</a:t>
            </a:r>
          </a:p>
          <a:p>
            <a:pPr lvl="3"/>
            <a:r>
              <a:rPr lang="en-US" sz="1400" dirty="0">
                <a:solidFill>
                  <a:srgbClr val="000000"/>
                </a:solidFill>
                <a:latin typeface="Courier Condensed" charset="0"/>
                <a:ea typeface="Courier Condensed" charset="0"/>
                <a:cs typeface="Courier Condensed" charset="0"/>
              </a:rPr>
              <a:t>put: item = 14</a:t>
            </a:r>
          </a:p>
          <a:p>
            <a:pPr lvl="3"/>
            <a:r>
              <a:rPr lang="en-US" sz="1400" dirty="0">
                <a:solidFill>
                  <a:srgbClr val="000000"/>
                </a:solidFill>
                <a:latin typeface="Courier Condensed" charset="0"/>
                <a:ea typeface="Courier Condensed" charset="0"/>
                <a:cs typeface="Courier Condensed" charset="0"/>
              </a:rPr>
              <a:t>put: item = 15</a:t>
            </a:r>
          </a:p>
          <a:p>
            <a:pPr lvl="3"/>
            <a:r>
              <a:rPr lang="en-US" sz="1400" dirty="0">
                <a:solidFill>
                  <a:srgbClr val="000000"/>
                </a:solidFill>
                <a:latin typeface="Courier Condensed" charset="0"/>
                <a:ea typeface="Courier Condensed" charset="0"/>
                <a:cs typeface="Courier Condensed" charset="0"/>
              </a:rPr>
              <a:t>put: item = 16</a:t>
            </a:r>
          </a:p>
          <a:p>
            <a:pPr lvl="3"/>
            <a:r>
              <a:rPr lang="en-US" sz="1400" dirty="0">
                <a:solidFill>
                  <a:srgbClr val="000000"/>
                </a:solidFill>
                <a:latin typeface="Courier Condensed" charset="0"/>
                <a:ea typeface="Courier Condensed" charset="0"/>
                <a:cs typeface="Courier Condensed" charset="0"/>
              </a:rPr>
              <a:t>put: buffer full... waiting</a:t>
            </a:r>
          </a:p>
          <a:p>
            <a:pPr lvl="3"/>
            <a:r>
              <a:rPr lang="en-US" sz="1400" dirty="0">
                <a:solidFill>
                  <a:srgbClr val="000000"/>
                </a:solidFill>
                <a:latin typeface="Courier Condensed" charset="0"/>
                <a:ea typeface="Courier Condensed" charset="0"/>
                <a:cs typeface="Courier Condensed" charset="0"/>
              </a:rPr>
              <a:t>get: item = 13</a:t>
            </a:r>
          </a:p>
          <a:p>
            <a:pPr lvl="3"/>
            <a:r>
              <a:rPr lang="en-US" sz="1400" dirty="0">
                <a:solidFill>
                  <a:srgbClr val="000000"/>
                </a:solidFill>
                <a:latin typeface="Courier Condensed" charset="0"/>
                <a:ea typeface="Courier Condensed" charset="0"/>
                <a:cs typeface="Courier Condensed" charset="0"/>
              </a:rPr>
              <a:t>put: item = 17</a:t>
            </a:r>
          </a:p>
          <a:p>
            <a:pPr lvl="3"/>
            <a:r>
              <a:rPr lang="en-US" sz="1400" dirty="0">
                <a:solidFill>
                  <a:srgbClr val="000000"/>
                </a:solidFill>
                <a:latin typeface="Courier Condensed" charset="0"/>
                <a:ea typeface="Courier Condensed" charset="0"/>
                <a:cs typeface="Courier Condensed" charset="0"/>
              </a:rPr>
              <a:t>get: item = 14</a:t>
            </a:r>
          </a:p>
          <a:p>
            <a:pPr lvl="3"/>
            <a:r>
              <a:rPr lang="en-US" sz="1400" dirty="0">
                <a:solidFill>
                  <a:srgbClr val="000000"/>
                </a:solidFill>
                <a:latin typeface="Courier Condensed" charset="0"/>
                <a:ea typeface="Courier Condensed" charset="0"/>
                <a:cs typeface="Courier Condensed" charset="0"/>
              </a:rPr>
              <a:t>get: item = 15</a:t>
            </a:r>
          </a:p>
          <a:p>
            <a:pPr lvl="3"/>
            <a:r>
              <a:rPr lang="en-US" sz="1400" dirty="0">
                <a:solidFill>
                  <a:srgbClr val="000000"/>
                </a:solidFill>
                <a:latin typeface="Courier Condensed" charset="0"/>
                <a:ea typeface="Courier Condensed" charset="0"/>
                <a:cs typeface="Courier Condensed" charset="0"/>
              </a:rPr>
              <a:t>get: item = 16</a:t>
            </a:r>
          </a:p>
          <a:p>
            <a:pPr lvl="3"/>
            <a:r>
              <a:rPr lang="en-US" sz="1400" dirty="0">
                <a:solidFill>
                  <a:srgbClr val="000000"/>
                </a:solidFill>
                <a:latin typeface="Courier Condensed" charset="0"/>
                <a:ea typeface="Courier Condensed" charset="0"/>
                <a:cs typeface="Courier Condensed" charset="0"/>
              </a:rPr>
              <a:t>get: item = 17</a:t>
            </a:r>
          </a:p>
          <a:p>
            <a:pPr lvl="3"/>
            <a:r>
              <a:rPr lang="en-US" sz="1400" dirty="0">
                <a:solidFill>
                  <a:srgbClr val="000000"/>
                </a:solidFill>
                <a:latin typeface="Courier Condensed" charset="0"/>
                <a:ea typeface="Courier Condensed" charset="0"/>
                <a:cs typeface="Courier Condensed" charset="0"/>
              </a:rPr>
              <a:t>Main(): Waited and joined with 2 threads. Done.</a:t>
            </a:r>
          </a:p>
          <a:p>
            <a:pPr lvl="3"/>
            <a:r>
              <a:rPr lang="en-US" sz="1400" dirty="0">
                <a:solidFill>
                  <a:srgbClr val="000000"/>
                </a:solidFill>
                <a:latin typeface="Courier Condensed" charset="0"/>
                <a:ea typeface="Courier Condensed" charset="0"/>
                <a:cs typeface="Courier Condensed" charset="0"/>
              </a:rPr>
              <a:t>Program ended with exit code: 0</a:t>
            </a:r>
          </a:p>
          <a:p>
            <a:pPr lvl="3"/>
            <a:endParaRPr lang="en-US" sz="1050" dirty="0">
              <a:latin typeface="Courier Condensed" charset="0"/>
              <a:ea typeface="Courier Condensed" charset="0"/>
              <a:cs typeface="Courier Condensed" charset="0"/>
            </a:endParaRP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8685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spc="-250" dirty="0"/>
              <a:t>Pre and Post Conditions help us to </a:t>
            </a:r>
            <a:r>
              <a:rPr lang="en-US" sz="4400" spc="-250"/>
              <a:t>reason about a program </a:t>
            </a:r>
            <a:endParaRPr lang="en-US" sz="4400" spc="-250" dirty="0"/>
          </a:p>
        </p:txBody>
      </p:sp>
      <p:sp>
        <p:nvSpPr>
          <p:cNvPr id="6" name="Content Placeholder 5"/>
          <p:cNvSpPr>
            <a:spLocks noGrp="1"/>
          </p:cNvSpPr>
          <p:nvPr>
            <p:ph sz="quarter" idx="10"/>
          </p:nvPr>
        </p:nvSpPr>
        <p:spPr/>
        <p:txBody>
          <a:bodyPr/>
          <a:lstStyle/>
          <a:p>
            <a:r>
              <a:rPr lang="en-US" dirty="0"/>
              <a:t>What is the state of the bounded buffer at lock </a:t>
            </a:r>
            <a:r>
              <a:rPr lang="en-US" dirty="0">
                <a:latin typeface="Courier Condensed" charset="0"/>
                <a:ea typeface="Courier Condensed" charset="0"/>
                <a:cs typeface="Courier Condensed" charset="0"/>
              </a:rPr>
              <a:t>acquire</a:t>
            </a:r>
            <a:r>
              <a:rPr lang="en-US" dirty="0"/>
              <a:t>?</a:t>
            </a:r>
          </a:p>
          <a:p>
            <a:pPr lvl="1"/>
            <a:r>
              <a:rPr lang="en-US" dirty="0">
                <a:latin typeface="Courier Condensed" charset="0"/>
                <a:ea typeface="Courier Condensed" charset="0"/>
                <a:cs typeface="Courier Condensed" charset="0"/>
              </a:rPr>
              <a:t>front &lt;= tail</a:t>
            </a:r>
          </a:p>
          <a:p>
            <a:pPr lvl="1"/>
            <a:r>
              <a:rPr lang="en-US" dirty="0">
                <a:latin typeface="Courier Condensed" charset="0"/>
                <a:ea typeface="Courier Condensed" charset="0"/>
                <a:cs typeface="Courier Condensed" charset="0"/>
              </a:rPr>
              <a:t>front + MAX &gt;= tail </a:t>
            </a:r>
          </a:p>
          <a:p>
            <a:r>
              <a:rPr lang="en-US" dirty="0"/>
              <a:t>These are also true on return from </a:t>
            </a:r>
            <a:r>
              <a:rPr lang="en-US" dirty="0">
                <a:latin typeface="Courier Condensed" charset="0"/>
                <a:ea typeface="Courier Condensed" charset="0"/>
                <a:cs typeface="Courier Condensed" charset="0"/>
              </a:rPr>
              <a:t>wait</a:t>
            </a:r>
          </a:p>
          <a:p>
            <a:pPr lvl="1"/>
            <a:r>
              <a:rPr lang="en-US" dirty="0"/>
              <a:t>And at lock </a:t>
            </a:r>
            <a:r>
              <a:rPr lang="en-US" dirty="0">
                <a:latin typeface="Courier Condensed" charset="0"/>
                <a:ea typeface="Courier Condensed" charset="0"/>
                <a:cs typeface="Courier Condensed" charset="0"/>
              </a:rPr>
              <a:t>release</a:t>
            </a:r>
          </a:p>
          <a:p>
            <a:r>
              <a:rPr lang="en-US" dirty="0"/>
              <a:t>Pre and post conditions allow not only for proofs of correctness but also for the design of correct programs.</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6189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Pre/Post Conditions</a:t>
            </a:r>
            <a:endParaRPr lang="en-US" dirty="0"/>
          </a:p>
        </p:txBody>
      </p:sp>
      <p:sp>
        <p:nvSpPr>
          <p:cNvPr id="3" name="Content Placeholder 2"/>
          <p:cNvSpPr>
            <a:spLocks noGrp="1"/>
          </p:cNvSpPr>
          <p:nvPr>
            <p:ph sz="quarter" idx="10"/>
          </p:nvPr>
        </p:nvSpPr>
        <p:spPr>
          <a:xfrm>
            <a:off x="431800" y="1809750"/>
            <a:ext cx="4140200" cy="4679950"/>
          </a:xfrm>
        </p:spPr>
        <p:txBody>
          <a:bodyPr>
            <a:normAutofit fontScale="92500" lnSpcReduction="10000"/>
          </a:bodyPr>
          <a:lstStyle/>
          <a:p>
            <a:pPr lvl="3"/>
            <a:r>
              <a:rPr lang="en-US" sz="1600" dirty="0" err="1">
                <a:latin typeface="Courier Condensed" charset="0"/>
                <a:ea typeface="Courier Condensed" charset="0"/>
                <a:cs typeface="Courier Condensed" charset="0"/>
              </a:rPr>
              <a:t>methodThatWaits</a:t>
            </a:r>
            <a:r>
              <a:rPr lang="en-US" sz="1600" dirty="0">
                <a:latin typeface="Courier Condensed" charset="0"/>
                <a:ea typeface="Courier Condensed" charset="0"/>
                <a:cs typeface="Courier Condensed" charset="0"/>
              </a:rPr>
              <a:t>() {</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lock.acquire</a:t>
            </a:r>
            <a:r>
              <a:rPr lang="en-US" sz="1600" dirty="0">
                <a:latin typeface="Courier Condensed" charset="0"/>
                <a:ea typeface="Courier Condensed" charset="0"/>
                <a:cs typeface="Courier Condensed" charset="0"/>
              </a:rPr>
              <a:t>();</a:t>
            </a:r>
          </a:p>
          <a:p>
            <a:pPr lvl="3"/>
            <a:r>
              <a:rPr lang="en-US" sz="1600" dirty="0">
                <a:solidFill>
                  <a:srgbClr val="008F00"/>
                </a:solidFill>
                <a:latin typeface="Courier Condensed" charset="0"/>
                <a:ea typeface="Courier Condensed" charset="0"/>
                <a:cs typeface="Courier Condensed" charset="0"/>
              </a:rPr>
              <a:t>  </a:t>
            </a:r>
            <a:r>
              <a:rPr lang="en-US" sz="1600" dirty="0">
                <a:solidFill>
                  <a:schemeClr val="accent5">
                    <a:lumMod val="75000"/>
                  </a:schemeClr>
                </a:solidFill>
                <a:latin typeface="Courier Condensed" charset="0"/>
                <a:ea typeface="Courier Condensed" charset="0"/>
                <a:cs typeface="Courier Condensed" charset="0"/>
              </a:rPr>
              <a:t>// Pre-condition:</a:t>
            </a:r>
          </a:p>
          <a:p>
            <a:pPr lvl="3"/>
            <a:r>
              <a:rPr lang="en-US" sz="1600" dirty="0">
                <a:solidFill>
                  <a:schemeClr val="accent5">
                    <a:lumMod val="75000"/>
                  </a:schemeClr>
                </a:solidFill>
                <a:latin typeface="Courier Condensed" charset="0"/>
                <a:ea typeface="Courier Condensed" charset="0"/>
                <a:cs typeface="Courier Condensed" charset="0"/>
              </a:rPr>
              <a:t>  //   State is consistent</a:t>
            </a:r>
          </a:p>
          <a:p>
            <a:pPr lvl="3"/>
            <a:endParaRPr lang="en-US" sz="1600" dirty="0">
              <a:solidFill>
                <a:srgbClr val="008F00"/>
              </a:solidFill>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 Read/write shared state</a:t>
            </a:r>
          </a:p>
          <a:p>
            <a:pPr lvl="3"/>
            <a:endParaRPr lang="en-US" sz="1600" dirty="0">
              <a:latin typeface="Courier Condensed" charset="0"/>
              <a:ea typeface="Courier Condensed" charset="0"/>
              <a:cs typeface="Courier Condensed" charset="0"/>
            </a:endParaRPr>
          </a:p>
          <a:p>
            <a:pPr lvl="3"/>
            <a:r>
              <a:rPr lang="en-US" sz="1600" dirty="0">
                <a:latin typeface="Courier Condensed" charset="0"/>
                <a:ea typeface="Courier Condensed" charset="0"/>
                <a:cs typeface="Courier Condensed" charset="0"/>
              </a:rPr>
              <a:t>  </a:t>
            </a:r>
            <a:r>
              <a:rPr lang="en-US" sz="1600" dirty="0">
                <a:solidFill>
                  <a:srgbClr val="0432FF"/>
                </a:solidFill>
                <a:latin typeface="Courier Condensed" charset="0"/>
                <a:ea typeface="Courier Condensed" charset="0"/>
                <a:cs typeface="Courier Condensed" charset="0"/>
              </a:rPr>
              <a:t>while</a:t>
            </a:r>
            <a:r>
              <a:rPr lang="en-US" sz="1600" dirty="0">
                <a:latin typeface="Courier Condensed" charset="0"/>
                <a:ea typeface="Courier Condensed" charset="0"/>
                <a:cs typeface="Courier Condensed" charset="0"/>
              </a:rPr>
              <a:t> (!</a:t>
            </a:r>
            <a:r>
              <a:rPr lang="en-US" sz="1600" dirty="0" err="1">
                <a:latin typeface="Courier Condensed" charset="0"/>
                <a:ea typeface="Courier Condensed" charset="0"/>
                <a:cs typeface="Courier Condensed" charset="0"/>
              </a:rPr>
              <a:t>testSharedState</a:t>
            </a:r>
            <a:r>
              <a:rPr lang="en-US" sz="1600" dirty="0">
                <a:latin typeface="Courier Condensed" charset="0"/>
                <a:ea typeface="Courier Condensed" charset="0"/>
                <a:cs typeface="Courier Condensed" charset="0"/>
              </a:rPr>
              <a:t>()) {</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cv.wait</a:t>
            </a:r>
            <a:r>
              <a:rPr lang="en-US" sz="1600" dirty="0">
                <a:latin typeface="Courier Condensed" charset="0"/>
                <a:ea typeface="Courier Condensed" charset="0"/>
                <a:cs typeface="Courier Condensed" charset="0"/>
              </a:rPr>
              <a:t>(&amp;lock);</a:t>
            </a:r>
          </a:p>
          <a:p>
            <a:pPr lvl="3"/>
            <a:r>
              <a:rPr lang="en-US" sz="1600" dirty="0">
                <a:latin typeface="Courier Condensed" charset="0"/>
                <a:ea typeface="Courier Condensed" charset="0"/>
                <a:cs typeface="Courier Condensed" charset="0"/>
              </a:rPr>
              <a:t>  }</a:t>
            </a:r>
          </a:p>
          <a:p>
            <a:pPr lvl="3"/>
            <a:endParaRPr lang="en-US" sz="1600" dirty="0">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a:t>
            </a:r>
            <a:r>
              <a:rPr lang="en-US" sz="1600" dirty="0">
                <a:solidFill>
                  <a:schemeClr val="accent5">
                    <a:lumMod val="75000"/>
                  </a:schemeClr>
                </a:solidFill>
                <a:latin typeface="Courier Condensed" charset="0"/>
                <a:ea typeface="Courier Condensed" charset="0"/>
                <a:cs typeface="Courier Condensed" charset="0"/>
              </a:rPr>
              <a:t>// WARNING:</a:t>
            </a:r>
          </a:p>
          <a:p>
            <a:pPr lvl="3"/>
            <a:r>
              <a:rPr lang="en-US" sz="1600" dirty="0">
                <a:solidFill>
                  <a:schemeClr val="accent5">
                    <a:lumMod val="75000"/>
                  </a:schemeClr>
                </a:solidFill>
                <a:latin typeface="Courier Condensed" charset="0"/>
                <a:ea typeface="Courier Condensed" charset="0"/>
                <a:cs typeface="Courier Condensed" charset="0"/>
              </a:rPr>
              <a:t>  //   shared state may have changed!</a:t>
            </a:r>
          </a:p>
          <a:p>
            <a:pPr lvl="3"/>
            <a:r>
              <a:rPr lang="en-US" sz="1600" dirty="0">
                <a:solidFill>
                  <a:schemeClr val="accent5">
                    <a:lumMod val="75000"/>
                  </a:schemeClr>
                </a:solidFill>
                <a:latin typeface="Courier Condensed" charset="0"/>
                <a:ea typeface="Courier Condensed" charset="0"/>
                <a:cs typeface="Courier Condensed" charset="0"/>
              </a:rPr>
              <a:t>  //   But </a:t>
            </a:r>
            <a:r>
              <a:rPr lang="en-US" sz="1600" dirty="0" err="1">
                <a:solidFill>
                  <a:schemeClr val="accent5">
                    <a:lumMod val="75000"/>
                  </a:schemeClr>
                </a:solidFill>
                <a:latin typeface="Courier Condensed" charset="0"/>
                <a:ea typeface="Courier Condensed" charset="0"/>
                <a:cs typeface="Courier Condensed" charset="0"/>
              </a:rPr>
              <a:t>testSharedState</a:t>
            </a:r>
            <a:r>
              <a:rPr lang="en-US" sz="1600" dirty="0">
                <a:solidFill>
                  <a:schemeClr val="accent5">
                    <a:lumMod val="75000"/>
                  </a:schemeClr>
                </a:solidFill>
                <a:latin typeface="Courier Condensed" charset="0"/>
                <a:ea typeface="Courier Condensed" charset="0"/>
                <a:cs typeface="Courier Condensed" charset="0"/>
              </a:rPr>
              <a:t> is TRUE </a:t>
            </a:r>
          </a:p>
          <a:p>
            <a:pPr lvl="3"/>
            <a:r>
              <a:rPr lang="en-US" sz="1600" dirty="0">
                <a:solidFill>
                  <a:schemeClr val="accent5">
                    <a:lumMod val="75000"/>
                  </a:schemeClr>
                </a:solidFill>
                <a:latin typeface="Courier Condensed" charset="0"/>
                <a:ea typeface="Courier Condensed" charset="0"/>
                <a:cs typeface="Courier Condensed" charset="0"/>
              </a:rPr>
              <a:t>  //   and pre-condition is true</a:t>
            </a:r>
          </a:p>
          <a:p>
            <a:pPr lvl="3"/>
            <a:endParaRPr lang="en-US" sz="1600" dirty="0">
              <a:solidFill>
                <a:srgbClr val="008F00"/>
              </a:solidFill>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 Read/write shared state</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lock.release</a:t>
            </a:r>
            <a:r>
              <a:rPr lang="en-US" sz="1600" dirty="0">
                <a:latin typeface="Courier Condensed" charset="0"/>
                <a:ea typeface="Courier Condensed" charset="0"/>
                <a:cs typeface="Courier Condensed" charset="0"/>
              </a:rPr>
              <a:t>();</a:t>
            </a:r>
          </a:p>
          <a:p>
            <a:pPr lvl="3"/>
            <a:r>
              <a:rPr lang="en-US" sz="1600" dirty="0">
                <a:latin typeface="Courier Condensed" charset="0"/>
                <a:ea typeface="Courier Condensed" charset="0"/>
                <a:cs typeface="Courier Condensed" charset="0"/>
              </a:rPr>
              <a:t>}</a:t>
            </a:r>
          </a:p>
        </p:txBody>
      </p:sp>
      <p:sp>
        <p:nvSpPr>
          <p:cNvPr id="9" name="Text Placeholder 8"/>
          <p:cNvSpPr>
            <a:spLocks noGrp="1"/>
          </p:cNvSpPr>
          <p:nvPr>
            <p:ph type="body" sz="quarter" idx="11"/>
          </p:nvPr>
        </p:nvSpPr>
        <p:spPr/>
        <p:txBody>
          <a:bodyPr/>
          <a:lstStyle/>
          <a:p>
            <a:endParaRPr lang="en-US"/>
          </a:p>
        </p:txBody>
      </p:sp>
      <p:sp>
        <p:nvSpPr>
          <p:cNvPr id="4" name="Content Placeholder 3"/>
          <p:cNvSpPr>
            <a:spLocks noGrp="1"/>
          </p:cNvSpPr>
          <p:nvPr>
            <p:ph sz="quarter" idx="12"/>
          </p:nvPr>
        </p:nvSpPr>
        <p:spPr/>
        <p:txBody>
          <a:bodyPr>
            <a:normAutofit lnSpcReduction="10000"/>
          </a:bodyPr>
          <a:lstStyle/>
          <a:p>
            <a:pPr lvl="3"/>
            <a:r>
              <a:rPr lang="en-US" sz="1600" dirty="0" err="1">
                <a:latin typeface="Courier Condensed" charset="0"/>
                <a:ea typeface="Courier Condensed" charset="0"/>
                <a:cs typeface="Courier Condensed" charset="0"/>
              </a:rPr>
              <a:t>methodThatSignals</a:t>
            </a:r>
            <a:r>
              <a:rPr lang="en-US" sz="1600" dirty="0">
                <a:latin typeface="Courier Condensed" charset="0"/>
                <a:ea typeface="Courier Condensed" charset="0"/>
                <a:cs typeface="Courier Condensed" charset="0"/>
              </a:rPr>
              <a:t>() {</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lock.acquire</a:t>
            </a:r>
            <a:r>
              <a:rPr lang="en-US" sz="1600" dirty="0">
                <a:latin typeface="Courier Condensed" charset="0"/>
                <a:ea typeface="Courier Condensed" charset="0"/>
                <a:cs typeface="Courier Condensed" charset="0"/>
              </a:rPr>
              <a:t>();</a:t>
            </a:r>
          </a:p>
          <a:p>
            <a:pPr lvl="3"/>
            <a:r>
              <a:rPr lang="en-US" sz="1600" dirty="0">
                <a:solidFill>
                  <a:srgbClr val="008F00"/>
                </a:solidFill>
                <a:latin typeface="Courier Condensed" charset="0"/>
                <a:ea typeface="Courier Condensed" charset="0"/>
                <a:cs typeface="Courier Condensed" charset="0"/>
              </a:rPr>
              <a:t>  </a:t>
            </a:r>
            <a:r>
              <a:rPr lang="en-US" sz="1600" dirty="0">
                <a:solidFill>
                  <a:schemeClr val="accent5">
                    <a:lumMod val="75000"/>
                  </a:schemeClr>
                </a:solidFill>
                <a:latin typeface="Courier Condensed" charset="0"/>
                <a:ea typeface="Courier Condensed" charset="0"/>
                <a:cs typeface="Courier Condensed" charset="0"/>
              </a:rPr>
              <a:t>// Pre-condition:</a:t>
            </a:r>
          </a:p>
          <a:p>
            <a:pPr lvl="3"/>
            <a:r>
              <a:rPr lang="en-US" sz="1600" dirty="0">
                <a:solidFill>
                  <a:schemeClr val="accent5">
                    <a:lumMod val="75000"/>
                  </a:schemeClr>
                </a:solidFill>
                <a:latin typeface="Courier Condensed" charset="0"/>
                <a:ea typeface="Courier Condensed" charset="0"/>
                <a:cs typeface="Courier Condensed" charset="0"/>
              </a:rPr>
              <a:t>  //   State is consistent</a:t>
            </a:r>
          </a:p>
          <a:p>
            <a:pPr lvl="3"/>
            <a:endParaRPr lang="en-US" sz="1600" dirty="0">
              <a:solidFill>
                <a:srgbClr val="008F00"/>
              </a:solidFill>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 Read/write shared state</a:t>
            </a:r>
          </a:p>
          <a:p>
            <a:pPr lvl="3"/>
            <a:endParaRPr lang="en-US" sz="1600" dirty="0">
              <a:latin typeface="Courier Condensed" charset="0"/>
              <a:ea typeface="Courier Condensed" charset="0"/>
              <a:cs typeface="Courier Condensed" charset="0"/>
            </a:endParaRPr>
          </a:p>
          <a:p>
            <a:pPr lvl="3"/>
            <a:r>
              <a:rPr lang="en-US" sz="1600" dirty="0">
                <a:latin typeface="Courier Condensed" charset="0"/>
                <a:ea typeface="Courier Condensed" charset="0"/>
                <a:cs typeface="Courier Condensed" charset="0"/>
              </a:rPr>
              <a:t>  </a:t>
            </a:r>
            <a:r>
              <a:rPr lang="en-US" sz="1600" dirty="0">
                <a:solidFill>
                  <a:srgbClr val="0432FF"/>
                </a:solidFill>
                <a:latin typeface="Courier Condensed" charset="0"/>
                <a:ea typeface="Courier Condensed" charset="0"/>
                <a:cs typeface="Courier Condensed" charset="0"/>
              </a:rPr>
              <a:t>if</a:t>
            </a:r>
            <a:r>
              <a:rPr lang="en-US" sz="1600" dirty="0">
                <a:latin typeface="Courier Condensed" charset="0"/>
                <a:ea typeface="Courier Condensed" charset="0"/>
                <a:cs typeface="Courier Condensed" charset="0"/>
              </a:rPr>
              <a:t> (</a:t>
            </a:r>
            <a:r>
              <a:rPr lang="en-US" sz="1600" dirty="0" err="1">
                <a:latin typeface="Courier Condensed" charset="0"/>
                <a:ea typeface="Courier Condensed" charset="0"/>
                <a:cs typeface="Courier Condensed" charset="0"/>
              </a:rPr>
              <a:t>testSharedState</a:t>
            </a:r>
            <a:r>
              <a:rPr lang="en-US" sz="1600" dirty="0">
                <a:latin typeface="Courier Condensed" charset="0"/>
                <a:ea typeface="Courier Condensed" charset="0"/>
                <a:cs typeface="Courier Condensed" charset="0"/>
              </a:rPr>
              <a:t>())</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cv.signal</a:t>
            </a:r>
            <a:r>
              <a:rPr lang="en-US" sz="1600" dirty="0">
                <a:latin typeface="Courier Condensed" charset="0"/>
                <a:ea typeface="Courier Condensed" charset="0"/>
                <a:cs typeface="Courier Condensed" charset="0"/>
              </a:rPr>
              <a:t>(&amp;lock);</a:t>
            </a:r>
          </a:p>
          <a:p>
            <a:pPr lvl="3"/>
            <a:endParaRPr lang="en-US" sz="1600" dirty="0">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a:t>
            </a:r>
            <a:r>
              <a:rPr lang="en-US" sz="1600" dirty="0">
                <a:solidFill>
                  <a:schemeClr val="accent5">
                    <a:lumMod val="75000"/>
                  </a:schemeClr>
                </a:solidFill>
                <a:latin typeface="Courier Condensed" charset="0"/>
                <a:ea typeface="Courier Condensed" charset="0"/>
                <a:cs typeface="Courier Condensed" charset="0"/>
              </a:rPr>
              <a:t>// NO WARNING:</a:t>
            </a:r>
          </a:p>
          <a:p>
            <a:pPr lvl="3"/>
            <a:r>
              <a:rPr lang="en-US" sz="1600" dirty="0">
                <a:solidFill>
                  <a:schemeClr val="accent5">
                    <a:lumMod val="75000"/>
                  </a:schemeClr>
                </a:solidFill>
                <a:latin typeface="Courier Condensed" charset="0"/>
                <a:ea typeface="Courier Condensed" charset="0"/>
                <a:cs typeface="Courier Condensed" charset="0"/>
              </a:rPr>
              <a:t>  //   signal keeps lock</a:t>
            </a:r>
          </a:p>
          <a:p>
            <a:pPr lvl="3"/>
            <a:endParaRPr lang="en-US" sz="1600" dirty="0">
              <a:solidFill>
                <a:srgbClr val="008F00"/>
              </a:solidFill>
              <a:latin typeface="Courier Condensed" charset="0"/>
              <a:ea typeface="Courier Condensed" charset="0"/>
              <a:cs typeface="Courier Condensed" charset="0"/>
            </a:endParaRPr>
          </a:p>
          <a:p>
            <a:pPr lvl="3"/>
            <a:r>
              <a:rPr lang="en-US" sz="1600" dirty="0">
                <a:solidFill>
                  <a:srgbClr val="008F00"/>
                </a:solidFill>
                <a:latin typeface="Courier Condensed" charset="0"/>
                <a:ea typeface="Courier Condensed" charset="0"/>
                <a:cs typeface="Courier Condensed" charset="0"/>
              </a:rPr>
              <a:t>  // Read/write shared state</a:t>
            </a:r>
          </a:p>
          <a:p>
            <a:pPr lvl="3"/>
            <a:r>
              <a:rPr lang="en-US" sz="1600" dirty="0">
                <a:latin typeface="Courier Condensed" charset="0"/>
                <a:ea typeface="Courier Condensed" charset="0"/>
                <a:cs typeface="Courier Condensed" charset="0"/>
              </a:rPr>
              <a:t>  </a:t>
            </a:r>
            <a:r>
              <a:rPr lang="en-US" sz="1600" dirty="0" err="1">
                <a:solidFill>
                  <a:srgbClr val="3495AF"/>
                </a:solidFill>
                <a:latin typeface="Courier Condensed" charset="0"/>
                <a:ea typeface="Courier Condensed" charset="0"/>
                <a:cs typeface="Courier Condensed" charset="0"/>
              </a:rPr>
              <a:t>lock.release</a:t>
            </a:r>
            <a:r>
              <a:rPr lang="en-US" sz="1600" dirty="0">
                <a:latin typeface="Courier Condensed" charset="0"/>
                <a:ea typeface="Courier Condensed" charset="0"/>
                <a:cs typeface="Courier Condensed" charset="0"/>
              </a:rPr>
              <a:t>();</a:t>
            </a:r>
          </a:p>
          <a:p>
            <a:pPr lvl="3"/>
            <a:r>
              <a:rPr lang="en-US" sz="1600" dirty="0">
                <a:latin typeface="Courier Condensed" charset="0"/>
                <a:ea typeface="Courier Condensed" charset="0"/>
                <a:cs typeface="Courier Condensed" charset="0"/>
              </a:rPr>
              <a:t>}</a:t>
            </a:r>
          </a:p>
          <a:p>
            <a:pPr lvl="3"/>
            <a:endParaRPr lang="en-US" sz="1600" dirty="0">
              <a:latin typeface="Courier Condensed" charset="0"/>
              <a:ea typeface="Courier Condensed" charset="0"/>
              <a:cs typeface="Courier Condensed" charset="0"/>
            </a:endParaRPr>
          </a:p>
        </p:txBody>
      </p:sp>
    </p:spTree>
    <p:extLst>
      <p:ext uri="{BB962C8B-B14F-4D97-AF65-F5344CB8AC3E}">
        <p14:creationId xmlns:p14="http://schemas.microsoft.com/office/powerpoint/2010/main" val="3529602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a:t>About</a:t>
            </a:r>
            <a:r>
              <a:rPr lang="pt-BR" dirty="0"/>
              <a:t> formal </a:t>
            </a:r>
            <a:r>
              <a:rPr lang="pt-BR" dirty="0" err="1"/>
              <a:t>derivation</a:t>
            </a:r>
            <a:r>
              <a:rPr lang="pt-BR" dirty="0"/>
              <a:t> </a:t>
            </a:r>
            <a:r>
              <a:rPr lang="pt-BR" dirty="0" err="1"/>
              <a:t>of</a:t>
            </a:r>
            <a:r>
              <a:rPr lang="pt-BR" dirty="0"/>
              <a:t> </a:t>
            </a:r>
            <a:r>
              <a:rPr lang="pt-BR" dirty="0" err="1"/>
              <a:t>programs</a:t>
            </a:r>
            <a:r>
              <a:rPr lang="pt-BR" dirty="0"/>
              <a:t>...</a:t>
            </a:r>
            <a:endParaRPr lang="en-US" dirty="0"/>
          </a:p>
        </p:txBody>
      </p:sp>
      <p:sp>
        <p:nvSpPr>
          <p:cNvPr id="10" name="Text Placeholder 9"/>
          <p:cNvSpPr>
            <a:spLocks noGrp="1"/>
          </p:cNvSpPr>
          <p:nvPr>
            <p:ph type="body" sz="quarter" idx="11"/>
          </p:nvPr>
        </p:nvSpPr>
        <p:spPr/>
        <p:txBody>
          <a:bodyPr/>
          <a:lstStyle/>
          <a:p>
            <a:endParaRPr lang="en-US"/>
          </a:p>
        </p:txBody>
      </p:sp>
      <p:pic>
        <p:nvPicPr>
          <p:cNvPr id="4" name="Picture 3" descr="A Discipline of Programming.jpg"/>
          <p:cNvPicPr>
            <a:picLocks noChangeAspect="1"/>
          </p:cNvPicPr>
          <p:nvPr/>
        </p:nvPicPr>
        <p:blipFill>
          <a:blip r:embed="rId2" cstate="print"/>
          <a:srcRect l="19793" t="1875" r="20065" b="2621"/>
          <a:stretch>
            <a:fillRect/>
          </a:stretch>
        </p:blipFill>
        <p:spPr>
          <a:xfrm>
            <a:off x="3701488" y="2159965"/>
            <a:ext cx="2153690" cy="3420000"/>
          </a:xfrm>
          <a:prstGeom prst="rect">
            <a:avLst/>
          </a:prstGeom>
        </p:spPr>
      </p:pic>
      <p:pic>
        <p:nvPicPr>
          <p:cNvPr id="5" name="Picture 5"/>
          <p:cNvPicPr>
            <a:picLocks noChangeAspect="1" noChangeArrowheads="1"/>
          </p:cNvPicPr>
          <p:nvPr/>
        </p:nvPicPr>
        <p:blipFill>
          <a:blip r:embed="rId3" cstate="print"/>
          <a:srcRect/>
          <a:stretch>
            <a:fillRect/>
          </a:stretch>
        </p:blipFill>
        <p:spPr bwMode="auto">
          <a:xfrm>
            <a:off x="6438305" y="2158886"/>
            <a:ext cx="2260800" cy="3420000"/>
          </a:xfrm>
          <a:prstGeom prst="rect">
            <a:avLst/>
          </a:prstGeom>
          <a:noFill/>
          <a:ln w="9525">
            <a:noFill/>
            <a:miter lim="800000"/>
            <a:headEnd/>
            <a:tailEnd/>
          </a:ln>
          <a:effectLst/>
        </p:spPr>
      </p:pic>
      <p:grpSp>
        <p:nvGrpSpPr>
          <p:cNvPr id="3" name="Grupo 2"/>
          <p:cNvGrpSpPr/>
          <p:nvPr/>
        </p:nvGrpSpPr>
        <p:grpSpPr>
          <a:xfrm>
            <a:off x="237977" y="1840396"/>
            <a:ext cx="2880384" cy="3759918"/>
            <a:chOff x="251424" y="1867290"/>
            <a:chExt cx="2661915" cy="3474739"/>
          </a:xfrm>
        </p:grpSpPr>
        <p:sp>
          <p:nvSpPr>
            <p:cNvPr id="7" name="Rectangle 6"/>
            <p:cNvSpPr/>
            <p:nvPr/>
          </p:nvSpPr>
          <p:spPr bwMode="auto">
            <a:xfrm>
              <a:off x="412733" y="2156852"/>
              <a:ext cx="2372354" cy="3185177"/>
            </a:xfrm>
            <a:prstGeom prst="rect">
              <a:avLst/>
            </a:prstGeom>
            <a:solidFill>
              <a:srgbClr val="FFFFCC">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24" y="1867290"/>
              <a:ext cx="2661915" cy="3445316"/>
            </a:xfrm>
            <a:prstGeom prst="rect">
              <a:avLst/>
            </a:prstGeom>
            <a:noFill/>
            <a:ln w="9525">
              <a:noFill/>
              <a:miter lim="800000"/>
              <a:headEnd/>
              <a:tailEnd/>
            </a:ln>
            <a:effectLst/>
          </p:spPr>
        </p:pic>
      </p:grpSp>
      <p:sp>
        <p:nvSpPr>
          <p:cNvPr id="6" name="TextBox 5"/>
          <p:cNvSpPr txBox="1"/>
          <p:nvPr/>
        </p:nvSpPr>
        <p:spPr>
          <a:xfrm>
            <a:off x="431800" y="5800860"/>
            <a:ext cx="8280400" cy="584775"/>
          </a:xfrm>
          <a:prstGeom prst="rect">
            <a:avLst/>
          </a:prstGeom>
          <a:solidFill>
            <a:schemeClr val="bg2">
              <a:alpha val="50000"/>
            </a:schemeClr>
          </a:solidFill>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l"/>
            <a:r>
              <a:rPr lang="en-US" sz="1600" dirty="0" err="1">
                <a:solidFill>
                  <a:srgbClr val="000000"/>
                </a:solidFill>
              </a:rPr>
              <a:t>Dijkstra</a:t>
            </a:r>
            <a:r>
              <a:rPr lang="en-US" sz="1600" dirty="0">
                <a:solidFill>
                  <a:srgbClr val="000000"/>
                </a:solidFill>
              </a:rPr>
              <a:t>, E. W. 1975. Guarded commands, </a:t>
            </a:r>
            <a:r>
              <a:rPr lang="en-US" sz="1600" dirty="0" err="1">
                <a:solidFill>
                  <a:srgbClr val="000000"/>
                </a:solidFill>
              </a:rPr>
              <a:t>nondeterminacy</a:t>
            </a:r>
            <a:r>
              <a:rPr lang="en-US" sz="1600" dirty="0">
                <a:solidFill>
                  <a:srgbClr val="000000"/>
                </a:solidFill>
              </a:rPr>
              <a:t> and formal derivation of programs. </a:t>
            </a:r>
            <a:r>
              <a:rPr lang="en-US" sz="1600" i="1" dirty="0" err="1">
                <a:solidFill>
                  <a:srgbClr val="000000"/>
                </a:solidFill>
              </a:rPr>
              <a:t>Commun</a:t>
            </a:r>
            <a:r>
              <a:rPr lang="en-US" sz="1600" i="1" dirty="0">
                <a:solidFill>
                  <a:srgbClr val="000000"/>
                </a:solidFill>
              </a:rPr>
              <a:t>. ACM</a:t>
            </a:r>
            <a:r>
              <a:rPr lang="en-US" sz="1600" dirty="0">
                <a:solidFill>
                  <a:srgbClr val="000000"/>
                </a:solidFill>
              </a:rPr>
              <a:t> 18, 8 (Aug. 1975), 453-457. </a:t>
            </a:r>
          </a:p>
        </p:txBody>
      </p:sp>
    </p:spTree>
    <p:extLst>
      <p:ext uri="{BB962C8B-B14F-4D97-AF65-F5344CB8AC3E}">
        <p14:creationId xmlns:p14="http://schemas.microsoft.com/office/powerpoint/2010/main" val="2770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 Variables </a:t>
            </a:r>
            <a:r>
              <a:rPr lang="en-US" sz="3600" dirty="0"/>
              <a:t>1/2</a:t>
            </a:r>
            <a:endParaRPr lang="en-US" dirty="0"/>
          </a:p>
        </p:txBody>
      </p:sp>
      <p:sp>
        <p:nvSpPr>
          <p:cNvPr id="6" name="Content Placeholder 5"/>
          <p:cNvSpPr>
            <a:spLocks noGrp="1"/>
          </p:cNvSpPr>
          <p:nvPr>
            <p:ph sz="quarter" idx="10"/>
          </p:nvPr>
        </p:nvSpPr>
        <p:spPr/>
        <p:txBody>
          <a:bodyPr>
            <a:normAutofit/>
          </a:bodyPr>
          <a:lstStyle/>
          <a:p>
            <a:r>
              <a:rPr lang="en-US" dirty="0"/>
              <a:t>ALWAYS hold lock when calling </a:t>
            </a:r>
            <a:r>
              <a:rPr lang="en-US" dirty="0">
                <a:latin typeface="Courier Condensed" charset="0"/>
                <a:ea typeface="Courier Condensed" charset="0"/>
                <a:cs typeface="Courier Condensed" charset="0"/>
              </a:rPr>
              <a:t>wait</a:t>
            </a:r>
            <a:r>
              <a:rPr lang="en-US" dirty="0"/>
              <a:t>, </a:t>
            </a:r>
            <a:r>
              <a:rPr lang="en-US" dirty="0">
                <a:latin typeface="Courier Condensed" charset="0"/>
                <a:ea typeface="Courier Condensed" charset="0"/>
                <a:cs typeface="Courier Condensed" charset="0"/>
              </a:rPr>
              <a:t>signal</a:t>
            </a:r>
            <a:r>
              <a:rPr lang="en-US" dirty="0"/>
              <a:t> or </a:t>
            </a:r>
            <a:r>
              <a:rPr lang="en-US" dirty="0">
                <a:latin typeface="Courier Condensed" charset="0"/>
                <a:ea typeface="Courier Condensed" charset="0"/>
                <a:cs typeface="Courier Condensed" charset="0"/>
              </a:rPr>
              <a:t>broadcast.</a:t>
            </a:r>
          </a:p>
          <a:p>
            <a:pPr lvl="1"/>
            <a:r>
              <a:rPr lang="en-US" spc="-10" dirty="0"/>
              <a:t>Condition variable allows a thread to wait for a change to shared state.</a:t>
            </a:r>
          </a:p>
          <a:p>
            <a:pPr lvl="1"/>
            <a:r>
              <a:rPr lang="en-US" dirty="0"/>
              <a:t>ALWAYS hold lock when accessing shared state.</a:t>
            </a:r>
          </a:p>
          <a:p>
            <a:r>
              <a:rPr lang="en-US" dirty="0"/>
              <a:t>Condition variable is memoryless and has no internal state other than a queue of waiting threads.</a:t>
            </a:r>
          </a:p>
          <a:p>
            <a:pPr lvl="1"/>
            <a:r>
              <a:rPr lang="en-US" dirty="0"/>
              <a:t>If </a:t>
            </a:r>
            <a:r>
              <a:rPr lang="en-US" dirty="0">
                <a:latin typeface="Courier Condensed" charset="0"/>
                <a:ea typeface="Courier Condensed" charset="0"/>
                <a:cs typeface="Courier Condensed" charset="0"/>
              </a:rPr>
              <a:t>signal</a:t>
            </a:r>
            <a:r>
              <a:rPr lang="en-US" dirty="0"/>
              <a:t> is called when no one is waiting, nothing happens</a:t>
            </a:r>
          </a:p>
          <a:p>
            <a:pPr lvl="1"/>
            <a:r>
              <a:rPr lang="en-US" dirty="0"/>
              <a:t>If a thread calls </a:t>
            </a:r>
            <a:r>
              <a:rPr lang="en-US" dirty="0">
                <a:latin typeface="Courier Condensed" charset="0"/>
                <a:ea typeface="Courier Condensed" charset="0"/>
                <a:cs typeface="Courier Condensed" charset="0"/>
              </a:rPr>
              <a:t>wait</a:t>
            </a:r>
            <a:r>
              <a:rPr lang="en-US" dirty="0"/>
              <a:t>, it will block until the next </a:t>
            </a:r>
            <a:r>
              <a:rPr lang="en-US" dirty="0">
                <a:latin typeface="Courier Condensed" charset="0"/>
                <a:ea typeface="Courier Condensed" charset="0"/>
                <a:cs typeface="Courier Condensed" charset="0"/>
              </a:rPr>
              <a:t>signal</a:t>
            </a:r>
            <a:r>
              <a:rPr lang="en-US" dirty="0"/>
              <a:t>, regardless of how many times </a:t>
            </a:r>
            <a:r>
              <a:rPr lang="en-US" dirty="0">
                <a:latin typeface="Courier Condensed" charset="0"/>
                <a:ea typeface="Courier Condensed" charset="0"/>
                <a:cs typeface="Courier Condensed" charset="0"/>
              </a:rPr>
              <a:t>signal</a:t>
            </a:r>
            <a:r>
              <a:rPr lang="en-US" dirty="0"/>
              <a:t> has been called in the past.</a:t>
            </a:r>
          </a:p>
          <a:p>
            <a:r>
              <a:rPr lang="en-US" dirty="0"/>
              <a:t>Wait atomically releases lock</a:t>
            </a:r>
          </a:p>
          <a:p>
            <a:pPr lvl="1"/>
            <a:r>
              <a:rPr lang="en-US" dirty="0"/>
              <a:t>What if </a:t>
            </a:r>
            <a:r>
              <a:rPr lang="en-US" dirty="0">
                <a:latin typeface="Courier Condensed" charset="0"/>
                <a:ea typeface="Courier Condensed" charset="0"/>
                <a:cs typeface="Courier Condensed" charset="0"/>
              </a:rPr>
              <a:t>wait</a:t>
            </a:r>
            <a:r>
              <a:rPr lang="en-US" dirty="0"/>
              <a:t>, then </a:t>
            </a:r>
            <a:r>
              <a:rPr lang="en-US" dirty="0">
                <a:latin typeface="Courier Condensed" charset="0"/>
                <a:ea typeface="Courier Condensed" charset="0"/>
                <a:cs typeface="Courier Condensed" charset="0"/>
              </a:rPr>
              <a:t>release</a:t>
            </a:r>
            <a:r>
              <a:rPr lang="en-US" dirty="0"/>
              <a:t>?</a:t>
            </a:r>
          </a:p>
          <a:p>
            <a:pPr lvl="1"/>
            <a:r>
              <a:rPr lang="en-US" dirty="0"/>
              <a:t>What if </a:t>
            </a:r>
            <a:r>
              <a:rPr lang="en-US" dirty="0">
                <a:latin typeface="Courier Condensed" charset="0"/>
                <a:ea typeface="Courier Condensed" charset="0"/>
                <a:cs typeface="Courier Condensed" charset="0"/>
              </a:rPr>
              <a:t>release</a:t>
            </a:r>
            <a:r>
              <a:rPr lang="en-US" dirty="0"/>
              <a:t>, then </a:t>
            </a:r>
            <a:r>
              <a:rPr lang="en-US" dirty="0">
                <a:latin typeface="Courier Condensed" charset="0"/>
                <a:ea typeface="Courier Condensed" charset="0"/>
                <a:cs typeface="Courier Condensed" charset="0"/>
              </a:rPr>
              <a:t>wait</a:t>
            </a:r>
            <a:r>
              <a:rPr lang="en-US" dirty="0"/>
              <a:t>?</a:t>
            </a:r>
          </a:p>
          <a:p>
            <a:pPr lvl="1"/>
            <a:endParaRPr lang="en-US" dirty="0"/>
          </a:p>
          <a:p>
            <a:pPr lvl="1"/>
            <a:endParaRPr lang="en-US" dirty="0"/>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25047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 </a:t>
            </a:r>
            <a:r>
              <a:rPr lang="en-US" sz="3600" dirty="0"/>
              <a:t>2/2</a:t>
            </a:r>
            <a:endParaRPr lang="en-US" dirty="0"/>
          </a:p>
        </p:txBody>
      </p:sp>
      <p:sp>
        <p:nvSpPr>
          <p:cNvPr id="3" name="Content Placeholder 2"/>
          <p:cNvSpPr>
            <a:spLocks noGrp="1"/>
          </p:cNvSpPr>
          <p:nvPr>
            <p:ph sz="quarter" idx="10"/>
          </p:nvPr>
        </p:nvSpPr>
        <p:spPr/>
        <p:txBody>
          <a:bodyPr>
            <a:normAutofit/>
          </a:bodyPr>
          <a:lstStyle/>
          <a:p>
            <a:r>
              <a:rPr lang="en-US" dirty="0"/>
              <a:t>When a thread is woken up from </a:t>
            </a:r>
            <a:r>
              <a:rPr lang="en-US" dirty="0">
                <a:latin typeface="Courier Condensed" charset="0"/>
                <a:ea typeface="Courier Condensed" charset="0"/>
                <a:cs typeface="Courier Condensed" charset="0"/>
              </a:rPr>
              <a:t>wait</a:t>
            </a:r>
            <a:r>
              <a:rPr lang="en-US" dirty="0"/>
              <a:t>, it may not run immediately</a:t>
            </a:r>
          </a:p>
          <a:p>
            <a:pPr lvl="1"/>
            <a:r>
              <a:rPr lang="en-US" dirty="0">
                <a:latin typeface="Courier Condensed" charset="0"/>
                <a:ea typeface="Courier Condensed" charset="0"/>
                <a:cs typeface="Courier Condensed" charset="0"/>
              </a:rPr>
              <a:t>signal</a:t>
            </a:r>
            <a:r>
              <a:rPr lang="en-US" dirty="0"/>
              <a:t>/</a:t>
            </a:r>
            <a:r>
              <a:rPr lang="en-US" dirty="0">
                <a:latin typeface="Courier Condensed" charset="0"/>
                <a:ea typeface="Courier Condensed" charset="0"/>
                <a:cs typeface="Courier Condensed" charset="0"/>
              </a:rPr>
              <a:t>broadcast</a:t>
            </a:r>
            <a:r>
              <a:rPr lang="en-US" dirty="0"/>
              <a:t> puts thread on ready list</a:t>
            </a:r>
          </a:p>
          <a:p>
            <a:pPr lvl="1"/>
            <a:r>
              <a:rPr lang="en-US" dirty="0"/>
              <a:t>When lock is released, anyone might acquire it</a:t>
            </a:r>
          </a:p>
          <a:p>
            <a:r>
              <a:rPr lang="en-US" dirty="0">
                <a:latin typeface="Courier Condensed" charset="0"/>
                <a:ea typeface="Courier Condensed" charset="0"/>
                <a:cs typeface="Courier Condensed" charset="0"/>
              </a:rPr>
              <a:t>wait</a:t>
            </a:r>
            <a:r>
              <a:rPr lang="en-US" dirty="0"/>
              <a:t> MUST be in a loop</a:t>
            </a:r>
          </a:p>
          <a:p>
            <a:pPr lvl="4"/>
            <a:r>
              <a:rPr lang="en-US" dirty="0">
                <a:solidFill>
                  <a:srgbClr val="0432FF"/>
                </a:solidFill>
                <a:latin typeface="Courier Condensed" charset="0"/>
                <a:ea typeface="Courier Condensed" charset="0"/>
                <a:cs typeface="Courier Condensed" charset="0"/>
              </a:rPr>
              <a:t>while</a:t>
            </a:r>
            <a:r>
              <a:rPr lang="en-US" dirty="0">
                <a:latin typeface="Courier Condensed" charset="0"/>
                <a:ea typeface="Courier Condensed" charset="0"/>
                <a:cs typeface="Courier Condensed" charset="0"/>
              </a:rPr>
              <a:t> (</a:t>
            </a:r>
            <a:r>
              <a:rPr lang="en-US" dirty="0" err="1">
                <a:latin typeface="Courier Condensed" charset="0"/>
                <a:ea typeface="Courier Condensed" charset="0"/>
                <a:cs typeface="Courier Condensed" charset="0"/>
              </a:rPr>
              <a:t>needToWait</a:t>
            </a:r>
            <a:r>
              <a:rPr lang="en-US" dirty="0">
                <a:latin typeface="Courier Condensed" charset="0"/>
                <a:ea typeface="Courier Condensed" charset="0"/>
                <a:cs typeface="Courier Condensed" charset="0"/>
              </a:rPr>
              <a:t>()) {</a:t>
            </a:r>
          </a:p>
          <a:p>
            <a:pPr lvl="4"/>
            <a:r>
              <a:rPr lang="en-US" dirty="0">
                <a:latin typeface="Courier Condensed" charset="0"/>
                <a:ea typeface="Courier Condensed" charset="0"/>
                <a:cs typeface="Courier Condensed" charset="0"/>
              </a:rPr>
              <a:t>	  </a:t>
            </a:r>
            <a:r>
              <a:rPr lang="en-US" dirty="0" err="1">
                <a:solidFill>
                  <a:srgbClr val="3495AF"/>
                </a:solidFill>
                <a:latin typeface="Courier Condensed" charset="0"/>
                <a:ea typeface="Courier Condensed" charset="0"/>
                <a:cs typeface="Courier Condensed" charset="0"/>
              </a:rPr>
              <a:t>condition</a:t>
            </a:r>
            <a:r>
              <a:rPr lang="en-US" dirty="0" err="1">
                <a:latin typeface="Courier Condensed" charset="0"/>
                <a:ea typeface="Courier Condensed" charset="0"/>
                <a:cs typeface="Courier Condensed" charset="0"/>
              </a:rPr>
              <a:t>.</a:t>
            </a:r>
            <a:r>
              <a:rPr lang="en-US" dirty="0" err="1">
                <a:solidFill>
                  <a:srgbClr val="3495AF"/>
                </a:solidFill>
                <a:latin typeface="Courier Condensed" charset="0"/>
                <a:ea typeface="Courier Condensed" charset="0"/>
                <a:cs typeface="Courier Condensed" charset="0"/>
              </a:rPr>
              <a:t>wait</a:t>
            </a:r>
            <a:r>
              <a:rPr lang="en-US" dirty="0">
                <a:latin typeface="Courier Condensed" charset="0"/>
                <a:ea typeface="Courier Condensed" charset="0"/>
                <a:cs typeface="Courier Condensed" charset="0"/>
              </a:rPr>
              <a:t>(lock);</a:t>
            </a:r>
          </a:p>
          <a:p>
            <a:pPr lvl="4"/>
            <a:r>
              <a:rPr lang="en-US" dirty="0">
                <a:latin typeface="Courier Condensed" charset="0"/>
                <a:ea typeface="Courier Condensed" charset="0"/>
                <a:cs typeface="Courier Condensed" charset="0"/>
              </a:rPr>
              <a:t>}</a:t>
            </a:r>
          </a:p>
          <a:p>
            <a:r>
              <a:rPr lang="en-US" dirty="0"/>
              <a:t>When a waiting thread is resumes, it may not run immediately. This behavior simplifies implementation...</a:t>
            </a:r>
          </a:p>
          <a:p>
            <a:pPr lvl="1"/>
            <a:r>
              <a:rPr lang="en-US" dirty="0"/>
              <a:t>Of condition variables and locks</a:t>
            </a:r>
          </a:p>
          <a:p>
            <a:pPr lvl="1"/>
            <a:r>
              <a:rPr lang="en-US" dirty="0"/>
              <a:t>Of code that uses condition variables and locks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65586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70" dirty="0">
                <a:latin typeface="Courier Condensed" charset="0"/>
                <a:ea typeface="Courier Condensed" charset="0"/>
                <a:cs typeface="Courier Condensed" charset="0"/>
              </a:rPr>
              <a:t>wait</a:t>
            </a:r>
            <a:r>
              <a:rPr lang="en-US" sz="4000" spc="-170" dirty="0"/>
              <a:t> </a:t>
            </a:r>
            <a:r>
              <a:rPr lang="en-US" spc="-170" dirty="0"/>
              <a:t>must happen within a while loop because...</a:t>
            </a:r>
          </a:p>
        </p:txBody>
      </p:sp>
      <p:sp>
        <p:nvSpPr>
          <p:cNvPr id="3" name="Content Placeholder 2"/>
          <p:cNvSpPr>
            <a:spLocks noGrp="1"/>
          </p:cNvSpPr>
          <p:nvPr>
            <p:ph sz="quarter" idx="10"/>
          </p:nvPr>
        </p:nvSpPr>
        <p:spPr/>
        <p:txBody>
          <a:bodyPr/>
          <a:lstStyle/>
          <a:p>
            <a:r>
              <a:rPr lang="en-US" dirty="0"/>
              <a:t>When waiting upon a </a:t>
            </a:r>
            <a:r>
              <a:rPr lang="en-US" dirty="0">
                <a:latin typeface="+mj-lt"/>
              </a:rPr>
              <a:t>condition</a:t>
            </a:r>
            <a:r>
              <a:rPr lang="en-US" dirty="0"/>
              <a:t>, in some implementations of condition variables, such as in Java, a “spurious wakeup” is permitted to occur, in general, as a concession to the underlying platform semantics. </a:t>
            </a:r>
          </a:p>
          <a:p>
            <a:r>
              <a:rPr lang="en-US" dirty="0"/>
              <a:t>This has little practical impact on most application programs as a </a:t>
            </a:r>
            <a:r>
              <a:rPr lang="en-US" dirty="0">
                <a:latin typeface="+mj-lt"/>
              </a:rPr>
              <a:t>condition</a:t>
            </a:r>
            <a:r>
              <a:rPr lang="en-US" dirty="0"/>
              <a:t> should always be waited upon in a loop, testing the state predicate that is being waited for.  </a:t>
            </a:r>
          </a:p>
          <a:p>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0624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Structured Synchronization</a:t>
            </a:r>
          </a:p>
        </p:txBody>
      </p:sp>
      <p:sp>
        <p:nvSpPr>
          <p:cNvPr id="6" name="Content Placeholder 5"/>
          <p:cNvSpPr>
            <a:spLocks noGrp="1"/>
          </p:cNvSpPr>
          <p:nvPr>
            <p:ph sz="quarter" idx="10"/>
          </p:nvPr>
        </p:nvSpPr>
        <p:spPr/>
        <p:txBody>
          <a:bodyPr>
            <a:normAutofit fontScale="92500" lnSpcReduction="10000"/>
          </a:bodyPr>
          <a:lstStyle/>
          <a:p>
            <a:r>
              <a:rPr lang="en-US" dirty="0"/>
              <a:t>Identify objects or data structures that can be accessed by multiple threads concurrently</a:t>
            </a:r>
          </a:p>
          <a:p>
            <a:r>
              <a:rPr lang="en-US" dirty="0"/>
              <a:t>Add locks to object/module</a:t>
            </a:r>
          </a:p>
          <a:p>
            <a:pPr lvl="1"/>
            <a:r>
              <a:rPr lang="en-US" dirty="0"/>
              <a:t>Grab lock on start to every method/procedure</a:t>
            </a:r>
          </a:p>
          <a:p>
            <a:pPr lvl="1"/>
            <a:r>
              <a:rPr lang="en-US" dirty="0"/>
              <a:t>Release lock on finish</a:t>
            </a:r>
          </a:p>
          <a:p>
            <a:r>
              <a:rPr lang="en-US" dirty="0"/>
              <a:t>If you need to wait, do it </a:t>
            </a:r>
            <a:r>
              <a:rPr lang="en-US" dirty="0" err="1"/>
              <a:t>whitin</a:t>
            </a:r>
            <a:r>
              <a:rPr lang="en-US" dirty="0"/>
              <a:t> a </a:t>
            </a:r>
            <a:r>
              <a:rPr lang="en-US" dirty="0">
                <a:solidFill>
                  <a:srgbClr val="0432FF"/>
                </a:solidFill>
                <a:latin typeface="Courier Condensed" charset="0"/>
                <a:ea typeface="Courier Condensed" charset="0"/>
                <a:cs typeface="Courier Condensed" charset="0"/>
              </a:rPr>
              <a:t>while</a:t>
            </a:r>
          </a:p>
          <a:p>
            <a:pPr lvl="1"/>
            <a:r>
              <a:rPr lang="en-US" dirty="0">
                <a:solidFill>
                  <a:srgbClr val="0432FF"/>
                </a:solidFill>
                <a:latin typeface="Courier Condensed" charset="0"/>
                <a:ea typeface="Courier Condensed" charset="0"/>
                <a:cs typeface="Courier Condensed" charset="0"/>
              </a:rPr>
              <a:t>while</a:t>
            </a:r>
            <a:r>
              <a:rPr lang="en-US" dirty="0">
                <a:latin typeface="Courier Condensed" charset="0"/>
                <a:ea typeface="Courier Condensed" charset="0"/>
                <a:cs typeface="Courier Condensed" charset="0"/>
              </a:rPr>
              <a:t>(</a:t>
            </a:r>
            <a:r>
              <a:rPr lang="en-US" dirty="0" err="1">
                <a:latin typeface="Courier Condensed" charset="0"/>
                <a:ea typeface="Courier Condensed" charset="0"/>
                <a:cs typeface="Courier Condensed" charset="0"/>
              </a:rPr>
              <a:t>needToWait</a:t>
            </a:r>
            <a:r>
              <a:rPr lang="en-US" dirty="0">
                <a:latin typeface="Courier Condensed" charset="0"/>
                <a:ea typeface="Courier Condensed" charset="0"/>
                <a:cs typeface="Courier Condensed" charset="0"/>
              </a:rPr>
              <a:t>()) { </a:t>
            </a:r>
            <a:r>
              <a:rPr lang="en-US" dirty="0" err="1">
                <a:solidFill>
                  <a:srgbClr val="3495AF"/>
                </a:solidFill>
                <a:latin typeface="Courier Condensed" charset="0"/>
                <a:ea typeface="Courier Condensed" charset="0"/>
                <a:cs typeface="Courier Condensed" charset="0"/>
              </a:rPr>
              <a:t>condition</a:t>
            </a:r>
            <a:r>
              <a:rPr lang="en-US" dirty="0" err="1">
                <a:latin typeface="Courier Condensed" charset="0"/>
                <a:ea typeface="Courier Condensed" charset="0"/>
                <a:cs typeface="Courier Condensed" charset="0"/>
              </a:rPr>
              <a:t>.</a:t>
            </a:r>
            <a:r>
              <a:rPr lang="en-US" dirty="0" err="1">
                <a:solidFill>
                  <a:srgbClr val="3495AF"/>
                </a:solidFill>
                <a:latin typeface="Courier Condensed" charset="0"/>
                <a:ea typeface="Courier Condensed" charset="0"/>
                <a:cs typeface="Courier Condensed" charset="0"/>
              </a:rPr>
              <a:t>wait</a:t>
            </a:r>
            <a:r>
              <a:rPr lang="en-US" dirty="0">
                <a:latin typeface="Courier Condensed" charset="0"/>
                <a:ea typeface="Courier Condensed" charset="0"/>
                <a:cs typeface="Courier Condensed" charset="0"/>
              </a:rPr>
              <a:t>(lock); }</a:t>
            </a:r>
          </a:p>
          <a:p>
            <a:pPr lvl="1"/>
            <a:r>
              <a:rPr lang="en-US" dirty="0"/>
              <a:t>Do not assume that you will wake up right after </a:t>
            </a:r>
            <a:r>
              <a:rPr lang="en-US" dirty="0">
                <a:latin typeface="Courier Condensed" charset="0"/>
                <a:ea typeface="Courier Condensed" charset="0"/>
                <a:cs typeface="Courier Condensed" charset="0"/>
              </a:rPr>
              <a:t>signal</a:t>
            </a:r>
            <a:r>
              <a:rPr lang="en-US" dirty="0"/>
              <a:t>.</a:t>
            </a:r>
          </a:p>
          <a:p>
            <a:r>
              <a:rPr lang="en-US" dirty="0"/>
              <a:t>If do something that might wake someone up</a:t>
            </a:r>
            <a:r>
              <a:rPr lang="mr-IN" dirty="0"/>
              <a:t>…</a:t>
            </a:r>
            <a:endParaRPr lang="en-US" dirty="0"/>
          </a:p>
          <a:p>
            <a:pPr lvl="1"/>
            <a:r>
              <a:rPr lang="en-US" dirty="0">
                <a:latin typeface="Courier Condensed" charset="0"/>
                <a:ea typeface="Courier Condensed" charset="0"/>
                <a:cs typeface="Courier Condensed" charset="0"/>
              </a:rPr>
              <a:t>signal</a:t>
            </a:r>
            <a:r>
              <a:rPr lang="en-US" dirty="0"/>
              <a:t> or </a:t>
            </a:r>
            <a:r>
              <a:rPr lang="en-US" dirty="0">
                <a:latin typeface="Courier Condensed" charset="0"/>
                <a:ea typeface="Courier Condensed" charset="0"/>
                <a:cs typeface="Courier Condensed" charset="0"/>
              </a:rPr>
              <a:t>broadcast</a:t>
            </a:r>
          </a:p>
          <a:p>
            <a:r>
              <a:rPr lang="en-US" dirty="0"/>
              <a:t>Always leave shared state variables in a consistent state</a:t>
            </a:r>
            <a:r>
              <a:rPr lang="mr-IN" dirty="0"/>
              <a:t>…</a:t>
            </a:r>
            <a:endParaRPr lang="en-US" dirty="0"/>
          </a:p>
          <a:p>
            <a:pPr lvl="1"/>
            <a:r>
              <a:rPr lang="en-US" dirty="0"/>
              <a:t>When lock is released, or when waiting.</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56473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Why do we need hardware support?</a:t>
            </a:r>
            <a:endParaRPr lang="ko-KR" altLang="en-US" dirty="0"/>
          </a:p>
        </p:txBody>
      </p:sp>
      <p:sp>
        <p:nvSpPr>
          <p:cNvPr id="3" name="내용 개체 틀 2"/>
          <p:cNvSpPr>
            <a:spLocks noGrp="1"/>
          </p:cNvSpPr>
          <p:nvPr>
            <p:ph sz="quarter" idx="10"/>
          </p:nvPr>
        </p:nvSpPr>
        <p:spPr>
          <a:xfrm>
            <a:off x="431799" y="1449388"/>
            <a:ext cx="8280401" cy="422955"/>
          </a:xfrm>
        </p:spPr>
        <p:txBody>
          <a:bodyPr>
            <a:normAutofit/>
          </a:bodyPr>
          <a:lstStyle/>
          <a:p>
            <a:r>
              <a:rPr lang="en-US" altLang="ko-KR" dirty="0"/>
              <a:t>Let’s try to use a software </a:t>
            </a:r>
            <a:r>
              <a:rPr lang="en-US" altLang="ko-KR" i="1" dirty="0"/>
              <a:t>flag</a:t>
            </a:r>
            <a:r>
              <a:rPr lang="en-US" altLang="ko-KR" dirty="0"/>
              <a:t> to indicate whether the lock is held or not.</a:t>
            </a:r>
          </a:p>
        </p:txBody>
      </p:sp>
      <p:sp>
        <p:nvSpPr>
          <p:cNvPr id="6" name="Text Placeholder 5">
            <a:extLst>
              <a:ext uri="{FF2B5EF4-FFF2-40B4-BE49-F238E27FC236}">
                <a16:creationId xmlns:a16="http://schemas.microsoft.com/office/drawing/2014/main" id="{E429BEBF-CFF9-8D4E-8B27-1D567D1B916D}"/>
              </a:ext>
            </a:extLst>
          </p:cNvPr>
          <p:cNvSpPr>
            <a:spLocks noGrp="1"/>
          </p:cNvSpPr>
          <p:nvPr>
            <p:ph type="body" sz="quarter" idx="11"/>
          </p:nvPr>
        </p:nvSpPr>
        <p:spPr/>
        <p:txBody>
          <a:bodyPr/>
          <a:lstStyle/>
          <a:p>
            <a:endParaRPr lang="en-US"/>
          </a:p>
        </p:txBody>
      </p:sp>
      <p:pic>
        <p:nvPicPr>
          <p:cNvPr id="8" name="Picture 7">
            <a:extLst>
              <a:ext uri="{FF2B5EF4-FFF2-40B4-BE49-F238E27FC236}">
                <a16:creationId xmlns:a16="http://schemas.microsoft.com/office/drawing/2014/main" id="{6DD11ED2-CB3A-234D-9AB1-71F8F261B362}"/>
              </a:ext>
            </a:extLst>
          </p:cNvPr>
          <p:cNvPicPr>
            <a:picLocks noChangeAspect="1"/>
          </p:cNvPicPr>
          <p:nvPr/>
        </p:nvPicPr>
        <p:blipFill rotWithShape="1">
          <a:blip r:embed="rId2"/>
          <a:srcRect r="1076"/>
          <a:stretch/>
        </p:blipFill>
        <p:spPr>
          <a:xfrm>
            <a:off x="684213" y="1981200"/>
            <a:ext cx="8027987" cy="4508500"/>
          </a:xfrm>
          <a:prstGeom prst="rect">
            <a:avLst/>
          </a:prstGeom>
        </p:spPr>
      </p:pic>
      <p:sp>
        <p:nvSpPr>
          <p:cNvPr id="10" name="Rectangle 9">
            <a:extLst>
              <a:ext uri="{FF2B5EF4-FFF2-40B4-BE49-F238E27FC236}">
                <a16:creationId xmlns:a16="http://schemas.microsoft.com/office/drawing/2014/main" id="{F25D9859-80B7-7842-8FC2-9AE3EA1A37CA}"/>
              </a:ext>
            </a:extLst>
          </p:cNvPr>
          <p:cNvSpPr/>
          <p:nvPr/>
        </p:nvSpPr>
        <p:spPr>
          <a:xfrm>
            <a:off x="1359724" y="5706092"/>
            <a:ext cx="7352475" cy="783607"/>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96D26A84-0DB6-224E-8893-953DBC0927EC}"/>
              </a:ext>
            </a:extLst>
          </p:cNvPr>
          <p:cNvSpPr/>
          <p:nvPr/>
        </p:nvSpPr>
        <p:spPr>
          <a:xfrm>
            <a:off x="1359724" y="4176189"/>
            <a:ext cx="7352475" cy="2313510"/>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BB467BDE-E5C8-6E4A-B0A7-E23B0431CFB3}"/>
              </a:ext>
            </a:extLst>
          </p:cNvPr>
          <p:cNvSpPr/>
          <p:nvPr/>
        </p:nvSpPr>
        <p:spPr>
          <a:xfrm>
            <a:off x="1359724" y="2850078"/>
            <a:ext cx="7352475" cy="3639621"/>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CCDFC2CB-1090-E249-AEC6-91B5C68C5087}"/>
              </a:ext>
            </a:extLst>
          </p:cNvPr>
          <p:cNvPicPr>
            <a:picLocks noChangeAspect="1"/>
          </p:cNvPicPr>
          <p:nvPr/>
        </p:nvPicPr>
        <p:blipFill rotWithShape="1">
          <a:blip r:embed="rId2"/>
          <a:srcRect r="1076"/>
          <a:stretch/>
        </p:blipFill>
        <p:spPr>
          <a:xfrm>
            <a:off x="684213" y="1981200"/>
            <a:ext cx="8027987" cy="4508500"/>
          </a:xfrm>
          <a:prstGeom prst="rect">
            <a:avLst/>
          </a:prstGeom>
        </p:spPr>
      </p:pic>
      <p:sp>
        <p:nvSpPr>
          <p:cNvPr id="9" name="TextBox 8">
            <a:extLst>
              <a:ext uri="{FF2B5EF4-FFF2-40B4-BE49-F238E27FC236}">
                <a16:creationId xmlns:a16="http://schemas.microsoft.com/office/drawing/2014/main" id="{4F892FD8-DEE2-7740-8337-E5CD96D6D1F4}"/>
              </a:ext>
            </a:extLst>
          </p:cNvPr>
          <p:cNvSpPr txBox="1"/>
          <p:nvPr/>
        </p:nvSpPr>
        <p:spPr>
          <a:xfrm>
            <a:off x="5634446" y="5141019"/>
            <a:ext cx="3077754" cy="1077218"/>
          </a:xfrm>
          <a:prstGeom prst="rect">
            <a:avLst/>
          </a:prstGeom>
          <a:solidFill>
            <a:schemeClr val="tx1">
              <a:lumMod val="75000"/>
              <a:lumOff val="25000"/>
            </a:schemeClr>
          </a:solidFill>
        </p:spPr>
        <p:txBody>
          <a:bodyPr wrap="square" rtlCol="0">
            <a:spAutoFit/>
          </a:bodyPr>
          <a:lstStyle/>
          <a:p>
            <a:pPr algn="l"/>
            <a:r>
              <a:rPr lang="en-US" sz="3200" dirty="0">
                <a:solidFill>
                  <a:schemeClr val="bg1">
                    <a:lumMod val="85000"/>
                  </a:schemeClr>
                </a:solidFill>
                <a:latin typeface="Myriad Pro Condensed" panose="020B0506030403020204" pitchFamily="34" charset="0"/>
              </a:rPr>
              <a:t>Do you have any issues with this code?</a:t>
            </a:r>
          </a:p>
        </p:txBody>
      </p:sp>
    </p:spTree>
    <p:extLst>
      <p:ext uri="{BB962C8B-B14F-4D97-AF65-F5344CB8AC3E}">
        <p14:creationId xmlns:p14="http://schemas.microsoft.com/office/powerpoint/2010/main" val="242082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Never forget the rules...</a:t>
            </a:r>
          </a:p>
        </p:txBody>
      </p:sp>
      <p:sp>
        <p:nvSpPr>
          <p:cNvPr id="6" name="Content Placeholder 5"/>
          <p:cNvSpPr>
            <a:spLocks noGrp="1"/>
          </p:cNvSpPr>
          <p:nvPr>
            <p:ph sz="quarter" idx="10"/>
          </p:nvPr>
        </p:nvSpPr>
        <p:spPr/>
        <p:txBody>
          <a:bodyPr/>
          <a:lstStyle/>
          <a:p>
            <a:r>
              <a:rPr lang="en-US" dirty="0"/>
              <a:t>Use consistent structure</a:t>
            </a:r>
          </a:p>
          <a:p>
            <a:r>
              <a:rPr lang="en-US" dirty="0"/>
              <a:t>Always use locks and condition variables</a:t>
            </a:r>
          </a:p>
          <a:p>
            <a:r>
              <a:rPr lang="en-US" dirty="0"/>
              <a:t>Always acquire lock at beginning of procedure, release at end</a:t>
            </a:r>
          </a:p>
          <a:p>
            <a:r>
              <a:rPr lang="en-US" dirty="0"/>
              <a:t>Always hold lock when using a condition variable</a:t>
            </a:r>
          </a:p>
          <a:p>
            <a:r>
              <a:rPr lang="en-US" dirty="0"/>
              <a:t>Always wait in while loop</a:t>
            </a:r>
          </a:p>
          <a:p>
            <a:r>
              <a:rPr lang="en-US" dirty="0"/>
              <a:t>Never spin in </a:t>
            </a:r>
            <a:r>
              <a:rPr lang="en-US" dirty="0">
                <a:latin typeface="Courier Condensed" charset="0"/>
                <a:ea typeface="Courier Condensed" charset="0"/>
                <a:cs typeface="Courier Condensed" charset="0"/>
              </a:rPr>
              <a:t>sleep(</a:t>
            </a:r>
            <a:r>
              <a:rPr lang="pt-BR" dirty="0">
                <a:latin typeface="Courier Condensed" charset="0"/>
                <a:ea typeface="Courier Condensed" charset="0"/>
                <a:cs typeface="Courier Condensed" charset="0"/>
              </a:rPr>
              <a:t>...</a:t>
            </a:r>
            <a:r>
              <a:rPr lang="en-US" dirty="0">
                <a:latin typeface="Courier Condensed" charset="0"/>
                <a:ea typeface="Courier Condensed" charset="0"/>
                <a:cs typeface="Courier Condensed" charset="0"/>
              </a:rPr>
              <a:t>)</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3131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7D25A3-AEC2-C84C-9431-4669DC413398}"/>
              </a:ext>
            </a:extLst>
          </p:cNvPr>
          <p:cNvSpPr/>
          <p:nvPr/>
        </p:nvSpPr>
        <p:spPr>
          <a:xfrm>
            <a:off x="875753" y="1750424"/>
            <a:ext cx="7380000" cy="3728764"/>
          </a:xfrm>
          <a:prstGeom prst="rect">
            <a:avLst/>
          </a:prstGeom>
          <a:solidFill>
            <a:srgbClr val="2121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p:cNvSpPr>
            <a:spLocks noGrp="1"/>
          </p:cNvSpPr>
          <p:nvPr>
            <p:ph type="title"/>
          </p:nvPr>
        </p:nvSpPr>
        <p:spPr/>
        <p:txBody>
          <a:bodyPr/>
          <a:lstStyle/>
          <a:p>
            <a:r>
              <a:rPr lang="en-US" altLang="ko-KR" dirty="0"/>
              <a:t>Our software attempt has two problems…</a:t>
            </a:r>
            <a:endParaRPr lang="ko-KR" altLang="en-US" dirty="0"/>
          </a:p>
        </p:txBody>
      </p:sp>
      <p:sp>
        <p:nvSpPr>
          <p:cNvPr id="3" name="내용 개체 틀 2"/>
          <p:cNvSpPr>
            <a:spLocks noGrp="1"/>
          </p:cNvSpPr>
          <p:nvPr>
            <p:ph sz="quarter" idx="10"/>
          </p:nvPr>
        </p:nvSpPr>
        <p:spPr/>
        <p:txBody>
          <a:bodyPr>
            <a:normAutofit fontScale="92500" lnSpcReduction="20000"/>
          </a:bodyPr>
          <a:lstStyle/>
          <a:p>
            <a:pPr marL="457200" indent="-457200">
              <a:spcAft>
                <a:spcPts val="1200"/>
              </a:spcAft>
              <a:buClr>
                <a:schemeClr val="tx1"/>
              </a:buClr>
              <a:buFont typeface="+mj-lt"/>
              <a:buAutoNum type="arabicPeriod"/>
            </a:pPr>
            <a:r>
              <a:rPr lang="en-US" altLang="ko-KR" dirty="0">
                <a:latin typeface="+mj-lt"/>
              </a:rPr>
              <a:t>Correctness</a:t>
            </a:r>
            <a:r>
              <a:rPr lang="en-US" altLang="ko-KR" dirty="0"/>
              <a:t>: There is no </a:t>
            </a:r>
            <a:r>
              <a:rPr lang="en-US" altLang="ko-KR" i="1" dirty="0"/>
              <a:t>mutual exclusion </a:t>
            </a:r>
            <a:r>
              <a:rPr lang="en-US" altLang="ko-KR" dirty="0"/>
              <a:t>(assume </a:t>
            </a:r>
            <a:r>
              <a:rPr lang="en-US" altLang="ko-KR" sz="2600" b="1" dirty="0">
                <a:solidFill>
                  <a:srgbClr val="0432FF"/>
                </a:solidFill>
                <a:latin typeface="Latin Modern Mono Light Cond 10" pitchFamily="49" charset="77"/>
              </a:rPr>
              <a:t>flag == 0</a:t>
            </a:r>
            <a:r>
              <a:rPr lang="en-US" altLang="ko-KR" dirty="0"/>
              <a:t> initially)</a:t>
            </a:r>
          </a:p>
          <a:p>
            <a:pPr marL="630238" indent="0">
              <a:lnSpc>
                <a:spcPct val="110000"/>
              </a:lnSpc>
              <a:spcBef>
                <a:spcPts val="0"/>
              </a:spcBef>
              <a:buClr>
                <a:schemeClr val="tx1"/>
              </a:buClr>
              <a:buNone/>
              <a:tabLst>
                <a:tab pos="4352925" algn="l"/>
              </a:tabLst>
            </a:pPr>
            <a:r>
              <a:rPr lang="en-US" altLang="ko-KR" dirty="0">
                <a:solidFill>
                  <a:schemeClr val="bg1">
                    <a:lumMod val="95000"/>
                  </a:schemeClr>
                </a:solidFill>
                <a:latin typeface="+mj-lt"/>
              </a:rPr>
              <a:t>Thread 1	Thread 2</a:t>
            </a:r>
          </a:p>
          <a:p>
            <a:pPr marL="630238" indent="0">
              <a:lnSpc>
                <a:spcPct val="110000"/>
              </a:lnSpc>
              <a:spcBef>
                <a:spcPts val="0"/>
              </a:spcBef>
              <a:buClr>
                <a:schemeClr val="tx1"/>
              </a:buClr>
              <a:buNone/>
              <a:tabLst>
                <a:tab pos="4352925" algn="l"/>
              </a:tabLst>
            </a:pPr>
            <a:r>
              <a:rPr lang="en-US" altLang="ko-KR" sz="2600" i="1" dirty="0">
                <a:solidFill>
                  <a:srgbClr val="00B0F0"/>
                </a:solidFill>
                <a:latin typeface="Latin Modern Mono Light Cond 10" pitchFamily="49" charset="77"/>
              </a:rPr>
              <a:t>call lock()</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while (flag == 1)</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a:t>
            </a:r>
          </a:p>
          <a:p>
            <a:pPr marL="630238" indent="0">
              <a:lnSpc>
                <a:spcPct val="110000"/>
              </a:lnSpc>
              <a:spcBef>
                <a:spcPts val="0"/>
              </a:spcBef>
              <a:buClr>
                <a:schemeClr val="tx1"/>
              </a:buClr>
              <a:buNone/>
              <a:tabLst>
                <a:tab pos="4352925" algn="l"/>
              </a:tabLst>
            </a:pPr>
            <a:r>
              <a:rPr lang="en-US" altLang="ko-KR" sz="2600" i="1" dirty="0">
                <a:solidFill>
                  <a:srgbClr val="00B0F0"/>
                </a:solidFill>
                <a:latin typeface="Latin Modern Mono Light Cond 10" pitchFamily="49" charset="77"/>
              </a:rPr>
              <a:t>interrupt switch to thread 2</a:t>
            </a:r>
          </a:p>
          <a:p>
            <a:pPr marL="630238" indent="0">
              <a:lnSpc>
                <a:spcPct val="110000"/>
              </a:lnSpc>
              <a:spcBef>
                <a:spcPts val="0"/>
              </a:spcBef>
              <a:buClr>
                <a:schemeClr val="tx1"/>
              </a:buClr>
              <a:buNone/>
              <a:tabLst>
                <a:tab pos="4352925" algn="l"/>
              </a:tabLst>
            </a:pPr>
            <a:r>
              <a:rPr lang="en-US" altLang="ko-KR" sz="2600" dirty="0">
                <a:latin typeface="Latin Modern Mono Light Cond 10" pitchFamily="49" charset="77"/>
              </a:rPr>
              <a:t>	</a:t>
            </a:r>
            <a:r>
              <a:rPr lang="en-US" altLang="ko-KR" sz="2600" i="1" dirty="0">
                <a:solidFill>
                  <a:srgbClr val="00B0F0"/>
                </a:solidFill>
                <a:latin typeface="Latin Modern Mono Light Cond 10" pitchFamily="49" charset="77"/>
              </a:rPr>
              <a:t>call lock()</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while (flag == 1)</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flag = 1;</a:t>
            </a:r>
          </a:p>
          <a:p>
            <a:pPr marL="630238" indent="0">
              <a:lnSpc>
                <a:spcPct val="110000"/>
              </a:lnSpc>
              <a:spcBef>
                <a:spcPts val="0"/>
              </a:spcBef>
              <a:buClr>
                <a:schemeClr val="tx1"/>
              </a:buClr>
              <a:buNone/>
              <a:tabLst>
                <a:tab pos="4352925" algn="l"/>
              </a:tabLst>
            </a:pPr>
            <a:r>
              <a:rPr lang="en-US" altLang="ko-KR" sz="2600" dirty="0">
                <a:latin typeface="Latin Modern Mono Light Cond 10" pitchFamily="49" charset="77"/>
              </a:rPr>
              <a:t>	</a:t>
            </a:r>
            <a:r>
              <a:rPr lang="en-US" altLang="ko-KR" sz="2600" i="1" dirty="0">
                <a:solidFill>
                  <a:srgbClr val="00B0F0"/>
                </a:solidFill>
                <a:latin typeface="Latin Modern Mono Light Cond 10" pitchFamily="49" charset="77"/>
              </a:rPr>
              <a:t>interrupt switch to thread 1</a:t>
            </a:r>
          </a:p>
          <a:p>
            <a:pPr marL="630238" indent="0">
              <a:lnSpc>
                <a:spcPct val="110000"/>
              </a:lnSpc>
              <a:spcBef>
                <a:spcPts val="0"/>
              </a:spcBef>
              <a:buClr>
                <a:schemeClr val="tx1"/>
              </a:buClr>
              <a:buNone/>
              <a:tabLst>
                <a:tab pos="4352925" algn="l"/>
              </a:tabLst>
            </a:pPr>
            <a:r>
              <a:rPr lang="en-US" altLang="ko-KR" sz="2600" dirty="0">
                <a:solidFill>
                  <a:schemeClr val="bg1">
                    <a:lumMod val="95000"/>
                  </a:schemeClr>
                </a:solidFill>
                <a:latin typeface="Latin Modern Mono Light Cond 10" pitchFamily="49" charset="77"/>
              </a:rPr>
              <a:t>    flag = 1;</a:t>
            </a:r>
          </a:p>
          <a:p>
            <a:pPr marL="492125" indent="0">
              <a:lnSpc>
                <a:spcPct val="110000"/>
              </a:lnSpc>
              <a:spcBef>
                <a:spcPts val="0"/>
              </a:spcBef>
              <a:buClr>
                <a:schemeClr val="tx1"/>
              </a:buClr>
              <a:buNone/>
            </a:pPr>
            <a:endParaRPr lang="en-US" altLang="ko-KR" sz="2600" dirty="0">
              <a:latin typeface="Latin Modern Mono Light Cond 10" pitchFamily="49" charset="77"/>
            </a:endParaRPr>
          </a:p>
          <a:p>
            <a:pPr marL="457200" indent="-457200">
              <a:buClr>
                <a:schemeClr val="tx1"/>
              </a:buClr>
              <a:buFont typeface="+mj-lt"/>
              <a:buAutoNum type="arabicPeriod" startAt="2"/>
            </a:pPr>
            <a:r>
              <a:rPr lang="en-US" altLang="ko-KR" dirty="0">
                <a:latin typeface="+mj-lt"/>
              </a:rPr>
              <a:t>Efficiency: </a:t>
            </a:r>
            <a:r>
              <a:rPr lang="en-US" altLang="ko-KR" dirty="0"/>
              <a:t>Spin-waiting wastes CPU time just waiting for another thread.</a:t>
            </a:r>
          </a:p>
        </p:txBody>
      </p:sp>
      <p:sp>
        <p:nvSpPr>
          <p:cNvPr id="16" name="Text Placeholder 15">
            <a:extLst>
              <a:ext uri="{FF2B5EF4-FFF2-40B4-BE49-F238E27FC236}">
                <a16:creationId xmlns:a16="http://schemas.microsoft.com/office/drawing/2014/main" id="{0AEEEE6B-0AE7-8F45-AF88-3CA04B4DCBAE}"/>
              </a:ext>
            </a:extLst>
          </p:cNvPr>
          <p:cNvSpPr>
            <a:spLocks noGrp="1"/>
          </p:cNvSpPr>
          <p:nvPr>
            <p:ph type="body" sz="quarter" idx="11"/>
          </p:nvPr>
        </p:nvSpPr>
        <p:spPr/>
        <p:txBody>
          <a:bodyPr/>
          <a:lstStyle/>
          <a:p>
            <a:endParaRPr lang="en-US"/>
          </a:p>
        </p:txBody>
      </p:sp>
      <p:cxnSp>
        <p:nvCxnSpPr>
          <p:cNvPr id="19" name="Straight Connector 18">
            <a:extLst>
              <a:ext uri="{FF2B5EF4-FFF2-40B4-BE49-F238E27FC236}">
                <a16:creationId xmlns:a16="http://schemas.microsoft.com/office/drawing/2014/main" id="{3F7293DF-A3E0-B748-9E67-7F2E9D06EB64}"/>
              </a:ext>
            </a:extLst>
          </p:cNvPr>
          <p:cNvCxnSpPr>
            <a:cxnSpLocks/>
          </p:cNvCxnSpPr>
          <p:nvPr/>
        </p:nvCxnSpPr>
        <p:spPr>
          <a:xfrm>
            <a:off x="875754" y="2447985"/>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753DF9-AC9E-0445-B2CB-D61D6B48C028}"/>
              </a:ext>
            </a:extLst>
          </p:cNvPr>
          <p:cNvCxnSpPr>
            <a:cxnSpLocks/>
          </p:cNvCxnSpPr>
          <p:nvPr/>
        </p:nvCxnSpPr>
        <p:spPr>
          <a:xfrm>
            <a:off x="875754" y="3111579"/>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B1D5E5-66FA-2B41-B83B-D2704CCAECBC}"/>
              </a:ext>
            </a:extLst>
          </p:cNvPr>
          <p:cNvCxnSpPr>
            <a:cxnSpLocks/>
          </p:cNvCxnSpPr>
          <p:nvPr/>
        </p:nvCxnSpPr>
        <p:spPr>
          <a:xfrm>
            <a:off x="875754" y="3443376"/>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738392-2B57-7F40-A0AF-87A97B240D5B}"/>
              </a:ext>
            </a:extLst>
          </p:cNvPr>
          <p:cNvCxnSpPr>
            <a:cxnSpLocks/>
          </p:cNvCxnSpPr>
          <p:nvPr/>
        </p:nvCxnSpPr>
        <p:spPr>
          <a:xfrm>
            <a:off x="875754" y="3775173"/>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65A524-9862-D547-958B-2FD4165F7933}"/>
              </a:ext>
            </a:extLst>
          </p:cNvPr>
          <p:cNvCxnSpPr>
            <a:cxnSpLocks/>
          </p:cNvCxnSpPr>
          <p:nvPr/>
        </p:nvCxnSpPr>
        <p:spPr>
          <a:xfrm>
            <a:off x="875754" y="4438767"/>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11D2C9-BA0C-4345-947D-59B4FDF4BF2C}"/>
              </a:ext>
            </a:extLst>
          </p:cNvPr>
          <p:cNvCxnSpPr>
            <a:cxnSpLocks/>
          </p:cNvCxnSpPr>
          <p:nvPr/>
        </p:nvCxnSpPr>
        <p:spPr>
          <a:xfrm>
            <a:off x="875754" y="4770564"/>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0380A25-2E8F-CA4E-BBE7-026C1FF05BA5}"/>
              </a:ext>
            </a:extLst>
          </p:cNvPr>
          <p:cNvCxnSpPr>
            <a:cxnSpLocks/>
          </p:cNvCxnSpPr>
          <p:nvPr/>
        </p:nvCxnSpPr>
        <p:spPr>
          <a:xfrm>
            <a:off x="875754" y="5102361"/>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2C7893-316A-DB49-9DCE-3EB8E41A9183}"/>
              </a:ext>
            </a:extLst>
          </p:cNvPr>
          <p:cNvCxnSpPr>
            <a:cxnSpLocks/>
          </p:cNvCxnSpPr>
          <p:nvPr/>
        </p:nvCxnSpPr>
        <p:spPr>
          <a:xfrm>
            <a:off x="875754" y="5434162"/>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5419242-C5B2-0A4D-AE0F-69BC77E231A4}"/>
              </a:ext>
            </a:extLst>
          </p:cNvPr>
          <p:cNvCxnSpPr>
            <a:cxnSpLocks/>
          </p:cNvCxnSpPr>
          <p:nvPr/>
        </p:nvCxnSpPr>
        <p:spPr>
          <a:xfrm>
            <a:off x="875754" y="2779782"/>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7D1147-9430-154E-9455-DCCD931BFC9E}"/>
              </a:ext>
            </a:extLst>
          </p:cNvPr>
          <p:cNvCxnSpPr>
            <a:cxnSpLocks/>
          </p:cNvCxnSpPr>
          <p:nvPr/>
        </p:nvCxnSpPr>
        <p:spPr>
          <a:xfrm>
            <a:off x="875754" y="4106970"/>
            <a:ext cx="7380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9F9D95-029D-8743-ADFC-F1AB766302DC}"/>
              </a:ext>
            </a:extLst>
          </p:cNvPr>
          <p:cNvCxnSpPr>
            <a:cxnSpLocks/>
          </p:cNvCxnSpPr>
          <p:nvPr/>
        </p:nvCxnSpPr>
        <p:spPr>
          <a:xfrm>
            <a:off x="875754" y="2116188"/>
            <a:ext cx="7380000"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66BC7F-5680-874E-A45F-58661A544BAA}"/>
              </a:ext>
            </a:extLst>
          </p:cNvPr>
          <p:cNvCxnSpPr/>
          <p:nvPr/>
        </p:nvCxnSpPr>
        <p:spPr>
          <a:xfrm>
            <a:off x="4572000" y="1750424"/>
            <a:ext cx="0" cy="372876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21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Getting Some Help from Hardware: Test-and-Set</a:t>
            </a:r>
            <a:endParaRPr lang="ko-KR" altLang="en-US" dirty="0"/>
          </a:p>
        </p:txBody>
      </p:sp>
      <p:sp>
        <p:nvSpPr>
          <p:cNvPr id="3" name="내용 개체 틀 2"/>
          <p:cNvSpPr>
            <a:spLocks noGrp="1"/>
          </p:cNvSpPr>
          <p:nvPr>
            <p:ph sz="quarter" idx="10"/>
          </p:nvPr>
        </p:nvSpPr>
        <p:spPr>
          <a:xfrm>
            <a:off x="431799" y="1378813"/>
            <a:ext cx="8280401" cy="5479187"/>
          </a:xfrm>
        </p:spPr>
        <p:txBody>
          <a:bodyPr>
            <a:normAutofit/>
          </a:bodyPr>
          <a:lstStyle/>
          <a:p>
            <a:r>
              <a:rPr lang="en-US" altLang="ko-KR" dirty="0"/>
              <a:t>Since disabling interrupts and software flags did not work, system designers started to look for hardware support.</a:t>
            </a:r>
          </a:p>
          <a:p>
            <a:pPr lvl="1"/>
            <a:r>
              <a:rPr lang="en-US" altLang="ko-KR" dirty="0"/>
              <a:t>In the early 60’s the Burroughs B5000 provided a simple solution, which is still widely adopted today, even for single CPU systems.</a:t>
            </a:r>
          </a:p>
          <a:p>
            <a:r>
              <a:rPr lang="en-US" altLang="ko-KR" spc="-50" dirty="0"/>
              <a:t>Semantics of an atomic instruction to support the creation of simple locks:</a:t>
            </a:r>
          </a:p>
          <a:p>
            <a:pPr lvl="1"/>
            <a:endParaRPr lang="en-US" altLang="ko-KR" spc="-50" dirty="0"/>
          </a:p>
          <a:p>
            <a:pPr lvl="1"/>
            <a:endParaRPr lang="en-US" altLang="ko-KR" spc="-50" dirty="0"/>
          </a:p>
          <a:p>
            <a:pPr lvl="1"/>
            <a:endParaRPr lang="en-US" altLang="ko-KR" dirty="0"/>
          </a:p>
          <a:p>
            <a:pPr lvl="1">
              <a:spcBef>
                <a:spcPts val="3600"/>
              </a:spcBef>
            </a:pPr>
            <a:r>
              <a:rPr lang="en-US" altLang="ko-KR" dirty="0"/>
              <a:t>It fetches the value pointed to by </a:t>
            </a:r>
            <a:r>
              <a:rPr lang="en-US" altLang="ko-KR" sz="2600" b="1" dirty="0" err="1">
                <a:solidFill>
                  <a:srgbClr val="0432FF"/>
                </a:solidFill>
                <a:latin typeface="Latin Modern Mono Light Cond 10" pitchFamily="49" charset="77"/>
                <a:cs typeface="Courier New" panose="02070309020205020404" pitchFamily="49" charset="0"/>
              </a:rPr>
              <a:t>ptr</a:t>
            </a:r>
            <a:r>
              <a:rPr lang="en-US" altLang="ko-KR" dirty="0"/>
              <a:t>, sets that value to </a:t>
            </a:r>
            <a:r>
              <a:rPr lang="en-US" altLang="ko-KR" sz="2600" b="1" dirty="0">
                <a:solidFill>
                  <a:srgbClr val="0432FF"/>
                </a:solidFill>
                <a:latin typeface="Latin Modern Mono Light Cond 10" pitchFamily="49" charset="77"/>
                <a:cs typeface="Courier New" panose="02070309020205020404" pitchFamily="49" charset="0"/>
              </a:rPr>
              <a:t>new</a:t>
            </a:r>
            <a:r>
              <a:rPr lang="en-US" altLang="ko-KR" dirty="0"/>
              <a:t> and returns the fetched value.</a:t>
            </a:r>
          </a:p>
          <a:p>
            <a:pPr lvl="1"/>
            <a:r>
              <a:rPr lang="en-US" altLang="ko-KR" dirty="0"/>
              <a:t>This sequence of operations is performed atomically.</a:t>
            </a:r>
          </a:p>
          <a:p>
            <a:pPr lvl="1"/>
            <a:endParaRPr lang="en-US" altLang="ko-KR" dirty="0"/>
          </a:p>
          <a:p>
            <a:pPr lvl="1"/>
            <a:endParaRPr lang="en-US" altLang="ko-KR" dirty="0"/>
          </a:p>
          <a:p>
            <a:pPr lvl="1"/>
            <a:endParaRPr lang="en-US" altLang="ko-KR" dirty="0"/>
          </a:p>
          <a:p>
            <a:pPr lvl="1"/>
            <a:endParaRPr lang="en-US" altLang="ko-KR" dirty="0"/>
          </a:p>
        </p:txBody>
      </p:sp>
      <p:sp>
        <p:nvSpPr>
          <p:cNvPr id="6" name="Text Placeholder 5">
            <a:extLst>
              <a:ext uri="{FF2B5EF4-FFF2-40B4-BE49-F238E27FC236}">
                <a16:creationId xmlns:a16="http://schemas.microsoft.com/office/drawing/2014/main" id="{F94ED16F-FDEA-8647-89BC-A781722D4144}"/>
              </a:ext>
            </a:extLst>
          </p:cNvPr>
          <p:cNvSpPr>
            <a:spLocks noGrp="1"/>
          </p:cNvSpPr>
          <p:nvPr>
            <p:ph type="body" sz="quarter" idx="11"/>
          </p:nvPr>
        </p:nvSpPr>
        <p:spPr/>
        <p:txBody>
          <a:bodyPr/>
          <a:lstStyle/>
          <a:p>
            <a:endParaRPr lang="en-US"/>
          </a:p>
        </p:txBody>
      </p:sp>
      <p:pic>
        <p:nvPicPr>
          <p:cNvPr id="8" name="Picture 7">
            <a:extLst>
              <a:ext uri="{FF2B5EF4-FFF2-40B4-BE49-F238E27FC236}">
                <a16:creationId xmlns:a16="http://schemas.microsoft.com/office/drawing/2014/main" id="{F0EB02D0-C40F-8E43-B1B8-0C2472AF95FE}"/>
              </a:ext>
            </a:extLst>
          </p:cNvPr>
          <p:cNvPicPr>
            <a:picLocks noChangeAspect="1"/>
          </p:cNvPicPr>
          <p:nvPr/>
        </p:nvPicPr>
        <p:blipFill rotWithShape="1">
          <a:blip r:embed="rId2"/>
          <a:srcRect r="21397"/>
          <a:stretch/>
        </p:blipFill>
        <p:spPr>
          <a:xfrm>
            <a:off x="684214" y="3605806"/>
            <a:ext cx="8027986" cy="1593818"/>
          </a:xfrm>
          <a:prstGeom prst="rect">
            <a:avLst/>
          </a:prstGeom>
        </p:spPr>
      </p:pic>
    </p:spTree>
    <p:extLst>
      <p:ext uri="{BB962C8B-B14F-4D97-AF65-F5344CB8AC3E}">
        <p14:creationId xmlns:p14="http://schemas.microsoft.com/office/powerpoint/2010/main" val="1234163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 Working Spin Lock using </a:t>
            </a:r>
            <a:r>
              <a:rPr lang="en-US" altLang="ko-KR" b="1" dirty="0" err="1">
                <a:solidFill>
                  <a:srgbClr val="0432FF"/>
                </a:solidFill>
                <a:latin typeface="Latin Modern Mono Light Cond 10" pitchFamily="49" charset="77"/>
              </a:rPr>
              <a:t>TestAndSet</a:t>
            </a:r>
            <a:endParaRPr lang="ko-KR" altLang="en-US" b="1" dirty="0">
              <a:solidFill>
                <a:srgbClr val="0432FF"/>
              </a:solidFill>
              <a:latin typeface="Latin Modern Mono Light Cond 10" pitchFamily="49" charset="77"/>
            </a:endParaRPr>
          </a:p>
        </p:txBody>
      </p:sp>
      <p:sp>
        <p:nvSpPr>
          <p:cNvPr id="3" name="내용 개체 틀 2"/>
          <p:cNvSpPr>
            <a:spLocks noGrp="1"/>
          </p:cNvSpPr>
          <p:nvPr>
            <p:ph sz="quarter" idx="10"/>
          </p:nvPr>
        </p:nvSpPr>
        <p:spPr>
          <a:xfrm>
            <a:off x="431799" y="1449388"/>
            <a:ext cx="8280401" cy="449081"/>
          </a:xfrm>
        </p:spPr>
        <p:txBody>
          <a:bodyPr>
            <a:normAutofit fontScale="92500"/>
          </a:bodyPr>
          <a:lstStyle/>
          <a:p>
            <a:r>
              <a:rPr lang="en-US" altLang="ko-KR" spc="-50" dirty="0"/>
              <a:t>To work correctly on </a:t>
            </a:r>
            <a:r>
              <a:rPr lang="en-US" altLang="ko-KR" i="1" spc="-50" dirty="0"/>
              <a:t>a single processor</a:t>
            </a:r>
            <a:r>
              <a:rPr lang="en-US" altLang="ko-KR" spc="-50" dirty="0"/>
              <a:t>, this solution requires a preemptive scheduler.</a:t>
            </a:r>
            <a:endParaRPr lang="ko-KR" altLang="en-US" spc="-50" dirty="0"/>
          </a:p>
        </p:txBody>
      </p:sp>
      <p:sp>
        <p:nvSpPr>
          <p:cNvPr id="7" name="Text Placeholder 6">
            <a:extLst>
              <a:ext uri="{FF2B5EF4-FFF2-40B4-BE49-F238E27FC236}">
                <a16:creationId xmlns:a16="http://schemas.microsoft.com/office/drawing/2014/main" id="{7C608C78-5581-B347-BC9A-0FCDB0468ED9}"/>
              </a:ext>
            </a:extLst>
          </p:cNvPr>
          <p:cNvSpPr>
            <a:spLocks noGrp="1"/>
          </p:cNvSpPr>
          <p:nvPr>
            <p:ph type="body" sz="quarter" idx="11"/>
          </p:nvPr>
        </p:nvSpPr>
        <p:spPr/>
        <p:txBody>
          <a:bodyPr/>
          <a:lstStyle/>
          <a:p>
            <a:endParaRPr lang="en-US"/>
          </a:p>
        </p:txBody>
      </p:sp>
      <p:pic>
        <p:nvPicPr>
          <p:cNvPr id="9" name="Picture 8">
            <a:extLst>
              <a:ext uri="{FF2B5EF4-FFF2-40B4-BE49-F238E27FC236}">
                <a16:creationId xmlns:a16="http://schemas.microsoft.com/office/drawing/2014/main" id="{0991CCD0-409A-0E4E-A0AB-A601A449686A}"/>
              </a:ext>
            </a:extLst>
          </p:cNvPr>
          <p:cNvPicPr>
            <a:picLocks noChangeAspect="1"/>
          </p:cNvPicPr>
          <p:nvPr/>
        </p:nvPicPr>
        <p:blipFill rotWithShape="1">
          <a:blip r:embed="rId2"/>
          <a:srcRect r="6026"/>
          <a:stretch/>
        </p:blipFill>
        <p:spPr>
          <a:xfrm>
            <a:off x="431799" y="1898469"/>
            <a:ext cx="8280401" cy="4564244"/>
          </a:xfrm>
          <a:prstGeom prst="rect">
            <a:avLst/>
          </a:prstGeom>
        </p:spPr>
      </p:pic>
      <p:sp>
        <p:nvSpPr>
          <p:cNvPr id="8" name="Rectangle 7">
            <a:extLst>
              <a:ext uri="{FF2B5EF4-FFF2-40B4-BE49-F238E27FC236}">
                <a16:creationId xmlns:a16="http://schemas.microsoft.com/office/drawing/2014/main" id="{CF1A4751-0BB4-6848-84FC-19CD04BC2A24}"/>
              </a:ext>
            </a:extLst>
          </p:cNvPr>
          <p:cNvSpPr/>
          <p:nvPr/>
        </p:nvSpPr>
        <p:spPr>
          <a:xfrm>
            <a:off x="1202969" y="5656056"/>
            <a:ext cx="7491813" cy="783607"/>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9A04BD32-B64B-8B43-B0BE-C05C5088AC33}"/>
              </a:ext>
            </a:extLst>
          </p:cNvPr>
          <p:cNvSpPr/>
          <p:nvPr/>
        </p:nvSpPr>
        <p:spPr>
          <a:xfrm>
            <a:off x="1202969" y="4126153"/>
            <a:ext cx="7491813" cy="2313510"/>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29143CF3-3AAB-5441-A33D-13A0BA17698A}"/>
              </a:ext>
            </a:extLst>
          </p:cNvPr>
          <p:cNvSpPr/>
          <p:nvPr/>
        </p:nvSpPr>
        <p:spPr>
          <a:xfrm>
            <a:off x="1202969" y="2800042"/>
            <a:ext cx="7491813" cy="3639621"/>
          </a:xfrm>
          <a:prstGeom prst="rect">
            <a:avLst/>
          </a:prstGeom>
          <a:solidFill>
            <a:srgbClr val="1D1F2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 name="Picture 12">
            <a:extLst>
              <a:ext uri="{FF2B5EF4-FFF2-40B4-BE49-F238E27FC236}">
                <a16:creationId xmlns:a16="http://schemas.microsoft.com/office/drawing/2014/main" id="{E143887E-C97B-D441-B7EA-0884BF10BB9F}"/>
              </a:ext>
            </a:extLst>
          </p:cNvPr>
          <p:cNvPicPr>
            <a:picLocks noChangeAspect="1"/>
          </p:cNvPicPr>
          <p:nvPr/>
        </p:nvPicPr>
        <p:blipFill rotWithShape="1">
          <a:blip r:embed="rId2"/>
          <a:srcRect r="6026"/>
          <a:stretch/>
        </p:blipFill>
        <p:spPr>
          <a:xfrm>
            <a:off x="431798" y="1925456"/>
            <a:ext cx="8280401" cy="4564244"/>
          </a:xfrm>
          <a:prstGeom prst="rect">
            <a:avLst/>
          </a:prstGeom>
        </p:spPr>
      </p:pic>
      <p:sp>
        <p:nvSpPr>
          <p:cNvPr id="10" name="TextBox 9">
            <a:extLst>
              <a:ext uri="{FF2B5EF4-FFF2-40B4-BE49-F238E27FC236}">
                <a16:creationId xmlns:a16="http://schemas.microsoft.com/office/drawing/2014/main" id="{EB2E1FFA-E9C4-6142-BD3D-B18898967AD0}"/>
              </a:ext>
            </a:extLst>
          </p:cNvPr>
          <p:cNvSpPr txBox="1"/>
          <p:nvPr/>
        </p:nvSpPr>
        <p:spPr>
          <a:xfrm>
            <a:off x="6104709" y="4377560"/>
            <a:ext cx="2607491" cy="2062103"/>
          </a:xfrm>
          <a:prstGeom prst="rect">
            <a:avLst/>
          </a:prstGeom>
          <a:solidFill>
            <a:schemeClr val="tx1">
              <a:lumMod val="75000"/>
              <a:lumOff val="25000"/>
            </a:schemeClr>
          </a:solidFill>
          <a:ln>
            <a:noFill/>
          </a:ln>
        </p:spPr>
        <p:txBody>
          <a:bodyPr wrap="square" rtlCol="0">
            <a:spAutoFit/>
          </a:bodyPr>
          <a:lstStyle/>
          <a:p>
            <a:pPr algn="l"/>
            <a:r>
              <a:rPr lang="en-US" sz="3200" dirty="0">
                <a:solidFill>
                  <a:schemeClr val="bg1">
                    <a:lumMod val="85000"/>
                  </a:schemeClr>
                </a:solidFill>
                <a:latin typeface="Myriad Pro Condensed" panose="020B0506030403020204" pitchFamily="34" charset="0"/>
              </a:rPr>
              <a:t>Could you schedule the threads in such a way that it would not work?</a:t>
            </a:r>
          </a:p>
        </p:txBody>
      </p:sp>
    </p:spTree>
    <p:extLst>
      <p:ext uri="{BB962C8B-B14F-4D97-AF65-F5344CB8AC3E}">
        <p14:creationId xmlns:p14="http://schemas.microsoft.com/office/powerpoint/2010/main" val="152106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2" animBg="1"/>
      <p:bldP spid="11" grpId="0" animBg="1"/>
      <p:bldP spid="11" grpId="2" animBg="1"/>
      <p:bldP spid="12" grpId="0" animBg="1"/>
      <p:bldP spid="12" grpId="2"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Evaluating the Basic Spin Lock</a:t>
            </a:r>
            <a:endParaRPr lang="ko-KR" altLang="en-US" dirty="0"/>
          </a:p>
        </p:txBody>
      </p:sp>
      <p:sp>
        <p:nvSpPr>
          <p:cNvPr id="3" name="내용 개체 틀 2"/>
          <p:cNvSpPr>
            <a:spLocks noGrp="1"/>
          </p:cNvSpPr>
          <p:nvPr>
            <p:ph sz="quarter" idx="10"/>
          </p:nvPr>
        </p:nvSpPr>
        <p:spPr>
          <a:xfrm>
            <a:off x="431798" y="1467713"/>
            <a:ext cx="8280401" cy="5021987"/>
          </a:xfrm>
        </p:spPr>
        <p:txBody>
          <a:bodyPr>
            <a:normAutofit/>
          </a:bodyPr>
          <a:lstStyle/>
          <a:p>
            <a:r>
              <a:rPr lang="en-US" altLang="ko-KR" dirty="0">
                <a:latin typeface="+mj-lt"/>
              </a:rPr>
              <a:t>Correctness</a:t>
            </a:r>
            <a:endParaRPr lang="en-US" altLang="ko-KR" dirty="0">
              <a:solidFill>
                <a:srgbClr val="00B050"/>
              </a:solidFill>
              <a:effectLst>
                <a:outerShdw blurRad="50800" dist="38100" dir="2700000" algn="tl" rotWithShape="0">
                  <a:prstClr val="black">
                    <a:alpha val="40000"/>
                  </a:prstClr>
                </a:outerShdw>
              </a:effectLst>
              <a:latin typeface="Menlo" panose="020B0609030804020204" pitchFamily="49" charset="0"/>
              <a:ea typeface="Menlo" panose="020B0609030804020204" pitchFamily="49" charset="0"/>
              <a:cs typeface="Menlo" panose="020B0609030804020204" pitchFamily="49" charset="0"/>
            </a:endParaRPr>
          </a:p>
          <a:p>
            <a:pPr lvl="1"/>
            <a:r>
              <a:rPr lang="en-US" altLang="ko-KR" dirty="0"/>
              <a:t>It allows only a single thread to enter the critical section at a time.</a:t>
            </a:r>
          </a:p>
          <a:p>
            <a:r>
              <a:rPr lang="en-US" altLang="ko-KR" dirty="0">
                <a:latin typeface="+mj-lt"/>
              </a:rPr>
              <a:t>Fairness</a:t>
            </a:r>
            <a:endParaRPr lang="en-US" altLang="ko-KR" dirty="0">
              <a:solidFill>
                <a:srgbClr val="FF0000"/>
              </a:solidFill>
              <a:effectLst>
                <a:outerShdw blurRad="50800" dist="38100" dir="2700000" algn="tl" rotWithShape="0">
                  <a:prstClr val="black">
                    <a:alpha val="40000"/>
                  </a:prstClr>
                </a:outerShdw>
              </a:effectLst>
            </a:endParaRPr>
          </a:p>
          <a:p>
            <a:pPr lvl="1"/>
            <a:r>
              <a:rPr lang="en-US" altLang="ko-KR" dirty="0"/>
              <a:t>It does not provide any guarantees of fairness.</a:t>
            </a:r>
          </a:p>
          <a:p>
            <a:pPr lvl="1"/>
            <a:r>
              <a:rPr lang="en-US" altLang="ko-KR" dirty="0"/>
              <a:t>Indeed, a spinning thread may spin forever.</a:t>
            </a:r>
          </a:p>
          <a:p>
            <a:r>
              <a:rPr lang="en-US" altLang="ko-KR" dirty="0">
                <a:latin typeface="+mj-lt"/>
              </a:rPr>
              <a:t>Performance</a:t>
            </a:r>
            <a:endParaRPr lang="en-US" altLang="ko-KR" dirty="0">
              <a:solidFill>
                <a:srgbClr val="FFC000"/>
              </a:solidFill>
              <a:effectLst>
                <a:outerShdw blurRad="50800" dist="38100" dir="2700000" algn="tl" rotWithShape="0">
                  <a:prstClr val="black">
                    <a:alpha val="40000"/>
                  </a:prstClr>
                </a:outerShdw>
              </a:effectLst>
            </a:endParaRPr>
          </a:p>
          <a:p>
            <a:pPr lvl="1"/>
            <a:r>
              <a:rPr lang="en-US" altLang="ko-KR" dirty="0"/>
              <a:t>In the single CPU, performance overheads can be quite painful.</a:t>
            </a:r>
          </a:p>
          <a:p>
            <a:pPr lvl="1"/>
            <a:r>
              <a:rPr lang="en-US" altLang="ko-KR" dirty="0"/>
              <a:t>If the number of threads roughly equals the number of CPUs, spin locks work reasonably well.</a:t>
            </a:r>
            <a:endParaRPr lang="ko-KR" altLang="en-US" dirty="0"/>
          </a:p>
        </p:txBody>
      </p:sp>
      <p:sp>
        <p:nvSpPr>
          <p:cNvPr id="9" name="Text Placeholder 8">
            <a:extLst>
              <a:ext uri="{FF2B5EF4-FFF2-40B4-BE49-F238E27FC236}">
                <a16:creationId xmlns:a16="http://schemas.microsoft.com/office/drawing/2014/main" id="{BBB7646D-543C-5A48-B0C8-8B4322CE7857}"/>
              </a:ext>
            </a:extLst>
          </p:cNvPr>
          <p:cNvSpPr>
            <a:spLocks noGrp="1"/>
          </p:cNvSpPr>
          <p:nvPr>
            <p:ph type="body" sz="quarter" idx="11"/>
          </p:nvPr>
        </p:nvSpPr>
        <p:spPr/>
        <p:txBody>
          <a:bodyPr/>
          <a:lstStyle/>
          <a:p>
            <a:endParaRPr lang="en-US"/>
          </a:p>
        </p:txBody>
      </p:sp>
      <p:sp>
        <p:nvSpPr>
          <p:cNvPr id="4" name="TextBox 3">
            <a:extLst>
              <a:ext uri="{FF2B5EF4-FFF2-40B4-BE49-F238E27FC236}">
                <a16:creationId xmlns:a16="http://schemas.microsoft.com/office/drawing/2014/main" id="{101AFE7F-00C1-B642-BC1F-080BBE64B984}"/>
              </a:ext>
            </a:extLst>
          </p:cNvPr>
          <p:cNvSpPr txBox="1"/>
          <p:nvPr/>
        </p:nvSpPr>
        <p:spPr>
          <a:xfrm>
            <a:off x="338708" y="1414901"/>
            <a:ext cx="3852000" cy="468000"/>
          </a:xfrm>
          <a:prstGeom prst="rect">
            <a:avLst/>
          </a:prstGeom>
          <a:solidFill>
            <a:schemeClr val="tx1">
              <a:lumMod val="75000"/>
              <a:lumOff val="25000"/>
            </a:schemeClr>
          </a:solidFill>
        </p:spPr>
        <p:txBody>
          <a:bodyPr wrap="none" rtlCol="0">
            <a:noAutofit/>
          </a:bodyPr>
          <a:lstStyle/>
          <a:p>
            <a:pPr marL="265113" indent="-265113" algn="l" defTabSz="914047" eaLnBrk="1" fontAlgn="auto" hangingPunct="1">
              <a:spcBef>
                <a:spcPts val="0"/>
              </a:spcBef>
              <a:spcAft>
                <a:spcPts val="0"/>
              </a:spcAft>
              <a:buClr>
                <a:srgbClr val="F3A447"/>
              </a:buClr>
              <a:buSzPct val="100000"/>
              <a:buFont typeface="Wingdings" panose="05000000000000000000" pitchFamily="2" charset="2"/>
              <a:buChar char="§"/>
              <a:tabLst>
                <a:tab pos="3549650" algn="r"/>
                <a:tab pos="3903663" algn="r"/>
              </a:tabLst>
            </a:pPr>
            <a:r>
              <a:rPr lang="en-US" altLang="ko-KR" sz="2400" dirty="0">
                <a:solidFill>
                  <a:schemeClr val="bg1"/>
                </a:solidFill>
                <a:latin typeface="Myriad Pro SemiCondensed" panose="020F0502020204030204"/>
              </a:rPr>
              <a:t>Correctness	</a:t>
            </a:r>
            <a:endParaRPr lang="en-US" altLang="ko-KR" sz="2400" dirty="0">
              <a:solidFill>
                <a:srgbClr val="92D05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8B14F9C0-AF5F-7D47-B6FC-B57A69B3B336}"/>
              </a:ext>
            </a:extLst>
          </p:cNvPr>
          <p:cNvSpPr txBox="1"/>
          <p:nvPr/>
        </p:nvSpPr>
        <p:spPr>
          <a:xfrm>
            <a:off x="344708" y="3938119"/>
            <a:ext cx="3846000" cy="461665"/>
          </a:xfrm>
          <a:prstGeom prst="rect">
            <a:avLst/>
          </a:prstGeom>
          <a:solidFill>
            <a:schemeClr val="tx1">
              <a:lumMod val="75000"/>
              <a:lumOff val="25000"/>
            </a:schemeClr>
          </a:solidFill>
        </p:spPr>
        <p:txBody>
          <a:bodyPr wrap="none" rtlCol="0">
            <a:noAutofit/>
          </a:bodyPr>
          <a:lstStyle/>
          <a:p>
            <a:pPr marL="265113" lvl="0" indent="-265113" algn="l" defTabSz="914047" eaLnBrk="1" fontAlgn="auto" hangingPunct="1">
              <a:spcBef>
                <a:spcPts val="0"/>
              </a:spcBef>
              <a:spcAft>
                <a:spcPts val="0"/>
              </a:spcAft>
              <a:buClr>
                <a:srgbClr val="F3A447"/>
              </a:buClr>
              <a:buSzPct val="100000"/>
              <a:buFont typeface="Wingdings" panose="05000000000000000000" pitchFamily="2" charset="2"/>
              <a:buChar char="§"/>
              <a:tabLst>
                <a:tab pos="3592513" algn="r"/>
                <a:tab pos="3948113" algn="r"/>
              </a:tabLst>
            </a:pPr>
            <a:r>
              <a:rPr lang="en-US" altLang="ko-KR" sz="2400" dirty="0">
                <a:solidFill>
                  <a:schemeClr val="bg1"/>
                </a:solidFill>
                <a:latin typeface="Myriad Pro SemiCondensed" panose="020F0502020204030204"/>
              </a:rPr>
              <a:t>Performance	</a:t>
            </a:r>
            <a:endParaRPr lang="en-US" altLang="ko-KR" sz="2400" dirty="0">
              <a:solidFill>
                <a:srgbClr val="FFC000"/>
              </a:solidFill>
              <a:effectLst>
                <a:outerShdw blurRad="50800" dist="38100" dir="2700000" algn="tl" rotWithShape="0">
                  <a:prstClr val="black">
                    <a:alpha val="40000"/>
                  </a:prstClr>
                </a:outerShdw>
              </a:effectLst>
              <a:latin typeface="Myriad Pro Light SemiCondensed" panose="02040503050406030204"/>
            </a:endParaRPr>
          </a:p>
        </p:txBody>
      </p:sp>
      <p:sp>
        <p:nvSpPr>
          <p:cNvPr id="7" name="TextBox 6">
            <a:extLst>
              <a:ext uri="{FF2B5EF4-FFF2-40B4-BE49-F238E27FC236}">
                <a16:creationId xmlns:a16="http://schemas.microsoft.com/office/drawing/2014/main" id="{E3017224-0AFF-5345-B3A7-0186517ABA27}"/>
              </a:ext>
            </a:extLst>
          </p:cNvPr>
          <p:cNvSpPr txBox="1"/>
          <p:nvPr/>
        </p:nvSpPr>
        <p:spPr>
          <a:xfrm>
            <a:off x="338708" y="2457593"/>
            <a:ext cx="3852000" cy="461665"/>
          </a:xfrm>
          <a:prstGeom prst="rect">
            <a:avLst/>
          </a:prstGeom>
          <a:solidFill>
            <a:schemeClr val="tx1">
              <a:lumMod val="75000"/>
              <a:lumOff val="25000"/>
            </a:schemeClr>
          </a:solidFill>
        </p:spPr>
        <p:txBody>
          <a:bodyPr wrap="none" rtlCol="0">
            <a:noAutofit/>
          </a:bodyPr>
          <a:lstStyle/>
          <a:p>
            <a:pPr marL="265113" lvl="0" indent="-265113" algn="l" defTabSz="914047" eaLnBrk="1" fontAlgn="auto" hangingPunct="1">
              <a:spcBef>
                <a:spcPts val="0"/>
              </a:spcBef>
              <a:spcAft>
                <a:spcPts val="0"/>
              </a:spcAft>
              <a:buClr>
                <a:srgbClr val="F3A447"/>
              </a:buClr>
              <a:buSzPct val="100000"/>
              <a:buFont typeface="Wingdings" panose="05000000000000000000" pitchFamily="2" charset="2"/>
              <a:buChar char="§"/>
              <a:tabLst>
                <a:tab pos="3549650" algn="r"/>
                <a:tab pos="3903663" algn="r"/>
              </a:tabLst>
            </a:pPr>
            <a:r>
              <a:rPr lang="en-US" altLang="ko-KR" sz="2400" dirty="0">
                <a:solidFill>
                  <a:schemeClr val="bg1"/>
                </a:solidFill>
                <a:latin typeface="Myriad Pro SemiCondensed" panose="020F0502020204030204"/>
              </a:rPr>
              <a:t>Fairness</a:t>
            </a:r>
            <a:r>
              <a:rPr lang="en-US" altLang="ko-KR" sz="2400" dirty="0">
                <a:solidFill>
                  <a:prstClr val="black"/>
                </a:solidFill>
                <a:latin typeface="Myriad Pro Light SemiCondensed" panose="02040503050406030204"/>
              </a:rPr>
              <a:t>	</a:t>
            </a:r>
            <a:endParaRPr lang="en-US" altLang="ko-KR" sz="2400" dirty="0">
              <a:solidFill>
                <a:srgbClr val="FF0000"/>
              </a:solidFill>
              <a:effectLst>
                <a:outerShdw blurRad="50800" dist="38100" dir="2700000" algn="tl" rotWithShape="0">
                  <a:prstClr val="black">
                    <a:alpha val="40000"/>
                  </a:prstClr>
                </a:outerShdw>
              </a:effectLst>
              <a:latin typeface="Myriad Pro Light SemiCondensed" panose="02040503050406030204"/>
            </a:endParaRPr>
          </a:p>
        </p:txBody>
      </p:sp>
      <p:sp>
        <p:nvSpPr>
          <p:cNvPr id="5" name="TextBox 4">
            <a:extLst>
              <a:ext uri="{FF2B5EF4-FFF2-40B4-BE49-F238E27FC236}">
                <a16:creationId xmlns:a16="http://schemas.microsoft.com/office/drawing/2014/main" id="{551628F7-07A5-FF40-B416-5F6DC659379B}"/>
              </a:ext>
            </a:extLst>
          </p:cNvPr>
          <p:cNvSpPr txBox="1"/>
          <p:nvPr/>
        </p:nvSpPr>
        <p:spPr>
          <a:xfrm>
            <a:off x="3759180" y="1323317"/>
            <a:ext cx="431528" cy="584775"/>
          </a:xfrm>
          <a:prstGeom prst="rect">
            <a:avLst/>
          </a:prstGeom>
          <a:noFill/>
        </p:spPr>
        <p:txBody>
          <a:bodyPr wrap="none" rtlCol="0">
            <a:spAutoFit/>
          </a:bodyPr>
          <a:lstStyle/>
          <a:p>
            <a:r>
              <a:rPr lang="en-US" altLang="ko-KR" sz="3200" dirty="0">
                <a:solidFill>
                  <a:srgbClr val="92D050"/>
                </a:solidFill>
                <a:effectLst>
                  <a:outerShdw blurRad="50800" dist="38100" dir="2700000" algn="tl" rotWithShape="0">
                    <a:prstClr val="black">
                      <a:alpha val="40000"/>
                    </a:prstClr>
                  </a:outerShdw>
                </a:effectLst>
                <a:latin typeface="Menlo" panose="020B0609030804020204" pitchFamily="49" charset="0"/>
                <a:ea typeface="Menlo" panose="020B0609030804020204" pitchFamily="49" charset="0"/>
                <a:cs typeface="Menlo" panose="020B0609030804020204" pitchFamily="49" charset="0"/>
              </a:rPr>
              <a:t>✔</a:t>
            </a:r>
            <a:endParaRPr lang="en-US" sz="3200" dirty="0">
              <a:solidFill>
                <a:srgbClr val="92D050"/>
              </a:solidFill>
              <a:effectLst>
                <a:outerShdw blurRad="50800" dist="38100" dir="2700000" algn="tl" rotWithShape="0">
                  <a:prstClr val="black">
                    <a:alpha val="40000"/>
                  </a:prstClr>
                </a:outerShdw>
              </a:effectLst>
              <a:latin typeface="Menlo" panose="020B0609030804020204" pitchFamily="49" charset="0"/>
              <a:ea typeface="Menlo" panose="020B0609030804020204" pitchFamily="49" charset="0"/>
              <a:cs typeface="Menlo" panose="020B0609030804020204" pitchFamily="49" charset="0"/>
            </a:endParaRPr>
          </a:p>
        </p:txBody>
      </p:sp>
      <p:sp>
        <p:nvSpPr>
          <p:cNvPr id="10" name="TextBox 9">
            <a:extLst>
              <a:ext uri="{FF2B5EF4-FFF2-40B4-BE49-F238E27FC236}">
                <a16:creationId xmlns:a16="http://schemas.microsoft.com/office/drawing/2014/main" id="{EC640015-D81B-264B-BE25-9A58785356A9}"/>
              </a:ext>
            </a:extLst>
          </p:cNvPr>
          <p:cNvSpPr txBox="1"/>
          <p:nvPr/>
        </p:nvSpPr>
        <p:spPr>
          <a:xfrm>
            <a:off x="3759180" y="2408650"/>
            <a:ext cx="431528" cy="584775"/>
          </a:xfrm>
          <a:prstGeom prst="rect">
            <a:avLst/>
          </a:prstGeom>
          <a:noFill/>
        </p:spPr>
        <p:txBody>
          <a:bodyPr wrap="none" rtlCol="0">
            <a:spAutoFit/>
          </a:bodyPr>
          <a:lstStyle/>
          <a:p>
            <a:r>
              <a:rPr lang="en-US" altLang="ko-KR" sz="3200" dirty="0">
                <a:solidFill>
                  <a:srgbClr val="FF0000"/>
                </a:solidFill>
                <a:effectLst>
                  <a:outerShdw blurRad="50800" dist="38100" dir="2700000" algn="tl" rotWithShape="0">
                    <a:prstClr val="black">
                      <a:alpha val="40000"/>
                    </a:prstClr>
                  </a:outerShdw>
                </a:effectLst>
                <a:latin typeface="Menlo" panose="020B0609030804020204" pitchFamily="49" charset="0"/>
                <a:ea typeface="Menlo" panose="020B0609030804020204" pitchFamily="49" charset="0"/>
                <a:cs typeface="Menlo" panose="020B0609030804020204" pitchFamily="49" charset="0"/>
              </a:rPr>
              <a:t>✘</a:t>
            </a:r>
            <a:endParaRPr lang="en-US" sz="2400" dirty="0"/>
          </a:p>
        </p:txBody>
      </p:sp>
      <p:sp>
        <p:nvSpPr>
          <p:cNvPr id="11" name="TextBox 10">
            <a:extLst>
              <a:ext uri="{FF2B5EF4-FFF2-40B4-BE49-F238E27FC236}">
                <a16:creationId xmlns:a16="http://schemas.microsoft.com/office/drawing/2014/main" id="{8A04BC0D-8B55-9446-BFBD-C9B5853F39B2}"/>
              </a:ext>
            </a:extLst>
          </p:cNvPr>
          <p:cNvSpPr txBox="1"/>
          <p:nvPr/>
        </p:nvSpPr>
        <p:spPr>
          <a:xfrm>
            <a:off x="3789637" y="3938119"/>
            <a:ext cx="370614" cy="461665"/>
          </a:xfrm>
          <a:prstGeom prst="rect">
            <a:avLst/>
          </a:prstGeom>
          <a:noFill/>
        </p:spPr>
        <p:txBody>
          <a:bodyPr wrap="none" rtlCol="0">
            <a:spAutoFit/>
          </a:bodyPr>
          <a:lstStyle/>
          <a:p>
            <a:r>
              <a:rPr lang="en-US" altLang="ko-KR" sz="2400" b="1" dirty="0">
                <a:solidFill>
                  <a:srgbClr val="FFC000"/>
                </a:solidFill>
                <a:effectLst>
                  <a:outerShdw blurRad="50800" dist="38100" dir="2700000" algn="tl" rotWithShape="0">
                    <a:prstClr val="black">
                      <a:alpha val="40000"/>
                    </a:prstClr>
                  </a:outerShdw>
                </a:effectLst>
                <a:latin typeface="Menlo" panose="020B0609030804020204" pitchFamily="49" charset="0"/>
                <a:ea typeface="Menlo" panose="020B0609030804020204" pitchFamily="49" charset="0"/>
                <a:cs typeface="Menlo" panose="020B0609030804020204" pitchFamily="49" charset="0"/>
              </a:rPr>
              <a:t>?</a:t>
            </a:r>
            <a:endParaRPr lang="en-US" dirty="0"/>
          </a:p>
        </p:txBody>
      </p:sp>
    </p:spTree>
    <p:extLst>
      <p:ext uri="{BB962C8B-B14F-4D97-AF65-F5344CB8AC3E}">
        <p14:creationId xmlns:p14="http://schemas.microsoft.com/office/powerpoint/2010/main" val="2830296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0" grpId="0"/>
      <p:bldP spid="11" grpId="0"/>
    </p:bldLst>
  </p:timing>
</p:sld>
</file>

<file path=ppt/theme/theme1.xml><?xml version="1.0" encoding="utf-8"?>
<a:theme xmlns:a="http://schemas.openxmlformats.org/drawingml/2006/main" name="MC504-2018s2-v05">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5" id="{75BD5540-7ED8-F648-AB65-20DBEA996CDC}" vid="{90252D2C-C091-E247-99DB-563C00B4BF7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MC504-2018s2-v05</Template>
  <TotalTime>29593</TotalTime>
  <Words>3537</Words>
  <Application>Microsoft Macintosh PowerPoint</Application>
  <PresentationFormat>On-screen Show (4:3)</PresentationFormat>
  <Paragraphs>665</Paragraphs>
  <Slides>50</Slides>
  <Notes>13</Notes>
  <HiddenSlides>21</HiddenSlides>
  <MMClips>0</MMClips>
  <ScaleCrop>false</ScaleCrop>
  <HeadingPairs>
    <vt:vector size="8" baseType="variant">
      <vt:variant>
        <vt:lpstr>Fonts Used</vt:lpstr>
      </vt:variant>
      <vt:variant>
        <vt:i4>25</vt:i4>
      </vt:variant>
      <vt:variant>
        <vt:lpstr>Theme</vt:lpstr>
      </vt:variant>
      <vt:variant>
        <vt:i4>1</vt:i4>
      </vt:variant>
      <vt:variant>
        <vt:lpstr>Slide Titles</vt:lpstr>
      </vt:variant>
      <vt:variant>
        <vt:i4>50</vt:i4>
      </vt:variant>
      <vt:variant>
        <vt:lpstr>Custom Shows</vt:lpstr>
      </vt:variant>
      <vt:variant>
        <vt:i4>5</vt:i4>
      </vt:variant>
    </vt:vector>
  </HeadingPairs>
  <TitlesOfParts>
    <vt:vector size="81" baseType="lpstr">
      <vt:lpstr>M+ 1m regular</vt:lpstr>
      <vt:lpstr>맑은 고딕</vt:lpstr>
      <vt:lpstr>Arial</vt:lpstr>
      <vt:lpstr>Avenir Next Condensed</vt:lpstr>
      <vt:lpstr>Calibri</vt:lpstr>
      <vt:lpstr>Cambria</vt:lpstr>
      <vt:lpstr>Cambria Math</vt:lpstr>
      <vt:lpstr>CMU Typewriter Text Light</vt:lpstr>
      <vt:lpstr>Courier Condensed</vt:lpstr>
      <vt:lpstr>Courier New</vt:lpstr>
      <vt:lpstr>Fira Sans Condensed Book</vt:lpstr>
      <vt:lpstr>Fira Sans Condensed Light</vt:lpstr>
      <vt:lpstr>Helvetica</vt:lpstr>
      <vt:lpstr>Latin Modern Mono Light Cond</vt:lpstr>
      <vt:lpstr>Latin Modern Mono Light Cond 10</vt:lpstr>
      <vt:lpstr>LM Mono Light Cond 10</vt:lpstr>
      <vt:lpstr>Menlo</vt:lpstr>
      <vt:lpstr>Myriad Pro Condensed</vt:lpstr>
      <vt:lpstr>Myriad Pro Light Condensed</vt:lpstr>
      <vt:lpstr>Myriad Pro Light SemiCondensed</vt:lpstr>
      <vt:lpstr>Myriad Pro SemiCondensed</vt:lpstr>
      <vt:lpstr>Roboto Condensed Light</vt:lpstr>
      <vt:lpstr>Times New Roman</vt:lpstr>
      <vt:lpstr>Wingdings</vt:lpstr>
      <vt:lpstr>Wingdings 3</vt:lpstr>
      <vt:lpstr>MC504-2018s2-v05</vt:lpstr>
      <vt:lpstr>Thread Synchronization 2</vt:lpstr>
      <vt:lpstr>PowerPoint Presentation</vt:lpstr>
      <vt:lpstr>A First Attempt: Controlling Interrupts</vt:lpstr>
      <vt:lpstr>Interrupt Control Raises Many Issues…</vt:lpstr>
      <vt:lpstr>Why do we need hardware support?</vt:lpstr>
      <vt:lpstr>Our software attempt has two problems…</vt:lpstr>
      <vt:lpstr>Getting Some Help from Hardware: Test-and-Set</vt:lpstr>
      <vt:lpstr>A Working Spin Lock using TestAndSet</vt:lpstr>
      <vt:lpstr>Evaluating the Basic Spin Lock</vt:lpstr>
      <vt:lpstr>Another Atomic Primitive: Compare-and-Swap</vt:lpstr>
      <vt:lpstr>Yet Another: Load-Linked and Store-Conditional</vt:lpstr>
      <vt:lpstr>A Lock Using Load-Linked and Store-Conditional</vt:lpstr>
      <vt:lpstr>A Shorter Lock Using LoadLinked and StoreConditional</vt:lpstr>
      <vt:lpstr>And A Last One: Fetch-and-Add</vt:lpstr>
      <vt:lpstr>Ticket Lock: Ensuring progress for all threads</vt:lpstr>
      <vt:lpstr>Can All That Spinning Be Avoided?</vt:lpstr>
      <vt:lpstr>A Simple Approach: Just Yield Control</vt:lpstr>
      <vt:lpstr>Using Queues: Sleeping Instead of Spinning</vt:lpstr>
      <vt:lpstr>Lock With Queues, Test-and-set, Yield and Wakeup</vt:lpstr>
      <vt:lpstr>Lock With Queues, Test-and-set, Yield and Wakeup</vt:lpstr>
      <vt:lpstr>Lock With Queues, Test-and-set, Yield and Wakeup</vt:lpstr>
      <vt:lpstr>Some interesting things about the queueing model</vt:lpstr>
      <vt:lpstr>An unexpected race condition…</vt:lpstr>
      <vt:lpstr>How to cure the wakeup/waiting race</vt:lpstr>
      <vt:lpstr>Other approaches: Futex</vt:lpstr>
      <vt:lpstr>Implementing mutex_lock</vt:lpstr>
      <vt:lpstr>Implementing mutex_unlock</vt:lpstr>
      <vt:lpstr>Two-Phase Locks</vt:lpstr>
      <vt:lpstr>Rules for Using Locks</vt:lpstr>
      <vt:lpstr>Application Roadmap</vt:lpstr>
      <vt:lpstr>Lock Example: malloc and free</vt:lpstr>
      <vt:lpstr>Will this code work?</vt:lpstr>
      <vt:lpstr>An attempt at implementing Bounded Buffer</vt:lpstr>
      <vt:lpstr>An attempt at implementing Bounded Buffer</vt:lpstr>
      <vt:lpstr>We can do better with Condition Variables...</vt:lpstr>
      <vt:lpstr>Condition Variables’ methods</vt:lpstr>
      <vt:lpstr>Condition Variables’ methods</vt:lpstr>
      <vt:lpstr>Condition Variables’ Design Pattern</vt:lpstr>
      <vt:lpstr>An advice on how to wait for a condition</vt:lpstr>
      <vt:lpstr>A better Bounded Buffer implementation</vt:lpstr>
      <vt:lpstr>Producer-Consumer using Bounded Buffer</vt:lpstr>
      <vt:lpstr>Producer-Consumer using Bounded Buffer</vt:lpstr>
      <vt:lpstr>Pre and Post Conditions help us to reason about a program </vt:lpstr>
      <vt:lpstr>Pre/Post Conditions</vt:lpstr>
      <vt:lpstr>About formal derivation of programs...</vt:lpstr>
      <vt:lpstr>Condition Variables 1/2</vt:lpstr>
      <vt:lpstr>Condition Variables 2/2</vt:lpstr>
      <vt:lpstr>wait must happen within a while loop because...</vt:lpstr>
      <vt:lpstr>Structured Synchronization</vt:lpstr>
      <vt:lpstr>Never forget the rules...</vt:lpstr>
      <vt:lpstr>Background</vt:lpstr>
      <vt:lpstr>The Critical Section Problem</vt:lpstr>
      <vt:lpstr>Synchronization Hardware</vt:lpstr>
      <vt:lpstr>Peterson's Solution</vt:lpstr>
      <vt:lpstr>Semaphores</vt:lpstr>
    </vt:vector>
  </TitlesOfParts>
  <Company>IC / Unicamp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Arthur Catto</dc:creator>
  <cp:lastModifiedBy>Arthur Catto</cp:lastModifiedBy>
  <cp:revision>714</cp:revision>
  <cp:lastPrinted>2010-09-05T13:30:12Z</cp:lastPrinted>
  <dcterms:created xsi:type="dcterms:W3CDTF">1999-07-23T13:31:00Z</dcterms:created>
  <dcterms:modified xsi:type="dcterms:W3CDTF">2018-09-26T21:21:24Z</dcterms:modified>
</cp:coreProperties>
</file>