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32" r:id="rId1"/>
  </p:sldMasterIdLst>
  <p:notesMasterIdLst>
    <p:notesMasterId r:id="rId16"/>
  </p:notesMasterIdLst>
  <p:handoutMasterIdLst>
    <p:handoutMasterId r:id="rId17"/>
  </p:handoutMasterIdLst>
  <p:sldIdLst>
    <p:sldId id="297" r:id="rId2"/>
    <p:sldId id="546" r:id="rId3"/>
    <p:sldId id="548" r:id="rId4"/>
    <p:sldId id="549" r:id="rId5"/>
    <p:sldId id="552" r:id="rId6"/>
    <p:sldId id="553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</p:sldIdLst>
  <p:sldSz cx="9144000" cy="6858000" type="screen4x3"/>
  <p:notesSz cx="6888163" cy="10020300"/>
  <p:custDataLst>
    <p:tags r:id="rId18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01 Processes" id="{DCE59A2C-4B0D-43D9-9690-0603FD61DE42}">
          <p14:sldIdLst>
            <p14:sldId id="297"/>
            <p14:sldId id="546"/>
            <p14:sldId id="548"/>
            <p14:sldId id="549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</p14:sldIdLst>
        </p14:section>
      </p14:sectionLst>
    </p:ext>
    <p:ext uri="{EFAFB233-063F-42B5-8137-9DF3F51BA10A}">
      <p15:sldGuideLst xmlns:p15="http://schemas.microsoft.com/office/powerpoint/2012/main">
        <p15:guide id="7" pos="544" userDrawn="1">
          <p15:clr>
            <a:srgbClr val="A4A3A4"/>
          </p15:clr>
        </p15:guide>
        <p15:guide id="8" orient="horz" pos="2001" userDrawn="1">
          <p15:clr>
            <a:srgbClr val="A4A3A4"/>
          </p15:clr>
        </p15:guide>
        <p15:guide id="9" orient="horz" pos="3748" userDrawn="1">
          <p15:clr>
            <a:srgbClr val="A4A3A4"/>
          </p15:clr>
        </p15:guide>
        <p15:guide id="10" pos="3787" userDrawn="1">
          <p15:clr>
            <a:srgbClr val="A4A3A4"/>
          </p15:clr>
        </p15:guide>
        <p15:guide id="11" pos="30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200"/>
    <a:srgbClr val="FF0000"/>
    <a:srgbClr val="4ABD24"/>
    <a:srgbClr val="FF8C00"/>
    <a:srgbClr val="5E5E5E"/>
    <a:srgbClr val="BFE2B5"/>
    <a:srgbClr val="FFA899"/>
    <a:srgbClr val="FFFFFF"/>
    <a:srgbClr val="005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2" autoAdjust="0"/>
    <p:restoredTop sz="93563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2144" y="184"/>
      </p:cViewPr>
      <p:guideLst>
        <p:guide pos="544"/>
        <p:guide orient="horz" pos="2001"/>
        <p:guide orient="horz" pos="3748"/>
        <p:guide pos="3787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8408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9153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ctr" anchorCtr="0" compatLnSpc="1">
            <a:prstTxWarp prst="textNoShape">
              <a:avLst/>
            </a:prstTxWarp>
          </a:bodyPr>
          <a:lstStyle>
            <a:lvl1pPr algn="l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328" y="0"/>
            <a:ext cx="3019152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ctr" anchorCtr="0" compatLnSpc="1">
            <a:prstTxWarp prst="textNoShape">
              <a:avLst/>
            </a:prstTxWarp>
          </a:bodyPr>
          <a:lstStyle>
            <a:lvl1pPr algn="r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7060"/>
            <a:ext cx="3019153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b" anchorCtr="0" compatLnSpc="1">
            <a:prstTxWarp prst="textNoShape">
              <a:avLst/>
            </a:prstTxWarp>
          </a:bodyPr>
          <a:lstStyle>
            <a:lvl1pPr algn="l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328" y="9557060"/>
            <a:ext cx="3019152" cy="47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315" tIns="44658" rIns="89315" bIns="44658" numCol="1" anchor="b" anchorCtr="0" compatLnSpc="1">
            <a:prstTxWarp prst="textNoShape">
              <a:avLst/>
            </a:prstTxWarp>
          </a:bodyPr>
          <a:lstStyle>
            <a:lvl1pPr algn="r" defTabSz="893363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85E3EE3-E22C-4903-936B-A09D84834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>
            <a:lvl1pPr algn="l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422" y="0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>
            <a:lvl1pPr algn="r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10150" cy="3757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01" y="4759876"/>
            <a:ext cx="5052962" cy="450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9752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b" anchorCtr="0" compatLnSpc="1">
            <a:prstTxWarp prst="textNoShape">
              <a:avLst/>
            </a:prstTxWarp>
          </a:bodyPr>
          <a:lstStyle>
            <a:lvl1pPr algn="l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422" y="9519752"/>
            <a:ext cx="2983742" cy="500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272" tIns="47135" rIns="94272" bIns="47135" numCol="1" anchor="b" anchorCtr="0" compatLnSpc="1">
            <a:prstTxWarp prst="textNoShape">
              <a:avLst/>
            </a:prstTxWarp>
          </a:bodyPr>
          <a:lstStyle>
            <a:lvl1pPr algn="r" defTabSz="94290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BBAFCDD-B1D6-463A-BCEF-B465183E2D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0766D-D9C0-4CD8-921E-11FA53CB4C3D}" type="slidenum">
              <a:rPr lang="en-US"/>
              <a:pPr/>
              <a:t>1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50888"/>
            <a:ext cx="5011737" cy="37592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01" y="4759876"/>
            <a:ext cx="5511762" cy="4509602"/>
          </a:xfrm>
          <a:noFill/>
          <a:ln/>
        </p:spPr>
        <p:txBody>
          <a:bodyPr/>
          <a:lstStyle/>
          <a:p>
            <a:pPr eaLnBrk="1"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812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3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2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AFCDD-B1D6-463A-BCEF-B465183E2D8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>
            <a:off x="431800" y="3429000"/>
            <a:ext cx="82804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2937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5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2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7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31273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6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7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600" b="0" i="0" kern="1200" spc="-100" baseline="0" noProof="0" dirty="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8777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61265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52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5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69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20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5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83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  <p:sldLayoutId id="2147484045" r:id="rId13"/>
    <p:sldLayoutId id="2147484046" r:id="rId14"/>
    <p:sldLayoutId id="2147484047" r:id="rId15"/>
    <p:sldLayoutId id="2147484048" r:id="rId16"/>
    <p:sldLayoutId id="21474840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711200" indent="-442913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 smtClean="0">
          <a:solidFill>
            <a:schemeClr val="tx1"/>
          </a:solidFill>
          <a:latin typeface="CMU Typewriter Text Light" panose="02000309000000000000" pitchFamily="49" charset="0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000" b="0" i="0" kern="1200" spc="0" baseline="0" noProof="0" dirty="0">
          <a:solidFill>
            <a:schemeClr val="tx1"/>
          </a:solidFill>
          <a:latin typeface="CMU Typewriter Text Light" panose="02000309000000000000" pitchFamily="49" charset="0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9" orient="horz" pos="1140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3" orient="horz" pos="913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spc="-50" dirty="0">
                <a:latin typeface="Myriad Pro Light Condensed" charset="0"/>
                <a:ea typeface="Myriad Pro Light Condensed" charset="0"/>
                <a:cs typeface="Myriad Pro Light Condensed" charset="0"/>
              </a:rPr>
              <a:t>CPU Virtualization</a:t>
            </a:r>
            <a:br>
              <a:rPr lang="en-US" spc="-150" dirty="0"/>
            </a:br>
            <a:r>
              <a:rPr lang="en-US" spc="-100" dirty="0">
                <a:latin typeface="Myriad Pro Light Condensed" panose="020B0406030403020204" pitchFamily="34" charset="0"/>
              </a:rPr>
              <a:t>The Process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T02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99E21-6E6A-E34C-B09E-1B837AD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66FF"/>
                </a:solidFill>
                <a:latin typeface="Latin Modern Mono Light Cond 10" pitchFamily="49" charset="77"/>
              </a:rPr>
              <a:t>execvp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()</a:t>
            </a:r>
            <a:r>
              <a:rPr lang="en-US" dirty="0"/>
              <a:t> system call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p3.c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F52A0-45F3-094E-9C3E-20989C327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C39163-8CBC-484B-94DC-F557B72B33A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618"/>
          <a:stretch/>
        </p:blipFill>
        <p:spPr>
          <a:xfrm>
            <a:off x="431798" y="1449388"/>
            <a:ext cx="8280402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6AEA-5CBB-DE42-8023-BE3D3BAF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wait()</a:t>
            </a:r>
            <a:r>
              <a:rPr lang="en-US" dirty="0"/>
              <a:t> system call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p3.c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686F-F9E5-8744-8B5F-339F02E79F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Read the docs to learn about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 </a:t>
            </a:r>
            <a:r>
              <a:rPr lang="en-US" dirty="0" err="1">
                <a:solidFill>
                  <a:srgbClr val="0066FF"/>
                </a:solidFill>
                <a:latin typeface="Latin Modern Mono Light Cond 10" pitchFamily="49" charset="77"/>
              </a:rPr>
              <a:t>execvp</a:t>
            </a:r>
            <a:r>
              <a:rPr lang="en-US" dirty="0"/>
              <a:t>.</a:t>
            </a:r>
          </a:p>
          <a:p>
            <a:r>
              <a:rPr lang="en-US" dirty="0"/>
              <a:t>Compile and run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p3.c</a:t>
            </a:r>
            <a:r>
              <a:rPr lang="en-US" dirty="0"/>
              <a:t>. The snapshot below is what I got as a result.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Did you get something similar? </a:t>
            </a:r>
          </a:p>
          <a:p>
            <a:r>
              <a:rPr lang="en-US" dirty="0"/>
              <a:t>Does </a:t>
            </a:r>
            <a:r>
              <a:rPr lang="en-US" dirty="0" err="1">
                <a:solidFill>
                  <a:srgbClr val="0066FF"/>
                </a:solidFill>
                <a:latin typeface="Latin Modern Mono Light Cond 10" pitchFamily="49" charset="77"/>
              </a:rPr>
              <a:t>execvp</a:t>
            </a:r>
            <a:r>
              <a:rPr lang="en-US" dirty="0"/>
              <a:t> seem to be working as expected?</a:t>
            </a:r>
          </a:p>
          <a:p>
            <a:r>
              <a:rPr lang="en-US" dirty="0"/>
              <a:t>Can you write down a trace of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p3</a:t>
            </a:r>
            <a:r>
              <a:rPr lang="en-US" dirty="0"/>
              <a:t>’s execution?</a:t>
            </a:r>
          </a:p>
          <a:p>
            <a:r>
              <a:rPr lang="en-US" dirty="0"/>
              <a:t>Is that the only output that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p3</a:t>
            </a:r>
            <a:r>
              <a:rPr lang="en-US" dirty="0"/>
              <a:t> might have produced? Could it be longer? Could the lines appear in another sequence?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AE36-1855-A14F-AE27-09EA8E6CF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2C804-0816-5C44-9333-2004BA3B2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" t="21073" r="43118" b="22847"/>
          <a:stretch/>
        </p:blipFill>
        <p:spPr>
          <a:xfrm>
            <a:off x="684213" y="2457496"/>
            <a:ext cx="6133837" cy="11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</a:t>
            </a:r>
            <a:br>
              <a:rPr lang="en-US" dirty="0"/>
            </a:br>
            <a:r>
              <a:rPr lang="en-US" dirty="0"/>
              <a:t>the output of a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99E21-6E6A-E34C-B09E-1B837AD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close() </a:t>
            </a:r>
            <a:r>
              <a:rPr lang="en-US" dirty="0"/>
              <a:t>and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open()</a:t>
            </a:r>
            <a:r>
              <a:rPr lang="en-US" dirty="0"/>
              <a:t> system calls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p4.c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F52A0-45F3-094E-9C3E-20989C327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A52A2-59E6-9047-AA1F-C7D6A424F0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1570"/>
          <a:stretch/>
        </p:blipFill>
        <p:spPr>
          <a:xfrm>
            <a:off x="431800" y="1449388"/>
            <a:ext cx="8280400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6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6AEA-5CBB-DE42-8023-BE3D3BAF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program output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p4.c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686F-F9E5-8744-8B5F-339F02E79F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docs to learn about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 close</a:t>
            </a:r>
            <a:r>
              <a:rPr lang="en-US" dirty="0"/>
              <a:t>,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open</a:t>
            </a:r>
            <a:r>
              <a:rPr lang="en-US" dirty="0"/>
              <a:t> and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cat</a:t>
            </a:r>
            <a:r>
              <a:rPr lang="en-US" dirty="0"/>
              <a:t>.</a:t>
            </a:r>
          </a:p>
          <a:p>
            <a:r>
              <a:rPr lang="en-US" dirty="0"/>
              <a:t>Compile and run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p4.c</a:t>
            </a:r>
            <a:r>
              <a:rPr lang="en-US" dirty="0"/>
              <a:t>. The snapshot below is what I got as a result.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Did you get something similar? Where has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p4</a:t>
            </a:r>
            <a:r>
              <a:rPr lang="en-US" dirty="0"/>
              <a:t>’s output gone? 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p4</a:t>
            </a:r>
            <a:r>
              <a:rPr lang="en-US" dirty="0"/>
              <a:t> seem to be working as expected?</a:t>
            </a:r>
          </a:p>
          <a:p>
            <a:r>
              <a:rPr lang="en-US" dirty="0"/>
              <a:t>Now type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cat p4.output </a:t>
            </a:r>
            <a:r>
              <a:rPr lang="en-US" dirty="0"/>
              <a:t>at the command prompt. This is what I got...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Is that what you would expect? Is that the only possible output?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AE36-1855-A14F-AE27-09EA8E6CF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035A7-E6CE-B640-9519-0926D6EE6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2"/>
          <a:stretch/>
        </p:blipFill>
        <p:spPr>
          <a:xfrm>
            <a:off x="684212" y="2443748"/>
            <a:ext cx="3887787" cy="507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48241-D0E9-EF49-969D-FA675BA5F7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8" r="37158" b="47700"/>
          <a:stretch/>
        </p:blipFill>
        <p:spPr>
          <a:xfrm>
            <a:off x="684212" y="4864963"/>
            <a:ext cx="4988619" cy="7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Essential</a:t>
            </a:r>
            <a:r>
              <a:rPr lang="pt-BR" dirty="0"/>
              <a:t> </a:t>
            </a:r>
            <a:r>
              <a:rPr lang="pt-BR" dirty="0" err="1"/>
              <a:t>Questions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360363" indent="-360363"/>
            <a:r>
              <a:rPr lang="en-US" sz="3600" dirty="0"/>
              <a:t>Here we discuss process management in Unix systems, in an attempt at answering two questions</a:t>
            </a:r>
          </a:p>
          <a:p>
            <a:pPr marL="630148" lvl="1" indent="-360363"/>
            <a:r>
              <a:rPr lang="en-US" sz="3600" dirty="0"/>
              <a:t>What interfaces should the OS present for process creation and control? </a:t>
            </a:r>
          </a:p>
          <a:p>
            <a:pPr marL="630148" lvl="1" indent="-360363"/>
            <a:r>
              <a:rPr lang="en-US" sz="3600" dirty="0"/>
              <a:t>How should these interfaces be designed to enable ease of use as well as utility?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5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creation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99E21-6E6A-E34C-B09E-1B837AD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system call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p1.c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F52A0-45F3-094E-9C3E-20989C327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DB4497-F4B3-2348-9C23-F4AFC90F334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22567"/>
          <a:stretch/>
        </p:blipFill>
        <p:spPr>
          <a:xfrm>
            <a:off x="431798" y="1809749"/>
            <a:ext cx="8280402" cy="46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6AEA-5CBB-DE42-8023-BE3D3BAF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fork()</a:t>
            </a:r>
            <a:r>
              <a:rPr lang="en-US" dirty="0"/>
              <a:t> system call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p1.c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686F-F9E5-8744-8B5F-339F02E79F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Read the docs to find out how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 fork </a:t>
            </a:r>
            <a:r>
              <a:rPr lang="en-US" dirty="0"/>
              <a:t>works.</a:t>
            </a:r>
          </a:p>
          <a:p>
            <a:r>
              <a:rPr lang="en-US" dirty="0"/>
              <a:t>Compile and run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p1.c</a:t>
            </a:r>
            <a:r>
              <a:rPr lang="en-US" dirty="0"/>
              <a:t>. The snapshot below is the result I got.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Did you get something similar? 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fork</a:t>
            </a:r>
            <a:r>
              <a:rPr lang="en-US" dirty="0"/>
              <a:t> seem to be working as you expected?</a:t>
            </a:r>
          </a:p>
          <a:p>
            <a:r>
              <a:rPr lang="en-US" dirty="0"/>
              <a:t>Can you write down a trace of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p1</a:t>
            </a:r>
            <a:r>
              <a:rPr lang="en-US" dirty="0"/>
              <a:t>’s execution?</a:t>
            </a:r>
          </a:p>
          <a:p>
            <a:r>
              <a:rPr lang="en-US" dirty="0"/>
              <a:t>Is that the only output that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p1</a:t>
            </a:r>
            <a:r>
              <a:rPr lang="en-US" dirty="0"/>
              <a:t> might have produced? Could it be longer? Could the lines appear in another sequence?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AE36-1855-A14F-AE27-09EA8E6CF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3692B-9120-FA41-8C4D-37365F394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36" r="16141" b="24772"/>
          <a:stretch/>
        </p:blipFill>
        <p:spPr>
          <a:xfrm>
            <a:off x="684213" y="2428912"/>
            <a:ext cx="436563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4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</a:t>
            </a:r>
            <a:br>
              <a:rPr lang="en-US" dirty="0"/>
            </a:br>
            <a:r>
              <a:rPr lang="en-US" dirty="0"/>
              <a:t>for process termination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E99E21-6E6A-E34C-B09E-1B837ADC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wait()</a:t>
            </a:r>
            <a:r>
              <a:rPr lang="en-US" dirty="0"/>
              <a:t> system call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p2.c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AF52A0-45F3-094E-9C3E-20989C327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C1AA91-2119-3B44-8E46-944ACB3CBD6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3"/>
          <a:srcRect r="21770"/>
          <a:stretch/>
        </p:blipFill>
        <p:spPr>
          <a:xfrm>
            <a:off x="431797" y="1449388"/>
            <a:ext cx="8280403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6AEA-5CBB-DE42-8023-BE3D3BAF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wait()</a:t>
            </a:r>
            <a:r>
              <a:rPr lang="en-US" dirty="0"/>
              <a:t> system call (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p2.c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0686F-F9E5-8744-8B5F-339F02E79F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Read the docs to learn about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 sleep </a:t>
            </a:r>
            <a:r>
              <a:rPr lang="en-US" dirty="0"/>
              <a:t>and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 wait</a:t>
            </a:r>
            <a:r>
              <a:rPr lang="en-US" dirty="0"/>
              <a:t>.</a:t>
            </a:r>
          </a:p>
          <a:p>
            <a:r>
              <a:rPr lang="en-US" dirty="0"/>
              <a:t>Compile and run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p2.c</a:t>
            </a:r>
            <a:r>
              <a:rPr lang="en-US" dirty="0"/>
              <a:t>. The snapshot below is what I got as a result.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Did you get something similar? </a:t>
            </a:r>
          </a:p>
          <a:p>
            <a:r>
              <a:rPr lang="en-US" dirty="0"/>
              <a:t>Do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sleep </a:t>
            </a:r>
            <a:r>
              <a:rPr lang="en-US" dirty="0"/>
              <a:t>and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 wait</a:t>
            </a:r>
            <a:r>
              <a:rPr lang="en-US" dirty="0"/>
              <a:t> seem to be working as expected?</a:t>
            </a:r>
          </a:p>
          <a:p>
            <a:r>
              <a:rPr lang="en-US" dirty="0"/>
              <a:t>Can you write down a trace of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p2</a:t>
            </a:r>
            <a:r>
              <a:rPr lang="en-US" dirty="0"/>
              <a:t>’s execution?</a:t>
            </a:r>
          </a:p>
          <a:p>
            <a:r>
              <a:rPr lang="en-US" dirty="0"/>
              <a:t>Is that the only output that </a:t>
            </a:r>
            <a:r>
              <a:rPr lang="en-US" dirty="0">
                <a:solidFill>
                  <a:srgbClr val="0066FF"/>
                </a:solidFill>
                <a:latin typeface="Latin Modern Mono Light Cond 10" pitchFamily="49" charset="77"/>
              </a:rPr>
              <a:t>p2</a:t>
            </a:r>
            <a:r>
              <a:rPr lang="en-US" dirty="0"/>
              <a:t> might have produced? Could it be longer? Could the lines appear in another sequence?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CAE36-1855-A14F-AE27-09EA8E6CF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68945D-13D7-A642-A0E3-8E01DB138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9" t="20449" r="23080" b="29167"/>
          <a:stretch/>
        </p:blipFill>
        <p:spPr>
          <a:xfrm>
            <a:off x="684213" y="2513607"/>
            <a:ext cx="6630987" cy="10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br>
              <a:rPr lang="en-US" dirty="0"/>
            </a:br>
            <a:r>
              <a:rPr lang="en-US" dirty="0"/>
              <a:t>an external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2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CTIVE_PRESENTATION" val="&lt;active_presentation version=&quot;1&quot; export_wizard_enabled=&quot;false&quot;&gt;&lt;sounds&gt;&lt;click type=&quot;0&quot; filename=&quot;&quot;/&gt;&lt;rollover type=&quot;0&quot; filename=&quot;&quot;/&gt;&lt;/sounds&gt;&lt;hierarchy levels=&quot;3&quot; apt_name=&quot;&quot;&gt;&lt;class id=&quot;{F49BD821-E573-43A2-853E-9574750D6BCB}&quot; text=&quot;Process Concept&quot; slides=&quot;&quot;/&gt;&lt;class id=&quot;{AF03F477-3F69-44BC-81EB-E47C87EDB019}&quot; text=&quot;Process States&quot; slides=&quot;&quot;/&gt;&lt;class id=&quot;{B93C3908-976C-42F5-ACF2-B1936286FD84}&quot; text=&quot;Process Description&quot; slides=&quot;&quot;/&gt;&lt;class id=&quot;{24AC9375-8966-4D37-9089-4F2A7CE2D2F6}&quot; text=&quot;Process Control&quot; slides=&quot;&quot;/&gt;&lt;class id=&quot;{8FD80706-BC95-46E2-A0C7-A4211F7C0CE8}&quot; text=&quot;Interprocess Communication&quot; slides=&quot;&quot;/&gt;&lt;menubar background_color_type=&quot;2&quot; background_scheme_color=&quot;0&quot; background_theme_color=&quot;1&quot; background_color=&quot;0&quot; enable_shadow=&quot;true&quot; enable_reflection=&quot;true&quot; enable_glow=&quot;true&quot; enable_soft_edge=&quot;true&quot; shadow=&quot;false&quot; reflection=&quot;false&quot; glow=&quot;false&quot; soft_edge=&quot;false&quot; create_levels_top_to_bottom=&quot;false&quot; enable_showhide=&quot;false&quot; hide_on_start=&quot;false&quot;/&gt;&lt;level alignment=&quot;left&quot; background_color_type=&quot;2&quot; background_scheme_color=&quot;0&quot; background_theme_color=&quot;5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&gt;&lt;level alignment=&quot;left&quot; background_color_type=&quot;2&quot; background_scheme_color=&quot;0&quot; background_theme_color=&quot;6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&gt;&lt;level alignment=&quot;left&quot; background_color_type=&quot;2&quot; background_scheme_color=&quot;0&quot; background_theme_color=&quot;7&quot; background_color=&quot;0&quot; text_color_type=&quot;2&quot; text_scheme_color=&quot;0&quot; text_theme_color=&quot;1&quot; text_color=&quot;0&quot; highlight_text_color_type=&quot;2&quot; highlight_text_scheme_color=&quot;0&quot; highlight_text_theme_color=&quot;2&quot; highlight_text_color=&quot;0&quot; separator_color_type=&quot;2&quot; separator_scheme_color=&quot;0&quot; separator_theme_color=&quot;1&quot; separator_color=&quot;0&quot;/&gt;&lt;/level&gt;&lt;/level&gt;&lt;/hierarchy&gt;&lt;popups enabled=&quot;false&quot; hide_on_start=&quot;false&quot;/&gt;&lt;clock enabled=&quot;false&quot; show_seconds=&quot;false&quot; format_12h=&quot;true&quot; horiz_position=&quot;0&quot; vert_position=&quot;10&quot;/&gt;&lt;navigator enabled=&quot;false&quot; font_name=&quot;Tahoma&quot; font_size=&quot;10&quot; font_bold=&quot;false&quot; font_italic=&quot;false&quot; font_color_type=&quot;1&quot; font_scheme_color=&quot;0&quot; font_theme_color=&quot;0&quot; font_color=&quot;0&quot; fill_color_type=&quot;1&quot; fill_scheme_color=&quot;0&quot; fill_theme_color=&quot;0&quot; fill_color=&quot;FFFFFF&quot; line_color_type=&quot;1&quot; line_scheme_color=&quot;0&quot; line_theme_color=&quot;0&quot; line_color=&quot;0&quot; horiz_position=&quot;5&quot; vert_position=&quot;10&quot;/&gt;&lt;directprint enabled=&quot;false&quot; position=&quot;bottom-right&quot; size=&quot;small&quot;/&gt;&lt;/active_presentation&gt;&#10;"/>
</p:tagLst>
</file>

<file path=ppt/theme/theme1.xml><?xml version="1.0" encoding="utf-8"?>
<a:theme xmlns:a="http://schemas.openxmlformats.org/drawingml/2006/main" name="MC504-2018s2-v01">
  <a:themeElements>
    <a:clrScheme name="Keynote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E67914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1" id="{F775B000-8E0E-9A46-858D-94C50CC19A4F}" vid="{C9380BA3-DB6A-E94B-AD73-005B0E761D3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MC504-2018s2-v01</Template>
  <TotalTime>17641</TotalTime>
  <Words>439</Words>
  <Application>Microsoft Macintosh PowerPoint</Application>
  <PresentationFormat>On-screen Show (4:3)</PresentationFormat>
  <Paragraphs>56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4" baseType="lpstr">
      <vt:lpstr>Arial</vt:lpstr>
      <vt:lpstr>Avenir Next Condensed</vt:lpstr>
      <vt:lpstr>Calibri</vt:lpstr>
      <vt:lpstr>Cambria</vt:lpstr>
      <vt:lpstr>CMU Typewriter Text Light</vt:lpstr>
      <vt:lpstr>Fira Code</vt:lpstr>
      <vt:lpstr>Fira Sans Condensed Book</vt:lpstr>
      <vt:lpstr>Fira Sans Condensed Light</vt:lpstr>
      <vt:lpstr>Helvetica</vt:lpstr>
      <vt:lpstr>Latin Modern Mono Light Cond 10</vt:lpstr>
      <vt:lpstr>LM Mono Light Cond 10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Times New Roman</vt:lpstr>
      <vt:lpstr>Wingdings</vt:lpstr>
      <vt:lpstr>Wingdings 3</vt:lpstr>
      <vt:lpstr>MC504-2018s2-v01</vt:lpstr>
      <vt:lpstr>CPU Virtualization The Process API</vt:lpstr>
      <vt:lpstr>Essential Questions</vt:lpstr>
      <vt:lpstr>Process creation</vt:lpstr>
      <vt:lpstr>The fork() system call (p1.c)</vt:lpstr>
      <vt:lpstr>The fork() system call (p1.c)</vt:lpstr>
      <vt:lpstr>Waiting  for process termination</vt:lpstr>
      <vt:lpstr>The wait() system call (p2.c)</vt:lpstr>
      <vt:lpstr>The wait() system call (p2.c)</vt:lpstr>
      <vt:lpstr>Running  an external program</vt:lpstr>
      <vt:lpstr>The execvp() system call (p3.c)</vt:lpstr>
      <vt:lpstr>The wait() system call (p3.c)</vt:lpstr>
      <vt:lpstr>Redirecting  the output of a process</vt:lpstr>
      <vt:lpstr>The close() and open() system calls (p4.c)</vt:lpstr>
      <vt:lpstr>Redirecting program output (p4.c)</vt:lpstr>
    </vt:vector>
  </TitlesOfParts>
  <Company>Eldorado</Company>
  <LinksUpToDate>false</LinksUpToDate>
  <SharedDoc>false</SharedDoc>
  <HyperlinksChanged>false</HyperlinksChanged>
  <AppVersion>16.0017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Arthur Catto</dc:creator>
  <cp:lastModifiedBy>Arthur Catto</cp:lastModifiedBy>
  <cp:revision>328</cp:revision>
  <cp:lastPrinted>2017-08-02T13:00:37Z</cp:lastPrinted>
  <dcterms:created xsi:type="dcterms:W3CDTF">2007-08-08T23:37:04Z</dcterms:created>
  <dcterms:modified xsi:type="dcterms:W3CDTF">2018-08-11T13:50:20Z</dcterms:modified>
</cp:coreProperties>
</file>