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1"/>
  </p:sldMasterIdLst>
  <p:notesMasterIdLst>
    <p:notesMasterId r:id="rId41"/>
  </p:notesMasterIdLst>
  <p:sldIdLst>
    <p:sldId id="256" r:id="rId2"/>
    <p:sldId id="353" r:id="rId3"/>
    <p:sldId id="354" r:id="rId4"/>
    <p:sldId id="355" r:id="rId5"/>
    <p:sldId id="356" r:id="rId6"/>
    <p:sldId id="257" r:id="rId7"/>
    <p:sldId id="259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8" r:id="rId17"/>
    <p:sldId id="365" r:id="rId18"/>
    <p:sldId id="366" r:id="rId19"/>
    <p:sldId id="367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268" r:id="rId34"/>
    <p:sldId id="382" r:id="rId35"/>
    <p:sldId id="269" r:id="rId36"/>
    <p:sldId id="383" r:id="rId37"/>
    <p:sldId id="384" r:id="rId38"/>
    <p:sldId id="271" r:id="rId39"/>
    <p:sldId id="38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383" userDrawn="1">
          <p15:clr>
            <a:srgbClr val="A4A3A4"/>
          </p15:clr>
        </p15:guide>
        <p15:guide id="4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5E5E5E"/>
    <a:srgbClr val="404040"/>
    <a:srgbClr val="D6D6D6"/>
    <a:srgbClr val="FF930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7E652-48BE-8448-B7E1-EF8BF9B1FC9A}" v="645" dt="2018-08-18T11:39:27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/>
    <p:restoredTop sz="94008"/>
  </p:normalViewPr>
  <p:slideViewPr>
    <p:cSldViewPr snapToGrid="0" snapToObjects="1" showGuides="1">
      <p:cViewPr varScale="1">
        <p:scale>
          <a:sx n="118" d="100"/>
          <a:sy n="118" d="100"/>
        </p:scale>
        <p:origin x="1856" y="208"/>
      </p:cViewPr>
      <p:guideLst>
        <p:guide orient="horz" pos="2047"/>
        <p:guide pos="2880"/>
        <p:guide pos="1383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ED3D8-3149-AF49-A374-FD8B66B70F4B}" type="datetimeFigureOut">
              <a:rPr lang="en-US" smtClean="0"/>
              <a:t>8/18/18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A219-0696-7444-93F2-DBFA80C7C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2A219-0696-7444-93F2-DBFA80C7C1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2A219-0696-7444-93F2-DBFA80C7C1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431800" y="6131027"/>
            <a:ext cx="8280400" cy="35867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indent="0">
              <a:spcBef>
                <a:spcPts val="1800"/>
              </a:spcBef>
              <a:buClr>
                <a:srgbClr val="FF6600"/>
              </a:buClr>
              <a:buSzPct val="60000"/>
              <a:buFont typeface="Wingdings 3" panose="05040102010807070707" pitchFamily="18" charset="2"/>
              <a:buNone/>
              <a:defRPr sz="2400" baseline="0">
                <a:cs typeface="Calibri" pitchFamily="34" charset="0"/>
              </a:defRPr>
            </a:lvl1pPr>
            <a:lvl2pPr indent="0" algn="ctr">
              <a:spcBef>
                <a:spcPct val="20000"/>
              </a:spcBef>
              <a:buClr>
                <a:srgbClr val="FF6600"/>
              </a:buClr>
              <a:buSzPct val="100000"/>
              <a:buFont typeface="Wingdings" charset="2"/>
              <a:buNone/>
              <a:defRPr sz="2000" baseline="0">
                <a:cs typeface="Calibri" pitchFamily="34" charset="0"/>
              </a:defRPr>
            </a:lvl2pPr>
            <a:lvl3pPr indent="0" algn="ctr">
              <a:spcBef>
                <a:spcPct val="20000"/>
              </a:spcBef>
              <a:buClr>
                <a:srgbClr val="FF6600"/>
              </a:buClr>
              <a:buSzPct val="80000"/>
              <a:buFont typeface="Lucida Grande"/>
              <a:buNone/>
              <a:defRPr baseline="0">
                <a:cs typeface="Calibri" pitchFamily="34" charset="0"/>
              </a:defRPr>
            </a:lvl3pPr>
            <a:lvl4pPr indent="0" algn="ctr">
              <a:spcBef>
                <a:spcPct val="20000"/>
              </a:spcBef>
              <a:buClr>
                <a:srgbClr val="FF6600"/>
              </a:buClr>
              <a:buSzPct val="75000"/>
              <a:buFont typeface="Arial" pitchFamily="34" charset="0"/>
              <a:buNone/>
              <a:defRPr sz="1600" baseline="0">
                <a:cs typeface="Calibri" pitchFamily="34" charset="0"/>
              </a:defRPr>
            </a:lvl4pPr>
            <a:lvl5pPr indent="0" algn="ctr">
              <a:spcBef>
                <a:spcPct val="20000"/>
              </a:spcBef>
              <a:buClr>
                <a:srgbClr val="FF6600"/>
              </a:buClr>
              <a:buFont typeface="Arial" pitchFamily="34" charset="0"/>
              <a:buNone/>
              <a:defRPr sz="1600" baseline="0">
                <a:cs typeface="Calibri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1600"/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1600"/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1600"/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1600"/>
            </a:lvl9pPr>
          </a:lstStyle>
          <a:p>
            <a:pPr marL="0" lvl="0" indent="0">
              <a:tabLst>
                <a:tab pos="8256267" algn="r"/>
              </a:tabLst>
            </a:pPr>
            <a:r>
              <a:rPr lang="pt-BR" sz="1859" b="0" i="0" noProof="0" dirty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rPr>
              <a:t>Arthur João Catto, PhD	2º semestre de 2018</a:t>
            </a:r>
          </a:p>
        </p:txBody>
      </p:sp>
      <p:sp>
        <p:nvSpPr>
          <p:cNvPr id="11" name="Título 1"/>
          <p:cNvSpPr>
            <a:spLocks noGrp="1"/>
          </p:cNvSpPr>
          <p:nvPr>
            <p:ph type="ctrTitle"/>
          </p:nvPr>
        </p:nvSpPr>
        <p:spPr>
          <a:xfrm>
            <a:off x="2974315" y="1994653"/>
            <a:ext cx="5737885" cy="1440714"/>
          </a:xfrm>
        </p:spPr>
        <p:txBody>
          <a:bodyPr lIns="90000" bIns="0" anchor="ctr"/>
          <a:lstStyle>
            <a:lvl1pPr algn="l">
              <a:lnSpc>
                <a:spcPct val="80000"/>
              </a:lnSpc>
              <a:defRPr sz="6000" b="0" i="0" spc="-100" baseline="0">
                <a:solidFill>
                  <a:schemeClr val="tx1"/>
                </a:solidFill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pt-BR" noProof="0" dirty="0"/>
          </a:p>
        </p:txBody>
      </p:sp>
      <p:sp>
        <p:nvSpPr>
          <p:cNvPr id="9" name="CaixaDeTexto 8"/>
          <p:cNvSpPr txBox="1"/>
          <p:nvPr/>
        </p:nvSpPr>
        <p:spPr>
          <a:xfrm>
            <a:off x="431955" y="279400"/>
            <a:ext cx="8280246" cy="83625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Universidade Estadual de Campinas</a:t>
            </a:r>
          </a:p>
          <a:p>
            <a:pPr algn="l">
              <a:lnSpc>
                <a:spcPct val="80000"/>
              </a:lnSpc>
            </a:pPr>
            <a:r>
              <a:rPr lang="pt-BR" sz="1859" b="0" i="0" noProof="0" dirty="0">
                <a:solidFill>
                  <a:schemeClr val="tx1"/>
                </a:solidFill>
                <a:latin typeface="+mn-lt"/>
                <a:ea typeface="Fira Sans Condensed Light" charset="0"/>
                <a:cs typeface="Fira Sans Condensed Light" charset="0"/>
              </a:rPr>
              <a:t>Instituto de Computação</a:t>
            </a:r>
          </a:p>
          <a:p>
            <a:pPr algn="l"/>
            <a:r>
              <a:rPr lang="pt-BR" sz="1859" b="0" i="0" noProof="0" dirty="0">
                <a:solidFill>
                  <a:schemeClr val="tx1"/>
                </a:solidFill>
                <a:latin typeface="+mj-lt"/>
                <a:ea typeface="Fira Sans Condensed Book" charset="0"/>
                <a:cs typeface="Fira Sans Condensed Book" charset="0"/>
              </a:rPr>
              <a:t>MC504 Sistemas Operacionais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/>
          </p:nvPr>
        </p:nvSpPr>
        <p:spPr>
          <a:xfrm>
            <a:off x="436242" y="3901500"/>
            <a:ext cx="8280398" cy="286545"/>
          </a:xfrm>
        </p:spPr>
        <p:txBody>
          <a:bodyPr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1800" b="0" i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1" hasCustomPrompt="1"/>
          </p:nvPr>
        </p:nvSpPr>
        <p:spPr>
          <a:xfrm>
            <a:off x="431799" y="1995506"/>
            <a:ext cx="2319741" cy="1439862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266612" indent="-266612" algn="ctr">
              <a:buNone/>
              <a:defRPr lang="pt-BR" sz="10224" spc="-300" noProof="0" dirty="0">
                <a:solidFill>
                  <a:schemeClr val="bg1"/>
                </a:solidFill>
              </a:defRPr>
            </a:lvl1pPr>
          </a:lstStyle>
          <a:p>
            <a:pPr marL="0" lvl="0" indent="0" algn="ctr"/>
            <a:r>
              <a:rPr lang="pt-BR" noProof="0" dirty="0" err="1"/>
              <a:t>Txx</a:t>
            </a:r>
            <a:endParaRPr lang="pt-B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B1D79-01D5-C74A-86BC-75A1E797D0F3}"/>
              </a:ext>
            </a:extLst>
          </p:cNvPr>
          <p:cNvSpPr txBox="1"/>
          <p:nvPr userDrawn="1"/>
        </p:nvSpPr>
        <p:spPr>
          <a:xfrm>
            <a:off x="436242" y="3616960"/>
            <a:ext cx="12455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Referência</a:t>
            </a:r>
            <a:r>
              <a:rPr lang="en-US" sz="1800" b="0" i="1" dirty="0">
                <a:latin typeface="Myriad Pro Light Condensed" panose="020B0406030403020204" pitchFamily="34" charset="0"/>
              </a:rPr>
              <a:t> principal</a:t>
            </a:r>
          </a:p>
        </p:txBody>
      </p:sp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92365CFE-4931-FA40-B3B3-7FDA61D3A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31844" y="4232731"/>
            <a:ext cx="1378583" cy="276999"/>
          </a:xfrm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b="0" i="1" kern="1200" noProof="0" dirty="0">
                <a:solidFill>
                  <a:schemeClr val="tx1"/>
                </a:solidFill>
                <a:latin typeface="Myriad Pro Light Condensed" panose="020B0406030403020204" pitchFamily="34" charset="0"/>
                <a:ea typeface="+mn-ea"/>
                <a:cs typeface="+mn-cs"/>
              </a:defRPr>
            </a:lvl1pPr>
            <a:lvl2pPr marL="274533" indent="0">
              <a:buFontTx/>
              <a:buNone/>
              <a:defRPr/>
            </a:lvl2pPr>
            <a:lvl3pPr marL="534782" indent="0">
              <a:buFontTx/>
              <a:buNone/>
              <a:defRPr/>
            </a:lvl3pPr>
            <a:lvl4pPr marL="809314" indent="0">
              <a:buFontTx/>
              <a:buNone/>
              <a:defRPr/>
            </a:lvl4pPr>
            <a:lvl5pPr marL="1071149" indent="0">
              <a:buFontTx/>
              <a:buNone/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8B04B-6D80-3540-84AC-28843BF4A2D3}"/>
              </a:ext>
            </a:extLst>
          </p:cNvPr>
          <p:cNvSpPr txBox="1"/>
          <p:nvPr userDrawn="1"/>
        </p:nvSpPr>
        <p:spPr>
          <a:xfrm>
            <a:off x="436242" y="4232731"/>
            <a:ext cx="14956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i="1" dirty="0" err="1">
                <a:latin typeface="Myriad Pro Light Condensed" panose="020B0406030403020204" pitchFamily="34" charset="0"/>
              </a:rPr>
              <a:t>Discutido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classe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  <a:r>
              <a:rPr lang="en-US" sz="1800" b="0" i="1" dirty="0" err="1">
                <a:latin typeface="Myriad Pro Light Condensed" panose="020B0406030403020204" pitchFamily="34" charset="0"/>
              </a:rPr>
              <a:t>em</a:t>
            </a:r>
            <a:r>
              <a:rPr lang="en-US" sz="1800" b="0" i="1" dirty="0">
                <a:latin typeface="Myriad Pro Light Condensed" panose="020B04060304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1" pos="1401">
          <p15:clr>
            <a:srgbClr val="FBAE40"/>
          </p15:clr>
        </p15:guide>
        <p15:guide id="14" pos="1993">
          <p15:clr>
            <a:srgbClr val="FBAE40"/>
          </p15:clr>
        </p15:guide>
        <p15:guide id="15" pos="1224" userDrawn="1">
          <p15:clr>
            <a:srgbClr val="FBAE40"/>
          </p15:clr>
        </p15:guide>
        <p15:guide id="16" pos="1495" userDrawn="1">
          <p15:clr>
            <a:srgbClr val="FBAE40"/>
          </p15:clr>
        </p15:guide>
        <p15:guide id="17" orient="horz" pos="193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se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3869268" cy="621030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400" noProof="0" smtClean="0"/>
            </a:lvl1pPr>
            <a:lvl2pPr marL="536397" indent="-269784">
              <a:lnSpc>
                <a:spcPct val="100000"/>
              </a:lnSpc>
              <a:spcBef>
                <a:spcPts val="300"/>
              </a:spcBef>
              <a:buSzPct val="100000"/>
              <a:defRPr lang="en-US" sz="24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2pPr>
            <a:lvl3pPr marL="882650" indent="-342900">
              <a:lnSpc>
                <a:spcPct val="100000"/>
              </a:lnSpc>
              <a:spcBef>
                <a:spcPts val="300"/>
              </a:spcBef>
              <a:buSzPct val="100000"/>
              <a:defRPr lang="en-US" sz="2000" b="0" i="0" kern="1200" spc="0" baseline="0" noProof="0" dirty="0">
                <a:solidFill>
                  <a:schemeClr val="tx1"/>
                </a:solidFill>
                <a:latin typeface="+mn-lt"/>
                <a:ea typeface="Roboto Condensed Light" charset="0"/>
                <a:cs typeface="Roboto Condensed Light" charset="0"/>
              </a:defRPr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279400"/>
            <a:ext cx="3852862" cy="6210300"/>
          </a:xfrm>
        </p:spPr>
        <p:txBody>
          <a:bodyPr/>
          <a:lstStyle>
            <a:lvl3pPr marL="711200" indent="-171450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8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doi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500793"/>
            <a:ext cx="3721862" cy="836499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3600" b="0" i="0" noProof="0" dirty="0">
                <a:latin typeface="Myriad Pro Light Condensed" panose="020B0406030403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650863"/>
            <a:ext cx="3721862" cy="4838837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188913"/>
            <a:ext cx="3721862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90337" y="499101"/>
            <a:ext cx="3721863" cy="836499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>
            <a:lvl1pPr lvl="0" defTabSz="914047">
              <a:lnSpc>
                <a:spcPct val="80000"/>
              </a:lnSpc>
              <a:spcBef>
                <a:spcPct val="0"/>
              </a:spcBef>
              <a:buNone/>
              <a:defRPr sz="4800" b="0" i="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Myriad Pro Condensed" charset="0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sz="3600" b="0" i="0" dirty="0">
                <a:latin typeface="Myriad Pro Light Condensed" panose="020B0406030403020204" pitchFamily="34" charset="0"/>
              </a:rPr>
              <a:t>Click to edit Master title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2"/>
          </p:nvPr>
        </p:nvSpPr>
        <p:spPr>
          <a:xfrm>
            <a:off x="4990337" y="1649172"/>
            <a:ext cx="3721863" cy="4840528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5427" indent="-358748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990337" y="187221"/>
            <a:ext cx="3721863" cy="31188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1859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6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três título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31800" y="639763"/>
            <a:ext cx="8280400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318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4932200" y="2349500"/>
            <a:ext cx="3780000" cy="4140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711200" indent="-171450">
              <a:tabLst/>
              <a:defRPr sz="1800"/>
            </a:lvl3pPr>
            <a:lvl4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sz="1800"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31800" y="1809750"/>
            <a:ext cx="3780000" cy="5397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800" b="0" i="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  <a:lvl2pPr marL="266613" indent="0">
              <a:buFontTx/>
              <a:buNone/>
              <a:defRPr/>
            </a:lvl2pPr>
            <a:lvl3pPr marL="536396" indent="0">
              <a:buFontTx/>
              <a:buNone/>
              <a:defRPr/>
            </a:lvl3pPr>
            <a:lvl4pPr marL="3175" indent="0">
              <a:buFontTx/>
              <a:buNone/>
              <a:defRPr/>
            </a:lvl4pPr>
            <a:lvl5pPr marL="35871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932200" y="1809750"/>
            <a:ext cx="3780000" cy="539750"/>
          </a:xfrm>
        </p:spPr>
        <p:txBody>
          <a:bodyPr vert="horz" lIns="0" tIns="0" rIns="0" bIns="0" rtlCol="0">
            <a:noAutofit/>
          </a:bodyPr>
          <a:lstStyle>
            <a:lvl1pPr>
              <a:defRPr lang="en-US" sz="2800">
                <a:latin typeface="Myriad Pro Light Condensed" panose="020B0406030403020204" pitchFamily="34" charset="0"/>
                <a:ea typeface="Myriad Pro Light Condensed" panose="020B0406030403020204" pitchFamily="34" charset="0"/>
                <a:cs typeface="Myriad Pro Light Condensed" panose="020B0406030403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431800" y="279400"/>
            <a:ext cx="8280400" cy="3603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40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/>
          <p:cNvSpPr>
            <a:spLocks noGrp="1"/>
          </p:cNvSpPr>
          <p:nvPr/>
        </p:nvSpPr>
        <p:spPr>
          <a:xfrm>
            <a:off x="431800" y="279400"/>
            <a:ext cx="8323014" cy="2836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  <p:sp>
        <p:nvSpPr>
          <p:cNvPr id="4" name="Content Placeholder 3"/>
          <p:cNvSpPr>
            <a:spLocks noGrp="1"/>
          </p:cNvSpPr>
          <p:nvPr/>
        </p:nvSpPr>
        <p:spPr>
          <a:xfrm>
            <a:off x="389185" y="3743465"/>
            <a:ext cx="8365630" cy="27188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8963" indent="-458963" algn="l" defTabSz="1573502" rtl="0" eaLnBrk="1" latinLnBrk="0" hangingPunct="1">
              <a:spcBef>
                <a:spcPts val="3099"/>
              </a:spcBef>
              <a:buClr>
                <a:srgbClr val="FF6600"/>
              </a:buClr>
              <a:buSzPct val="100000"/>
              <a:buFont typeface="Wingdings" panose="05000000000000000000" pitchFamily="2" charset="2"/>
              <a:buChar char="§"/>
              <a:tabLst/>
              <a:defRPr sz="40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1pPr>
            <a:lvl2pPr marL="923389" indent="-464424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6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2pPr>
            <a:lvl3pPr marL="1390546" indent="-467158" algn="l" defTabSz="1573502" rtl="0" eaLnBrk="1" latinLnBrk="0" hangingPunct="1">
              <a:spcBef>
                <a:spcPts val="517"/>
              </a:spcBef>
              <a:spcAft>
                <a:spcPts val="517"/>
              </a:spcAft>
              <a:buClr>
                <a:schemeClr val="bg1">
                  <a:lumMod val="85000"/>
                </a:schemeClr>
              </a:buClr>
              <a:buSzPct val="100000"/>
              <a:buFont typeface="Wingdings" panose="05000000000000000000" pitchFamily="2" charset="2"/>
              <a:buChar char="§"/>
              <a:tabLst/>
              <a:defRPr sz="3600" b="0" i="0" kern="1200" spc="0" baseline="0">
                <a:solidFill>
                  <a:schemeClr val="tx1"/>
                </a:solidFill>
                <a:latin typeface="Myriad Pro Light SemiCondensed" charset="0"/>
                <a:ea typeface="Myriad Pro Light SemiCondensed" charset="0"/>
                <a:cs typeface="Myriad Pro Light SemiCondensed" charset="0"/>
              </a:defRPr>
            </a:lvl3pPr>
            <a:lvl4pPr marL="792376" indent="-786914" algn="l" defTabSz="4332599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en-US" sz="4820" b="0" i="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4pPr>
            <a:lvl5pPr marL="1404421" indent="-786914" algn="l" defTabSz="1573502" rtl="0" eaLnBrk="1" latinLnBrk="0" hangingPunct="1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+mj-lt"/>
              <a:buAutoNum type="arabicPeriod"/>
              <a:tabLst/>
              <a:defRPr lang="pt-BR" sz="482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5pPr>
            <a:lvl6pPr marL="4327140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113889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900643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687391" indent="-393375" algn="l" defTabSz="157350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4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324" noProof="0" dirty="0"/>
              <a:t>Click to edit Master text styles</a:t>
            </a:r>
          </a:p>
          <a:p>
            <a:pPr lvl="1"/>
            <a:r>
              <a:rPr lang="en-US" sz="2091" noProof="0" dirty="0"/>
              <a:t>Second level</a:t>
            </a:r>
          </a:p>
          <a:p>
            <a:pPr lvl="2"/>
            <a:r>
              <a:rPr lang="en-US" sz="2091" noProof="0" dirty="0"/>
              <a:t>Third level</a:t>
            </a:r>
          </a:p>
          <a:p>
            <a:pPr lvl="3"/>
            <a:r>
              <a:rPr lang="en-US" sz="2800" noProof="0" dirty="0"/>
              <a:t>Fourth level</a:t>
            </a:r>
          </a:p>
          <a:p>
            <a:pPr lvl="4"/>
            <a:r>
              <a:rPr lang="en-US" sz="2800" noProof="0" dirty="0"/>
              <a:t>Fifth level</a:t>
            </a:r>
            <a:endParaRPr lang="pt-BR" sz="2800" noProof="0" dirty="0"/>
          </a:p>
        </p:txBody>
      </p:sp>
    </p:spTree>
    <p:extLst>
      <p:ext uri="{BB962C8B-B14F-4D97-AF65-F5344CB8AC3E}">
        <p14:creationId xmlns:p14="http://schemas.microsoft.com/office/powerpoint/2010/main" val="70792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 (vertical com títul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809749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4329700"/>
            <a:ext cx="8280400" cy="2160000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 marL="711200" indent="-171450">
              <a:buSzPct val="80000"/>
              <a:tabLst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291" indent="-457118">
              <a:spcBef>
                <a:spcPts val="0"/>
              </a:spcBef>
              <a:defRPr lang="en-US" sz="2000" b="0" i="0" kern="1200" spc="0" baseline="0" noProof="0" smtClean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spcBef>
                <a:spcPts val="0"/>
              </a:spcBef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60351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66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646171"/>
            <a:ext cx="8280402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>
                <a:latin typeface="+mn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244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- 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esquerd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628777"/>
            <a:ext cx="3784599" cy="4824413"/>
          </a:xfrm>
        </p:spPr>
        <p:txBody>
          <a:bodyPr vert="horz" lIns="0" tIns="0" rIns="0" bIns="0" rtlCol="0">
            <a:normAutofit/>
          </a:bodyPr>
          <a:lstStyle>
            <a:lvl1pPr>
              <a:buSzPct val="80000"/>
              <a:defRPr lang="x-none" smtClean="0"/>
            </a:lvl1pPr>
            <a:lvl2pPr marL="536438" indent="-269805">
              <a:buSzPct val="80000"/>
              <a:defRPr lang="en-US" sz="2000" kern="1200" spc="0" baseline="0" noProof="0" dirty="0" smtClean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lang="x-none" smtClean="0"/>
            </a:lvl3pPr>
            <a:lvl4pPr marL="460327" indent="-457154">
              <a:spcBef>
                <a:spcPts val="0"/>
              </a:spcBef>
              <a:defRPr lang="en-US" sz="2400" kern="1200" spc="0" baseline="0" noProof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400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923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e Conteúdo (direi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2041" y="1628776"/>
            <a:ext cx="3780159" cy="4824412"/>
          </a:xfrm>
        </p:spPr>
        <p:txBody>
          <a:bodyPr/>
          <a:lstStyle>
            <a:lvl1pPr>
              <a:buSzPct val="80000"/>
              <a:defRPr sz="2800">
                <a:latin typeface="+mn-lt"/>
                <a:ea typeface="Avenir Next Condensed" charset="0"/>
                <a:cs typeface="Avenir Next Condensed" charset="0"/>
              </a:defRPr>
            </a:lvl1pPr>
            <a:lvl2pPr>
              <a:buSzPct val="80000"/>
              <a:defRPr sz="2400">
                <a:latin typeface="+mn-lt"/>
                <a:ea typeface="Avenir Next Condensed" charset="0"/>
                <a:cs typeface="Avenir Next Condensed" charset="0"/>
              </a:defRPr>
            </a:lvl2pPr>
            <a:lvl3pPr>
              <a:buSzPct val="80000"/>
              <a:defRPr sz="2000">
                <a:latin typeface="+mn-lt"/>
                <a:ea typeface="Avenir Next Condensed" charset="0"/>
                <a:cs typeface="Avenir Next Condensed" charset="0"/>
              </a:defRPr>
            </a:lvl3pPr>
            <a:lvl4pPr marL="460327" indent="-457154">
              <a:spcBef>
                <a:spcPts val="0"/>
              </a:spcBef>
              <a:defRPr lang="en-US" sz="2400" kern="1200" spc="0" baseline="0" noProof="0" dirty="0" smtClean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4pPr>
            <a:lvl5pPr marL="873035" indent="-514298">
              <a:spcBef>
                <a:spcPts val="0"/>
              </a:spcBef>
              <a:defRPr lang="pt-BR" sz="2400" kern="1200" spc="0" baseline="0" noProof="0" dirty="0">
                <a:solidFill>
                  <a:schemeClr val="tx1"/>
                </a:solidFill>
                <a:latin typeface="Latin Modern Mono Light Cond 10" charset="0"/>
                <a:ea typeface="+mn-ea"/>
                <a:cs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1801" y="549277"/>
            <a:ext cx="8280400" cy="863598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1" y="188914"/>
            <a:ext cx="8280399" cy="36036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00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692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verlay-ruleSha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92"/>
            <a:ext cx="9144000" cy="125016"/>
          </a:xfrm>
          <a:prstGeom prst="rect">
            <a:avLst/>
          </a:prstGeom>
        </p:spPr>
      </p:pic>
      <p:pic>
        <p:nvPicPr>
          <p:cNvPr id="7" name="Picture 6" descr="Overlay-FullBackground.jpg"/>
          <p:cNvPicPr>
            <a:picLocks noChangeAspect="1"/>
          </p:cNvPicPr>
          <p:nvPr/>
        </p:nvPicPr>
        <p:blipFill>
          <a:blip r:embed="rId3"/>
          <a:srcRect t="23333"/>
          <a:stretch>
            <a:fillRect/>
          </a:stretch>
        </p:blipFill>
        <p:spPr>
          <a:xfrm>
            <a:off x="0" y="1425388"/>
            <a:ext cx="9144000" cy="5432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F663E-5ED1-47B2-8DFB-BADDA486BF96}" type="datetimeFigureOut">
              <a:rPr lang="en-US"/>
              <a:pPr/>
              <a:t>8/18/18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84E61-BFA6-4150-9FE3-AA0C8F2881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75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31801" y="1449387"/>
            <a:ext cx="8280400" cy="1093665"/>
          </a:xfrm>
        </p:spPr>
        <p:txBody>
          <a:bodyPr anchor="t"/>
          <a:lstStyle>
            <a:lvl1pPr algn="l" defTabSz="914118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pt-BR" sz="5400" b="0" i="0" kern="1200" spc="-100" baseline="0" noProof="0" dirty="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</a:lstStyle>
          <a:p>
            <a:r>
              <a:rPr lang="pt-BR" noProof="0" dirty="0"/>
              <a:t>Título do exemplo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31800" y="2543053"/>
            <a:ext cx="8280401" cy="1606672"/>
          </a:xfrm>
        </p:spPr>
        <p:txBody>
          <a:bodyPr anchor="t"/>
          <a:lstStyle>
            <a:lvl1pPr marL="0" indent="0">
              <a:buNone/>
              <a:defRPr sz="2400">
                <a:solidFill>
                  <a:schemeClr val="tx1"/>
                </a:solidFill>
                <a:latin typeface="+mn-lt"/>
                <a:ea typeface="Avenir Next Condensed" charset="0"/>
                <a:cs typeface="Avenir Next Condensed" charset="0"/>
              </a:defRPr>
            </a:lvl1pPr>
            <a:lvl2pPr marL="45705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3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2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1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4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noProof="0" dirty="0"/>
              <a:t>Algum detalhe sobre o exemplo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865540"/>
            <a:ext cx="8280399" cy="569787"/>
          </a:xfrm>
        </p:spPr>
        <p:txBody>
          <a:bodyPr anchor="b">
            <a:normAutofit/>
          </a:bodyPr>
          <a:lstStyle>
            <a:lvl1pPr marL="0" indent="0">
              <a:buNone/>
              <a:defRPr sz="2800"/>
            </a:lvl1pPr>
            <a:lvl2pPr marL="269791" indent="0">
              <a:buNone/>
              <a:defRPr/>
            </a:lvl2pPr>
            <a:lvl3pPr marL="544345" indent="0">
              <a:buNone/>
              <a:defRPr/>
            </a:lvl3pPr>
            <a:lvl4pPr marL="801442" indent="0">
              <a:buNone/>
              <a:defRPr/>
            </a:lvl4pPr>
            <a:lvl5pPr marL="1082342" indent="0">
              <a:buNone/>
              <a:defRPr/>
            </a:lvl5pPr>
          </a:lstStyle>
          <a:p>
            <a:pPr lvl="0"/>
            <a:r>
              <a:rPr lang="pt-BR" noProof="0" dirty="0"/>
              <a:t>Número do exemplo</a:t>
            </a:r>
          </a:p>
        </p:txBody>
      </p:sp>
    </p:spTree>
    <p:extLst>
      <p:ext uri="{BB962C8B-B14F-4D97-AF65-F5344CB8AC3E}">
        <p14:creationId xmlns:p14="http://schemas.microsoft.com/office/powerpoint/2010/main" val="29179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454025" indent="-454025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89013" algn="l"/>
                <a:tab pos="1349375" algn="l"/>
                <a:tab pos="1709738" algn="l"/>
                <a:tab pos="2068513" algn="l"/>
              </a:tabLst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787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spec)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000" b="0" i="0" noProof="0" dirty="0">
                <a:solidFill>
                  <a:srgbClr val="EBEBEB"/>
                </a:solidFill>
                <a:latin typeface="+mj-lt"/>
                <a:ea typeface="Myriad Pro Condensed" charset="0"/>
                <a:cs typeface="Myriad Pro Condensed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 vert="horz" lIns="0" tIns="0" rIns="0" bIns="0" rtlCol="0">
            <a:normAutofit/>
          </a:bodyPr>
          <a:lstStyle>
            <a:lvl1pPr>
              <a:spcBef>
                <a:spcPts val="1200"/>
              </a:spcBef>
              <a:spcAft>
                <a:spcPts val="600"/>
              </a:spcAft>
              <a:defRPr lang="en-US" sz="2400" b="0" i="0" noProof="0" smtClean="0">
                <a:solidFill>
                  <a:srgbClr val="EBEBEB"/>
                </a:solidFill>
                <a:latin typeface="+mn-lt"/>
                <a:ea typeface="Myriad Pro SemiCondensed" charset="0"/>
                <a:cs typeface="Myriad Pro SemiCondensed" charset="0"/>
              </a:defRPr>
            </a:lvl1pPr>
            <a:lvl2pPr>
              <a:defRPr lang="en-US" sz="2400" noProof="0" smtClean="0">
                <a:solidFill>
                  <a:srgbClr val="EBEBEB"/>
                </a:solidFill>
                <a:latin typeface="+mn-lt"/>
              </a:defRPr>
            </a:lvl2pPr>
            <a:lvl3pPr>
              <a:defRPr lang="en-US" sz="2000" noProof="0" smtClean="0">
                <a:solidFill>
                  <a:srgbClr val="EBEBEB"/>
                </a:solidFill>
                <a:latin typeface="+mn-lt"/>
              </a:defRPr>
            </a:lvl3pPr>
            <a:lvl4pPr>
              <a:defRPr lang="en-US" noProof="0" smtClean="0">
                <a:solidFill>
                  <a:srgbClr val="EBEBEB"/>
                </a:solidFill>
              </a:defRPr>
            </a:lvl4pPr>
            <a:lvl5pPr>
              <a:defRPr lang="pt-BR" noProof="0" dirty="0">
                <a:solidFill>
                  <a:srgbClr val="EBEBEB"/>
                </a:solidFill>
              </a:defRPr>
            </a:lvl5pPr>
          </a:lstStyle>
          <a:p>
            <a:pPr lvl="0">
              <a:lnSpc>
                <a:spcPct val="100000"/>
              </a:lnSpc>
            </a:pPr>
            <a:r>
              <a:rPr lang="en-US" noProof="0"/>
              <a:t>Edit Master text styles</a:t>
            </a:r>
          </a:p>
          <a:p>
            <a:pPr lvl="1">
              <a:lnSpc>
                <a:spcPct val="100000"/>
              </a:lnSpc>
            </a:pPr>
            <a:r>
              <a:rPr lang="en-US" noProof="0"/>
              <a:t>Second level</a:t>
            </a:r>
          </a:p>
          <a:p>
            <a:pPr lvl="2">
              <a:lnSpc>
                <a:spcPct val="100000"/>
              </a:lnSpc>
            </a:pPr>
            <a:r>
              <a:rPr lang="en-US" noProof="0"/>
              <a:t>Third level</a:t>
            </a:r>
          </a:p>
          <a:p>
            <a:pPr lvl="3">
              <a:lnSpc>
                <a:spcPct val="100000"/>
              </a:lnSpc>
            </a:pPr>
            <a:r>
              <a:rPr lang="en-US" noProof="0"/>
              <a:t>Fourth level</a:t>
            </a:r>
          </a:p>
          <a:p>
            <a:pPr lvl="4">
              <a:lnSpc>
                <a:spcPct val="100000"/>
              </a:lnSpc>
            </a:pPr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800" y="279400"/>
            <a:ext cx="8280400" cy="360363"/>
          </a:xfrm>
        </p:spPr>
        <p:txBody>
          <a:bodyPr vert="horz" lIns="0" tIns="0" rIns="0" bIns="0" rtlCol="0" anchor="b">
            <a:noAutofit/>
          </a:bodyPr>
          <a:lstStyle>
            <a:lvl1pPr marL="266612" indent="-266612">
              <a:buFontTx/>
              <a:buNone/>
              <a:defRPr lang="en-US" sz="2000" smtClean="0">
                <a:solidFill>
                  <a:srgbClr val="EBEBEB"/>
                </a:solidFill>
              </a:defRPr>
            </a:lvl1pPr>
          </a:lstStyle>
          <a:p>
            <a:pPr marL="0" lvl="0" indent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76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mplo (desenvolvimen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sz="4800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5040312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Pct val="100000"/>
              <a:defRPr lang="en-US" sz="2400" noProof="0" smtClean="0"/>
            </a:lvl1pPr>
            <a:lvl2pPr>
              <a:lnSpc>
                <a:spcPct val="100000"/>
              </a:lnSpc>
              <a:spcBef>
                <a:spcPts val="600"/>
              </a:spcBef>
              <a:buSzPct val="100000"/>
              <a:defRPr lang="en-US" sz="2400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00" noProof="0" smtClean="0"/>
            </a:lvl3pPr>
            <a:lvl4pPr marL="358710" indent="-358710">
              <a:lnSpc>
                <a:spcPct val="90000"/>
              </a:lnSpc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defRPr lang="en-US" sz="18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628650" indent="-3556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lang="pt-BR" sz="18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889000" indent="-352425" defTabSz="360000">
              <a:lnSpc>
                <a:spcPct val="9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75000"/>
              <a:buFont typeface="+mj-lt"/>
              <a:buAutoNum type="arabicPeriod"/>
              <a:tabLst>
                <a:tab pos="1079500" algn="l"/>
                <a:tab pos="1439863" algn="l"/>
                <a:tab pos="1798638" algn="l"/>
              </a:tabLst>
              <a:defRPr lang="pt-BR" sz="2800" b="0" i="0" kern="1200" spc="0" baseline="0" noProof="0" dirty="0">
                <a:solidFill>
                  <a:schemeClr val="tx1"/>
                </a:solidFill>
                <a:latin typeface="Latin Modern Mono Light Cond 10" charset="0"/>
                <a:ea typeface="Latin Modern Mono Light Cond 10" charset="0"/>
                <a:cs typeface="Latin Modern Mono Light Cond 10" charset="0"/>
              </a:defRPr>
            </a:lvl6pPr>
            <a:lvl7pPr marL="628650" indent="-360000" defTabSz="3600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>
                <a:tab pos="990000" algn="l"/>
                <a:tab pos="1350000" algn="l"/>
                <a:tab pos="1710000" algn="l"/>
                <a:tab pos="2070000" algn="l"/>
              </a:tabLst>
              <a:defRPr sz="1800" b="0" i="0">
                <a:latin typeface="Cambria" charset="0"/>
                <a:ea typeface="Cambria" charset="0"/>
                <a:cs typeface="Cambria" charset="0"/>
              </a:defRPr>
            </a:lvl7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  <a:solidFill>
            <a:schemeClr val="tx1">
              <a:lumMod val="65000"/>
              <a:lumOff val="35000"/>
            </a:schemeClr>
          </a:solidFill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23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612">
          <p15:clr>
            <a:srgbClr val="FBAE40"/>
          </p15:clr>
        </p15:guide>
        <p15:guide id="2" pos="45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279400"/>
            <a:ext cx="8280400" cy="6210300"/>
          </a:xfrm>
        </p:spPr>
        <p:txBody>
          <a:bodyPr/>
          <a:lstStyle>
            <a:lvl4pPr marL="454025" indent="-450850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1200" indent="-442913">
              <a:buFont typeface="+mj-lt"/>
              <a:buAutoNum type="arabicPeriod"/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09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>
            <a:lvl4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>
              <a:defRPr b="0" i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esq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1800" y="1809750"/>
            <a:ext cx="3869268" cy="4679950"/>
          </a:xfrm>
        </p:spPr>
        <p:txBody>
          <a:bodyPr vert="horz" lIns="0" tIns="0" rIns="0" bIns="0" rtlCol="0">
            <a:normAutofit/>
          </a:bodyPr>
          <a:lstStyle>
            <a:lvl1pPr marL="266612" indent="-266612">
              <a:lnSpc>
                <a:spcPct val="100000"/>
              </a:lnSpc>
              <a:spcBef>
                <a:spcPts val="1800"/>
              </a:spcBef>
              <a:buSzPct val="100000"/>
              <a:defRPr lang="en-US" sz="2324" noProof="0" smtClean="0"/>
            </a:lvl1pPr>
            <a:lvl2pPr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2pPr>
            <a:lvl3pPr marL="715725" indent="-179329">
              <a:lnSpc>
                <a:spcPct val="100000"/>
              </a:lnSpc>
              <a:spcBef>
                <a:spcPts val="300"/>
              </a:spcBef>
              <a:buSzPct val="100000"/>
              <a:defRPr lang="en-US" sz="2091" noProof="0" smtClean="0"/>
            </a:lvl3pPr>
            <a:lvl4pPr marL="358710" indent="-358710"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defRPr lang="en-US" sz="2000" b="0" i="0" noProof="0" smtClean="0"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4pPr>
            <a:lvl5pPr marL="719138" indent="-360363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80000"/>
              <a:buFont typeface="+mj-lt"/>
              <a:buAutoNum type="arabicPeriod"/>
              <a:tabLst/>
              <a:defRPr lang="pt-BR" sz="2000" b="0" i="0" kern="1200" spc="0" baseline="0" noProof="0" dirty="0">
                <a:solidFill>
                  <a:schemeClr val="tx1"/>
                </a:solidFill>
                <a:latin typeface="CMU Typewriter Text Light" panose="02000309000000000000" pitchFamily="49" charset="0"/>
                <a:ea typeface="CMU Typewriter Text Light" panose="02000309000000000000" pitchFamily="49" charset="0"/>
                <a:cs typeface="CMU Typewriter Text Light" panose="02000309000000000000" pitchFamily="49" charset="0"/>
              </a:defRPr>
            </a:lvl5pPr>
            <a:lvl6pPr marL="995285" indent="-457165">
              <a:spcBef>
                <a:spcPts val="0"/>
              </a:spcBef>
              <a:buClr>
                <a:schemeClr val="bg1">
                  <a:lumMod val="75000"/>
                </a:schemeClr>
              </a:buClr>
              <a:buSzPct val="80000"/>
              <a:buFont typeface="+mj-lt"/>
              <a:buAutoNum type="arabicPeriod"/>
              <a:defRPr sz="2800">
                <a:latin typeface="LM Mono Light Cond 10" panose="00000509000000000000" pitchFamily="49" charset="0"/>
              </a:defRPr>
            </a:lvl6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64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(di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799" y="639763"/>
            <a:ext cx="8280401" cy="809625"/>
          </a:xfrm>
        </p:spPr>
        <p:txBody>
          <a:bodyPr vert="horz" lIns="0" tIns="36000" rIns="0" bIns="0" rtlCol="0" anchor="t">
            <a:noAutofit/>
          </a:bodyPr>
          <a:lstStyle>
            <a:lvl1pPr>
              <a:defRPr lang="pt-BR" noProof="0" dirty="0"/>
            </a:lvl1pPr>
          </a:lstStyle>
          <a:p>
            <a:pPr lv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31799" y="279400"/>
            <a:ext cx="8280402" cy="360363"/>
          </a:xfrm>
        </p:spPr>
        <p:txBody>
          <a:bodyPr vert="horz" lIns="0" tIns="0" rIns="0" bIns="0" rtlCol="0" anchor="b">
            <a:noAutofit/>
          </a:bodyPr>
          <a:lstStyle>
            <a:lvl1pPr>
              <a:buFontTx/>
              <a:buNone/>
              <a:defRPr lang="en-US" sz="2000" noProof="0" smtClean="0"/>
            </a:lvl1pPr>
          </a:lstStyle>
          <a:p>
            <a:pPr marL="0" lvl="0" indent="0"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4859338" y="1809750"/>
            <a:ext cx="3852862" cy="4679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2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800" y="620713"/>
            <a:ext cx="8280400" cy="1189037"/>
          </a:xfrm>
          <a:prstGeom prst="rect">
            <a:avLst/>
          </a:prstGeom>
        </p:spPr>
        <p:txBody>
          <a:bodyPr vert="horz" lIns="0" tIns="36000" rIns="0" bIns="0" rtlCol="0" anchor="t">
            <a:noAutofit/>
          </a:bodyPr>
          <a:lstStyle/>
          <a:p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o título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809750"/>
            <a:ext cx="8280400" cy="46799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81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4" r:id="rId17"/>
    <p:sldLayoutId id="2147483735" r:id="rId18"/>
    <p:sldLayoutId id="214748375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047" rtl="0" eaLnBrk="1" latinLnBrk="0" hangingPunct="1">
        <a:lnSpc>
          <a:spcPct val="80000"/>
        </a:lnSpc>
        <a:spcBef>
          <a:spcPct val="0"/>
        </a:spcBef>
        <a:buNone/>
        <a:defRPr sz="4000" b="0" i="0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Roboto Condensed Light" charset="0"/>
          <a:cs typeface="Roboto Condensed Light" charset="0"/>
        </a:defRPr>
      </a:lvl1pPr>
    </p:titleStyle>
    <p:bodyStyle>
      <a:lvl1pPr marL="266612" indent="-266612" algn="l" defTabSz="914047" rtl="0" eaLnBrk="1" latinLnBrk="0" hangingPunct="1">
        <a:spcBef>
          <a:spcPts val="1800"/>
        </a:spcBef>
        <a:buClr>
          <a:schemeClr val="accent2"/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1pPr>
      <a:lvl2pPr marL="536397" indent="-269784" algn="l" defTabSz="914047" rtl="0" eaLnBrk="1" latinLnBrk="0" hangingPunct="1">
        <a:spcBef>
          <a:spcPts val="600"/>
        </a:spcBef>
        <a:spcAft>
          <a:spcPts val="0"/>
        </a:spcAft>
        <a:buClr>
          <a:schemeClr val="bg1">
            <a:lumMod val="65000"/>
          </a:schemeClr>
        </a:buClr>
        <a:buSzPct val="100000"/>
        <a:buFont typeface="Wingdings" panose="05000000000000000000" pitchFamily="2" charset="2"/>
        <a:buChar char="§"/>
        <a:tabLst/>
        <a:defRPr sz="24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2pPr>
      <a:lvl3pPr marL="803275" indent="-268288" algn="l" defTabSz="914047" rtl="0" eaLnBrk="1" latinLnBrk="0" hangingPunct="1">
        <a:spcBef>
          <a:spcPts val="300"/>
        </a:spcBef>
        <a:spcAft>
          <a:spcPts val="0"/>
        </a:spcAft>
        <a:buClr>
          <a:schemeClr val="bg1">
            <a:lumMod val="85000"/>
          </a:schemeClr>
        </a:buClr>
        <a:buSzPct val="100000"/>
        <a:buFont typeface="Wingdings" panose="05000000000000000000" pitchFamily="2" charset="2"/>
        <a:buChar char="§"/>
        <a:tabLst/>
        <a:defRPr sz="2000" b="0" i="0" kern="1200" spc="0" baseline="0">
          <a:solidFill>
            <a:schemeClr val="tx1"/>
          </a:solidFill>
          <a:latin typeface="+mn-lt"/>
          <a:ea typeface="Roboto Condensed Light" charset="0"/>
          <a:cs typeface="Roboto Condensed Light" charset="0"/>
        </a:defRPr>
      </a:lvl3pPr>
      <a:lvl4pPr marL="454025" indent="-450850" algn="l" defTabSz="251680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en-US" sz="2400" b="0" i="0" kern="1200" spc="0" baseline="0" noProof="0" dirty="0" smtClean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4pPr>
      <a:lvl5pPr marL="711200" indent="-442913" algn="l" defTabSz="914047" rtl="0" eaLnBrk="1" latinLnBrk="0" hangingPunct="1">
        <a:spcBef>
          <a:spcPts val="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lang="pt-BR" sz="2400" b="0" i="0" kern="1200" spc="0" baseline="0" noProof="0" dirty="0">
          <a:solidFill>
            <a:schemeClr val="tx1"/>
          </a:solidFill>
          <a:latin typeface="Latin Modern Mono Light Cond 10" pitchFamily="49" charset="77"/>
          <a:ea typeface="CMU Typewriter Text Light" panose="02000309000000000000" pitchFamily="49" charset="0"/>
          <a:cs typeface="CMU Typewriter Text Light" panose="02000309000000000000" pitchFamily="49" charset="0"/>
        </a:defRPr>
      </a:lvl5pPr>
      <a:lvl6pPr marL="990000" indent="-540000" algn="l" defTabSz="914047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80000"/>
        <a:buFont typeface="+mj-lt"/>
        <a:buAutoNum type="arabicPeriod"/>
        <a:tabLst/>
        <a:defRPr sz="2000" b="0" i="0" kern="1200">
          <a:solidFill>
            <a:schemeClr val="tx1"/>
          </a:solidFill>
          <a:latin typeface="Fira Code" charset="0"/>
          <a:ea typeface="Fira Code" charset="0"/>
          <a:cs typeface="Fira Code" charset="0"/>
        </a:defRPr>
      </a:lvl6pPr>
      <a:lvl7pPr marL="2970658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84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05" indent="-228512" algn="l" defTabSz="91404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2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47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74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9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21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48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69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96" algn="l" defTabSz="91404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1" pos="9493">
          <p15:clr>
            <a:srgbClr val="F26B43"/>
          </p15:clr>
        </p15:guide>
        <p15:guide id="42" pos="2880">
          <p15:clr>
            <a:srgbClr val="F26B43"/>
          </p15:clr>
        </p15:guide>
        <p15:guide id="54" pos="5488">
          <p15:clr>
            <a:srgbClr val="F26B43"/>
          </p15:clr>
        </p15:guide>
        <p15:guide id="55" pos="272">
          <p15:clr>
            <a:srgbClr val="F26B43"/>
          </p15:clr>
        </p15:guide>
        <p15:guide id="56" orient="horz" pos="4088" userDrawn="1">
          <p15:clr>
            <a:srgbClr val="F26B43"/>
          </p15:clr>
        </p15:guide>
        <p15:guide id="57" orient="horz" pos="7007" userDrawn="1">
          <p15:clr>
            <a:srgbClr val="F26B43"/>
          </p15:clr>
        </p15:guide>
        <p15:guide id="58" orient="horz" pos="1140" userDrawn="1">
          <p15:clr>
            <a:srgbClr val="F26B43"/>
          </p15:clr>
        </p15:guide>
        <p15:guide id="59" pos="7120" userDrawn="1">
          <p15:clr>
            <a:srgbClr val="F26B43"/>
          </p15:clr>
        </p15:guide>
        <p15:guide id="61" orient="horz" pos="2614" userDrawn="1">
          <p15:clr>
            <a:srgbClr val="F26B43"/>
          </p15:clr>
        </p15:guide>
        <p15:guide id="62" orient="horz" pos="176" userDrawn="1">
          <p15:clr>
            <a:srgbClr val="F26B43"/>
          </p15:clr>
        </p15:guide>
        <p15:guide id="63" orient="horz" pos="391" userDrawn="1">
          <p15:clr>
            <a:srgbClr val="F26B43"/>
          </p15:clr>
        </p15:guide>
        <p15:guide id="64" orient="horz" pos="9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244CE-0E89-704D-82FF-7CDF5CFB2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CPU Virtualization</a:t>
            </a:r>
            <a:br>
              <a:rPr lang="en-US" dirty="0"/>
            </a:br>
            <a:r>
              <a:rPr lang="en-US" sz="5400" spc="-50" dirty="0"/>
              <a:t>An Introduction to Scheduling</a:t>
            </a:r>
            <a:endParaRPr lang="en-US" spc="-5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0B0CE-3087-9A44-8E11-6D21260EE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Myriad Pro Light Condensed" panose="020B0406030403020204" pitchFamily="34" charset="0"/>
              </a:rPr>
              <a:t>Ch.7 of Operating Systems: Three Easy Pieces by </a:t>
            </a:r>
            <a:r>
              <a:rPr lang="en-US" dirty="0" err="1">
                <a:latin typeface="Myriad Pro Light Condensed" panose="020B0406030403020204" pitchFamily="34" charset="0"/>
              </a:rPr>
              <a:t>Remzi</a:t>
            </a:r>
            <a:r>
              <a:rPr lang="en-US" dirty="0">
                <a:latin typeface="Myriad Pro Light Condensed" panose="020B0406030403020204" pitchFamily="34" charset="0"/>
              </a:rPr>
              <a:t> and Andrea </a:t>
            </a:r>
            <a:r>
              <a:rPr lang="en-US" dirty="0" err="1">
                <a:latin typeface="Myriad Pro Light Condensed" panose="020B0406030403020204" pitchFamily="34" charset="0"/>
              </a:rPr>
              <a:t>Arpaci-Dusseau</a:t>
            </a:r>
            <a:r>
              <a:rPr lang="en-US" dirty="0">
                <a:latin typeface="Myriad Pro Light Condensed" panose="020B0406030403020204" pitchFamily="34" charset="0"/>
              </a:rPr>
              <a:t> (</a:t>
            </a:r>
            <a:r>
              <a:rPr lang="en-US" dirty="0">
                <a:latin typeface="Myriad Pro Light Condensed" panose="020B0406030403020204" pitchFamily="34" charset="0"/>
                <a:hlinkClick r:id="rId2"/>
              </a:rPr>
              <a:t>pages.cs.wisc.edu/~remzi/OSTEP/</a:t>
            </a:r>
            <a:r>
              <a:rPr lang="en-US" dirty="0">
                <a:latin typeface="Myriad Pro Light Condensed" panose="020B0406030403020204" pitchFamily="34" charset="0"/>
              </a:rPr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DE0BB2-4B01-4148-AC85-03E072EEB4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T04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DB00E5-4C7D-E04F-92EC-1BDB31402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>
                <a:latin typeface="Myriad Pro Light Condensed" panose="020B0406030403020204" pitchFamily="34" charset="0"/>
              </a:rPr>
              <a:t>16 de </a:t>
            </a:r>
            <a:r>
              <a:rPr lang="en-US" sz="1800" dirty="0" err="1">
                <a:latin typeface="Myriad Pro Light Condensed" panose="020B0406030403020204" pitchFamily="34" charset="0"/>
              </a:rPr>
              <a:t>agosto</a:t>
            </a:r>
            <a:r>
              <a:rPr lang="en-US" sz="1800" dirty="0">
                <a:latin typeface="Myriad Pro Light Condensed" panose="020B0406030403020204" pitchFamily="34" charset="0"/>
              </a:rPr>
              <a:t> de 2018</a:t>
            </a:r>
          </a:p>
        </p:txBody>
      </p:sp>
    </p:spTree>
    <p:extLst>
      <p:ext uri="{BB962C8B-B14F-4D97-AF65-F5344CB8AC3E}">
        <p14:creationId xmlns:p14="http://schemas.microsoft.com/office/powerpoint/2010/main" val="245685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Relaxed Workload Assumptions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jobs run for the same amount of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All jobs arrive at the same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All jobs only use the CPU (i.e. no I/O).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Run-time of each job is known.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851C83-0D63-224F-AAAB-B56A4AB22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82B2597-0F94-D246-A276-492C98E4F3A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950633089"/>
                  </p:ext>
                </p:extLst>
              </p:nvPr>
            </p:nvGraphicFramePr>
            <p:xfrm>
              <a:off x="431800" y="1452109"/>
              <a:ext cx="8280399" cy="2623693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Workload</a:t>
                          </a: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Scheduler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Metrics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𝑎𝑟𝑟𝑖𝑣𝑎𝑙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latin typeface="+mj-lt"/>
                            </a:rPr>
                            <a:t>FIFO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𝑡𝑢𝑟𝑛𝑎𝑟𝑜𝑢𝑛𝑑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𝑟𝑢𝑛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SJF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𝑟𝑒𝑠𝑝𝑜𝑛𝑠𝑒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STCF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RR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82B2597-0F94-D246-A276-492C98E4F3A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950633089"/>
                  </p:ext>
                </p:extLst>
              </p:nvPr>
            </p:nvGraphicFramePr>
            <p:xfrm>
              <a:off x="431800" y="1452109"/>
              <a:ext cx="8280399" cy="2623693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Workload</a:t>
                          </a: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Scheduler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Metrics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61" t="-114634" r="-200922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latin typeface="+mj-lt"/>
                            </a:rPr>
                            <a:t>FIFO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922" t="-114634" r="-461" b="-3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5510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61" t="-204651" r="-200922" b="-2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SJF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922" t="-204651" r="-461" b="-22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STCF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RR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9D31-EC58-1547-96FD-19E6412FDB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Think of a really big first job…</a:t>
            </a:r>
          </a:p>
          <a:p>
            <a:pPr lvl="1"/>
            <a:r>
              <a:rPr lang="en-US" dirty="0"/>
              <a:t>What would happen to FIFO’s turnaround time?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5EDB3-19BF-8A42-87B1-011BCFF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problematic workloads for FIFO?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99E1F3-FE11-9649-8ABB-16B2A9A644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4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 (big first job)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1554389"/>
          </a:xfrm>
        </p:spPr>
        <p:txBody>
          <a:bodyPr/>
          <a:lstStyle/>
          <a:p>
            <a:r>
              <a:rPr lang="en-US" altLang="ko-KR" dirty="0"/>
              <a:t>Workload</a:t>
            </a:r>
          </a:p>
          <a:p>
            <a:pPr lvl="1"/>
            <a:r>
              <a:rPr lang="en-US" altLang="ko-KR" dirty="0"/>
              <a:t>Job A arrives just before job B which arrives just before job C.</a:t>
            </a:r>
          </a:p>
          <a:p>
            <a:pPr lvl="1"/>
            <a:r>
              <a:rPr lang="en-US" altLang="ko-KR" dirty="0"/>
              <a:t>Job A runs for 60 seconds, jobs B and C run for 10 seconds.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6C05A-A597-924F-950B-90D048044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6DD180-A5F9-BC45-B59A-96DF689A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10619"/>
              </p:ext>
            </p:extLst>
          </p:nvPr>
        </p:nvGraphicFramePr>
        <p:xfrm>
          <a:off x="1524001" y="4191317"/>
          <a:ext cx="6095997" cy="227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A, B and C arrive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86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EA6B39-FB9F-2D4A-946E-666ED938D81A}"/>
              </a:ext>
            </a:extLst>
          </p:cNvPr>
          <p:cNvCxnSpPr>
            <a:cxnSpLocks/>
          </p:cNvCxnSpPr>
          <p:nvPr/>
        </p:nvCxnSpPr>
        <p:spPr>
          <a:xfrm flipV="1">
            <a:off x="1524001" y="5745706"/>
            <a:ext cx="0" cy="6422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06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 (identical jobs)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3716338"/>
                <a:ext cx="8280401" cy="277336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What is the average turnaround time?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𝑐𝑜𝑚𝑝𝑙𝑒𝑡𝑖𝑜𝑛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𝑎𝑣𝑔𝑇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60+70+80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3716338"/>
                <a:ext cx="8280401" cy="2773361"/>
              </a:xfrm>
              <a:blipFill>
                <a:blip r:embed="rId2"/>
                <a:stretch>
                  <a:fillRect l="-1991" t="-3196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6C05A-A597-924F-950B-90D048044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3D8CF0-241B-6C41-AF53-71CA170C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63990"/>
              </p:ext>
            </p:extLst>
          </p:nvPr>
        </p:nvGraphicFramePr>
        <p:xfrm>
          <a:off x="1524001" y="1385297"/>
          <a:ext cx="6095997" cy="191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A, B and C arrive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86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B860A5-E4C3-E34C-A4F4-F5FD5E265D36}"/>
              </a:ext>
            </a:extLst>
          </p:cNvPr>
          <p:cNvCxnSpPr>
            <a:cxnSpLocks/>
          </p:cNvCxnSpPr>
          <p:nvPr/>
        </p:nvCxnSpPr>
        <p:spPr>
          <a:xfrm flipV="1">
            <a:off x="1524001" y="2558679"/>
            <a:ext cx="0" cy="6422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90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FECE-9644-8546-8149-D0CB365AA5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46113"/>
            <a:ext cx="8280400" cy="809625"/>
          </a:xfrm>
        </p:spPr>
        <p:txBody>
          <a:bodyPr/>
          <a:lstStyle/>
          <a:p>
            <a:r>
              <a:rPr lang="en-US" dirty="0"/>
              <a:t>Convoy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489B8-C671-BE46-B7F8-AC7C5656C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9" t="2323" r="1134"/>
          <a:stretch/>
        </p:blipFill>
        <p:spPr>
          <a:xfrm>
            <a:off x="-12024" y="279400"/>
            <a:ext cx="9156024" cy="6281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83FE7-1B18-B442-AAEC-B3ECC1D56073}"/>
              </a:ext>
            </a:extLst>
          </p:cNvPr>
          <p:cNvSpPr txBox="1"/>
          <p:nvPr/>
        </p:nvSpPr>
        <p:spPr>
          <a:xfrm>
            <a:off x="540660" y="3039609"/>
            <a:ext cx="3984171" cy="247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400" b="1" dirty="0">
                <a:solidFill>
                  <a:schemeClr val="bg1"/>
                </a:solidFill>
                <a:latin typeface="Myriad Pro Black Condensed" panose="020B0503030403020204" pitchFamily="34" charset="0"/>
              </a:rPr>
              <a:t>The Convoy Effect</a:t>
            </a:r>
          </a:p>
        </p:txBody>
      </p:sp>
    </p:spTree>
    <p:extLst>
      <p:ext uri="{BB962C8B-B14F-4D97-AF65-F5344CB8AC3E}">
        <p14:creationId xmlns:p14="http://schemas.microsoft.com/office/powerpoint/2010/main" val="2997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CA5C-1516-A243-9117-76EF8EE7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Overtaking the 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4ABD-18ED-694E-A3A4-76F133DC55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was the problem with FIFO?</a:t>
            </a:r>
          </a:p>
          <a:p>
            <a:pPr lvl="1"/>
            <a:r>
              <a:rPr lang="en-US" sz="3200" dirty="0"/>
              <a:t>Turnaround time can suffer when short jobs must wait for long jobs</a:t>
            </a:r>
          </a:p>
          <a:p>
            <a:r>
              <a:rPr lang="en-US" sz="3200" dirty="0"/>
              <a:t>Let’s try a new scheduler: </a:t>
            </a:r>
            <a:r>
              <a:rPr lang="en-US" sz="3200" dirty="0">
                <a:latin typeface="+mj-lt"/>
              </a:rPr>
              <a:t>SJF (Shortest Job First)</a:t>
            </a:r>
          </a:p>
          <a:p>
            <a:pPr lvl="1"/>
            <a:r>
              <a:rPr lang="en-US" sz="3200" dirty="0"/>
              <a:t>Choose job with smallest run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1E678-72F5-5147-A8E6-9A4A3CC01E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82B2597-0F94-D246-A276-492C98E4F3A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5931269"/>
                  </p:ext>
                </p:extLst>
              </p:nvPr>
            </p:nvGraphicFramePr>
            <p:xfrm>
              <a:off x="431800" y="1452109"/>
              <a:ext cx="8280399" cy="2623693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Workload</a:t>
                          </a: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Scheduler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Metrics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𝑎𝑟𝑟𝑖𝑣𝑎𝑙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kern="12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FIFO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𝑡𝑢𝑟𝑛𝑎𝑟𝑜𝑢𝑛𝑑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𝑟𝑢𝑛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SJF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𝑟𝑒𝑠𝑝𝑜𝑛𝑠𝑒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STCF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RR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82B2597-0F94-D246-A276-492C98E4F3A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55931269"/>
                  </p:ext>
                </p:extLst>
              </p:nvPr>
            </p:nvGraphicFramePr>
            <p:xfrm>
              <a:off x="431800" y="1452109"/>
              <a:ext cx="8280399" cy="2623693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Workload</a:t>
                          </a: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Scheduler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Metrics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61" t="-114634" r="-200922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kern="12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FIFO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922" t="-114634" r="-461" b="-3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5510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61" t="-204651" r="-200922" b="-2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kern="1200" dirty="0">
                              <a:solidFill>
                                <a:schemeClr val="dk1"/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SJF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922" t="-204651" r="-461" b="-22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STCF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RR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5EDB3-19BF-8A42-87B1-011BCFF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99E1F3-FE11-9649-8ABB-16B2A9A644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1074B6-29EC-D047-A8A7-80E324A6FD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(shortest job first)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1554389"/>
          </a:xfrm>
        </p:spPr>
        <p:txBody>
          <a:bodyPr/>
          <a:lstStyle/>
          <a:p>
            <a:r>
              <a:rPr lang="en-US" altLang="ko-KR" dirty="0"/>
              <a:t>Workload</a:t>
            </a:r>
          </a:p>
          <a:p>
            <a:pPr lvl="1"/>
            <a:r>
              <a:rPr lang="en-US" altLang="ko-KR" dirty="0"/>
              <a:t>Jobs A, B and C arrive at the same time.</a:t>
            </a:r>
          </a:p>
          <a:p>
            <a:pPr lvl="1"/>
            <a:r>
              <a:rPr lang="en-US" altLang="ko-KR" dirty="0"/>
              <a:t>Job A runs for 60 seconds, jobs B and C run for 10 seconds.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6C05A-A597-924F-950B-90D048044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6DD180-A5F9-BC45-B59A-96DF689A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60695"/>
              </p:ext>
            </p:extLst>
          </p:nvPr>
        </p:nvGraphicFramePr>
        <p:xfrm>
          <a:off x="1524001" y="3579586"/>
          <a:ext cx="6095997" cy="227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A, B and C arrive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86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EA6B39-FB9F-2D4A-946E-666ED938D81A}"/>
              </a:ext>
            </a:extLst>
          </p:cNvPr>
          <p:cNvCxnSpPr>
            <a:cxnSpLocks/>
          </p:cNvCxnSpPr>
          <p:nvPr/>
        </p:nvCxnSpPr>
        <p:spPr>
          <a:xfrm flipV="1">
            <a:off x="1524001" y="5133975"/>
            <a:ext cx="0" cy="6422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SJF (shortest job first)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3716338"/>
                <a:ext cx="8280401" cy="277336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What is the average turnaround time?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𝑐𝑜𝑚𝑝𝑙𝑒𝑡𝑖𝑜𝑛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𝑎𝑣𝑔𝑇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80+10+20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3716338"/>
                <a:ext cx="8280401" cy="2773361"/>
              </a:xfrm>
              <a:blipFill>
                <a:blip r:embed="rId2"/>
                <a:stretch>
                  <a:fillRect l="-1991" t="-3196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6C05A-A597-924F-950B-90D048044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234E49-D7D3-B74B-97A0-442920BA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831887"/>
              </p:ext>
            </p:extLst>
          </p:nvPr>
        </p:nvGraphicFramePr>
        <p:xfrm>
          <a:off x="1524001" y="1497398"/>
          <a:ext cx="6095997" cy="191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A, B and C arrive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86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A99655-8B4D-EE4C-80FB-BC65F4218C95}"/>
              </a:ext>
            </a:extLst>
          </p:cNvPr>
          <p:cNvCxnSpPr>
            <a:cxnSpLocks/>
          </p:cNvCxnSpPr>
          <p:nvPr/>
        </p:nvCxnSpPr>
        <p:spPr>
          <a:xfrm flipV="1">
            <a:off x="1524001" y="2658610"/>
            <a:ext cx="0" cy="6422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85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6936-C620-7F44-B94B-50DC4723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SJF (shortest job first)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B723-965D-3E42-8271-F0EE78B5C2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SJF is provably optimal</a:t>
            </a:r>
            <a:r>
              <a:rPr lang="en-US" sz="3200" dirty="0"/>
              <a:t>, for minimizing average turnaround time (with no preemption).</a:t>
            </a:r>
          </a:p>
          <a:p>
            <a:pPr lvl="1"/>
            <a:r>
              <a:rPr lang="en-US" sz="3200" dirty="0"/>
              <a:t>Scheduling a shorter job before a longer job improves the turnaround time of the shorter job more than it harms the turnaround time of the longer job.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451AD-4518-EF44-9DED-D373A4ACBD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8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Components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Dispatcher (Previous lecture)</a:t>
            </a:r>
          </a:p>
          <a:p>
            <a:pPr lvl="1"/>
            <a:r>
              <a:rPr lang="en-US" dirty="0"/>
              <a:t>Low-level mechanism</a:t>
            </a:r>
          </a:p>
          <a:p>
            <a:pPr lvl="1"/>
            <a:r>
              <a:rPr lang="en-US" dirty="0"/>
              <a:t>Performs context-switch</a:t>
            </a:r>
          </a:p>
          <a:p>
            <a:pPr lvl="2"/>
            <a:r>
              <a:rPr lang="en-US" dirty="0"/>
              <a:t>Switch from user mode to kernel mode</a:t>
            </a:r>
          </a:p>
          <a:p>
            <a:pPr lvl="2"/>
            <a:r>
              <a:rPr lang="en-US" dirty="0"/>
              <a:t>Save execution state (registers) of old process in PCB</a:t>
            </a:r>
          </a:p>
          <a:p>
            <a:pPr lvl="2"/>
            <a:r>
              <a:rPr lang="en-US" dirty="0"/>
              <a:t>Insert PCB in ready queue</a:t>
            </a:r>
          </a:p>
          <a:p>
            <a:pPr lvl="2"/>
            <a:r>
              <a:rPr lang="en-US" dirty="0"/>
              <a:t>Load state of next process from PCB to registers</a:t>
            </a:r>
          </a:p>
          <a:p>
            <a:pPr lvl="2"/>
            <a:r>
              <a:rPr lang="en-US" dirty="0"/>
              <a:t>Switch from kernel to user mode</a:t>
            </a:r>
          </a:p>
          <a:p>
            <a:pPr lvl="2"/>
            <a:r>
              <a:rPr lang="en-US" dirty="0"/>
              <a:t>Jump to instruction in new user process</a:t>
            </a:r>
          </a:p>
          <a:p>
            <a:r>
              <a:rPr lang="en-US" dirty="0"/>
              <a:t>Scheduler (Today)</a:t>
            </a:r>
          </a:p>
          <a:p>
            <a:pPr lvl="1"/>
            <a:r>
              <a:rPr lang="en-US" dirty="0"/>
              <a:t>Applies a policy to determine which process gets CPU when there is a process switch.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24F6E-997D-B441-8853-582B86D3BF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CPU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3753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3A0D-D924-0549-9982-CF6EAFA7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Why wouldn’t SJF be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solution of choice?</a:t>
            </a:r>
          </a:p>
        </p:txBody>
      </p:sp>
    </p:spTree>
    <p:extLst>
      <p:ext uri="{BB962C8B-B14F-4D97-AF65-F5344CB8AC3E}">
        <p14:creationId xmlns:p14="http://schemas.microsoft.com/office/powerpoint/2010/main" val="93158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Relaxed Workload Assumptions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jobs run for the same amount of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jobs arrive at the same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All jobs only use the CPU (i.e. no I/O).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Run-time of each job is known.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851C83-0D63-224F-AAAB-B56A4AB22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82B2597-0F94-D246-A276-492C98E4F3A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63364692"/>
                  </p:ext>
                </p:extLst>
              </p:nvPr>
            </p:nvGraphicFramePr>
            <p:xfrm>
              <a:off x="431800" y="1452109"/>
              <a:ext cx="8280399" cy="2623693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Workload</a:t>
                          </a: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Scheduler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Metrics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𝑎𝑟𝑟𝑖𝑣𝑎𝑙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kern="12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FIFO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𝑡𝑢𝑟𝑛𝑎𝑟𝑜𝑢𝑛𝑑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𝑟𝑢𝑛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SJF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kern="1200" smtClean="0">
                                        <a:solidFill>
                                          <a:schemeClr val="bg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𝑟𝑒𝑠𝑝𝑜𝑛𝑠𝑒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b="0" i="1" kern="1200" dirty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STCF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RR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A82B2597-0F94-D246-A276-492C98E4F3AC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663364692"/>
                  </p:ext>
                </p:extLst>
              </p:nvPr>
            </p:nvGraphicFramePr>
            <p:xfrm>
              <a:off x="431800" y="1452109"/>
              <a:ext cx="8280399" cy="2623693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Workload</a:t>
                          </a: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Scheduler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Metrics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61" t="-114634" r="-200922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kern="12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  <a:ea typeface="+mn-ea"/>
                              <a:cs typeface="+mn-cs"/>
                            </a:rPr>
                            <a:t>FIFO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922" t="-114634" r="-461" b="-3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5510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61" t="-204651" r="-200922" b="-220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latin typeface="+mj-lt"/>
                            </a:rPr>
                            <a:t>SJF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922" t="-204651" r="-461" b="-220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STCF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r>
                            <a:rPr lang="en-US" sz="28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+mj-lt"/>
                            </a:rPr>
                            <a:t>RR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29D31-EC58-1547-96FD-19E6412FDB4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Imagine that the shorter jobs arrive after a longer one…</a:t>
                </a:r>
              </a:p>
              <a:p>
                <a:pPr lvl="1"/>
                <a:r>
                  <a:rPr lang="en-US" dirty="0"/>
                  <a:t>Let’s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What would happen to SJF’s turnaround time?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29D31-EC58-1547-96FD-19E6412FD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838" t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25EDB3-19BF-8A42-87B1-011BCFF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problematic workloads for SJF?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99E1F3-FE11-9649-8ABB-16B2A9A644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Stuck behind a tractor again…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3716338"/>
                <a:ext cx="8280401" cy="277336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What is the average turnaround time?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𝑐𝑜𝑚𝑝𝑙𝑒𝑡𝑖𝑜𝑛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𝑎𝑣𝑔𝑇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60+60+70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=63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3716338"/>
                <a:ext cx="8280401" cy="2773361"/>
              </a:xfrm>
              <a:blipFill>
                <a:blip r:embed="rId2"/>
                <a:stretch>
                  <a:fillRect l="-1991" t="-3196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6C05A-A597-924F-950B-90D048044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3D8CF0-241B-6C41-AF53-71CA170C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29024"/>
              </p:ext>
            </p:extLst>
          </p:nvPr>
        </p:nvGraphicFramePr>
        <p:xfrm>
          <a:off x="1524001" y="1385297"/>
          <a:ext cx="6095998" cy="228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B and C arrive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861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 arrives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4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B860A5-E4C3-E34C-A4F4-F5FD5E265D36}"/>
              </a:ext>
            </a:extLst>
          </p:cNvPr>
          <p:cNvCxnSpPr>
            <a:cxnSpLocks/>
          </p:cNvCxnSpPr>
          <p:nvPr/>
        </p:nvCxnSpPr>
        <p:spPr>
          <a:xfrm flipV="1">
            <a:off x="1524001" y="2558679"/>
            <a:ext cx="0" cy="9574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F1879F-4E8E-BF4C-BBB1-672167D53689}"/>
              </a:ext>
            </a:extLst>
          </p:cNvPr>
          <p:cNvCxnSpPr>
            <a:cxnSpLocks/>
          </p:cNvCxnSpPr>
          <p:nvPr/>
        </p:nvCxnSpPr>
        <p:spPr>
          <a:xfrm flipV="1">
            <a:off x="2195514" y="2571522"/>
            <a:ext cx="0" cy="6422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53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E2F-FA4B-604B-9CA0-305EC37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case for </a:t>
            </a:r>
            <a:r>
              <a:rPr lang="en-US" dirty="0">
                <a:latin typeface="+mj-lt"/>
              </a:rPr>
              <a:t>preemptive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65D8-46F5-3B4D-929A-DB97FB8F84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>
            <a:normAutofit/>
          </a:bodyPr>
          <a:lstStyle/>
          <a:p>
            <a:r>
              <a:rPr lang="en-US" dirty="0"/>
              <a:t>What was the problem with FIFO and SJF?</a:t>
            </a:r>
          </a:p>
          <a:p>
            <a:pPr lvl="1"/>
            <a:r>
              <a:rPr lang="en-US" dirty="0"/>
              <a:t>They are non-preemptive, i.e. they only schedule a new job when the previous job voluntarily relinquishes the CPU (performs I/O or exits)</a:t>
            </a:r>
          </a:p>
          <a:p>
            <a:r>
              <a:rPr lang="en-US" dirty="0"/>
              <a:t>Let’s try a new scheduler: </a:t>
            </a:r>
            <a:r>
              <a:rPr lang="en-US" dirty="0">
                <a:latin typeface="+mj-lt"/>
              </a:rPr>
              <a:t>STCF (Shortest Time-to-Completion First)</a:t>
            </a:r>
          </a:p>
          <a:p>
            <a:pPr lvl="1"/>
            <a:r>
              <a:rPr lang="en-US" altLang="ko-KR" dirty="0"/>
              <a:t>Also known as Preemptive Shortest Job First (PSJF) and Shortest Remaining-Time First (SRTF).</a:t>
            </a:r>
            <a:endParaRPr lang="en-US" dirty="0"/>
          </a:p>
          <a:p>
            <a:pPr lvl="1"/>
            <a:r>
              <a:rPr lang="en-US" dirty="0"/>
              <a:t>Potentially schedule a different job at any point by taking CPU away from running job.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Always run the quickest-to-complete job.</a:t>
            </a:r>
            <a:endParaRPr lang="en-US" dirty="0"/>
          </a:p>
          <a:p>
            <a:endParaRPr lang="en-US" dirty="0"/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C6F6E-6867-5F41-B852-05BF91FB5D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Preemptive STCF: overtaking the tractor again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4149725"/>
                <a:ext cx="8280401" cy="233997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ko-KR" dirty="0"/>
                  <a:t>What is the average turnaround time?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𝑐𝑜𝑚𝑝𝑙𝑒𝑡𝑖𝑜𝑛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=80−0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𝑎𝑣𝑔𝑇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80+10+20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=37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4149725"/>
                <a:ext cx="8280401" cy="2339974"/>
              </a:xfrm>
              <a:blipFill>
                <a:blip r:embed="rId2"/>
                <a:stretch>
                  <a:fillRect l="-1685" t="-4865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6C05A-A597-924F-950B-90D048044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3D8CF0-241B-6C41-AF53-71CA170C5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72405"/>
              </p:ext>
            </p:extLst>
          </p:nvPr>
        </p:nvGraphicFramePr>
        <p:xfrm>
          <a:off x="1524001" y="1385297"/>
          <a:ext cx="6095998" cy="2660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 is resumed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52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B and C arrive, A is preempted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861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 arrives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462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B860A5-E4C3-E34C-A4F4-F5FD5E265D36}"/>
              </a:ext>
            </a:extLst>
          </p:cNvPr>
          <p:cNvCxnSpPr>
            <a:cxnSpLocks/>
          </p:cNvCxnSpPr>
          <p:nvPr/>
        </p:nvCxnSpPr>
        <p:spPr>
          <a:xfrm flipV="1">
            <a:off x="1524001" y="2558680"/>
            <a:ext cx="0" cy="128397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F1879F-4E8E-BF4C-BBB1-672167D53689}"/>
              </a:ext>
            </a:extLst>
          </p:cNvPr>
          <p:cNvCxnSpPr>
            <a:cxnSpLocks/>
          </p:cNvCxnSpPr>
          <p:nvPr/>
        </p:nvCxnSpPr>
        <p:spPr>
          <a:xfrm flipV="1">
            <a:off x="2195514" y="2558680"/>
            <a:ext cx="0" cy="89013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FA4BB9-155C-8C42-A99E-69D7AFE8C1B3}"/>
              </a:ext>
            </a:extLst>
          </p:cNvPr>
          <p:cNvCxnSpPr>
            <a:cxnSpLocks/>
          </p:cNvCxnSpPr>
          <p:nvPr/>
        </p:nvCxnSpPr>
        <p:spPr>
          <a:xfrm flipV="1">
            <a:off x="3556229" y="2558681"/>
            <a:ext cx="0" cy="58729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08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3A0D-D924-0549-9982-CF6EAFA7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Why wouldn’t STCF be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solution of choice?</a:t>
            </a:r>
          </a:p>
        </p:txBody>
      </p:sp>
    </p:spTree>
    <p:extLst>
      <p:ext uri="{BB962C8B-B14F-4D97-AF65-F5344CB8AC3E}">
        <p14:creationId xmlns:p14="http://schemas.microsoft.com/office/powerpoint/2010/main" val="20673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A8B-3080-814F-9DD7-3D21E78B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42B4C-C810-4047-8A1D-990C5CA0F9C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Sometimes care about when a job starts instead of when it finishes…</a:t>
                </a:r>
              </a:p>
              <a:p>
                <a:r>
                  <a:rPr lang="en-US" sz="2800" dirty="0"/>
                  <a:t>Response time</a:t>
                </a:r>
              </a:p>
              <a:p>
                <a:pPr lvl="1"/>
                <a:r>
                  <a:rPr lang="en-US" sz="2800" dirty="0"/>
                  <a:t>Time until the job is scheduled for the first time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𝑟𝑒𝑠𝑝𝑜𝑛𝑠𝑒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𝑓𝑖𝑟𝑠𝑡𝑟𝑢𝑛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STCF and related techniques are not particularly good for response time.</a:t>
                </a:r>
              </a:p>
              <a:p>
                <a:r>
                  <a:rPr lang="en-US" sz="3200" dirty="0">
                    <a:latin typeface="Myriad Pro Condensed" panose="020B0506030403020204" pitchFamily="34" charset="0"/>
                  </a:rPr>
                  <a:t>How can we build a scheduler that is sensitive to response time?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42B4C-C810-4047-8A1D-990C5CA0F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757" t="-2010" r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201AC-D160-514B-AE7A-4D5E0FD160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5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65F2F-54A2-6B45-931D-09EF8F4F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vs. Turnaround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D76E5-A428-254D-8A97-7509C4E034A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In the non-preemptive example below…</a:t>
                </a:r>
              </a:p>
              <a:p>
                <a:pPr lvl="1"/>
                <a:r>
                  <a:rPr lang="en-US" dirty="0"/>
                  <a:t>B’s turnaround time is…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𝑐𝑜𝑚𝑝𝑙𝑒𝑡𝑖𝑜𝑛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=30−10=20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B’s response time is…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𝑟𝑒𝑠𝑝𝑜𝑛𝑠𝑒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𝑓𝑖𝑟𝑠𝑡𝑟𝑢𝑛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0−10=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D76E5-A428-254D-8A97-7509C4E03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991" t="-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4F27F-5856-6747-B018-57208A447D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20F2C7-BFE4-1347-B4DB-39957EF38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90325"/>
              </p:ext>
            </p:extLst>
          </p:nvPr>
        </p:nvGraphicFramePr>
        <p:xfrm>
          <a:off x="1524001" y="3829140"/>
          <a:ext cx="6095998" cy="2289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Myriad Pro Light SemiCondensed" panose="020B0403030403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l" defTabSz="9140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B arrives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861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 arrives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97462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7144DC-6F0A-0244-9809-87B1AE5D8A70}"/>
              </a:ext>
            </a:extLst>
          </p:cNvPr>
          <p:cNvCxnSpPr>
            <a:cxnSpLocks/>
          </p:cNvCxnSpPr>
          <p:nvPr/>
        </p:nvCxnSpPr>
        <p:spPr>
          <a:xfrm flipV="1">
            <a:off x="1524001" y="5002524"/>
            <a:ext cx="0" cy="9193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CE957A-EA60-084C-B664-EA8AEE61AEF0}"/>
              </a:ext>
            </a:extLst>
          </p:cNvPr>
          <p:cNvCxnSpPr>
            <a:cxnSpLocks/>
          </p:cNvCxnSpPr>
          <p:nvPr/>
        </p:nvCxnSpPr>
        <p:spPr>
          <a:xfrm flipV="1">
            <a:off x="2195514" y="5002524"/>
            <a:ext cx="0" cy="5600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92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EE2F-FA4B-604B-9CA0-305EC37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Caring about response time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65D8-46F5-3B4D-929A-DB97FB8F84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809750"/>
            <a:ext cx="8280401" cy="4679950"/>
          </a:xfrm>
        </p:spPr>
        <p:txBody>
          <a:bodyPr>
            <a:normAutofit/>
          </a:bodyPr>
          <a:lstStyle/>
          <a:p>
            <a:r>
              <a:rPr lang="en-US" dirty="0"/>
              <a:t>What was the problem with FIFO, SJF and STCF?</a:t>
            </a:r>
          </a:p>
          <a:p>
            <a:pPr lvl="1"/>
            <a:r>
              <a:rPr lang="en-US" dirty="0"/>
              <a:t>They may </a:t>
            </a:r>
            <a:r>
              <a:rPr lang="en-US" dirty="0">
                <a:solidFill>
                  <a:srgbClr val="333333"/>
                </a:solidFill>
              </a:rPr>
              <a:t>show poor response time.</a:t>
            </a:r>
            <a:endParaRPr lang="en-US" dirty="0"/>
          </a:p>
          <a:p>
            <a:r>
              <a:rPr lang="en-US" dirty="0"/>
              <a:t>Let’s try a new scheduler: </a:t>
            </a:r>
            <a:r>
              <a:rPr lang="en-US" dirty="0">
                <a:latin typeface="+mj-lt"/>
              </a:rPr>
              <a:t>RR (Round Robin)</a:t>
            </a:r>
          </a:p>
          <a:p>
            <a:pPr lvl="1"/>
            <a:r>
              <a:rPr lang="en-US" altLang="ko-KR" dirty="0"/>
              <a:t>Run a job for a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time slice </a:t>
            </a:r>
            <a:r>
              <a:rPr lang="en-US" altLang="ko-KR" dirty="0"/>
              <a:t>and then switch to the next job in the ready queue until all jobs are finished.</a:t>
            </a:r>
          </a:p>
          <a:p>
            <a:pPr lvl="2"/>
            <a:r>
              <a:rPr lang="en-US" altLang="ko-KR" dirty="0"/>
              <a:t>Time slice is sometimes called a </a:t>
            </a:r>
            <a:r>
              <a:rPr lang="en-US" altLang="ko-KR" i="1" dirty="0"/>
              <a:t>scheduling quantum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The length of the time slice must be</a:t>
            </a:r>
            <a:r>
              <a:rPr lang="en-US" altLang="ko-KR" i="1" dirty="0"/>
              <a:t> a multiple of</a:t>
            </a:r>
            <a:r>
              <a:rPr lang="en-US" altLang="ko-KR" dirty="0"/>
              <a:t> the timer-interrupt period.</a:t>
            </a:r>
          </a:p>
          <a:p>
            <a:pPr lvl="1"/>
            <a:endParaRPr lang="en-US" dirty="0"/>
          </a:p>
          <a:p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C6F6E-6867-5F41-B852-05BF91FB5D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EA71-5625-2C4E-8FE8-615C4DF7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7F7F8-2EF5-A645-AD26-BE55CACD51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Shape 76">
            <a:extLst>
              <a:ext uri="{FF2B5EF4-FFF2-40B4-BE49-F238E27FC236}">
                <a16:creationId xmlns:a16="http://schemas.microsoft.com/office/drawing/2014/main" id="{C1019F29-A568-7641-AC2A-4785E51D7F53}"/>
              </a:ext>
            </a:extLst>
          </p:cNvPr>
          <p:cNvSpPr/>
          <p:nvPr/>
        </p:nvSpPr>
        <p:spPr>
          <a:xfrm>
            <a:off x="2083594" y="1916484"/>
            <a:ext cx="1442145" cy="1442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>
              <a:defRPr sz="1800" b="0">
                <a:solidFill>
                  <a:srgbClr val="000000"/>
                </a:solidFill>
              </a:defRPr>
            </a:pPr>
            <a:r>
              <a:rPr lang="en-US" sz="2250" kern="0" dirty="0">
                <a:solidFill>
                  <a:schemeClr val="bg1"/>
                </a:solidFill>
                <a:latin typeface="+mj-lt"/>
              </a:rPr>
              <a:t>Ready</a:t>
            </a:r>
            <a:endParaRPr sz="225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Shape 77">
            <a:extLst>
              <a:ext uri="{FF2B5EF4-FFF2-40B4-BE49-F238E27FC236}">
                <a16:creationId xmlns:a16="http://schemas.microsoft.com/office/drawing/2014/main" id="{5E94F43A-A639-FF43-929E-1A02BA073F6E}"/>
              </a:ext>
            </a:extLst>
          </p:cNvPr>
          <p:cNvSpPr/>
          <p:nvPr/>
        </p:nvSpPr>
        <p:spPr>
          <a:xfrm>
            <a:off x="5566172" y="1916484"/>
            <a:ext cx="1442145" cy="1442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93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>
              <a:defRPr sz="1800" b="0">
                <a:solidFill>
                  <a:srgbClr val="000000"/>
                </a:solidFill>
              </a:defRPr>
            </a:pPr>
            <a:r>
              <a:rPr lang="en-US" sz="2250" kern="0" dirty="0">
                <a:solidFill>
                  <a:schemeClr val="bg1"/>
                </a:solidFill>
                <a:latin typeface="+mj-lt"/>
              </a:rPr>
              <a:t>Running</a:t>
            </a:r>
            <a:endParaRPr sz="2250" kern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Shape 78">
            <a:extLst>
              <a:ext uri="{FF2B5EF4-FFF2-40B4-BE49-F238E27FC236}">
                <a16:creationId xmlns:a16="http://schemas.microsoft.com/office/drawing/2014/main" id="{77A461A3-0B01-2841-9952-EDFBBD0C5299}"/>
              </a:ext>
            </a:extLst>
          </p:cNvPr>
          <p:cNvSpPr/>
          <p:nvPr/>
        </p:nvSpPr>
        <p:spPr>
          <a:xfrm>
            <a:off x="3869531" y="3692038"/>
            <a:ext cx="1442145" cy="14421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defTabSz="410751">
              <a:defRPr sz="1800" b="0">
                <a:solidFill>
                  <a:srgbClr val="000000"/>
                </a:solidFill>
              </a:defRPr>
            </a:pPr>
            <a:r>
              <a:rPr sz="2250" kern="0">
                <a:solidFill>
                  <a:schemeClr val="bg1"/>
                </a:solidFill>
                <a:latin typeface="+mj-lt"/>
              </a:rPr>
              <a:t>Blocked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D86576-D9D8-8142-A80C-B304779B5009}"/>
              </a:ext>
            </a:extLst>
          </p:cNvPr>
          <p:cNvGrpSpPr/>
          <p:nvPr/>
        </p:nvGrpSpPr>
        <p:grpSpPr>
          <a:xfrm>
            <a:off x="3661577" y="2452670"/>
            <a:ext cx="1768757" cy="357188"/>
            <a:chOff x="3661577" y="2486123"/>
            <a:chExt cx="1768757" cy="357188"/>
          </a:xfrm>
        </p:grpSpPr>
        <p:sp>
          <p:nvSpPr>
            <p:cNvPr id="7" name="Shape 79">
              <a:extLst>
                <a:ext uri="{FF2B5EF4-FFF2-40B4-BE49-F238E27FC236}">
                  <a16:creationId xmlns:a16="http://schemas.microsoft.com/office/drawing/2014/main" id="{25707A15-EAD5-854D-A9DC-4F73251BBC58}"/>
                </a:ext>
              </a:extLst>
            </p:cNvPr>
            <p:cNvSpPr/>
            <p:nvPr/>
          </p:nvSpPr>
          <p:spPr>
            <a:xfrm>
              <a:off x="3661577" y="2486123"/>
              <a:ext cx="1768757" cy="1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algn="ctr" defTabSz="410751">
                <a:defRPr sz="2600"/>
              </a:pPr>
              <a:endParaRPr sz="1828" kern="0">
                <a:sym typeface="Helvetica Light"/>
              </a:endParaRPr>
            </a:p>
          </p:txBody>
        </p:sp>
        <p:sp>
          <p:nvSpPr>
            <p:cNvPr id="8" name="Shape 80">
              <a:extLst>
                <a:ext uri="{FF2B5EF4-FFF2-40B4-BE49-F238E27FC236}">
                  <a16:creationId xmlns:a16="http://schemas.microsoft.com/office/drawing/2014/main" id="{7314BE1A-6E26-B64C-932A-3BC7AF85993E}"/>
                </a:ext>
              </a:extLst>
            </p:cNvPr>
            <p:cNvSpPr/>
            <p:nvPr/>
          </p:nvSpPr>
          <p:spPr>
            <a:xfrm flipH="1" flipV="1">
              <a:off x="3661577" y="2843310"/>
              <a:ext cx="1768757" cy="1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algn="ctr" defTabSz="410751">
                <a:defRPr sz="2600"/>
              </a:pPr>
              <a:endParaRPr sz="1828" kern="0">
                <a:sym typeface="Helvetica Light"/>
              </a:endParaRPr>
            </a:p>
          </p:txBody>
        </p:sp>
      </p:grpSp>
      <p:sp>
        <p:nvSpPr>
          <p:cNvPr id="9" name="Shape 81">
            <a:extLst>
              <a:ext uri="{FF2B5EF4-FFF2-40B4-BE49-F238E27FC236}">
                <a16:creationId xmlns:a16="http://schemas.microsoft.com/office/drawing/2014/main" id="{B9E296C3-A792-0442-820A-24FCC0230AD6}"/>
              </a:ext>
            </a:extLst>
          </p:cNvPr>
          <p:cNvSpPr/>
          <p:nvPr/>
        </p:nvSpPr>
        <p:spPr>
          <a:xfrm flipH="1" flipV="1">
            <a:off x="3328804" y="3187837"/>
            <a:ext cx="751080" cy="686287"/>
          </a:xfrm>
          <a:prstGeom prst="line">
            <a:avLst/>
          </a:prstGeom>
          <a:ln w="63500">
            <a:solidFill>
              <a:srgbClr val="D6D6D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410751">
              <a:defRPr sz="2600"/>
            </a:pPr>
            <a:endParaRPr sz="1828" kern="0">
              <a:sym typeface="Helvetica Light"/>
            </a:endParaRPr>
          </a:p>
        </p:txBody>
      </p:sp>
      <p:sp>
        <p:nvSpPr>
          <p:cNvPr id="10" name="Shape 82">
            <a:extLst>
              <a:ext uri="{FF2B5EF4-FFF2-40B4-BE49-F238E27FC236}">
                <a16:creationId xmlns:a16="http://schemas.microsoft.com/office/drawing/2014/main" id="{2FFA6064-10D5-C54E-8D1A-2722E159340A}"/>
              </a:ext>
            </a:extLst>
          </p:cNvPr>
          <p:cNvSpPr/>
          <p:nvPr/>
        </p:nvSpPr>
        <p:spPr>
          <a:xfrm flipH="1">
            <a:off x="5085596" y="3207198"/>
            <a:ext cx="664335" cy="678672"/>
          </a:xfrm>
          <a:prstGeom prst="line">
            <a:avLst/>
          </a:prstGeom>
          <a:ln w="63500">
            <a:solidFill>
              <a:srgbClr val="D6D6D6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algn="ctr" defTabSz="410751">
              <a:defRPr sz="2600"/>
            </a:pPr>
            <a:endParaRPr sz="1828" kern="0">
              <a:sym typeface="Helvetica Light"/>
            </a:endParaRPr>
          </a:p>
        </p:txBody>
      </p:sp>
      <p:sp>
        <p:nvSpPr>
          <p:cNvPr id="11" name="Shape 83">
            <a:extLst>
              <a:ext uri="{FF2B5EF4-FFF2-40B4-BE49-F238E27FC236}">
                <a16:creationId xmlns:a16="http://schemas.microsoft.com/office/drawing/2014/main" id="{243BD251-EB5D-B649-ADA9-FB4680557EAD}"/>
              </a:ext>
            </a:extLst>
          </p:cNvPr>
          <p:cNvSpPr/>
          <p:nvPr/>
        </p:nvSpPr>
        <p:spPr>
          <a:xfrm>
            <a:off x="3994120" y="2832495"/>
            <a:ext cx="115576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algn="ctr" defTabSz="410751">
              <a:defRPr sz="1800">
                <a:solidFill>
                  <a:srgbClr val="000000"/>
                </a:solidFill>
              </a:defRPr>
            </a:pPr>
            <a:r>
              <a:rPr lang="en-US" sz="1969" kern="0" dirty="0" err="1">
                <a:sym typeface="Helvetica Light"/>
              </a:rPr>
              <a:t>Deschedule</a:t>
            </a:r>
            <a:endParaRPr sz="1969" kern="0" dirty="0">
              <a:sym typeface="Helvetica Light"/>
            </a:endParaRPr>
          </a:p>
        </p:txBody>
      </p:sp>
      <p:sp>
        <p:nvSpPr>
          <p:cNvPr id="12" name="Shape 84">
            <a:extLst>
              <a:ext uri="{FF2B5EF4-FFF2-40B4-BE49-F238E27FC236}">
                <a16:creationId xmlns:a16="http://schemas.microsoft.com/office/drawing/2014/main" id="{FA65AAA5-8226-0E49-A34F-A80BA81A110C}"/>
              </a:ext>
            </a:extLst>
          </p:cNvPr>
          <p:cNvSpPr/>
          <p:nvPr/>
        </p:nvSpPr>
        <p:spPr>
          <a:xfrm>
            <a:off x="4131978" y="2028823"/>
            <a:ext cx="8800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algn="ctr" defTabSz="410751">
              <a:defRPr sz="1800">
                <a:solidFill>
                  <a:srgbClr val="000000"/>
                </a:solidFill>
              </a:defRPr>
            </a:pPr>
            <a:r>
              <a:rPr lang="en-US" sz="1969" kern="0" dirty="0">
                <a:sym typeface="Helvetica Light"/>
              </a:rPr>
              <a:t>Dispatch</a:t>
            </a:r>
            <a:endParaRPr sz="1969" kern="0" dirty="0">
              <a:sym typeface="Helvetica Light"/>
            </a:endParaRPr>
          </a:p>
        </p:txBody>
      </p:sp>
      <p:sp>
        <p:nvSpPr>
          <p:cNvPr id="13" name="Shape 85">
            <a:extLst>
              <a:ext uri="{FF2B5EF4-FFF2-40B4-BE49-F238E27FC236}">
                <a16:creationId xmlns:a16="http://schemas.microsoft.com/office/drawing/2014/main" id="{0613E64D-4A8F-9D46-9BD0-9D6A59765F81}"/>
              </a:ext>
            </a:extLst>
          </p:cNvPr>
          <p:cNvSpPr/>
          <p:nvPr/>
        </p:nvSpPr>
        <p:spPr>
          <a:xfrm>
            <a:off x="2463596" y="3541092"/>
            <a:ext cx="12904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algn="ctr" defTabSz="410751">
              <a:defRPr sz="1800">
                <a:solidFill>
                  <a:srgbClr val="000000"/>
                </a:solidFill>
              </a:defRPr>
            </a:pPr>
            <a:r>
              <a:rPr lang="en-US" sz="1969" kern="0" dirty="0">
                <a:sym typeface="Helvetica Light"/>
              </a:rPr>
              <a:t>Event occurs </a:t>
            </a:r>
            <a:endParaRPr sz="1969" kern="0" dirty="0">
              <a:sym typeface="Helvetica Light"/>
            </a:endParaRPr>
          </a:p>
        </p:txBody>
      </p:sp>
      <p:sp>
        <p:nvSpPr>
          <p:cNvPr id="14" name="Shape 86">
            <a:extLst>
              <a:ext uri="{FF2B5EF4-FFF2-40B4-BE49-F238E27FC236}">
                <a16:creationId xmlns:a16="http://schemas.microsoft.com/office/drawing/2014/main" id="{B351A429-A8D6-0F41-9076-DF8B52CE201C}"/>
              </a:ext>
            </a:extLst>
          </p:cNvPr>
          <p:cNvSpPr/>
          <p:nvPr/>
        </p:nvSpPr>
        <p:spPr>
          <a:xfrm>
            <a:off x="5501619" y="3541092"/>
            <a:ext cx="1033938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algn="ctr" defTabSz="410751">
              <a:defRPr sz="1800">
                <a:solidFill>
                  <a:srgbClr val="000000"/>
                </a:solidFill>
              </a:defRPr>
            </a:pPr>
            <a:r>
              <a:rPr lang="en-US" sz="1969" kern="0" dirty="0">
                <a:sym typeface="Helvetica Light"/>
              </a:rPr>
              <a:t>Event wait</a:t>
            </a:r>
            <a:endParaRPr sz="1969" kern="0" dirty="0">
              <a:sym typeface="Helvetica Light"/>
            </a:endParaRPr>
          </a:p>
        </p:txBody>
      </p:sp>
      <p:sp>
        <p:nvSpPr>
          <p:cNvPr id="15" name="Shape 99">
            <a:extLst>
              <a:ext uri="{FF2B5EF4-FFF2-40B4-BE49-F238E27FC236}">
                <a16:creationId xmlns:a16="http://schemas.microsoft.com/office/drawing/2014/main" id="{634B9633-CB25-6B4B-9FFD-64F8222A7033}"/>
              </a:ext>
            </a:extLst>
          </p:cNvPr>
          <p:cNvSpPr/>
          <p:nvPr/>
        </p:nvSpPr>
        <p:spPr>
          <a:xfrm>
            <a:off x="2420930" y="5638633"/>
            <a:ext cx="4302140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410751">
              <a:defRPr sz="1800">
                <a:solidFill>
                  <a:srgbClr val="000000"/>
                </a:solidFill>
              </a:defRPr>
            </a:pPr>
            <a:r>
              <a:rPr sz="2531" kern="0" dirty="0">
                <a:sym typeface="Helvetica Light"/>
              </a:rPr>
              <a:t>How to transition?	(“mechanism”)</a:t>
            </a:r>
          </a:p>
          <a:p>
            <a:pPr defTabSz="410751">
              <a:defRPr sz="1800">
                <a:solidFill>
                  <a:srgbClr val="000000"/>
                </a:solidFill>
              </a:defRPr>
            </a:pPr>
            <a:r>
              <a:rPr sz="2531" kern="0" dirty="0">
                <a:sym typeface="Helvetica Light"/>
              </a:rPr>
              <a:t>When to transition?	(“policy”)</a:t>
            </a:r>
          </a:p>
        </p:txBody>
      </p:sp>
    </p:spTree>
    <p:extLst>
      <p:ext uri="{BB962C8B-B14F-4D97-AF65-F5344CB8AC3E}">
        <p14:creationId xmlns:p14="http://schemas.microsoft.com/office/powerpoint/2010/main" val="22803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A189-6F17-2249-B8C4-9ACC41EB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vs. RR (simultaneous identical jobs)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833A3-850F-7741-88C2-786D4D4DF6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F1FF350-8427-5149-896E-BD65F489731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509283610"/>
              </p:ext>
            </p:extLst>
          </p:nvPr>
        </p:nvGraphicFramePr>
        <p:xfrm>
          <a:off x="431800" y="1809750"/>
          <a:ext cx="4140200" cy="190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D8E3CF90-F88C-4741-9D6D-988C1B78C8A2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527545715"/>
              </p:ext>
            </p:extLst>
          </p:nvPr>
        </p:nvGraphicFramePr>
        <p:xfrm>
          <a:off x="4859338" y="1809750"/>
          <a:ext cx="4159250" cy="190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3620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53050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75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4214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69959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5511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34925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5214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52099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3861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6692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6462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Myriad Pro Condensed" panose="020B0506030403020204" pitchFamily="34" charset="0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553C07-42A8-3849-BDC6-4AA81D1AD9F3}"/>
                  </a:ext>
                </a:extLst>
              </p:cNvPr>
              <p:cNvSpPr txBox="1"/>
              <p:nvPr/>
            </p:nvSpPr>
            <p:spPr>
              <a:xfrm>
                <a:off x="431800" y="4149725"/>
                <a:ext cx="414020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0+10+20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553C07-42A8-3849-BDC6-4AA81D1AD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4149725"/>
                <a:ext cx="4140200" cy="390748"/>
              </a:xfrm>
              <a:prstGeom prst="rect">
                <a:avLst/>
              </a:prstGeom>
              <a:blipFill>
                <a:blip r:embed="rId2"/>
                <a:stretch>
                  <a:fillRect t="-103125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E13AB1-8F66-D84F-9159-4B89201C25BE}"/>
                  </a:ext>
                </a:extLst>
              </p:cNvPr>
              <p:cNvSpPr txBox="1"/>
              <p:nvPr/>
            </p:nvSpPr>
            <p:spPr>
              <a:xfrm>
                <a:off x="4859338" y="4149725"/>
                <a:ext cx="4140200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E13AB1-8F66-D84F-9159-4B89201C2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338" y="4149725"/>
                <a:ext cx="4140200" cy="390748"/>
              </a:xfrm>
              <a:prstGeom prst="rect">
                <a:avLst/>
              </a:prstGeom>
              <a:blipFill>
                <a:blip r:embed="rId3"/>
                <a:stretch>
                  <a:fillRect t="-103125" b="-1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71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3A0D-D924-0549-9982-CF6EAFA7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Why wouldn’t RR be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solution of choice?</a:t>
            </a:r>
          </a:p>
        </p:txBody>
      </p:sp>
    </p:spTree>
    <p:extLst>
      <p:ext uri="{BB962C8B-B14F-4D97-AF65-F5344CB8AC3E}">
        <p14:creationId xmlns:p14="http://schemas.microsoft.com/office/powerpoint/2010/main" val="97860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B6AC-E6F0-9B49-BA71-F8C5636BF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what ways isn’t RR ideal?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9585-821F-BD4C-81A2-370F8CA6B42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1187450"/>
          </a:xfrm>
        </p:spPr>
        <p:txBody>
          <a:bodyPr/>
          <a:lstStyle/>
          <a:p>
            <a:r>
              <a:rPr lang="en-US" dirty="0"/>
              <a:t>RR is fair, but performs poorly on metrics such as turnaround time.</a:t>
            </a:r>
          </a:p>
          <a:p>
            <a:pPr lvl="1"/>
            <a:r>
              <a:rPr lang="en-US" dirty="0"/>
              <a:t>Let’s calculate the average turnaround time for both options in our last example.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D1E91-6BE7-E042-99D8-E90EB703E3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A70294-B64B-D649-9DF0-83EB034619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988628"/>
              </p:ext>
            </p:extLst>
          </p:nvPr>
        </p:nvGraphicFramePr>
        <p:xfrm>
          <a:off x="431800" y="2839588"/>
          <a:ext cx="3780972" cy="190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24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94524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302CEC69-2C36-9E47-BE02-EBD5AF1644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766700"/>
              </p:ext>
            </p:extLst>
          </p:nvPr>
        </p:nvGraphicFramePr>
        <p:xfrm>
          <a:off x="4697790" y="2839588"/>
          <a:ext cx="4014409" cy="190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362093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53050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957502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14214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69959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55115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349254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952146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520997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503861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066928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8646202"/>
                    </a:ext>
                  </a:extLst>
                </a:gridCol>
                <a:gridCol w="890209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Myriad Pro Condensed" panose="020B0506030403020204" pitchFamily="34" charset="0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Myriad Pro Condensed" panose="020B0506030403020204" pitchFamily="34" charset="0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72FD8-73A8-0D4E-AA0F-2A0D3A2E46B8}"/>
                  </a:ext>
                </a:extLst>
              </p:cNvPr>
              <p:cNvSpPr txBox="1"/>
              <p:nvPr/>
            </p:nvSpPr>
            <p:spPr>
              <a:xfrm>
                <a:off x="431800" y="5179563"/>
                <a:ext cx="4140200" cy="88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𝑎𝑣𝑔𝑇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0+10+20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𝑎𝑣𝑔𝑇</m:t>
                          </m:r>
                        </m:e>
                        <m: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𝑡𝑢𝑟𝑛𝑎𝑟𝑜𝑢𝑛𝑑</m:t>
                          </m:r>
                        </m:sub>
                      </m:sSub>
                      <m:r>
                        <a:rPr lang="ar-AE" sz="1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  <a:p>
                <a:pPr algn="r"/>
                <a:r>
                  <a:rPr lang="ar-AE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ar-A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10−0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20−0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30−0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3=20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072FD8-73A8-0D4E-AA0F-2A0D3A2E4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5179563"/>
                <a:ext cx="4140200" cy="881716"/>
              </a:xfrm>
              <a:prstGeom prst="rect">
                <a:avLst/>
              </a:prstGeom>
              <a:blipFill>
                <a:blip r:embed="rId2"/>
                <a:stretch>
                  <a:fillRect t="-44928" b="-68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39C107-5DCE-7C4C-85E8-C92159781A57}"/>
                  </a:ext>
                </a:extLst>
              </p:cNvPr>
              <p:cNvSpPr txBox="1"/>
              <p:nvPr/>
            </p:nvSpPr>
            <p:spPr>
              <a:xfrm>
                <a:off x="4571999" y="5179563"/>
                <a:ext cx="4140200" cy="881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𝑟𝑒𝑠𝑝𝑜𝑛𝑠𝑒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𝑎𝑣𝑔𝑇</m:t>
                          </m:r>
                        </m:e>
                        <m:sub>
                          <m:r>
                            <a:rPr lang="ar-AE" sz="1600" i="1">
                              <a:latin typeface="Cambria Math" panose="02040503050406030204" pitchFamily="18" charset="0"/>
                            </a:rPr>
                            <m:t>𝑡𝑢𝑟𝑛𝑎𝑟𝑜𝑢𝑛𝑑</m:t>
                          </m:r>
                        </m:sub>
                      </m:sSub>
                      <m:r>
                        <a:rPr lang="ar-AE" sz="1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  <a:p>
                <a:pPr algn="r"/>
                <a:r>
                  <a:rPr lang="ar-AE" sz="1600" dirty="0"/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ar-A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ar-AE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30−0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3=2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39C107-5DCE-7C4C-85E8-C92159781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5179563"/>
                <a:ext cx="4140200" cy="881716"/>
              </a:xfrm>
              <a:prstGeom prst="rect">
                <a:avLst/>
              </a:prstGeom>
              <a:blipFill>
                <a:blip r:embed="rId3"/>
                <a:stretch>
                  <a:fillRect t="-44928" b="-68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9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length of the time slice is critical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The shorter the time slice …</a:t>
            </a:r>
          </a:p>
          <a:p>
            <a:pPr lvl="1"/>
            <a:r>
              <a:rPr lang="en-US" altLang="ko-KR" dirty="0"/>
              <a:t>… the better the response time.</a:t>
            </a:r>
          </a:p>
          <a:p>
            <a:pPr lvl="1"/>
            <a:r>
              <a:rPr lang="en-US" altLang="ko-KR" dirty="0"/>
              <a:t>… the higher the relative cost of context switching.</a:t>
            </a:r>
          </a:p>
          <a:p>
            <a:r>
              <a:rPr lang="en-US" altLang="ko-KR" dirty="0"/>
              <a:t>The longer time slice…</a:t>
            </a:r>
          </a:p>
          <a:p>
            <a:pPr lvl="1"/>
            <a:r>
              <a:rPr lang="en-US" altLang="ko-KR" dirty="0"/>
              <a:t>… the less noticeable the increase in the cost of switching.</a:t>
            </a:r>
          </a:p>
          <a:p>
            <a:pPr lvl="1"/>
            <a:r>
              <a:rPr lang="en-US" altLang="ko-KR" dirty="0"/>
              <a:t>… the worse the response time.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EC95DC-DF66-D44E-8556-639B1C94B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9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Relaxed Workload Assumptions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jobs run for the same amount of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jobs arrive at the same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jobs only use the CPU (i.e. no I/O).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Run-time of each job is known.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851C83-0D63-224F-AAAB-B56A4AB22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Incorporating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Let’s relax assumption 3: programs may perform I/O</a:t>
            </a:r>
          </a:p>
          <a:p>
            <a:r>
              <a:rPr lang="en-US" altLang="ko-KR" dirty="0"/>
              <a:t>Example:</a:t>
            </a:r>
          </a:p>
          <a:p>
            <a:pPr lvl="1"/>
            <a:r>
              <a:rPr lang="en-US" altLang="ko-KR" dirty="0"/>
              <a:t>Jobs A and B need 50 units of CPU time each.</a:t>
            </a:r>
          </a:p>
          <a:p>
            <a:pPr lvl="1"/>
            <a:r>
              <a:rPr lang="en-US" altLang="ko-KR" dirty="0"/>
              <a:t>A runs for 10 units and then issues an I/O request</a:t>
            </a:r>
          </a:p>
          <a:p>
            <a:pPr lvl="2"/>
            <a:r>
              <a:rPr lang="en-US" altLang="ko-KR" dirty="0"/>
              <a:t>Each I/O operation takes 10 time units</a:t>
            </a:r>
          </a:p>
          <a:p>
            <a:pPr lvl="1"/>
            <a:r>
              <a:rPr lang="en-US" altLang="ko-KR" dirty="0"/>
              <a:t>B simply uses the CPU for 50 time units and performs no I/O</a:t>
            </a:r>
          </a:p>
          <a:p>
            <a:pPr lvl="1"/>
            <a:r>
              <a:rPr lang="en-US" altLang="ko-KR" dirty="0"/>
              <a:t>The  scheduler runs A first, then B.</a:t>
            </a:r>
          </a:p>
          <a:p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34EA5F-8B44-2746-88D2-119AF91E44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8580C-8A70-5D47-ABFA-4FEFF03F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39975"/>
          </a:xfrm>
        </p:spPr>
        <p:txBody>
          <a:bodyPr/>
          <a:lstStyle/>
          <a:p>
            <a:r>
              <a:rPr lang="en-US" dirty="0"/>
              <a:t>Resources may be poorly used.</a:t>
            </a:r>
          </a:p>
          <a:p>
            <a:r>
              <a:rPr lang="en-US" dirty="0"/>
              <a:t>Job A holds on to CPU even while blocked waiting for disk.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D967-E1BE-2441-B0B4-AB9C3512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pc="-120" dirty="0"/>
              <a:t>What happens when the scheduler isn’t I/O aware?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84B5C1-EA3C-E54E-B92B-965E9AB1B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0A7DB3-0EA6-C04F-A1FA-F12997A0A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43512"/>
              </p:ext>
            </p:extLst>
          </p:nvPr>
        </p:nvGraphicFramePr>
        <p:xfrm>
          <a:off x="1346689" y="1825869"/>
          <a:ext cx="6450621" cy="181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420">
                  <a:extLst>
                    <a:ext uri="{9D8B030D-6E8A-4147-A177-3AD203B41FA5}">
                      <a16:colId xmlns:a16="http://schemas.microsoft.com/office/drawing/2014/main" val="2134940968"/>
                    </a:ext>
                  </a:extLst>
                </a:gridCol>
                <a:gridCol w="586420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586420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586420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586420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586421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586420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586420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586420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586420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  <a:gridCol w="586420">
                  <a:extLst>
                    <a:ext uri="{9D8B030D-6E8A-4147-A177-3AD203B41FA5}">
                      <a16:colId xmlns:a16="http://schemas.microsoft.com/office/drawing/2014/main" val="2600454535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sz="2000" b="0" i="0" kern="1200" spc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CPU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b="0" i="0" kern="1200" spc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Disk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8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88580C-8A70-5D47-ABFA-4FEFF03F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4149725"/>
            <a:ext cx="8280400" cy="2339975"/>
          </a:xfrm>
        </p:spPr>
        <p:txBody>
          <a:bodyPr>
            <a:normAutofit/>
          </a:bodyPr>
          <a:lstStyle/>
          <a:p>
            <a:r>
              <a:rPr lang="en-US" dirty="0"/>
              <a:t>Treat Job A as 3 separate CPU bursts.</a:t>
            </a:r>
          </a:p>
          <a:p>
            <a:r>
              <a:rPr lang="en-US" dirty="0"/>
              <a:t>When Job A completes I/O, another Job A becomes ready.</a:t>
            </a:r>
          </a:p>
          <a:p>
            <a:r>
              <a:rPr lang="en-US" dirty="0"/>
              <a:t>Each CPU burst is shorter than Job B, so even with SCTF, </a:t>
            </a:r>
            <a:br>
              <a:rPr lang="en-US" dirty="0"/>
            </a:br>
            <a:r>
              <a:rPr lang="en-US" dirty="0"/>
              <a:t>Job A preempts Job B.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1D967-E1BE-2441-B0B4-AB9C3512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spc="-120" dirty="0"/>
              <a:t>Making the scheduler I/O aware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84B5C1-EA3C-E54E-B92B-965E9AB1B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0A7DB3-0EA6-C04F-A1FA-F12997A0A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96745"/>
              </p:ext>
            </p:extLst>
          </p:nvPr>
        </p:nvGraphicFramePr>
        <p:xfrm>
          <a:off x="1523999" y="1809750"/>
          <a:ext cx="6096001" cy="181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1349409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US" sz="2000" b="0" i="0" kern="1200" spc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CPU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US" sz="2000" b="0" i="0" kern="1200" spc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Disk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Myriad Pro Bold Condensed" panose="020B0503030403020204" pitchFamily="34" charset="0"/>
                        </a:rPr>
                        <a:t>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b="1" i="0" dirty="0">
                        <a:solidFill>
                          <a:schemeClr val="bg1"/>
                        </a:solidFill>
                        <a:latin typeface="Myriad Pro Bold Condensed" panose="020B0503030403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3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5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the scheduler I/O aware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When a job initiates an I/O request…</a:t>
            </a:r>
          </a:p>
          <a:p>
            <a:pPr lvl="1"/>
            <a:r>
              <a:rPr lang="en-US" altLang="ko-KR" dirty="0"/>
              <a:t>… the job is blocked waiting for I/O  completion.</a:t>
            </a:r>
          </a:p>
          <a:p>
            <a:pPr lvl="1"/>
            <a:r>
              <a:rPr lang="en-US" altLang="ko-KR" dirty="0"/>
              <a:t>… the scheduler should schedule another job on the CPU.</a:t>
            </a:r>
          </a:p>
          <a:p>
            <a:r>
              <a:rPr lang="en-US" altLang="ko-KR" dirty="0"/>
              <a:t>When the I/O completes…</a:t>
            </a:r>
          </a:p>
          <a:p>
            <a:pPr lvl="1"/>
            <a:r>
              <a:rPr lang="en-US" altLang="ko-KR" dirty="0"/>
              <a:t>… an interrupt is raised.</a:t>
            </a:r>
          </a:p>
          <a:p>
            <a:pPr lvl="1"/>
            <a:r>
              <a:rPr lang="en-US" altLang="ko-KR" dirty="0"/>
              <a:t>… the OS moves the process from blocked back to ready state.</a:t>
            </a:r>
            <a:endParaRPr lang="ko-KR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09A1C2-3864-F942-96D4-BCB682241E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3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Can we further relax our Workload Assumptions?</a:t>
            </a:r>
            <a:endParaRPr lang="ko-KR" altLang="en-US" spc="-150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1799" y="1449388"/>
            <a:ext cx="8280401" cy="270033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jobs run for the same amount of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jobs arrive at the same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jobs only use the CPU (i.e. no I/O).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strike="sngStrik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Run-time of each job is known.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851C83-0D63-224F-AAAB-B56A4AB22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F02A1-EAD6-A648-AFF5-7487585F80B1}"/>
              </a:ext>
            </a:extLst>
          </p:cNvPr>
          <p:cNvSpPr txBox="1"/>
          <p:nvPr/>
        </p:nvSpPr>
        <p:spPr>
          <a:xfrm>
            <a:off x="2392841" y="4706523"/>
            <a:ext cx="6319359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Well… that’s a theme for next week.</a:t>
            </a:r>
          </a:p>
        </p:txBody>
      </p:sp>
    </p:spTree>
    <p:extLst>
      <p:ext uri="{BB962C8B-B14F-4D97-AF65-F5344CB8AC3E}">
        <p14:creationId xmlns:p14="http://schemas.microsoft.com/office/powerpoint/2010/main" val="157428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14981-1059-D64C-8966-C0474253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Usual Scheduling Performance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230D841-C539-B943-84D1-352F9DCACE3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numCol="2" spcCol="360000">
                <a:noAutofit/>
              </a:bodyPr>
              <a:lstStyle/>
              <a:p>
                <a:r>
                  <a:rPr lang="en-US" sz="2000" dirty="0"/>
                  <a:t>Minimize turnaround time</a:t>
                </a:r>
              </a:p>
              <a:p>
                <a:pPr lvl="1"/>
                <a:r>
                  <a:rPr lang="en-US" sz="2000" dirty="0"/>
                  <a:t>Do not want to wait long for job to complete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sz="1800" b="0" i="1" spc="-10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𝑐𝑜𝑚𝑝𝑙𝑒𝑡𝑖𝑜𝑛</m:t>
                        </m:r>
                      </m:sub>
                    </m:sSub>
                    <m:r>
                      <a:rPr lang="en-US" sz="1800" b="0" i="1" spc="-10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sz="2000" spc="-100" dirty="0"/>
              </a:p>
              <a:p>
                <a:r>
                  <a:rPr lang="en-US" sz="2000" dirty="0"/>
                  <a:t>Minimize response time</a:t>
                </a:r>
              </a:p>
              <a:p>
                <a:pPr lvl="1"/>
                <a:r>
                  <a:rPr lang="en-US" sz="2000" dirty="0"/>
                  <a:t>Schedule interactive jobs promptly so users see output quickly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pc="-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𝑟𝑒𝑠𝑝𝑜𝑛𝑠𝑒</m:t>
                        </m:r>
                      </m:sub>
                    </m:sSub>
                    <m:r>
                      <a:rPr lang="en-US" sz="1800" i="1" spc="-1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spc="-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pc="-100" smtClean="0">
                            <a:latin typeface="Cambria Math" panose="02040503050406030204" pitchFamily="18" charset="0"/>
                          </a:rPr>
                          <m:t>𝑠𝑐h𝑒𝑑𝑢𝑙𝑒</m:t>
                        </m:r>
                      </m:sub>
                    </m:sSub>
                    <m:r>
                      <a:rPr lang="en-US" sz="1800" i="1" spc="-1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 spc="-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spc="-10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Minimize waiting time</a:t>
                </a:r>
              </a:p>
              <a:p>
                <a:pPr lvl="1"/>
                <a:r>
                  <a:rPr lang="en-US" sz="2000" dirty="0"/>
                  <a:t>Do not spend much time in Ready queue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Maximize throughput</a:t>
                </a:r>
              </a:p>
              <a:p>
                <a:pPr lvl="1"/>
                <a:r>
                  <a:rPr lang="en-US" sz="2000" dirty="0"/>
                  <a:t>Want many jobs to complete per unit of time</a:t>
                </a:r>
              </a:p>
              <a:p>
                <a:r>
                  <a:rPr lang="en-US" sz="2000" dirty="0"/>
                  <a:t>Maximize resource utilization</a:t>
                </a:r>
              </a:p>
              <a:p>
                <a:pPr lvl="1"/>
                <a:r>
                  <a:rPr lang="en-US" sz="2000" dirty="0"/>
                  <a:t>Keep expensive devices busy</a:t>
                </a:r>
              </a:p>
              <a:p>
                <a:r>
                  <a:rPr lang="en-US" sz="2000" dirty="0"/>
                  <a:t>Minimize overhead</a:t>
                </a:r>
              </a:p>
              <a:p>
                <a:pPr lvl="1"/>
                <a:r>
                  <a:rPr lang="en-US" sz="2000" dirty="0"/>
                  <a:t>Reduce number of context switches</a:t>
                </a:r>
              </a:p>
              <a:p>
                <a:r>
                  <a:rPr lang="en-US" sz="2000" dirty="0"/>
                  <a:t>Maximize fairness</a:t>
                </a:r>
              </a:p>
              <a:p>
                <a:pPr lvl="1"/>
                <a:r>
                  <a:rPr lang="en-US" sz="2000" dirty="0"/>
                  <a:t>Give all jobs same amount of CPU over some time interval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230D841-C539-B943-84D1-352F9DCAC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685" t="-1256" r="-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77ABFF-CF0D-6446-B221-F8CEE62FEE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EDB3-19BF-8A42-87B1-011BCFFB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basics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663B5-79E5-0E49-A7DE-A0DDFE10C7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Workload">
                <a:extLst>
                  <a:ext uri="{FF2B5EF4-FFF2-40B4-BE49-F238E27FC236}">
                    <a16:creationId xmlns:a16="http://schemas.microsoft.com/office/drawing/2014/main" id="{A82B2597-0F94-D246-A276-492C98E4F3AC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884929469"/>
                  </p:ext>
                </p:extLst>
              </p:nvPr>
            </p:nvGraphicFramePr>
            <p:xfrm>
              <a:off x="431799" y="1449388"/>
              <a:ext cx="8280399" cy="2590800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Workload</a:t>
                          </a: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𝑎𝑟𝑟𝑖𝑣𝑎𝑙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𝑟𝑢𝑛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Workload">
                <a:extLst>
                  <a:ext uri="{FF2B5EF4-FFF2-40B4-BE49-F238E27FC236}">
                    <a16:creationId xmlns:a16="http://schemas.microsoft.com/office/drawing/2014/main" id="{A82B2597-0F94-D246-A276-492C98E4F3AC}"/>
                  </a:ext>
                </a:extLst>
              </p:cNvPr>
              <p:cNvGraphicFramePr>
                <a:graphicFrameLocks noGrp="1"/>
              </p:cNvGraphicFramePr>
              <p:nvPr>
                <p:ph sz="quarter" idx="10"/>
                <p:extLst>
                  <p:ext uri="{D42A27DB-BD31-4B8C-83A1-F6EECF244321}">
                    <p14:modId xmlns:p14="http://schemas.microsoft.com/office/powerpoint/2010/main" val="1884929469"/>
                  </p:ext>
                </p:extLst>
              </p:nvPr>
            </p:nvGraphicFramePr>
            <p:xfrm>
              <a:off x="431799" y="1449388"/>
              <a:ext cx="8280399" cy="2590800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Workload</a:t>
                          </a: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14634" r="-200000" b="-3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214634" r="-200000" b="-207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Scheduler">
            <a:extLst>
              <a:ext uri="{FF2B5EF4-FFF2-40B4-BE49-F238E27FC236}">
                <a16:creationId xmlns:a16="http://schemas.microsoft.com/office/drawing/2014/main" id="{8C9C3A4E-8EBF-6944-B00C-EB9D12052D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747767"/>
              </p:ext>
            </p:extLst>
          </p:nvPr>
        </p:nvGraphicFramePr>
        <p:xfrm>
          <a:off x="431799" y="1449388"/>
          <a:ext cx="8280399" cy="259080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760133">
                  <a:extLst>
                    <a:ext uri="{9D8B030D-6E8A-4147-A177-3AD203B41FA5}">
                      <a16:colId xmlns:a16="http://schemas.microsoft.com/office/drawing/2014/main" val="1925576799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2281179249"/>
                    </a:ext>
                  </a:extLst>
                </a:gridCol>
                <a:gridCol w="2760133">
                  <a:extLst>
                    <a:ext uri="{9D8B030D-6E8A-4147-A177-3AD203B41FA5}">
                      <a16:colId xmlns:a16="http://schemas.microsoft.com/office/drawing/2014/main" val="995926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+mj-lt"/>
                        </a:rPr>
                        <a:t>Scheduler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54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endParaRPr lang="en-US" sz="2800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2800" dirty="0">
                          <a:latin typeface="+mj-lt"/>
                        </a:rPr>
                        <a:t>FIFO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35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 algn="l"/>
                      <a:endParaRPr lang="en-US" sz="2800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2800" dirty="0">
                          <a:latin typeface="+mj-lt"/>
                        </a:rPr>
                        <a:t>SJF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57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2800" dirty="0">
                          <a:latin typeface="+mj-lt"/>
                        </a:rPr>
                        <a:t>STCF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85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2800" dirty="0">
                          <a:latin typeface="+mj-lt"/>
                        </a:rPr>
                        <a:t>RR</a:t>
                      </a: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2416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Metrics">
                <a:extLst>
                  <a:ext uri="{FF2B5EF4-FFF2-40B4-BE49-F238E27FC236}">
                    <a16:creationId xmlns:a16="http://schemas.microsoft.com/office/drawing/2014/main" id="{E467EC35-2C15-B14B-A3E4-015B688079C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6607224"/>
                  </p:ext>
                </p:extLst>
              </p:nvPr>
            </p:nvGraphicFramePr>
            <p:xfrm>
              <a:off x="431799" y="1449388"/>
              <a:ext cx="8280399" cy="2623693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Metrics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𝑡𝑢𝑟𝑛𝑎𝑟𝑜𝑢𝑛𝑑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vl="2" algn="l"/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𝑟𝑒𝑠𝑝𝑜𝑛𝑠𝑒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Metrics">
                <a:extLst>
                  <a:ext uri="{FF2B5EF4-FFF2-40B4-BE49-F238E27FC236}">
                    <a16:creationId xmlns:a16="http://schemas.microsoft.com/office/drawing/2014/main" id="{E467EC35-2C15-B14B-A3E4-015B688079C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56607224"/>
                  </p:ext>
                </p:extLst>
              </p:nvPr>
            </p:nvGraphicFramePr>
            <p:xfrm>
              <a:off x="431799" y="1449388"/>
              <a:ext cx="8280399" cy="2623693"/>
            </p:xfrm>
            <a:graphic>
              <a:graphicData uri="http://schemas.openxmlformats.org/drawingml/2006/table">
                <a:tbl>
                  <a:tblPr>
                    <a:tableStyleId>{21E4AEA4-8DFA-4A89-87EB-49C32662AFE0}</a:tableStyleId>
                  </a:tblPr>
                  <a:tblGrid>
                    <a:gridCol w="2760133">
                      <a:extLst>
                        <a:ext uri="{9D8B030D-6E8A-4147-A177-3AD203B41FA5}">
                          <a16:colId xmlns:a16="http://schemas.microsoft.com/office/drawing/2014/main" val="192557679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2281179249"/>
                        </a:ext>
                      </a:extLst>
                    </a:gridCol>
                    <a:gridCol w="2760133">
                      <a:extLst>
                        <a:ext uri="{9D8B030D-6E8A-4147-A177-3AD203B41FA5}">
                          <a16:colId xmlns:a16="http://schemas.microsoft.com/office/drawing/2014/main" val="995926077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bg1"/>
                            </a:solidFill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  <a:latin typeface="+mj-lt"/>
                            </a:rPr>
                            <a:t>Metrics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5489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lvl="2" algn="l"/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99541" t="-114634" r="-459" b="-3121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1358866"/>
                      </a:ext>
                    </a:extLst>
                  </a:tr>
                  <a:tr h="551053">
                    <a:tc>
                      <a:txBody>
                        <a:bodyPr/>
                        <a:lstStyle/>
                        <a:p>
                          <a:pPr lvl="2" algn="l"/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99541" t="-204651" r="-459" b="-1976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5772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085457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vl="2"/>
                          <a:endParaRPr lang="en-US" sz="2800" dirty="0">
                            <a:latin typeface="+mj-lt"/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>
                            <a:solidFill>
                              <a:schemeClr val="accent4">
                                <a:lumMod val="20000"/>
                                <a:lumOff val="80000"/>
                              </a:schemeClr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52416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20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Workload Assumptions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All jobs run for the same amount of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All jobs arrive at the same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All jobs only use the CPU (i.e. no I/O).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3200" dirty="0"/>
              <a:t>Run-time of each job is known.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851C83-0D63-224F-AAAB-B56A4AB222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First In, First Out (FIFO)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1449388"/>
                <a:ext cx="8280401" cy="2883126"/>
              </a:xfrm>
            </p:spPr>
            <p:txBody>
              <a:bodyPr/>
              <a:lstStyle/>
              <a:p>
                <a:r>
                  <a:rPr lang="en-US" altLang="ko-KR" dirty="0"/>
                  <a:t>Also called First Come, First Served (FCFS)</a:t>
                </a:r>
              </a:p>
              <a:p>
                <a:pPr lvl="1"/>
                <a:r>
                  <a:rPr lang="en-US" altLang="ko-KR" dirty="0"/>
                  <a:t>Very simple and easy to implement</a:t>
                </a:r>
              </a:p>
              <a:p>
                <a:pPr lvl="1"/>
                <a:r>
                  <a:rPr lang="en-US" altLang="ko-KR" dirty="0"/>
                  <a:t>Jobs are executed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r>
                  <a:rPr lang="en-US" altLang="ko-KR" dirty="0"/>
                  <a:t> order</a:t>
                </a:r>
              </a:p>
              <a:p>
                <a:r>
                  <a:rPr lang="en-US" altLang="ko-KR" dirty="0"/>
                  <a:t>Example:</a:t>
                </a:r>
              </a:p>
              <a:p>
                <a:pPr lvl="1"/>
                <a:r>
                  <a:rPr lang="en-US" altLang="ko-KR" dirty="0"/>
                  <a:t>Job A arrives just before job B which arrives just before job C.</a:t>
                </a:r>
              </a:p>
              <a:p>
                <a:pPr lvl="1"/>
                <a:r>
                  <a:rPr lang="en-US" altLang="ko-KR" dirty="0"/>
                  <a:t>Each job runs for 10 seconds.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1449388"/>
                <a:ext cx="8280401" cy="2883126"/>
              </a:xfrm>
              <a:blipFill>
                <a:blip r:embed="rId2"/>
                <a:stretch>
                  <a:fillRect l="-1991" t="-3070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6C05A-A597-924F-950B-90D048044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6DD180-A5F9-BC45-B59A-96DF689AE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695259"/>
              </p:ext>
            </p:extLst>
          </p:nvPr>
        </p:nvGraphicFramePr>
        <p:xfrm>
          <a:off x="1524001" y="4191317"/>
          <a:ext cx="6095997" cy="227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A, B and C arrive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86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EA6B39-FB9F-2D4A-946E-666ED938D81A}"/>
              </a:ext>
            </a:extLst>
          </p:cNvPr>
          <p:cNvCxnSpPr>
            <a:cxnSpLocks/>
          </p:cNvCxnSpPr>
          <p:nvPr/>
        </p:nvCxnSpPr>
        <p:spPr>
          <a:xfrm flipV="1">
            <a:off x="1524001" y="5745706"/>
            <a:ext cx="0" cy="6422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1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FIFO (identical jobs)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31799" y="3716338"/>
                <a:ext cx="8280401" cy="2773361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What is the average turnaround time?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𝑐𝑜𝑚𝑝𝑙𝑒𝑡𝑖𝑜𝑛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0−0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𝑎𝑣𝑔𝑇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𝑡𝑢𝑟𝑛𝑎𝑟𝑜𝑢𝑛𝑑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10+20+30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31799" y="3716338"/>
                <a:ext cx="8280401" cy="2773361"/>
              </a:xfrm>
              <a:blipFill>
                <a:blip r:embed="rId2"/>
                <a:stretch>
                  <a:fillRect l="-1991" t="-3196" b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F6C05A-A597-924F-950B-90D048044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79AE21-802E-D14C-A1C9-ABBD558B0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064907"/>
              </p:ext>
            </p:extLst>
          </p:nvPr>
        </p:nvGraphicFramePr>
        <p:xfrm>
          <a:off x="1524001" y="1497398"/>
          <a:ext cx="6095997" cy="1918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206919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25887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837080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86262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1310951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433898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6296854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594591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112563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</a:t>
                      </a: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j-lt"/>
                      </a:endParaRPr>
                    </a:p>
                  </a:txBody>
                  <a:tcPr anchor="ctr"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744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2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40937"/>
                  </a:ext>
                </a:extLst>
              </a:tr>
              <a:tr h="370840">
                <a:tc gridSpan="9">
                  <a:txBody>
                    <a:bodyPr/>
                    <a:lstStyle/>
                    <a:p>
                      <a:pPr algn="l"/>
                      <a:r>
                        <a:rPr lang="en-US" sz="1800" b="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yriad Pro Light SemiCondensed" panose="020B0403030403020204" pitchFamily="34" charset="0"/>
                        </a:rPr>
                        <a:t>A, B and C arrive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8386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352832-E758-4E44-907D-68C0F51CB214}"/>
              </a:ext>
            </a:extLst>
          </p:cNvPr>
          <p:cNvCxnSpPr>
            <a:cxnSpLocks/>
          </p:cNvCxnSpPr>
          <p:nvPr/>
        </p:nvCxnSpPr>
        <p:spPr>
          <a:xfrm flipV="1">
            <a:off x="1524001" y="2647724"/>
            <a:ext cx="0" cy="6422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46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D3A0D-D924-0549-9982-CF6EAFA7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Why wouldn’t FIFO be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our solution of choice?</a:t>
            </a:r>
          </a:p>
        </p:txBody>
      </p:sp>
    </p:spTree>
    <p:extLst>
      <p:ext uri="{BB962C8B-B14F-4D97-AF65-F5344CB8AC3E}">
        <p14:creationId xmlns:p14="http://schemas.microsoft.com/office/powerpoint/2010/main" val="41169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C504-2018s2-v01">
  <a:themeElements>
    <a:clrScheme name="MC504-2018s2-v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99DEC"/>
      </a:accent1>
      <a:accent2>
        <a:srgbClr val="FF9200"/>
      </a:accent2>
      <a:accent3>
        <a:srgbClr val="FFC000"/>
      </a:accent3>
      <a:accent4>
        <a:srgbClr val="61B545"/>
      </a:accent4>
      <a:accent5>
        <a:srgbClr val="EF2C11"/>
      </a:accent5>
      <a:accent6>
        <a:srgbClr val="8257AA"/>
      </a:accent6>
      <a:hlink>
        <a:srgbClr val="3D84CC"/>
      </a:hlink>
      <a:folHlink>
        <a:srgbClr val="CACACA"/>
      </a:folHlink>
    </a:clrScheme>
    <a:fontScheme name="Myriad Pro">
      <a:majorFont>
        <a:latin typeface="Myriad Pro SemiCondensed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yriad Pro Light SemiCondensed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 cmpd="sng"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C504-2018s2-v01" id="{F775B000-8E0E-9A46-858D-94C50CC19A4F}" vid="{C9380BA3-DB6A-E94B-AD73-005B0E761D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MC504-2018s2-v01</Template>
  <TotalTime>2835</TotalTime>
  <Words>1810</Words>
  <Application>Microsoft Macintosh PowerPoint</Application>
  <PresentationFormat>On-screen Show (4:3)</PresentationFormat>
  <Paragraphs>424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3" baseType="lpstr">
      <vt:lpstr>Arial</vt:lpstr>
      <vt:lpstr>Avenir Next Condensed</vt:lpstr>
      <vt:lpstr>Calibri</vt:lpstr>
      <vt:lpstr>Cambria</vt:lpstr>
      <vt:lpstr>Cambria Math</vt:lpstr>
      <vt:lpstr>CMU Typewriter Text Light</vt:lpstr>
      <vt:lpstr>Fira Code</vt:lpstr>
      <vt:lpstr>Fira Sans Condensed Book</vt:lpstr>
      <vt:lpstr>Fira Sans Condensed Light</vt:lpstr>
      <vt:lpstr>Helvetica</vt:lpstr>
      <vt:lpstr>Helvetica Light</vt:lpstr>
      <vt:lpstr>Latin Modern Mono Light Cond 10</vt:lpstr>
      <vt:lpstr>LM Mono Light Cond 10</vt:lpstr>
      <vt:lpstr>Myriad Pro Black Condensed</vt:lpstr>
      <vt:lpstr>Myriad Pro Bold Condensed</vt:lpstr>
      <vt:lpstr>Myriad Pro Condensed</vt:lpstr>
      <vt:lpstr>Myriad Pro Light Condensed</vt:lpstr>
      <vt:lpstr>Myriad Pro Light SemiCondensed</vt:lpstr>
      <vt:lpstr>Myriad Pro SemiCondensed</vt:lpstr>
      <vt:lpstr>Roboto Condensed Light</vt:lpstr>
      <vt:lpstr>Times New Roman</vt:lpstr>
      <vt:lpstr>Wingdings</vt:lpstr>
      <vt:lpstr>Wingdings 3</vt:lpstr>
      <vt:lpstr>MC504-2018s2-v01</vt:lpstr>
      <vt:lpstr>CPU Virtualization An Introduction to Scheduling</vt:lpstr>
      <vt:lpstr>Two Components</vt:lpstr>
      <vt:lpstr>State transitions</vt:lpstr>
      <vt:lpstr>Usual Scheduling Performance Metrics</vt:lpstr>
      <vt:lpstr>Scheduling basics</vt:lpstr>
      <vt:lpstr>Workload Assumptions</vt:lpstr>
      <vt:lpstr>First In, First Out (FIFO)</vt:lpstr>
      <vt:lpstr>FIFO (identical jobs)</vt:lpstr>
      <vt:lpstr>Why wouldn’t FIFO be  our solution of choice?</vt:lpstr>
      <vt:lpstr>Relaxed Workload Assumptions</vt:lpstr>
      <vt:lpstr>Any problematic workloads for FIFO?</vt:lpstr>
      <vt:lpstr>FIFO (big first job)</vt:lpstr>
      <vt:lpstr>FIFO (identical jobs)</vt:lpstr>
      <vt:lpstr>Convoy Effect</vt:lpstr>
      <vt:lpstr>Overtaking the tractor</vt:lpstr>
      <vt:lpstr>Scheduling basics</vt:lpstr>
      <vt:lpstr>SJF (shortest job first)</vt:lpstr>
      <vt:lpstr>SJF (shortest job first)</vt:lpstr>
      <vt:lpstr>SJF (shortest job first)</vt:lpstr>
      <vt:lpstr>Why wouldn’t SJF be  our solution of choice?</vt:lpstr>
      <vt:lpstr>Relaxed Workload Assumptions</vt:lpstr>
      <vt:lpstr>Any problematic workloads for SJF?</vt:lpstr>
      <vt:lpstr>Stuck behind a tractor again…</vt:lpstr>
      <vt:lpstr>A case for preemptive scheduling</vt:lpstr>
      <vt:lpstr>Preemptive STCF: overtaking the tractor again</vt:lpstr>
      <vt:lpstr>Why wouldn’t STCF be  our solution of choice?</vt:lpstr>
      <vt:lpstr>Response time</vt:lpstr>
      <vt:lpstr>Response vs. Turnaround</vt:lpstr>
      <vt:lpstr>Caring about response time</vt:lpstr>
      <vt:lpstr>FIFO vs. RR (simultaneous identical jobs)</vt:lpstr>
      <vt:lpstr>Why wouldn’t RR be  our solution of choice?</vt:lpstr>
      <vt:lpstr>In what ways isn’t RR ideal?</vt:lpstr>
      <vt:lpstr>The length of the time slice is critical</vt:lpstr>
      <vt:lpstr>Relaxed Workload Assumptions</vt:lpstr>
      <vt:lpstr>Incorporating I/O</vt:lpstr>
      <vt:lpstr>What happens when the scheduler isn’t I/O aware?</vt:lpstr>
      <vt:lpstr>Making the scheduler I/O aware</vt:lpstr>
      <vt:lpstr>Making the scheduler I/O aware</vt:lpstr>
      <vt:lpstr>Can we further relax our Workload Assumptions?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Virtualization Limited Direct Execution</dc:title>
  <dc:creator>Arthur Catto</dc:creator>
  <cp:lastModifiedBy>Arthur Catto</cp:lastModifiedBy>
  <cp:revision>68</cp:revision>
  <dcterms:created xsi:type="dcterms:W3CDTF">2018-08-12T23:14:31Z</dcterms:created>
  <dcterms:modified xsi:type="dcterms:W3CDTF">2018-08-18T13:55:03Z</dcterms:modified>
</cp:coreProperties>
</file>